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7"/>
  </p:notesMasterIdLst>
  <p:sldIdLst>
    <p:sldId id="1300" r:id="rId5"/>
    <p:sldId id="1291" r:id="rId6"/>
    <p:sldId id="1301" r:id="rId7"/>
    <p:sldId id="1302" r:id="rId8"/>
    <p:sldId id="1295" r:id="rId9"/>
    <p:sldId id="1303" r:id="rId10"/>
    <p:sldId id="1304" r:id="rId11"/>
    <p:sldId id="1305" r:id="rId12"/>
    <p:sldId id="1306" r:id="rId13"/>
    <p:sldId id="1307" r:id="rId14"/>
    <p:sldId id="1296" r:id="rId15"/>
    <p:sldId id="125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4F9E"/>
    <a:srgbClr val="213164"/>
    <a:srgbClr val="EDEEFF"/>
    <a:srgbClr val="F9FFEB"/>
    <a:srgbClr val="EDFFC5"/>
    <a:srgbClr val="7FBA00"/>
    <a:srgbClr val="EBEEF9"/>
    <a:srgbClr val="FED500"/>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82" autoAdjust="0"/>
  </p:normalViewPr>
  <p:slideViewPr>
    <p:cSldViewPr snapToGrid="0">
      <p:cViewPr varScale="1">
        <p:scale>
          <a:sx n="64" d="100"/>
          <a:sy n="64" d="100"/>
        </p:scale>
        <p:origin x="741" y="42"/>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4">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5">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14" r:id="rId1"/>
    <p:sldLayoutId id="214748372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ao.org/"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scikit-learn.or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6898249" y="736600"/>
            <a:ext cx="2554418"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6373998" y="2784422"/>
            <a:ext cx="4663439" cy="1015663"/>
          </a:xfrm>
          <a:prstGeom prst="rect">
            <a:avLst/>
          </a:prstGeom>
          <a:noFill/>
        </p:spPr>
        <p:txBody>
          <a:bodyPr wrap="square" rtlCol="0">
            <a:spAutoFit/>
          </a:bodyPr>
          <a:lstStyle/>
          <a:p>
            <a:pPr algn="ctr"/>
            <a:r>
              <a:rPr lang="en-IN" sz="2000" dirty="0">
                <a:solidFill>
                  <a:schemeClr val="bg1"/>
                </a:solidFill>
              </a:rPr>
              <a:t>Case Study Title:</a:t>
            </a:r>
          </a:p>
          <a:p>
            <a:pPr algn="ctr"/>
            <a:r>
              <a:rPr lang="en-IN" sz="2000" dirty="0">
                <a:solidFill>
                  <a:schemeClr val="bg1"/>
                </a:solidFill>
              </a:rPr>
              <a:t>Sustainable Agriculture with AI for</a:t>
            </a:r>
          </a:p>
          <a:p>
            <a:pPr algn="ctr"/>
            <a:r>
              <a:rPr lang="en-IN" sz="2000" dirty="0">
                <a:solidFill>
                  <a:schemeClr val="bg1"/>
                </a:solidFill>
              </a:rPr>
              <a:t> Crop Yield Prediction</a:t>
            </a:r>
            <a:endParaRPr lang="en-US" sz="2000" dirty="0">
              <a:solidFill>
                <a:schemeClr val="bg1"/>
              </a:solidFill>
            </a:endParaRPr>
          </a:p>
        </p:txBody>
      </p:sp>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8320" y="904301"/>
            <a:ext cx="1934275" cy="629111"/>
          </a:xfrm>
          <a:prstGeom prst="rect">
            <a:avLst/>
          </a:prstGeom>
        </p:spPr>
      </p:pic>
      <p:sp>
        <p:nvSpPr>
          <p:cNvPr id="2" name="TextBox 1">
            <a:extLst>
              <a:ext uri="{FF2B5EF4-FFF2-40B4-BE49-F238E27FC236}">
                <a16:creationId xmlns:a16="http://schemas.microsoft.com/office/drawing/2014/main" id="{938525A2-49D0-AAD6-F4EE-F488AD21601D}"/>
              </a:ext>
            </a:extLst>
          </p:cNvPr>
          <p:cNvSpPr txBox="1"/>
          <p:nvPr/>
        </p:nvSpPr>
        <p:spPr>
          <a:xfrm>
            <a:off x="6898249" y="4657611"/>
            <a:ext cx="3797835" cy="1241622"/>
          </a:xfrm>
          <a:prstGeom prst="rect">
            <a:avLst/>
          </a:prstGeom>
          <a:noFill/>
        </p:spPr>
        <p:txBody>
          <a:bodyPr wrap="none" rtlCol="0">
            <a:spAutoFit/>
          </a:bodyPr>
          <a:lstStyle/>
          <a:p>
            <a:r>
              <a:rPr lang="en-US" dirty="0">
                <a:solidFill>
                  <a:schemeClr val="bg1"/>
                </a:solidFill>
              </a:rPr>
              <a:t>College Name:  Acharya Institutes</a:t>
            </a:r>
          </a:p>
          <a:p>
            <a:r>
              <a:rPr lang="en-US" dirty="0">
                <a:solidFill>
                  <a:schemeClr val="bg1"/>
                </a:solidFill>
              </a:rPr>
              <a:t>Student names:  </a:t>
            </a:r>
            <a:r>
              <a:rPr lang="en-US" dirty="0" err="1">
                <a:solidFill>
                  <a:schemeClr val="bg1"/>
                </a:solidFill>
              </a:rPr>
              <a:t>Nisarga</a:t>
            </a:r>
            <a:r>
              <a:rPr lang="en-US" dirty="0">
                <a:solidFill>
                  <a:schemeClr val="bg1"/>
                </a:solidFill>
              </a:rPr>
              <a:t> Jadav</a:t>
            </a:r>
          </a:p>
          <a:p>
            <a:r>
              <a:rPr lang="en-US" dirty="0">
                <a:solidFill>
                  <a:schemeClr val="bg1"/>
                </a:solidFill>
              </a:rPr>
              <a:t>                           Suruchi Kumari</a:t>
            </a:r>
          </a:p>
          <a:p>
            <a:r>
              <a:rPr lang="en-US" dirty="0">
                <a:solidFill>
                  <a:schemeClr val="bg1"/>
                </a:solidFill>
              </a:rPr>
              <a:t>                           Megha Saha</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3601C8-ABE2-12D7-7069-2E9F334DC347}"/>
              </a:ext>
            </a:extLst>
          </p:cNvPr>
          <p:cNvSpPr txBox="1"/>
          <p:nvPr/>
        </p:nvSpPr>
        <p:spPr>
          <a:xfrm>
            <a:off x="352269" y="1067013"/>
            <a:ext cx="6100996" cy="400110"/>
          </a:xfrm>
          <a:prstGeom prst="rect">
            <a:avLst/>
          </a:prstGeom>
          <a:noFill/>
        </p:spPr>
        <p:txBody>
          <a:bodyPr wrap="square">
            <a:spAutoFit/>
          </a:bodyPr>
          <a:lstStyle/>
          <a:p>
            <a:r>
              <a:rPr lang="en-IN" sz="2000" b="1" dirty="0">
                <a:solidFill>
                  <a:srgbClr val="484F9E"/>
                </a:solidFill>
                <a:latin typeface="Times New Roman" panose="02020603050405020304" pitchFamily="18" charset="0"/>
                <a:cs typeface="Times New Roman" panose="02020603050405020304" pitchFamily="18" charset="0"/>
              </a:rPr>
              <a:t>Dashboard</a:t>
            </a:r>
          </a:p>
        </p:txBody>
      </p:sp>
      <p:pic>
        <p:nvPicPr>
          <p:cNvPr id="8" name="Picture 7">
            <a:extLst>
              <a:ext uri="{FF2B5EF4-FFF2-40B4-BE49-F238E27FC236}">
                <a16:creationId xmlns:a16="http://schemas.microsoft.com/office/drawing/2014/main" id="{B3353C20-ECA7-9CE8-9E71-AC6F623A8920}"/>
              </a:ext>
            </a:extLst>
          </p:cNvPr>
          <p:cNvPicPr>
            <a:picLocks noChangeAspect="1"/>
          </p:cNvPicPr>
          <p:nvPr/>
        </p:nvPicPr>
        <p:blipFill>
          <a:blip r:embed="rId2"/>
          <a:stretch>
            <a:fillRect/>
          </a:stretch>
        </p:blipFill>
        <p:spPr>
          <a:xfrm>
            <a:off x="239843" y="1581461"/>
            <a:ext cx="9796072" cy="4809931"/>
          </a:xfrm>
          <a:prstGeom prst="rect">
            <a:avLst/>
          </a:prstGeom>
        </p:spPr>
      </p:pic>
    </p:spTree>
    <p:extLst>
      <p:ext uri="{BB962C8B-B14F-4D97-AF65-F5344CB8AC3E}">
        <p14:creationId xmlns:p14="http://schemas.microsoft.com/office/powerpoint/2010/main" val="425472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0314" y="1230602"/>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References</a:t>
            </a:r>
            <a:endParaRPr lang="en-IN" sz="2000" dirty="0">
              <a:solidFill>
                <a:srgbClr val="21316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8650657" cy="3765390"/>
          </a:xfrm>
          <a:prstGeom prst="rect">
            <a:avLst/>
          </a:prstGeom>
          <a:noFill/>
        </p:spPr>
        <p:txBody>
          <a:bodyPr wrap="square" rtlCol="0">
            <a:spAutoFit/>
          </a:bodyPr>
          <a:lstStyle/>
          <a:p>
            <a:endParaRPr lang="en-IN" b="1" dirty="0"/>
          </a:p>
          <a:p>
            <a:pPr>
              <a:buFont typeface="+mj-lt"/>
              <a:buAutoNum type="arabicPeriod"/>
            </a:pPr>
            <a:r>
              <a:rPr lang="en-IN" sz="1800" b="1" dirty="0">
                <a:latin typeface="Times New Roman" panose="02020603050405020304" pitchFamily="18" charset="0"/>
                <a:cs typeface="Times New Roman" panose="02020603050405020304" pitchFamily="18" charset="0"/>
              </a:rPr>
              <a:t>Dataset Source:</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Kaggle </a:t>
            </a:r>
          </a:p>
          <a:p>
            <a:pPr>
              <a:buFont typeface="+mj-lt"/>
              <a:buAutoNum type="arabicPeriod"/>
            </a:pPr>
            <a:r>
              <a:rPr lang="en-IN" b="1" dirty="0">
                <a:latin typeface="Times New Roman" panose="02020603050405020304" pitchFamily="18" charset="0"/>
                <a:cs typeface="Times New Roman" panose="02020603050405020304" pitchFamily="18" charset="0"/>
              </a:rPr>
              <a:t>Machine Learning Algorithms:</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err="1">
                <a:latin typeface="Times New Roman" panose="02020603050405020304" pitchFamily="18" charset="0"/>
                <a:cs typeface="Times New Roman" panose="02020603050405020304" pitchFamily="18" charset="0"/>
              </a:rPr>
              <a:t>Breiman</a:t>
            </a:r>
            <a:r>
              <a:rPr lang="en-IN" sz="1600" dirty="0">
                <a:latin typeface="Times New Roman" panose="02020603050405020304" pitchFamily="18" charset="0"/>
                <a:cs typeface="Times New Roman" panose="02020603050405020304" pitchFamily="18" charset="0"/>
              </a:rPr>
              <a:t>, L. (2001). "Random Forests." </a:t>
            </a:r>
            <a:r>
              <a:rPr lang="en-IN" sz="1600" i="1" dirty="0">
                <a:latin typeface="Times New Roman" panose="02020603050405020304" pitchFamily="18" charset="0"/>
                <a:cs typeface="Times New Roman" panose="02020603050405020304" pitchFamily="18" charset="0"/>
              </a:rPr>
              <a:t>Machine Learning, 45(1), 5-32.</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Friedman, J. (2001). "Greedy Function Approximation: A Gradient Boosting Machine." </a:t>
            </a:r>
            <a:r>
              <a:rPr lang="en-IN" sz="1600" i="1" dirty="0">
                <a:latin typeface="Times New Roman" panose="02020603050405020304" pitchFamily="18" charset="0"/>
                <a:cs typeface="Times New Roman" panose="02020603050405020304" pitchFamily="18" charset="0"/>
              </a:rPr>
              <a:t>Annals of Statistics, 29(5), 1189-1232.</a:t>
            </a:r>
            <a:endParaRPr lang="en-IN" sz="1600" dirty="0">
              <a:latin typeface="Times New Roman" panose="02020603050405020304" pitchFamily="18" charset="0"/>
              <a:cs typeface="Times New Roman" panose="02020603050405020304" pitchFamily="18" charset="0"/>
            </a:endParaRPr>
          </a:p>
          <a:p>
            <a:pPr>
              <a:buFont typeface="+mj-lt"/>
              <a:buAutoNum type="arabicPeriod"/>
            </a:pPr>
            <a:r>
              <a:rPr lang="en-IN" sz="1800" b="1" dirty="0">
                <a:latin typeface="Times New Roman" panose="02020603050405020304" pitchFamily="18" charset="0"/>
                <a:cs typeface="Times New Roman" panose="02020603050405020304" pitchFamily="18" charset="0"/>
              </a:rPr>
              <a:t>Agricultural Insights:</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Food and Agriculture Organization (FAO): </a:t>
            </a:r>
            <a:r>
              <a:rPr lang="en-IN" sz="1600" dirty="0">
                <a:latin typeface="Times New Roman" panose="02020603050405020304" pitchFamily="18" charset="0"/>
                <a:cs typeface="Times New Roman" panose="02020603050405020304" pitchFamily="18" charset="0"/>
                <a:hlinkClick r:id="rId3"/>
              </a:rPr>
              <a:t>www.fao.org</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Government Agricultural Reports: </a:t>
            </a:r>
            <a:r>
              <a:rPr lang="en-IN" sz="1600" i="1" dirty="0">
                <a:latin typeface="Times New Roman" panose="02020603050405020304" pitchFamily="18" charset="0"/>
                <a:cs typeface="Times New Roman" panose="02020603050405020304" pitchFamily="18" charset="0"/>
              </a:rPr>
              <a:t>(Provide specific links if used)</a:t>
            </a:r>
            <a:endParaRPr lang="en-IN" sz="1600" dirty="0">
              <a:latin typeface="Times New Roman" panose="02020603050405020304" pitchFamily="18" charset="0"/>
              <a:cs typeface="Times New Roman" panose="02020603050405020304" pitchFamily="18" charset="0"/>
            </a:endParaRPr>
          </a:p>
          <a:p>
            <a:pPr>
              <a:buFont typeface="+mj-lt"/>
              <a:buAutoNum type="arabicPeriod"/>
            </a:pPr>
            <a:r>
              <a:rPr lang="en-IN" sz="1800" b="1" dirty="0">
                <a:latin typeface="Times New Roman" panose="02020603050405020304" pitchFamily="18" charset="0"/>
                <a:cs typeface="Times New Roman" panose="02020603050405020304" pitchFamily="18" charset="0"/>
              </a:rPr>
              <a:t>Tools &amp; Technologies:</a:t>
            </a:r>
            <a:endParaRPr lang="en-IN"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b="1" dirty="0" err="1">
                <a:latin typeface="Times New Roman" panose="02020603050405020304" pitchFamily="18" charset="0"/>
                <a:cs typeface="Times New Roman" panose="02020603050405020304" pitchFamily="18" charset="0"/>
              </a:rPr>
              <a:t>Streamlit</a:t>
            </a:r>
            <a:r>
              <a:rPr lang="en-IN" sz="1600" b="1" dirty="0">
                <a:latin typeface="Times New Roman" panose="02020603050405020304" pitchFamily="18" charset="0"/>
                <a:cs typeface="Times New Roman" panose="02020603050405020304" pitchFamily="18" charset="0"/>
              </a:rPr>
              <a:t> Documentation:</a:t>
            </a:r>
            <a:r>
              <a:rPr lang="en-IN" sz="1600" dirty="0">
                <a:latin typeface="Times New Roman" panose="02020603050405020304" pitchFamily="18" charset="0"/>
                <a:cs typeface="Times New Roman" panose="02020603050405020304" pitchFamily="18" charset="0"/>
              </a:rPr>
              <a:t> https://docs.streamlit.io</a:t>
            </a:r>
          </a:p>
          <a:p>
            <a:pPr marL="742950" lvl="1" indent="-285750">
              <a:buFont typeface="+mj-lt"/>
              <a:buAutoNum type="arabicPeriod"/>
            </a:pPr>
            <a:r>
              <a:rPr lang="en-IN" sz="1600" b="1" dirty="0">
                <a:latin typeface="Times New Roman" panose="02020603050405020304" pitchFamily="18" charset="0"/>
                <a:cs typeface="Times New Roman" panose="02020603050405020304" pitchFamily="18" charset="0"/>
              </a:rPr>
              <a:t>Scikit-Learn Documentation:</a:t>
            </a:r>
            <a:r>
              <a:rPr 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hlinkClick r:id="rId4"/>
              </a:rPr>
              <a:t>https://scikit-learn.org</a:t>
            </a:r>
            <a:endParaRPr lang="en-IN" sz="1600" dirty="0">
              <a:latin typeface="Times New Roman" panose="02020603050405020304" pitchFamily="18" charset="0"/>
              <a:cs typeface="Times New Roman" panose="02020603050405020304" pitchFamily="18" charset="0"/>
            </a:endParaRPr>
          </a:p>
          <a:p>
            <a:pPr>
              <a:spcAft>
                <a:spcPts val="800"/>
              </a:spcAft>
            </a:pP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1566952"/>
            <a:ext cx="10435915" cy="3724096"/>
          </a:xfrm>
          <a:prstGeom prst="rect">
            <a:avLst/>
          </a:prstGeom>
          <a:noFill/>
        </p:spPr>
        <p:txBody>
          <a:bodyPr wrap="square" rtlCol="0">
            <a:spAutoFit/>
          </a:bodyPr>
          <a:lstStyle/>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Brief Overview:</a:t>
            </a:r>
          </a:p>
          <a:p>
            <a:r>
              <a:rPr lang="en-US" sz="1600" dirty="0">
                <a:latin typeface="Times New Roman" panose="02020603050405020304" pitchFamily="18" charset="0"/>
                <a:cs typeface="Times New Roman" panose="02020603050405020304" pitchFamily="18" charset="0"/>
              </a:rPr>
              <a:t>Agriculture is highly dependent on environmental factors such as temperature, rainfall, and soil quality. Climate change and resource constraints make it challenging for farmers to predict crop yields accurately. Inefficient resource utilization leads to reduced productivity and financial losses. </a:t>
            </a:r>
          </a:p>
          <a:p>
            <a:r>
              <a:rPr lang="en-US" sz="1600" dirty="0">
                <a:latin typeface="Times New Roman" panose="02020603050405020304" pitchFamily="18" charset="0"/>
                <a:cs typeface="Times New Roman" panose="02020603050405020304" pitchFamily="18" charset="0"/>
              </a:rPr>
              <a:t>AI-based crop yield prediction can help optimize resource allocation and enhance sustainability in farming.</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Key Objectives: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Develop a machine learning model to predict crop yields based on environmental and soil parameters.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Provide accurate insights to help farmers make data-driven decisions.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Optimize water, fertilizer, and land usage for sustainable agriculture.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Improve crop productivity while minimizing environmental impact.</a:t>
            </a:r>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99809" y="1366897"/>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Problem Statement</a:t>
            </a:r>
            <a:endParaRPr lang="en-IN" sz="2000" dirty="0">
              <a:solidFill>
                <a:srgbClr val="213163"/>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54764" y="2219919"/>
            <a:ext cx="10435915" cy="2852063"/>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dataset used for crop yield prediction consists of environmental and agricultural parameters collected over a 5-year period. </a:t>
            </a:r>
          </a:p>
          <a:p>
            <a:pPr marL="231642" indent="-231642">
              <a:spcAft>
                <a:spcPts val="8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includes attributes such as soil quality, temperature, rainfall, and crop yield, ensuring a diverse and non-repetitive dataset for accurate model training. </a:t>
            </a:r>
          </a:p>
          <a:p>
            <a:pPr marL="231642" indent="-231642">
              <a:spcAft>
                <a:spcPts val="8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 has been sourced from verified agricultural reports and research studies, containing 100 unique entries. </a:t>
            </a:r>
          </a:p>
          <a:p>
            <a:pPr marL="231642" indent="-231642">
              <a:spcAft>
                <a:spcPts val="8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Key features include variations in soil pH, moisture levels, and climate conditions, which significantly impact yield predictions. </a:t>
            </a:r>
          </a:p>
          <a:p>
            <a:pPr marL="231642" indent="-231642">
              <a:spcAft>
                <a:spcPts val="8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dataset enables AI models to learn patterns and provide insights for optimizing agricultural productivity</a:t>
            </a:r>
            <a:r>
              <a:rPr lang="en-US" sz="1600" dirty="0"/>
              <a:t>.</a:t>
            </a:r>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402252" y="1449625"/>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Dataset Overview</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631763"/>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Approach:</a:t>
            </a:r>
          </a:p>
          <a:p>
            <a:r>
              <a:rPr lang="en-US" sz="1600" dirty="0">
                <a:latin typeface="Times New Roman" panose="02020603050405020304" pitchFamily="18" charset="0"/>
                <a:cs typeface="Times New Roman" panose="02020603050405020304" pitchFamily="18" charset="0"/>
              </a:rPr>
              <a:t>The project follows a structured approach to predict crop yield accurately:</a:t>
            </a:r>
          </a:p>
          <a:p>
            <a:pPr>
              <a:buFont typeface="+mj-lt"/>
              <a:buAutoNum type="arabicPeriod"/>
            </a:pPr>
            <a:r>
              <a:rPr lang="en-US" sz="1600" b="1" dirty="0">
                <a:latin typeface="Times New Roman" panose="02020603050405020304" pitchFamily="18" charset="0"/>
                <a:cs typeface="Times New Roman" panose="02020603050405020304" pitchFamily="18" charset="0"/>
              </a:rPr>
              <a:t>Data Collection &amp; Preprocessing</a:t>
            </a:r>
            <a:r>
              <a:rPr lang="en-US" sz="1600" dirty="0">
                <a:latin typeface="Times New Roman" panose="02020603050405020304" pitchFamily="18" charset="0"/>
                <a:cs typeface="Times New Roman" panose="02020603050405020304" pitchFamily="18" charset="0"/>
              </a:rPr>
              <a:t> – The dataset is loaded, missing values are handled, and features are scaled.</a:t>
            </a:r>
          </a:p>
          <a:p>
            <a:pPr>
              <a:buFont typeface="+mj-lt"/>
              <a:buAutoNum type="arabicPeriod"/>
            </a:pPr>
            <a:r>
              <a:rPr lang="en-US" sz="1600" b="1" dirty="0">
                <a:latin typeface="Times New Roman" panose="02020603050405020304" pitchFamily="18" charset="0"/>
                <a:cs typeface="Times New Roman" panose="02020603050405020304" pitchFamily="18" charset="0"/>
              </a:rPr>
              <a:t>Exploratory Data Analysis (EDA)</a:t>
            </a:r>
            <a:r>
              <a:rPr lang="en-US" sz="1600" dirty="0">
                <a:latin typeface="Times New Roman" panose="02020603050405020304" pitchFamily="18" charset="0"/>
                <a:cs typeface="Times New Roman" panose="02020603050405020304" pitchFamily="18" charset="0"/>
              </a:rPr>
              <a:t> – Visualization techniques are used to understand trends and relationships.</a:t>
            </a:r>
          </a:p>
          <a:p>
            <a:pPr>
              <a:buFont typeface="+mj-lt"/>
              <a:buAutoNum type="arabicPeriod"/>
            </a:pPr>
            <a:r>
              <a:rPr lang="en-US" sz="1600" b="1" dirty="0">
                <a:latin typeface="Times New Roman" panose="02020603050405020304" pitchFamily="18" charset="0"/>
                <a:cs typeface="Times New Roman" panose="02020603050405020304" pitchFamily="18" charset="0"/>
              </a:rPr>
              <a:t>Model Selection &amp; Training</a:t>
            </a:r>
            <a:r>
              <a:rPr lang="en-US" sz="1600" dirty="0">
                <a:latin typeface="Times New Roman" panose="02020603050405020304" pitchFamily="18" charset="0"/>
                <a:cs typeface="Times New Roman" panose="02020603050405020304" pitchFamily="18" charset="0"/>
              </a:rPr>
              <a:t> – Machine learning models are trained on historical crop yield data.</a:t>
            </a:r>
          </a:p>
          <a:p>
            <a:pPr>
              <a:buFont typeface="+mj-lt"/>
              <a:buAutoNum type="arabicPeriod"/>
            </a:pPr>
            <a:r>
              <a:rPr lang="en-US" sz="1600" b="1" dirty="0">
                <a:latin typeface="Times New Roman" panose="02020603050405020304" pitchFamily="18" charset="0"/>
                <a:cs typeface="Times New Roman" panose="02020603050405020304" pitchFamily="18" charset="0"/>
              </a:rPr>
              <a:t>Evaluation &amp; Optimization</a:t>
            </a:r>
            <a:r>
              <a:rPr lang="en-US" sz="1600" dirty="0">
                <a:latin typeface="Times New Roman" panose="02020603050405020304" pitchFamily="18" charset="0"/>
                <a:cs typeface="Times New Roman" panose="02020603050405020304" pitchFamily="18" charset="0"/>
              </a:rPr>
              <a:t> – The models are evaluated using accuracy metrics, and hyperparameter tuning is applied.</a:t>
            </a:r>
          </a:p>
          <a:p>
            <a:pPr>
              <a:buFont typeface="+mj-lt"/>
              <a:buAutoNum type="arabicPeriod"/>
            </a:pPr>
            <a:r>
              <a:rPr lang="en-US" sz="1600" b="1" dirty="0">
                <a:latin typeface="Times New Roman" panose="02020603050405020304" pitchFamily="18" charset="0"/>
                <a:cs typeface="Times New Roman" panose="02020603050405020304" pitchFamily="18" charset="0"/>
              </a:rPr>
              <a:t>Deployment</a:t>
            </a:r>
            <a:r>
              <a:rPr lang="en-US" sz="1600" dirty="0">
                <a:latin typeface="Times New Roman" panose="02020603050405020304" pitchFamily="18" charset="0"/>
                <a:cs typeface="Times New Roman" panose="02020603050405020304" pitchFamily="18" charset="0"/>
              </a:rPr>
              <a:t> – A user-friendly dashboard is developed using </a:t>
            </a:r>
            <a:r>
              <a:rPr lang="en-US" sz="1600" b="1"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 for easy predictions.</a:t>
            </a:r>
          </a:p>
          <a:p>
            <a:pPr>
              <a:buFont typeface="+mj-lt"/>
              <a:buAutoNum type="arabicPeriod"/>
            </a:pPr>
            <a:endParaRPr lang="en-US" sz="16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Algorithms Used:</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Random Forest Regressor</a:t>
            </a:r>
            <a:r>
              <a:rPr lang="en-US" sz="1600" dirty="0">
                <a:latin typeface="Times New Roman" panose="02020603050405020304" pitchFamily="18" charset="0"/>
                <a:cs typeface="Times New Roman" panose="02020603050405020304" pitchFamily="18" charset="0"/>
              </a:rPr>
              <a:t> – Used for its ability to handle nonlinear relationships and provide high accuracy.</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Linear Regression</a:t>
            </a:r>
            <a:r>
              <a:rPr lang="en-US" sz="1600" dirty="0">
                <a:latin typeface="Times New Roman" panose="02020603050405020304" pitchFamily="18" charset="0"/>
                <a:cs typeface="Times New Roman" panose="02020603050405020304" pitchFamily="18" charset="0"/>
              </a:rPr>
              <a:t> – Applied as a baseline model to compare performance.</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Gradient Boosting</a:t>
            </a:r>
            <a:r>
              <a:rPr lang="en-US" sz="1600" dirty="0">
                <a:latin typeface="Times New Roman" panose="02020603050405020304" pitchFamily="18" charset="0"/>
                <a:cs typeface="Times New Roman" panose="02020603050405020304" pitchFamily="18" charset="0"/>
              </a:rPr>
              <a:t> – Enhances predictions by sequentially improving weak learners.</a:t>
            </a:r>
          </a:p>
          <a:p>
            <a:r>
              <a:rPr lang="en-US" sz="1600" dirty="0">
                <a:latin typeface="Times New Roman" panose="02020603050405020304" pitchFamily="18" charset="0"/>
                <a:cs typeface="Times New Roman" panose="02020603050405020304" pitchFamily="18" charset="0"/>
              </a:rPr>
              <a:t>This approach ensures reliable and efficient crop yield predictions based on input parameters.</a:t>
            </a:r>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10314" y="971491"/>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Methodology</a:t>
            </a:r>
            <a:endParaRPr lang="en-IN" sz="2000" dirty="0">
              <a:solidFill>
                <a:srgbClr val="213163"/>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Conclusion</a:t>
            </a:r>
            <a:endParaRPr lang="en-IN" sz="2000" dirty="0">
              <a:solidFill>
                <a:srgbClr val="21316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7133915" cy="4862870"/>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Summary:</a:t>
            </a:r>
          </a:p>
          <a:p>
            <a:r>
              <a:rPr lang="en-US" sz="1600" dirty="0">
                <a:latin typeface="Times New Roman" panose="02020603050405020304" pitchFamily="18" charset="0"/>
                <a:cs typeface="Times New Roman" panose="02020603050405020304" pitchFamily="18" charset="0"/>
              </a:rPr>
              <a:t>The crop yield prediction model successfully forecasts yield based on various environmental and agricultural parameters. The use of machine learning algorithms like </a:t>
            </a:r>
            <a:r>
              <a:rPr lang="en-US" sz="1600" b="1" dirty="0">
                <a:latin typeface="Times New Roman" panose="02020603050405020304" pitchFamily="18" charset="0"/>
                <a:cs typeface="Times New Roman" panose="02020603050405020304" pitchFamily="18" charset="0"/>
              </a:rPr>
              <a:t>Random Forest, Linear Regression, and Gradient Boosting</a:t>
            </a:r>
            <a:r>
              <a:rPr lang="en-US" sz="1600" dirty="0">
                <a:latin typeface="Times New Roman" panose="02020603050405020304" pitchFamily="18" charset="0"/>
                <a:cs typeface="Times New Roman" panose="02020603050405020304" pitchFamily="18" charset="0"/>
              </a:rPr>
              <a:t> ensures accurate predictions, helping farmers and policymakers make informed decisions. The </a:t>
            </a:r>
            <a:r>
              <a:rPr lang="en-US" sz="1600" b="1" dirty="0" err="1">
                <a:latin typeface="Times New Roman" panose="02020603050405020304" pitchFamily="18" charset="0"/>
                <a:cs typeface="Times New Roman" panose="02020603050405020304" pitchFamily="18" charset="0"/>
              </a:rPr>
              <a:t>Streamlit</a:t>
            </a:r>
            <a:r>
              <a:rPr lang="en-US" sz="1600" b="1" dirty="0">
                <a:latin typeface="Times New Roman" panose="02020603050405020304" pitchFamily="18" charset="0"/>
                <a:cs typeface="Times New Roman" panose="02020603050405020304" pitchFamily="18" charset="0"/>
              </a:rPr>
              <a:t>-based dashboard</a:t>
            </a:r>
            <a:r>
              <a:rPr lang="en-US" sz="1600" dirty="0">
                <a:latin typeface="Times New Roman" panose="02020603050405020304" pitchFamily="18" charset="0"/>
                <a:cs typeface="Times New Roman" panose="02020603050405020304" pitchFamily="18" charset="0"/>
              </a:rPr>
              <a:t> provides an intuitive interface for users to input data and receive real-time predictions.</a:t>
            </a:r>
          </a:p>
          <a:p>
            <a:r>
              <a:rPr lang="en-US" sz="1800" b="1" dirty="0">
                <a:latin typeface="Times New Roman" panose="02020603050405020304" pitchFamily="18" charset="0"/>
                <a:cs typeface="Times New Roman" panose="02020603050405020304" pitchFamily="18" charset="0"/>
              </a:rPr>
              <a:t>Future Work:</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Enhancing the model by incorporating </a:t>
            </a:r>
            <a:r>
              <a:rPr lang="en-US" sz="1600" b="1" dirty="0">
                <a:latin typeface="Times New Roman" panose="02020603050405020304" pitchFamily="18" charset="0"/>
                <a:cs typeface="Times New Roman" panose="02020603050405020304" pitchFamily="18" charset="0"/>
              </a:rPr>
              <a:t>real-time weather and soil data</a:t>
            </a:r>
            <a:r>
              <a:rPr lang="en-US" sz="1600" dirty="0">
                <a:latin typeface="Times New Roman" panose="02020603050405020304" pitchFamily="18" charset="0"/>
                <a:cs typeface="Times New Roman" panose="02020603050405020304" pitchFamily="18" charset="0"/>
              </a:rPr>
              <a:t> for more dynamic predictions.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Expanding the dataset to include </a:t>
            </a:r>
            <a:r>
              <a:rPr lang="en-US" sz="1600" b="1" dirty="0">
                <a:latin typeface="Times New Roman" panose="02020603050405020304" pitchFamily="18" charset="0"/>
                <a:cs typeface="Times New Roman" panose="02020603050405020304" pitchFamily="18" charset="0"/>
              </a:rPr>
              <a:t>more crop varieties and geographical regions</a:t>
            </a:r>
            <a:r>
              <a:rPr lang="en-US" sz="1600" dirty="0">
                <a:latin typeface="Times New Roman" panose="02020603050405020304" pitchFamily="18" charset="0"/>
                <a:cs typeface="Times New Roman" panose="02020603050405020304" pitchFamily="18" charset="0"/>
              </a:rPr>
              <a:t> for greater generalization.</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Integrating </a:t>
            </a:r>
            <a:r>
              <a:rPr lang="en-US" sz="1600" b="1" dirty="0">
                <a:latin typeface="Times New Roman" panose="02020603050405020304" pitchFamily="18" charset="0"/>
                <a:cs typeface="Times New Roman" panose="02020603050405020304" pitchFamily="18" charset="0"/>
              </a:rPr>
              <a:t>IoT-based sensors</a:t>
            </a:r>
            <a:r>
              <a:rPr lang="en-US" sz="1600" dirty="0">
                <a:latin typeface="Times New Roman" panose="02020603050405020304" pitchFamily="18" charset="0"/>
                <a:cs typeface="Times New Roman" panose="02020603050405020304" pitchFamily="18" charset="0"/>
              </a:rPr>
              <a:t> for automated data collection and improved accuracy.</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Deploying the model as a </a:t>
            </a:r>
            <a:r>
              <a:rPr lang="en-US" sz="1600" b="1" dirty="0">
                <a:latin typeface="Times New Roman" panose="02020603050405020304" pitchFamily="18" charset="0"/>
                <a:cs typeface="Times New Roman" panose="02020603050405020304" pitchFamily="18" charset="0"/>
              </a:rPr>
              <a:t>mobile application</a:t>
            </a:r>
            <a:r>
              <a:rPr lang="en-US" sz="1600" dirty="0">
                <a:latin typeface="Times New Roman" panose="02020603050405020304" pitchFamily="18" charset="0"/>
                <a:cs typeface="Times New Roman" panose="02020603050405020304" pitchFamily="18" charset="0"/>
              </a:rPr>
              <a:t> for accessibility to farmers in remote areas.</a:t>
            </a:r>
          </a:p>
          <a:p>
            <a:r>
              <a:rPr lang="en-US" sz="1600" dirty="0">
                <a:latin typeface="Times New Roman" panose="02020603050405020304" pitchFamily="18" charset="0"/>
                <a:cs typeface="Times New Roman" panose="02020603050405020304" pitchFamily="18" charset="0"/>
              </a:rPr>
              <a:t>This project lays a strong foundation for AI-driven </a:t>
            </a:r>
            <a:r>
              <a:rPr lang="en-US" sz="1600" b="1" dirty="0">
                <a:latin typeface="Times New Roman" panose="02020603050405020304" pitchFamily="18" charset="0"/>
                <a:cs typeface="Times New Roman" panose="02020603050405020304" pitchFamily="18" charset="0"/>
              </a:rPr>
              <a:t>smart agriculture</a:t>
            </a:r>
            <a:r>
              <a:rPr lang="en-US" sz="1600" dirty="0">
                <a:latin typeface="Times New Roman" panose="02020603050405020304" pitchFamily="18" charset="0"/>
                <a:cs typeface="Times New Roman" panose="02020603050405020304" pitchFamily="18" charset="0"/>
              </a:rPr>
              <a:t> and sustainable farming practices.</a:t>
            </a:r>
          </a:p>
          <a:p>
            <a:pPr marL="228600" indent="-228600">
              <a:spcAft>
                <a:spcPts val="800"/>
              </a:spcAft>
              <a:buFont typeface="Arial" panose="020B0604020202020204" pitchFamily="34" charset="0"/>
              <a:buChar char="•"/>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63C2E3-508D-A2F4-A57C-C915B8F4DCAE}"/>
              </a:ext>
            </a:extLst>
          </p:cNvPr>
          <p:cNvSpPr txBox="1"/>
          <p:nvPr/>
        </p:nvSpPr>
        <p:spPr>
          <a:xfrm>
            <a:off x="249629" y="1000950"/>
            <a:ext cx="3940629" cy="400110"/>
          </a:xfrm>
          <a:prstGeom prst="rect">
            <a:avLst/>
          </a:prstGeom>
          <a:noFill/>
        </p:spPr>
        <p:txBody>
          <a:bodyPr wrap="squar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Source </a:t>
            </a:r>
            <a:r>
              <a:rPr lang="en-IN" sz="2000" b="1" dirty="0">
                <a:solidFill>
                  <a:srgbClr val="484F9E"/>
                </a:solidFill>
                <a:latin typeface="Times New Roman" panose="02020603050405020304" pitchFamily="18" charset="0"/>
                <a:cs typeface="Times New Roman" panose="02020603050405020304" pitchFamily="18" charset="0"/>
              </a:rPr>
              <a:t>Code</a:t>
            </a:r>
          </a:p>
        </p:txBody>
      </p:sp>
      <p:pic>
        <p:nvPicPr>
          <p:cNvPr id="7" name="Picture 6">
            <a:extLst>
              <a:ext uri="{FF2B5EF4-FFF2-40B4-BE49-F238E27FC236}">
                <a16:creationId xmlns:a16="http://schemas.microsoft.com/office/drawing/2014/main" id="{C6182777-4CEF-62B8-B683-EE7602865302}"/>
              </a:ext>
            </a:extLst>
          </p:cNvPr>
          <p:cNvPicPr>
            <a:picLocks noChangeAspect="1"/>
          </p:cNvPicPr>
          <p:nvPr/>
        </p:nvPicPr>
        <p:blipFill>
          <a:blip r:embed="rId2"/>
          <a:stretch>
            <a:fillRect/>
          </a:stretch>
        </p:blipFill>
        <p:spPr>
          <a:xfrm>
            <a:off x="249629" y="1674866"/>
            <a:ext cx="10303445" cy="4579423"/>
          </a:xfrm>
          <a:prstGeom prst="rect">
            <a:avLst/>
          </a:prstGeom>
        </p:spPr>
      </p:pic>
    </p:spTree>
    <p:extLst>
      <p:ext uri="{BB962C8B-B14F-4D97-AF65-F5344CB8AC3E}">
        <p14:creationId xmlns:p14="http://schemas.microsoft.com/office/powerpoint/2010/main" val="2789556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552410-CA45-5EB4-8C44-5DE92C4F6AC6}"/>
              </a:ext>
            </a:extLst>
          </p:cNvPr>
          <p:cNvPicPr>
            <a:picLocks noChangeAspect="1"/>
          </p:cNvPicPr>
          <p:nvPr/>
        </p:nvPicPr>
        <p:blipFill>
          <a:blip r:embed="rId2"/>
          <a:stretch>
            <a:fillRect/>
          </a:stretch>
        </p:blipFill>
        <p:spPr>
          <a:xfrm>
            <a:off x="412231" y="1429222"/>
            <a:ext cx="10515600" cy="4919522"/>
          </a:xfrm>
          <a:prstGeom prst="rect">
            <a:avLst/>
          </a:prstGeom>
        </p:spPr>
      </p:pic>
      <p:sp>
        <p:nvSpPr>
          <p:cNvPr id="15" name="TextBox 14">
            <a:extLst>
              <a:ext uri="{FF2B5EF4-FFF2-40B4-BE49-F238E27FC236}">
                <a16:creationId xmlns:a16="http://schemas.microsoft.com/office/drawing/2014/main" id="{65275AD4-045A-54C6-2AC8-B5360470082E}"/>
              </a:ext>
            </a:extLst>
          </p:cNvPr>
          <p:cNvSpPr txBox="1"/>
          <p:nvPr/>
        </p:nvSpPr>
        <p:spPr>
          <a:xfrm>
            <a:off x="329783" y="985166"/>
            <a:ext cx="1753849" cy="400110"/>
          </a:xfrm>
          <a:prstGeom prst="rect">
            <a:avLst/>
          </a:prstGeom>
          <a:noFill/>
        </p:spPr>
        <p:txBody>
          <a:bodyPr wrap="square" rtlCol="0">
            <a:spAutoFit/>
          </a:bodyPr>
          <a:lstStyle/>
          <a:p>
            <a:r>
              <a:rPr lang="en-IN" sz="2000" b="1" dirty="0">
                <a:solidFill>
                  <a:srgbClr val="484F9E"/>
                </a:solidFill>
                <a:latin typeface="Times New Roman" panose="02020603050405020304" pitchFamily="18" charset="0"/>
                <a:cs typeface="Times New Roman" panose="02020603050405020304" pitchFamily="18" charset="0"/>
              </a:rPr>
              <a:t>Source Code</a:t>
            </a:r>
          </a:p>
        </p:txBody>
      </p:sp>
    </p:spTree>
    <p:extLst>
      <p:ext uri="{BB962C8B-B14F-4D97-AF65-F5344CB8AC3E}">
        <p14:creationId xmlns:p14="http://schemas.microsoft.com/office/powerpoint/2010/main" val="141671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6FFC35-1D99-A8D0-CCC0-5C08AE86614E}"/>
              </a:ext>
            </a:extLst>
          </p:cNvPr>
          <p:cNvSpPr txBox="1"/>
          <p:nvPr/>
        </p:nvSpPr>
        <p:spPr>
          <a:xfrm>
            <a:off x="390493" y="988602"/>
            <a:ext cx="2854877" cy="400110"/>
          </a:xfrm>
          <a:prstGeom prst="rect">
            <a:avLst/>
          </a:prstGeom>
          <a:noFill/>
        </p:spPr>
        <p:txBody>
          <a:bodyPr wrap="square" rtlCol="0">
            <a:spAutoFit/>
          </a:bodyPr>
          <a:lstStyle/>
          <a:p>
            <a:r>
              <a:rPr lang="en-IN" sz="2000" b="1" dirty="0">
                <a:solidFill>
                  <a:srgbClr val="484F9E"/>
                </a:solidFill>
                <a:latin typeface="Times New Roman" panose="02020603050405020304" pitchFamily="18" charset="0"/>
                <a:cs typeface="Times New Roman" panose="02020603050405020304" pitchFamily="18" charset="0"/>
              </a:rPr>
              <a:t>Source Code </a:t>
            </a:r>
          </a:p>
        </p:txBody>
      </p:sp>
      <p:pic>
        <p:nvPicPr>
          <p:cNvPr id="25" name="Picture 24">
            <a:extLst>
              <a:ext uri="{FF2B5EF4-FFF2-40B4-BE49-F238E27FC236}">
                <a16:creationId xmlns:a16="http://schemas.microsoft.com/office/drawing/2014/main" id="{DE98012F-B089-0C63-B185-A1B2D6A5B321}"/>
              </a:ext>
            </a:extLst>
          </p:cNvPr>
          <p:cNvPicPr>
            <a:picLocks noChangeAspect="1"/>
          </p:cNvPicPr>
          <p:nvPr/>
        </p:nvPicPr>
        <p:blipFill>
          <a:blip r:embed="rId2"/>
          <a:stretch>
            <a:fillRect/>
          </a:stretch>
        </p:blipFill>
        <p:spPr>
          <a:xfrm>
            <a:off x="464694" y="1388712"/>
            <a:ext cx="10658008" cy="5289209"/>
          </a:xfrm>
          <a:prstGeom prst="rect">
            <a:avLst/>
          </a:prstGeom>
        </p:spPr>
      </p:pic>
    </p:spTree>
    <p:extLst>
      <p:ext uri="{BB962C8B-B14F-4D97-AF65-F5344CB8AC3E}">
        <p14:creationId xmlns:p14="http://schemas.microsoft.com/office/powerpoint/2010/main" val="184055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CEA97E-C25B-7896-D08A-AAEAEE06CDD8}"/>
              </a:ext>
            </a:extLst>
          </p:cNvPr>
          <p:cNvSpPr txBox="1"/>
          <p:nvPr/>
        </p:nvSpPr>
        <p:spPr>
          <a:xfrm>
            <a:off x="367258" y="1082002"/>
            <a:ext cx="3162926" cy="400110"/>
          </a:xfrm>
          <a:prstGeom prst="rect">
            <a:avLst/>
          </a:prstGeom>
          <a:noFill/>
        </p:spPr>
        <p:txBody>
          <a:bodyPr wrap="square">
            <a:spAutoFit/>
          </a:bodyPr>
          <a:lstStyle/>
          <a:p>
            <a:r>
              <a:rPr lang="en-IN" sz="2000" b="1" dirty="0">
                <a:solidFill>
                  <a:srgbClr val="484F9E"/>
                </a:solidFill>
                <a:latin typeface="Times New Roman" panose="02020603050405020304" pitchFamily="18" charset="0"/>
                <a:cs typeface="Times New Roman" panose="02020603050405020304" pitchFamily="18" charset="0"/>
              </a:rPr>
              <a:t>Dashboard</a:t>
            </a:r>
          </a:p>
        </p:txBody>
      </p:sp>
      <p:pic>
        <p:nvPicPr>
          <p:cNvPr id="6" name="Picture 5">
            <a:extLst>
              <a:ext uri="{FF2B5EF4-FFF2-40B4-BE49-F238E27FC236}">
                <a16:creationId xmlns:a16="http://schemas.microsoft.com/office/drawing/2014/main" id="{AA5C7B63-5F2C-DE37-F7B6-F2CF29F17903}"/>
              </a:ext>
            </a:extLst>
          </p:cNvPr>
          <p:cNvPicPr>
            <a:picLocks noChangeAspect="1"/>
          </p:cNvPicPr>
          <p:nvPr/>
        </p:nvPicPr>
        <p:blipFill>
          <a:blip r:embed="rId2"/>
          <a:stretch>
            <a:fillRect/>
          </a:stretch>
        </p:blipFill>
        <p:spPr>
          <a:xfrm>
            <a:off x="929391" y="1422152"/>
            <a:ext cx="9233941" cy="4964106"/>
          </a:xfrm>
          <a:prstGeom prst="rect">
            <a:avLst/>
          </a:prstGeom>
        </p:spPr>
      </p:pic>
    </p:spTree>
    <p:extLst>
      <p:ext uri="{BB962C8B-B14F-4D97-AF65-F5344CB8AC3E}">
        <p14:creationId xmlns:p14="http://schemas.microsoft.com/office/powerpoint/2010/main" val="391910960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3742</TotalTime>
  <Words>685</Words>
  <Application>Microsoft Office PowerPoint</Application>
  <PresentationFormat>Widescreen</PresentationFormat>
  <Paragraphs>77</Paragraphs>
  <Slides>12</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SRISHTI JADAV</cp:lastModifiedBy>
  <cp:revision>68</cp:revision>
  <dcterms:modified xsi:type="dcterms:W3CDTF">2025-03-06T14:51:52Z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