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>
      <p:cViewPr varScale="1">
        <p:scale>
          <a:sx n="238" d="100"/>
          <a:sy n="238" d="100"/>
        </p:scale>
        <p:origin x="13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5" dirty="0"/>
              <a:t>Nisarga</a:t>
            </a:r>
            <a:r>
              <a:rPr spc="40" dirty="0"/>
              <a:t> </a:t>
            </a:r>
            <a:r>
              <a:rPr spc="-5" dirty="0"/>
              <a:t>Nilavadi,</a:t>
            </a:r>
            <a:r>
              <a:rPr spc="45" dirty="0"/>
              <a:t> </a:t>
            </a:r>
            <a:r>
              <a:rPr spc="-5" dirty="0"/>
              <a:t>Premraj</a:t>
            </a:r>
            <a:r>
              <a:rPr spc="45" dirty="0"/>
              <a:t> </a:t>
            </a:r>
            <a:r>
              <a:rPr dirty="0"/>
              <a:t>Thakur,</a:t>
            </a:r>
            <a:r>
              <a:rPr spc="45" dirty="0"/>
              <a:t> </a:t>
            </a:r>
            <a:r>
              <a:rPr spc="-20" dirty="0"/>
              <a:t>Robinson</a:t>
            </a:r>
            <a:r>
              <a:rPr spc="40" dirty="0"/>
              <a:t> </a:t>
            </a:r>
            <a:r>
              <a:rPr spc="-10" dirty="0"/>
              <a:t>Pompeu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5" dirty="0"/>
              <a:t>Nisarga</a:t>
            </a:r>
            <a:r>
              <a:rPr spc="40" dirty="0"/>
              <a:t> </a:t>
            </a:r>
            <a:r>
              <a:rPr spc="-5" dirty="0"/>
              <a:t>Nilavadi,</a:t>
            </a:r>
            <a:r>
              <a:rPr spc="45" dirty="0"/>
              <a:t> </a:t>
            </a:r>
            <a:r>
              <a:rPr spc="-5" dirty="0"/>
              <a:t>Premraj</a:t>
            </a:r>
            <a:r>
              <a:rPr spc="45" dirty="0"/>
              <a:t> </a:t>
            </a:r>
            <a:r>
              <a:rPr dirty="0"/>
              <a:t>Thakur,</a:t>
            </a:r>
            <a:r>
              <a:rPr spc="45" dirty="0"/>
              <a:t> </a:t>
            </a:r>
            <a:r>
              <a:rPr spc="-20" dirty="0"/>
              <a:t>Robinson</a:t>
            </a:r>
            <a:r>
              <a:rPr spc="40" dirty="0"/>
              <a:t> </a:t>
            </a:r>
            <a:r>
              <a:rPr spc="-10" dirty="0"/>
              <a:t>Pompeu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5" dirty="0"/>
              <a:t>Nisarga</a:t>
            </a:r>
            <a:r>
              <a:rPr spc="40" dirty="0"/>
              <a:t> </a:t>
            </a:r>
            <a:r>
              <a:rPr spc="-5" dirty="0"/>
              <a:t>Nilavadi,</a:t>
            </a:r>
            <a:r>
              <a:rPr spc="45" dirty="0"/>
              <a:t> </a:t>
            </a:r>
            <a:r>
              <a:rPr spc="-5" dirty="0"/>
              <a:t>Premraj</a:t>
            </a:r>
            <a:r>
              <a:rPr spc="45" dirty="0"/>
              <a:t> </a:t>
            </a:r>
            <a:r>
              <a:rPr dirty="0"/>
              <a:t>Thakur,</a:t>
            </a:r>
            <a:r>
              <a:rPr spc="45" dirty="0"/>
              <a:t> </a:t>
            </a:r>
            <a:r>
              <a:rPr spc="-20" dirty="0"/>
              <a:t>Robinson</a:t>
            </a:r>
            <a:r>
              <a:rPr spc="40" dirty="0"/>
              <a:t> </a:t>
            </a:r>
            <a:r>
              <a:rPr spc="-10" dirty="0"/>
              <a:t>Pompeu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5" dirty="0"/>
              <a:t>Nisarga</a:t>
            </a:r>
            <a:r>
              <a:rPr spc="40" dirty="0"/>
              <a:t> </a:t>
            </a:r>
            <a:r>
              <a:rPr spc="-5" dirty="0"/>
              <a:t>Nilavadi,</a:t>
            </a:r>
            <a:r>
              <a:rPr spc="45" dirty="0"/>
              <a:t> </a:t>
            </a:r>
            <a:r>
              <a:rPr spc="-5" dirty="0"/>
              <a:t>Premraj</a:t>
            </a:r>
            <a:r>
              <a:rPr spc="45" dirty="0"/>
              <a:t> </a:t>
            </a:r>
            <a:r>
              <a:rPr dirty="0"/>
              <a:t>Thakur,</a:t>
            </a:r>
            <a:r>
              <a:rPr spc="45" dirty="0"/>
              <a:t> </a:t>
            </a:r>
            <a:r>
              <a:rPr spc="-20" dirty="0"/>
              <a:t>Robinson</a:t>
            </a:r>
            <a:r>
              <a:rPr spc="40" dirty="0"/>
              <a:t> </a:t>
            </a:r>
            <a:r>
              <a:rPr spc="-10" dirty="0"/>
              <a:t>Pompeu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5" dirty="0"/>
              <a:t>Nisarga</a:t>
            </a:r>
            <a:r>
              <a:rPr spc="40" dirty="0"/>
              <a:t> </a:t>
            </a:r>
            <a:r>
              <a:rPr spc="-5" dirty="0"/>
              <a:t>Nilavadi,</a:t>
            </a:r>
            <a:r>
              <a:rPr spc="45" dirty="0"/>
              <a:t> </a:t>
            </a:r>
            <a:r>
              <a:rPr spc="-5" dirty="0"/>
              <a:t>Premraj</a:t>
            </a:r>
            <a:r>
              <a:rPr spc="45" dirty="0"/>
              <a:t> </a:t>
            </a:r>
            <a:r>
              <a:rPr dirty="0"/>
              <a:t>Thakur,</a:t>
            </a:r>
            <a:r>
              <a:rPr spc="45" dirty="0"/>
              <a:t> </a:t>
            </a:r>
            <a:r>
              <a:rPr spc="-20" dirty="0"/>
              <a:t>Robinson</a:t>
            </a:r>
            <a:r>
              <a:rPr spc="40" dirty="0"/>
              <a:t> </a:t>
            </a:r>
            <a:r>
              <a:rPr spc="-10" dirty="0"/>
              <a:t>Pompeu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67098" y="2864391"/>
            <a:ext cx="304897" cy="359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4608004" cy="2005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478" y="-7646"/>
            <a:ext cx="4327143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205" y="1018729"/>
            <a:ext cx="3453688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022" y="3338659"/>
            <a:ext cx="1520189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5" dirty="0"/>
              <a:t>Nisarga</a:t>
            </a:r>
            <a:r>
              <a:rPr spc="40" dirty="0"/>
              <a:t> </a:t>
            </a:r>
            <a:r>
              <a:rPr spc="-5" dirty="0"/>
              <a:t>Nilavadi,</a:t>
            </a:r>
            <a:r>
              <a:rPr spc="45" dirty="0"/>
              <a:t> </a:t>
            </a:r>
            <a:r>
              <a:rPr spc="-5" dirty="0"/>
              <a:t>Premraj</a:t>
            </a:r>
            <a:r>
              <a:rPr spc="45" dirty="0"/>
              <a:t> </a:t>
            </a:r>
            <a:r>
              <a:rPr dirty="0"/>
              <a:t>Thakur,</a:t>
            </a:r>
            <a:r>
              <a:rPr spc="45" dirty="0"/>
              <a:t> </a:t>
            </a:r>
            <a:r>
              <a:rPr spc="-20" dirty="0"/>
              <a:t>Robinson</a:t>
            </a:r>
            <a:r>
              <a:rPr spc="40" dirty="0"/>
              <a:t> </a:t>
            </a:r>
            <a:r>
              <a:rPr spc="-10" dirty="0"/>
              <a:t>Pompeu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78" y="0"/>
            <a:ext cx="231597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Obstacle constraint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005"/>
            <a:ext cx="4608004" cy="506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21" name="object 2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5" dirty="0"/>
              <a:t>Nisarga</a:t>
            </a:r>
            <a:r>
              <a:rPr spc="40" dirty="0"/>
              <a:t> </a:t>
            </a:r>
            <a:r>
              <a:rPr spc="-5" dirty="0"/>
              <a:t>Nilavadi,</a:t>
            </a:r>
            <a:r>
              <a:rPr spc="45" dirty="0"/>
              <a:t> </a:t>
            </a:r>
            <a:r>
              <a:rPr spc="-5" dirty="0"/>
              <a:t>Premraj</a:t>
            </a:r>
            <a:r>
              <a:rPr spc="45" dirty="0"/>
              <a:t> </a:t>
            </a:r>
            <a:r>
              <a:rPr dirty="0"/>
              <a:t>Thakur,</a:t>
            </a:r>
            <a:r>
              <a:rPr spc="45" dirty="0"/>
              <a:t> </a:t>
            </a:r>
            <a:r>
              <a:rPr spc="-20" dirty="0"/>
              <a:t>Robinson</a:t>
            </a:r>
            <a:r>
              <a:rPr spc="40" dirty="0"/>
              <a:t> </a:t>
            </a:r>
            <a:r>
              <a:rPr spc="-10" dirty="0"/>
              <a:t>Pompeu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99296" y="3338659"/>
            <a:ext cx="154686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Point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stabilisation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of</a:t>
            </a:r>
            <a:r>
              <a:rPr sz="500" spc="5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non-holonomic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robot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using</a:t>
            </a:r>
            <a:r>
              <a:rPr sz="500" spc="5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MPC</a:t>
            </a:r>
            <a:endParaRPr sz="500">
              <a:latin typeface="Microsoft Sans Serif"/>
              <a:cs typeface="Microsoft Sans Serif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66B10-282E-518F-2446-C392F33C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852" y="968375"/>
            <a:ext cx="1219733" cy="127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3DA2E-27A9-31CA-24F5-C6660152B821}"/>
              </a:ext>
            </a:extLst>
          </p:cNvPr>
          <p:cNvSpPr txBox="1"/>
          <p:nvPr/>
        </p:nvSpPr>
        <p:spPr>
          <a:xfrm>
            <a:off x="62159" y="755665"/>
            <a:ext cx="2597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between the predicted robot position</a:t>
            </a:r>
          </a:p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obstacle position is upper bounded by summation </a:t>
            </a:r>
          </a:p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radius of two.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g(x) = 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D86CB-B256-407F-39D0-6D99900099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7" t="12057" r="-4527" b="-4407"/>
          <a:stretch/>
        </p:blipFill>
        <p:spPr>
          <a:xfrm>
            <a:off x="395790" y="1485898"/>
            <a:ext cx="1929923" cy="75565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78" y="0"/>
            <a:ext cx="231597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for result analysis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005"/>
            <a:ext cx="4608004" cy="506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21" name="object 2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5" dirty="0"/>
              <a:t>Nisarga</a:t>
            </a:r>
            <a:r>
              <a:rPr spc="40" dirty="0"/>
              <a:t> </a:t>
            </a:r>
            <a:r>
              <a:rPr spc="-5" dirty="0"/>
              <a:t>Nilavadi,</a:t>
            </a:r>
            <a:r>
              <a:rPr spc="45" dirty="0"/>
              <a:t> </a:t>
            </a:r>
            <a:r>
              <a:rPr spc="-5" dirty="0"/>
              <a:t>Premraj</a:t>
            </a:r>
            <a:r>
              <a:rPr spc="45" dirty="0"/>
              <a:t> </a:t>
            </a:r>
            <a:r>
              <a:rPr dirty="0"/>
              <a:t>Thakur,</a:t>
            </a:r>
            <a:r>
              <a:rPr spc="45" dirty="0"/>
              <a:t> </a:t>
            </a:r>
            <a:r>
              <a:rPr spc="-20" dirty="0"/>
              <a:t>Robinson</a:t>
            </a:r>
            <a:r>
              <a:rPr spc="40" dirty="0"/>
              <a:t> </a:t>
            </a:r>
            <a:r>
              <a:rPr spc="-10" dirty="0"/>
              <a:t>Pompeu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99296" y="3338659"/>
            <a:ext cx="154686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Point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stabilisation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of</a:t>
            </a:r>
            <a:r>
              <a:rPr sz="500" spc="5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non-holonomic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robot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using</a:t>
            </a:r>
            <a:r>
              <a:rPr sz="500" spc="5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MPC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3DA2E-27A9-31CA-24F5-C6660152B821}"/>
              </a:ext>
            </a:extLst>
          </p:cNvPr>
          <p:cNvSpPr txBox="1"/>
          <p:nvPr/>
        </p:nvSpPr>
        <p:spPr>
          <a:xfrm>
            <a:off x="141478" y="264037"/>
            <a:ext cx="2012089" cy="205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b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Parameters: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horizon length: N = 20 to 30</a:t>
            </a:r>
          </a:p>
          <a:p>
            <a:pPr>
              <a:lnSpc>
                <a:spcPct val="200000"/>
              </a:lnSpc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time: T = 0.2 s</a:t>
            </a:r>
          </a:p>
          <a:p>
            <a:pPr>
              <a:lnSpc>
                <a:spcPct val="200000"/>
              </a:lnSpc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diameter = Obstacle diameter = 0.2 m</a:t>
            </a:r>
          </a:p>
          <a:p>
            <a:pPr>
              <a:lnSpc>
                <a:spcPct val="200000"/>
              </a:lnSpc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B7120-0EFB-D3EE-D8E7-6A8FD6BBB72F}"/>
              </a:ext>
            </a:extLst>
          </p:cNvPr>
          <p:cNvSpPr txBox="1"/>
          <p:nvPr/>
        </p:nvSpPr>
        <p:spPr>
          <a:xfrm>
            <a:off x="151819" y="1620993"/>
            <a:ext cx="2304716" cy="2024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parameters: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iterations: 100</a:t>
            </a:r>
          </a:p>
          <a:p>
            <a:pPr>
              <a:lnSpc>
                <a:spcPct val="200000"/>
              </a:lnSpc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 iterations run: </a:t>
            </a:r>
            <a:r>
              <a:rPr lang="en-I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mpciter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norm( (x0-xs), 2 )</a:t>
            </a:r>
          </a:p>
          <a:p>
            <a:pPr>
              <a:lnSpc>
                <a:spcPct val="200000"/>
              </a:lnSpc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C6CE4-0102-FF8E-94A2-08EC22F904F8}"/>
              </a:ext>
            </a:extLst>
          </p:cNvPr>
          <p:cNvSpPr txBox="1"/>
          <p:nvPr/>
        </p:nvSpPr>
        <p:spPr>
          <a:xfrm>
            <a:off x="2305384" y="525478"/>
            <a:ext cx="2304716" cy="2270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parameters: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&lt; x &lt; 2</a:t>
            </a:r>
          </a:p>
          <a:p>
            <a:pPr>
              <a:lnSpc>
                <a:spcPct val="200000"/>
              </a:lnSpc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 &lt; y &lt; 2</a:t>
            </a:r>
          </a:p>
          <a:p>
            <a:pPr>
              <a:lnSpc>
                <a:spcPct val="200000"/>
              </a:lnSpc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-inf &lt; theta &lt; inf</a:t>
            </a:r>
          </a:p>
          <a:p>
            <a:pPr>
              <a:lnSpc>
                <a:spcPct val="200000"/>
              </a:lnSpc>
            </a:pPr>
            <a:r>
              <a:rPr lang="en-I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v_max</a:t>
            </a: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v &lt;</a:t>
            </a:r>
            <a:r>
              <a:rPr lang="en-I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v_min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Pi/4  &lt; w &lt; pi/4</a:t>
            </a:r>
          </a:p>
          <a:p>
            <a:pPr>
              <a:lnSpc>
                <a:spcPct val="200000"/>
              </a:lnSpc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72646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78" y="0"/>
            <a:ext cx="231597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analysis: without obstacle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005"/>
            <a:ext cx="4608004" cy="506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21" name="object 2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5" dirty="0"/>
              <a:t>Nisarga</a:t>
            </a:r>
            <a:r>
              <a:rPr spc="40" dirty="0"/>
              <a:t> </a:t>
            </a:r>
            <a:r>
              <a:rPr spc="-5" dirty="0"/>
              <a:t>Nilavadi,</a:t>
            </a:r>
            <a:r>
              <a:rPr spc="45" dirty="0"/>
              <a:t> </a:t>
            </a:r>
            <a:r>
              <a:rPr spc="-5" dirty="0"/>
              <a:t>Premraj</a:t>
            </a:r>
            <a:r>
              <a:rPr spc="45" dirty="0"/>
              <a:t> </a:t>
            </a:r>
            <a:r>
              <a:rPr dirty="0"/>
              <a:t>Thakur,</a:t>
            </a:r>
            <a:r>
              <a:rPr spc="45" dirty="0"/>
              <a:t> </a:t>
            </a:r>
            <a:r>
              <a:rPr spc="-20" dirty="0"/>
              <a:t>Robinson</a:t>
            </a:r>
            <a:r>
              <a:rPr spc="40" dirty="0"/>
              <a:t> </a:t>
            </a:r>
            <a:r>
              <a:rPr spc="-10" dirty="0"/>
              <a:t>Pompeu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99296" y="3338659"/>
            <a:ext cx="154686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Point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stabilisation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of</a:t>
            </a:r>
            <a:r>
              <a:rPr sz="500" spc="5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non-holonomic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robot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using</a:t>
            </a:r>
            <a:r>
              <a:rPr sz="500" spc="5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MPC</a:t>
            </a:r>
            <a:endParaRPr sz="500">
              <a:latin typeface="Microsoft Sans Serif"/>
              <a:cs typeface="Microsoft Sans Serif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A70903C-7A5C-474F-465F-DCBCF7BBB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9"/>
          <a:stretch/>
        </p:blipFill>
        <p:spPr>
          <a:xfrm>
            <a:off x="58155" y="280331"/>
            <a:ext cx="2399295" cy="232874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B446AE0-545C-9B2A-F38A-95AA63EA3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95" y="201015"/>
            <a:ext cx="1768828" cy="1157289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4E93240-8B62-3972-B8E7-645EBCC9D8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7"/>
          <a:stretch/>
        </p:blipFill>
        <p:spPr>
          <a:xfrm>
            <a:off x="2269571" y="1532625"/>
            <a:ext cx="1768827" cy="12121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3D93D7-80F2-12C0-5568-FA0E105E9B5D}"/>
              </a:ext>
            </a:extLst>
          </p:cNvPr>
          <p:cNvSpPr txBox="1"/>
          <p:nvPr/>
        </p:nvSpPr>
        <p:spPr>
          <a:xfrm>
            <a:off x="166438" y="2554469"/>
            <a:ext cx="1875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Fig1: Same trajectory for Single shooting and multiple </a:t>
            </a:r>
          </a:p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Shooting with- 1.6 &lt; v &lt; 1.6 and (theta)ref = 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0DA94-F4D9-E9A1-9F03-8194D119C44C}"/>
              </a:ext>
            </a:extLst>
          </p:cNvPr>
          <p:cNvSpPr txBox="1"/>
          <p:nvPr/>
        </p:nvSpPr>
        <p:spPr>
          <a:xfrm>
            <a:off x="2384397" y="1282824"/>
            <a:ext cx="1539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Fig2: Single shooting control actions</a:t>
            </a:r>
          </a:p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iterations with 35 iterations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28B3D-F359-F242-D05A-D830A44A6751}"/>
              </a:ext>
            </a:extLst>
          </p:cNvPr>
          <p:cNvSpPr txBox="1"/>
          <p:nvPr/>
        </p:nvSpPr>
        <p:spPr>
          <a:xfrm>
            <a:off x="2427931" y="2694903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Fig3: Multiple shotting control actions </a:t>
            </a:r>
          </a:p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faster convergence with 32 iterations</a:t>
            </a:r>
          </a:p>
        </p:txBody>
      </p:sp>
    </p:spTree>
    <p:extLst>
      <p:ext uri="{BB962C8B-B14F-4D97-AF65-F5344CB8AC3E}">
        <p14:creationId xmlns:p14="http://schemas.microsoft.com/office/powerpoint/2010/main" val="170506771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78" y="0"/>
            <a:ext cx="231597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analysis: velocity constraint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005"/>
            <a:ext cx="4608004" cy="506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21" name="object 2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5" dirty="0"/>
              <a:t>Nisarga</a:t>
            </a:r>
            <a:r>
              <a:rPr spc="40" dirty="0"/>
              <a:t> </a:t>
            </a:r>
            <a:r>
              <a:rPr spc="-5" dirty="0"/>
              <a:t>Nilavadi,</a:t>
            </a:r>
            <a:r>
              <a:rPr spc="45" dirty="0"/>
              <a:t> </a:t>
            </a:r>
            <a:r>
              <a:rPr spc="-5" dirty="0"/>
              <a:t>Premraj</a:t>
            </a:r>
            <a:r>
              <a:rPr spc="45" dirty="0"/>
              <a:t> </a:t>
            </a:r>
            <a:r>
              <a:rPr dirty="0"/>
              <a:t>Thakur,</a:t>
            </a:r>
            <a:r>
              <a:rPr spc="45" dirty="0"/>
              <a:t> </a:t>
            </a:r>
            <a:r>
              <a:rPr spc="-20" dirty="0"/>
              <a:t>Robinson</a:t>
            </a:r>
            <a:r>
              <a:rPr spc="40" dirty="0"/>
              <a:t> </a:t>
            </a:r>
            <a:r>
              <a:rPr spc="-10" dirty="0"/>
              <a:t>Pompeu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99296" y="3338659"/>
            <a:ext cx="154686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Point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stabilisation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of</a:t>
            </a:r>
            <a:r>
              <a:rPr sz="500" spc="5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non-holonomic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robot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using</a:t>
            </a:r>
            <a:r>
              <a:rPr sz="500" spc="5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MPC</a:t>
            </a:r>
            <a:endParaRPr sz="500">
              <a:latin typeface="Microsoft Sans Serif"/>
              <a:cs typeface="Microsoft Sans Serif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1671AA2-A28E-D84B-F734-1BD5683E2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39" y="434975"/>
            <a:ext cx="2178356" cy="231284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4381022-5F6D-9266-C546-A8EF2300C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1" y="434975"/>
            <a:ext cx="2062422" cy="2312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3DB9E8-B287-0D52-11A6-0A934F374408}"/>
              </a:ext>
            </a:extLst>
          </p:cNvPr>
          <p:cNvSpPr txBox="1"/>
          <p:nvPr/>
        </p:nvSpPr>
        <p:spPr>
          <a:xfrm>
            <a:off x="162986" y="2595759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Fig4: multiple shooting with -1.6 &lt; v &lt; 1.6 for (theta)ref = 0</a:t>
            </a:r>
          </a:p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Iterations: 32</a:t>
            </a:r>
          </a:p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0.01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B265-6F8E-0C3F-2105-09B9369991A1}"/>
              </a:ext>
            </a:extLst>
          </p:cNvPr>
          <p:cNvSpPr txBox="1"/>
          <p:nvPr/>
        </p:nvSpPr>
        <p:spPr>
          <a:xfrm>
            <a:off x="2511872" y="257857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Fig5: multiple shooting with -0.6 &lt; v &lt; 0.6 for (theta)ref = 0</a:t>
            </a:r>
          </a:p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Iterations: 30</a:t>
            </a:r>
          </a:p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0.008</a:t>
            </a:r>
          </a:p>
        </p:txBody>
      </p:sp>
    </p:spTree>
    <p:extLst>
      <p:ext uri="{BB962C8B-B14F-4D97-AF65-F5344CB8AC3E}">
        <p14:creationId xmlns:p14="http://schemas.microsoft.com/office/powerpoint/2010/main" val="1867611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78" y="0"/>
            <a:ext cx="231597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analysis: with obstacle 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005"/>
            <a:ext cx="4608004" cy="506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21" name="object 2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5" dirty="0"/>
              <a:t>Nisarga</a:t>
            </a:r>
            <a:r>
              <a:rPr spc="40" dirty="0"/>
              <a:t> </a:t>
            </a:r>
            <a:r>
              <a:rPr spc="-5" dirty="0"/>
              <a:t>Nilavadi,</a:t>
            </a:r>
            <a:r>
              <a:rPr spc="45" dirty="0"/>
              <a:t> </a:t>
            </a:r>
            <a:r>
              <a:rPr spc="-5" dirty="0"/>
              <a:t>Premraj</a:t>
            </a:r>
            <a:r>
              <a:rPr spc="45" dirty="0"/>
              <a:t> </a:t>
            </a:r>
            <a:r>
              <a:rPr dirty="0"/>
              <a:t>Thakur,</a:t>
            </a:r>
            <a:r>
              <a:rPr spc="45" dirty="0"/>
              <a:t> </a:t>
            </a:r>
            <a:r>
              <a:rPr spc="-20" dirty="0"/>
              <a:t>Robinson</a:t>
            </a:r>
            <a:r>
              <a:rPr spc="40" dirty="0"/>
              <a:t> </a:t>
            </a:r>
            <a:r>
              <a:rPr spc="-10" dirty="0"/>
              <a:t>Pompeu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99296" y="3338659"/>
            <a:ext cx="154686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Point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stabilisation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of</a:t>
            </a:r>
            <a:r>
              <a:rPr sz="500" spc="5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non-holonomic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robot</a:t>
            </a:r>
            <a:r>
              <a:rPr sz="500" spc="4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using</a:t>
            </a:r>
            <a:r>
              <a:rPr sz="500" spc="50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 </a:t>
            </a:r>
            <a:r>
              <a:rPr sz="500" spc="5" dirty="0">
                <a:solidFill>
                  <a:srgbClr val="FFFFFF"/>
                </a:solidFill>
                <a:latin typeface="Microsoft Sans Serif"/>
                <a:cs typeface="Microsoft Sans Serif"/>
                <a:hlinkClick r:id="" action="ppaction://noaction"/>
              </a:rPr>
              <a:t>MPC</a:t>
            </a:r>
            <a:endParaRPr sz="500">
              <a:latin typeface="Microsoft Sans Serif"/>
              <a:cs typeface="Microsoft Sans Serif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643A0F8-46BF-CAC8-1CA0-23BED5FE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7" y="291220"/>
            <a:ext cx="2150681" cy="2439387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3D6AAAC-5F50-6FCC-8874-A4F405561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62" y="284591"/>
            <a:ext cx="2091121" cy="24460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468E0-07F3-AA71-31C3-04AF4F860FB9}"/>
              </a:ext>
            </a:extLst>
          </p:cNvPr>
          <p:cNvSpPr txBox="1"/>
          <p:nvPr/>
        </p:nvSpPr>
        <p:spPr>
          <a:xfrm>
            <a:off x="166438" y="2554469"/>
            <a:ext cx="20521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Fig6: Single shooting with -1.6 &lt; v &lt; 1.6 for (theta)ref = pi/2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D6F7C-3DCE-9BBB-5C30-D8B9C0AEC49F}"/>
              </a:ext>
            </a:extLst>
          </p:cNvPr>
          <p:cNvSpPr txBox="1"/>
          <p:nvPr/>
        </p:nvSpPr>
        <p:spPr>
          <a:xfrm>
            <a:off x="2476018" y="2541876"/>
            <a:ext cx="21194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Fig7: Multiple shooting with -1.6 &lt; v &lt; 1.6 for (theta)ref = pi/2</a:t>
            </a:r>
          </a:p>
        </p:txBody>
      </p:sp>
    </p:spTree>
    <p:extLst>
      <p:ext uri="{BB962C8B-B14F-4D97-AF65-F5344CB8AC3E}">
        <p14:creationId xmlns:p14="http://schemas.microsoft.com/office/powerpoint/2010/main" val="1245260020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346</Words>
  <Application>Microsoft Macintosh PowerPoint</Application>
  <PresentationFormat>Custom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Microsoft Sans Serif</vt:lpstr>
      <vt:lpstr>Tahoma</vt:lpstr>
      <vt:lpstr>Times New Roman</vt:lpstr>
      <vt:lpstr>Office Theme</vt:lpstr>
      <vt:lpstr>Adding Obstacle constraint</vt:lpstr>
      <vt:lpstr>Parameters for result analysis</vt:lpstr>
      <vt:lpstr>Result analysis: without obstacle</vt:lpstr>
      <vt:lpstr>Result analysis: velocity constraint</vt:lpstr>
      <vt:lpstr>Result analysis: with obstacle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stabilisation of non-holonomic robot using MPC</dc:title>
  <cp:lastModifiedBy>Nisarga Chandregowda</cp:lastModifiedBy>
  <cp:revision>22</cp:revision>
  <dcterms:created xsi:type="dcterms:W3CDTF">2022-07-27T19:48:29Z</dcterms:created>
  <dcterms:modified xsi:type="dcterms:W3CDTF">2022-07-28T03:40:50Z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2022-07-27T00:00:00Z</vt:filetime>
  </property>
</Properties>
</file>