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sldIdLst>
    <p:sldId id="259" r:id="rId3"/>
    <p:sldId id="261" r:id="rId4"/>
    <p:sldId id="262" r:id="rId5"/>
    <p:sldId id="26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5">
          <p15:clr>
            <a:srgbClr val="A4A3A4"/>
          </p15:clr>
        </p15:guide>
        <p15:guide id="2" pos="4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83"/>
    <a:srgbClr val="E8D3A2"/>
    <a:srgbClr val="B7A57A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1"/>
    <p:restoredTop sz="96327"/>
  </p:normalViewPr>
  <p:slideViewPr>
    <p:cSldViewPr snapToGrid="0" snapToObjects="1" showGuides="1">
      <p:cViewPr varScale="1">
        <p:scale>
          <a:sx n="105" d="100"/>
          <a:sy n="105" d="100"/>
        </p:scale>
        <p:origin x="528" y="192"/>
      </p:cViewPr>
      <p:guideLst>
        <p:guide orient="horz" pos="965"/>
        <p:guide pos="4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4" name="Picture 3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1269313"/>
            <a:ext cx="2425295" cy="1633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4341247"/>
            <a:ext cx="1495448" cy="130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1559791"/>
            <a:ext cx="6972300" cy="26290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Sans, 24 pt.)</a:t>
            </a:r>
          </a:p>
          <a:p>
            <a:pPr lvl="1"/>
            <a:r>
              <a:rPr lang="en-US" dirty="0"/>
              <a:t>Second level (Open Sans, 20)</a:t>
            </a:r>
          </a:p>
          <a:p>
            <a:pPr lvl="2"/>
            <a:r>
              <a:rPr lang="en-US" dirty="0"/>
              <a:t>Third level (Open Sans, 18)</a:t>
            </a:r>
          </a:p>
          <a:p>
            <a:pPr lvl="3"/>
            <a:r>
              <a:rPr lang="en-US" dirty="0"/>
              <a:t>Fourth level (Open Sans, 16)</a:t>
            </a:r>
          </a:p>
          <a:p>
            <a:pPr lvl="4"/>
            <a:r>
              <a:rPr lang="en-US" dirty="0"/>
              <a:t>Fifth level (Open Sans,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4" y="1384924"/>
            <a:ext cx="789558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49" y="371510"/>
            <a:ext cx="822776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Sans, 24 pt.)</a:t>
            </a:r>
          </a:p>
          <a:p>
            <a:pPr lvl="1"/>
            <a:r>
              <a:rPr lang="en-US" dirty="0"/>
              <a:t>Second level (Open Sans, 20)</a:t>
            </a:r>
          </a:p>
          <a:p>
            <a:pPr lvl="2"/>
            <a:r>
              <a:rPr lang="en-US" dirty="0"/>
              <a:t>Third level (Open Sans, 18)</a:t>
            </a:r>
          </a:p>
          <a:p>
            <a:pPr lvl="3"/>
            <a:r>
              <a:rPr lang="en-US" dirty="0"/>
              <a:t>Fourth level (Open Sans, 16)</a:t>
            </a:r>
          </a:p>
          <a:p>
            <a:pPr lvl="4"/>
            <a:r>
              <a:rPr lang="en-US" dirty="0"/>
              <a:t>Fifth level (Open Sans,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4" y="1384924"/>
            <a:ext cx="789558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71511"/>
            <a:ext cx="8064504" cy="991998"/>
          </a:xfrm>
          <a:prstGeom prst="rect">
            <a:avLst/>
          </a:prstGeom>
        </p:spPr>
        <p:txBody>
          <a:bodyPr anchor="b"/>
          <a:lstStyle>
            <a:lvl1pPr algn="l">
              <a:defRPr lang="cs-CZ" sz="3000" b="1" i="0" smtClean="0">
                <a:effectLst/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4" y="1384924"/>
            <a:ext cx="789558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65125"/>
            <a:ext cx="8116644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173694"/>
            <a:ext cx="1600200" cy="139700"/>
          </a:xfrm>
          <a:prstGeom prst="rect">
            <a:avLst/>
          </a:prstGeom>
        </p:spPr>
      </p:pic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1269313"/>
            <a:ext cx="2425295" cy="1633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71757" y="1531938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10" name="Picture 9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700" y="1384031"/>
            <a:ext cx="78956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65125"/>
            <a:ext cx="8184663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700" y="1384031"/>
            <a:ext cx="78956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305" y="371511"/>
            <a:ext cx="8196210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182446" y="-3060701"/>
            <a:ext cx="9367953" cy="479735"/>
          </a:xfrm>
          <a:prstGeom prst="rect">
            <a:avLst/>
          </a:prstGeom>
        </p:spPr>
      </p:pic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700" y="1384031"/>
            <a:ext cx="78956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inAngle-7502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2" t="9712" r="21821" b="88695"/>
          <a:stretch/>
        </p:blipFill>
        <p:spPr>
          <a:xfrm>
            <a:off x="0" y="0"/>
            <a:ext cx="9144000" cy="1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inAngle-7502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2" t="9712" r="21821" b="88695"/>
          <a:stretch/>
        </p:blipFill>
        <p:spPr>
          <a:xfrm>
            <a:off x="0" y="0"/>
            <a:ext cx="9144000" cy="1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for Cargill</a:t>
            </a:r>
            <a:br>
              <a:rPr lang="en-US" dirty="0"/>
            </a:br>
            <a:r>
              <a:rPr lang="en-US" sz="3600" dirty="0"/>
              <a:t>4/30/20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312B04-F50A-5941-8F4A-081D92EC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are we working with?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53EE5B-9DB5-5C42-8FC9-BD580F1A5C16}"/>
              </a:ext>
            </a:extLst>
          </p:cNvPr>
          <p:cNvSpPr/>
          <p:nvPr/>
        </p:nvSpPr>
        <p:spPr>
          <a:xfrm>
            <a:off x="1214511" y="2442494"/>
            <a:ext cx="805069" cy="15206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00F21-046A-EA47-B625-BBA5FD5E5CE6}"/>
              </a:ext>
            </a:extLst>
          </p:cNvPr>
          <p:cNvSpPr txBox="1"/>
          <p:nvPr/>
        </p:nvSpPr>
        <p:spPr>
          <a:xfrm>
            <a:off x="493059" y="1806389"/>
            <a:ext cx="240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All plasticizer samples from </a:t>
            </a:r>
            <a:r>
              <a:rPr lang="en-US" sz="1400" dirty="0" err="1"/>
              <a:t>Knovel</a:t>
            </a:r>
            <a:r>
              <a:rPr lang="en-US" sz="1400" dirty="0"/>
              <a:t> sources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AA7750-1EDA-114E-98F6-F3EE34198016}"/>
              </a:ext>
            </a:extLst>
          </p:cNvPr>
          <p:cNvCxnSpPr>
            <a:cxnSpLocks/>
          </p:cNvCxnSpPr>
          <p:nvPr/>
        </p:nvCxnSpPr>
        <p:spPr>
          <a:xfrm>
            <a:off x="2371554" y="3605684"/>
            <a:ext cx="530879" cy="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E13D89-2179-E249-B6C0-3029B8BD394E}"/>
              </a:ext>
            </a:extLst>
          </p:cNvPr>
          <p:cNvSpPr txBox="1"/>
          <p:nvPr/>
        </p:nvSpPr>
        <p:spPr>
          <a:xfrm>
            <a:off x="1244328" y="2786717"/>
            <a:ext cx="80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 n=1257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26540F5B-79CA-2C49-9AE4-CE7A46C3D6A1}"/>
              </a:ext>
            </a:extLst>
          </p:cNvPr>
          <p:cNvSpPr/>
          <p:nvPr/>
        </p:nvSpPr>
        <p:spPr>
          <a:xfrm>
            <a:off x="3318295" y="2786717"/>
            <a:ext cx="805069" cy="117646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B920B-74F9-1C4E-AC8B-718EDC0D60BC}"/>
              </a:ext>
            </a:extLst>
          </p:cNvPr>
          <p:cNvSpPr txBox="1"/>
          <p:nvPr/>
        </p:nvSpPr>
        <p:spPr>
          <a:xfrm>
            <a:off x="3328234" y="3257192"/>
            <a:ext cx="80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 n=845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A456F7-7333-3E42-A617-04004F7A3D85}"/>
              </a:ext>
            </a:extLst>
          </p:cNvPr>
          <p:cNvSpPr txBox="1"/>
          <p:nvPr/>
        </p:nvSpPr>
        <p:spPr>
          <a:xfrm>
            <a:off x="2843268" y="1888438"/>
            <a:ext cx="177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Samples with CAS No.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C34955-F0E6-5D41-A89C-84F4F88C6A8E}"/>
              </a:ext>
            </a:extLst>
          </p:cNvPr>
          <p:cNvSpPr txBox="1"/>
          <p:nvPr/>
        </p:nvSpPr>
        <p:spPr>
          <a:xfrm>
            <a:off x="4853582" y="1780716"/>
            <a:ext cx="150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Removing duplicates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E3B310-A0A3-E54F-B2AC-DB25DC9D6692}"/>
              </a:ext>
            </a:extLst>
          </p:cNvPr>
          <p:cNvCxnSpPr>
            <a:cxnSpLocks/>
          </p:cNvCxnSpPr>
          <p:nvPr/>
        </p:nvCxnSpPr>
        <p:spPr>
          <a:xfrm>
            <a:off x="4322425" y="3605684"/>
            <a:ext cx="553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45394AD7-6BE9-CF43-BA42-FB6DF78D8284}"/>
              </a:ext>
            </a:extLst>
          </p:cNvPr>
          <p:cNvSpPr/>
          <p:nvPr/>
        </p:nvSpPr>
        <p:spPr>
          <a:xfrm>
            <a:off x="5201687" y="3257191"/>
            <a:ext cx="805069" cy="70598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D4C750-4471-1C4B-85EF-CFB595656391}"/>
              </a:ext>
            </a:extLst>
          </p:cNvPr>
          <p:cNvSpPr txBox="1"/>
          <p:nvPr/>
        </p:nvSpPr>
        <p:spPr>
          <a:xfrm>
            <a:off x="5211626" y="3480821"/>
            <a:ext cx="80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 n=306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A36E6A-E441-F84E-B2AF-0654DC66ADCA}"/>
              </a:ext>
            </a:extLst>
          </p:cNvPr>
          <p:cNvCxnSpPr>
            <a:cxnSpLocks/>
          </p:cNvCxnSpPr>
          <p:nvPr/>
        </p:nvCxnSpPr>
        <p:spPr>
          <a:xfrm>
            <a:off x="6183418" y="3576178"/>
            <a:ext cx="553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8183B09E-959B-3044-958B-4C630A9710D2}"/>
              </a:ext>
            </a:extLst>
          </p:cNvPr>
          <p:cNvSpPr/>
          <p:nvPr/>
        </p:nvSpPr>
        <p:spPr>
          <a:xfrm>
            <a:off x="6943556" y="3480821"/>
            <a:ext cx="805069" cy="48235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EBB4E-8173-DF4F-9AB9-84AE0159748D}"/>
              </a:ext>
            </a:extLst>
          </p:cNvPr>
          <p:cNvSpPr txBox="1"/>
          <p:nvPr/>
        </p:nvSpPr>
        <p:spPr>
          <a:xfrm>
            <a:off x="6953495" y="3595746"/>
            <a:ext cx="80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 n=204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60DFD1-5FA0-BB47-AA0E-B3498BD271B7}"/>
              </a:ext>
            </a:extLst>
          </p:cNvPr>
          <p:cNvSpPr txBox="1"/>
          <p:nvPr/>
        </p:nvSpPr>
        <p:spPr>
          <a:xfrm>
            <a:off x="6590174" y="1780716"/>
            <a:ext cx="150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Samples with SMILES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7A74E8-10AA-C94E-B3B7-2A5786A8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96" y="4380389"/>
            <a:ext cx="3319202" cy="2182825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C1E4D3CB-7DBF-B649-BA2B-7A5590ED1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61" t="13075" r="3279" b="39497"/>
          <a:stretch/>
        </p:blipFill>
        <p:spPr>
          <a:xfrm>
            <a:off x="7433373" y="4380389"/>
            <a:ext cx="1244850" cy="1060615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3F6CA37E-6B44-2B4E-9C8A-EB6D67FBB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9" r="39963" b="3103"/>
          <a:stretch/>
        </p:blipFill>
        <p:spPr>
          <a:xfrm>
            <a:off x="4142052" y="4380389"/>
            <a:ext cx="3291321" cy="21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2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312B04-F50A-5941-8F4A-081D92EC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RDKit</a:t>
            </a:r>
            <a:r>
              <a:rPr lang="en-US" dirty="0"/>
              <a:t> Descriptor Analysis</a:t>
            </a:r>
          </a:p>
        </p:txBody>
      </p:sp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1A6E83F2-3A5A-1244-BA03-5219FC588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5" y="1851926"/>
            <a:ext cx="6713849" cy="3721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6EDA2-2E61-4D42-9B6A-CA5F25D1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377" y="1851926"/>
            <a:ext cx="2011238" cy="17058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7F7162-1B8A-E341-A5AF-8BF9AA4D042B}"/>
              </a:ext>
            </a:extLst>
          </p:cNvPr>
          <p:cNvSpPr txBox="1"/>
          <p:nvPr/>
        </p:nvSpPr>
        <p:spPr>
          <a:xfrm>
            <a:off x="7058669" y="1172544"/>
            <a:ext cx="167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DC7101-DAD5-9846-9BFF-EF257EAC176C}"/>
              </a:ext>
            </a:extLst>
          </p:cNvPr>
          <p:cNvSpPr txBox="1"/>
          <p:nvPr/>
        </p:nvSpPr>
        <p:spPr>
          <a:xfrm>
            <a:off x="6956377" y="3590844"/>
            <a:ext cx="2187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descriptors calculated from </a:t>
            </a:r>
            <a:r>
              <a:rPr lang="en-US" dirty="0" err="1"/>
              <a:t>rdkit</a:t>
            </a:r>
            <a:r>
              <a:rPr lang="en-US" dirty="0"/>
              <a:t> (python)</a:t>
            </a:r>
          </a:p>
          <a:p>
            <a:endParaRPr lang="en-US" dirty="0"/>
          </a:p>
          <a:p>
            <a:r>
              <a:rPr lang="en-US" dirty="0"/>
              <a:t>70 with highest variance and lowest interdependence</a:t>
            </a:r>
          </a:p>
        </p:txBody>
      </p:sp>
    </p:spTree>
    <p:extLst>
      <p:ext uri="{BB962C8B-B14F-4D97-AF65-F5344CB8AC3E}">
        <p14:creationId xmlns:p14="http://schemas.microsoft.com/office/powerpoint/2010/main" val="153349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195A26-BDD9-994D-911F-E3E9C92D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Polymers</a:t>
            </a:r>
          </a:p>
        </p:txBody>
      </p:sp>
      <p:pic>
        <p:nvPicPr>
          <p:cNvPr id="5" name="Picture 4" descr="A picture containing antenna, object&#10;&#10;Description automatically generated">
            <a:extLst>
              <a:ext uri="{FF2B5EF4-FFF2-40B4-BE49-F238E27FC236}">
                <a16:creationId xmlns:a16="http://schemas.microsoft.com/office/drawing/2014/main" id="{9B624FC3-10F6-3744-8E84-D46ECDDEF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7" y="1967455"/>
            <a:ext cx="6452533" cy="3531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F0305F-EF33-304F-80B7-D5B012D6C42E}"/>
              </a:ext>
            </a:extLst>
          </p:cNvPr>
          <p:cNvSpPr txBox="1"/>
          <p:nvPr/>
        </p:nvSpPr>
        <p:spPr>
          <a:xfrm>
            <a:off x="6925056" y="2551837"/>
            <a:ext cx="2109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Preliminary logistic regression predicted plasticizers used for PVC vs. not with 82% accuracy (85% training accuracy)</a:t>
            </a:r>
          </a:p>
        </p:txBody>
      </p:sp>
    </p:spTree>
    <p:extLst>
      <p:ext uri="{BB962C8B-B14F-4D97-AF65-F5344CB8AC3E}">
        <p14:creationId xmlns:p14="http://schemas.microsoft.com/office/powerpoint/2010/main" val="101120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81A530-01D6-8E4A-B7FE-63F84C512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4880" y="1659607"/>
            <a:ext cx="4318613" cy="4015497"/>
          </a:xfrm>
        </p:spPr>
        <p:txBody>
          <a:bodyPr/>
          <a:lstStyle/>
          <a:p>
            <a:r>
              <a:rPr lang="en-US" sz="1800" dirty="0"/>
              <a:t>70 features reduced to 2 with PCA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PCA components not good enough to distinguish between plasticizers used for PVC vs. other polymers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Features are good enough to distinguish between all plasticizers and a randomly selected subset of GDB-17 small molecules database</a:t>
            </a:r>
          </a:p>
          <a:p>
            <a:pPr lvl="1"/>
            <a:r>
              <a:rPr lang="en-US" sz="1400" dirty="0"/>
              <a:t>Need to make sure it’s not caused by single non-overlapping variable (e.g. molecular weight)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F0875A-96EA-5542-92DA-05251E20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PCA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A4AE27F-ACC5-8E46-9AC3-1D987704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37" y="1659607"/>
            <a:ext cx="3414575" cy="270344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B9FBD15-9F5C-1A4B-BFF1-4A51C0E9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36" y="4363046"/>
            <a:ext cx="3414576" cy="2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1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Template_Std-Angle-ADA" id="{4D892659-2595-7347-94A2-A6B477FE98CA}" vid="{71717E58-B8EA-7843-9EAC-B7C0A6C5F90F}"/>
    </a:ext>
  </a:extLst>
</a:theme>
</file>

<file path=ppt/theme/theme2.xml><?xml version="1.0" encoding="utf-8"?>
<a:theme xmlns:a="http://schemas.openxmlformats.org/drawingml/2006/main" name="1_Custom Design">
  <a:themeElements>
    <a:clrScheme name="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Template_Std-Angle-ADA" id="{4D892659-2595-7347-94A2-A6B477FE98CA}" vid="{A5DB794E-906C-1541-8BB4-2E7CF79B5C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95</Words>
  <Application>Microsoft Macintosh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Encode Sans Normal Black</vt:lpstr>
      <vt:lpstr>Open Sans</vt:lpstr>
      <vt:lpstr>Open Sans Light</vt:lpstr>
      <vt:lpstr>Uni Sans Regular</vt:lpstr>
      <vt:lpstr>Arial</vt:lpstr>
      <vt:lpstr>Calibri</vt:lpstr>
      <vt:lpstr>Lucida Grande</vt:lpstr>
      <vt:lpstr>Office Theme</vt:lpstr>
      <vt:lpstr>1_Custom Design</vt:lpstr>
      <vt:lpstr>Updates for Cargill 4/30/20</vt:lpstr>
      <vt:lpstr>What data are we working with?</vt:lpstr>
      <vt:lpstr>RDKit Descriptor Analysis</vt:lpstr>
      <vt:lpstr>Types of Polymers</vt:lpstr>
      <vt:lpstr>Initial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for Cargill 4/30/20</dc:title>
  <dc:creator>Orion Dollar</dc:creator>
  <cp:lastModifiedBy>Orion Dollar</cp:lastModifiedBy>
  <cp:revision>12</cp:revision>
  <dcterms:created xsi:type="dcterms:W3CDTF">2020-04-28T19:10:12Z</dcterms:created>
  <dcterms:modified xsi:type="dcterms:W3CDTF">2020-04-30T18:24:35Z</dcterms:modified>
</cp:coreProperties>
</file>