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3"/>
    <p:sldId id="258" r:id="rId5"/>
    <p:sldId id="259" r:id="rId6"/>
    <p:sldId id="260" r:id="rId7"/>
    <p:sldId id="257"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Has this ever happened to you: You have a class every Saturday running from 10 to 2 in a part of town you are not really familiar with and you have 40 minutes for lunch(or if you are at work and you have an hour for lunch and you are in the mood of trying something new) - what do you do?</a:t>
            </a:r>
            <a:endParaRPr lang="en-US"/>
          </a:p>
          <a:p>
            <a:r>
              <a:rPr lang="en-US"/>
              <a:t>A lot of us would go on yelp, search what is nearby and pick one that looks good - but what is next?</a:t>
            </a:r>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If you ever had the misfortune of having to use the Yelp map you know you hate it</a:t>
            </a:r>
            <a:endParaRPr lang="en-US"/>
          </a:p>
          <a:p>
            <a:r>
              <a:rPr lang="en-US"/>
              <a:t>So you probably end up having to turn to Google Maps for a more real-time traffic time and best routes</a:t>
            </a:r>
            <a:endParaRPr lang="en-US"/>
          </a:p>
          <a:p>
            <a:r>
              <a:rPr lang="en-US"/>
              <a:t>Why not combine the two? Why not just ask people how much time they have(instead of how far they want to travel) and what kind of food they want and give them options based on that? - these are the motivations behind Crunch</a:t>
            </a:r>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For demo:</a:t>
            </a:r>
            <a:endParaRPr lang="en-US"/>
          </a:p>
          <a:p>
            <a:r>
              <a:rPr lang="en-US"/>
              <a:t>Stella: introduce the geolocation, auto-complete</a:t>
            </a:r>
            <a:endParaRPr lang="en-US"/>
          </a:p>
          <a:p>
            <a:r>
              <a:rPr lang="en-US"/>
              <a:t>Nisu: introduce the return results UI, info displayed, algorithm involved,</a:t>
            </a:r>
            <a:r>
              <a:rPr lang="en-US">
                <a:sym typeface="+mn-ea"/>
              </a:rPr>
              <a:t>user input validation </a:t>
            </a:r>
            <a:endParaRPr lang="en-US"/>
          </a:p>
          <a:p>
            <a:r>
              <a:rPr lang="en-US"/>
              <a:t>Mitchel: introduce how the callback function works for both Googlemaps and Yelp</a:t>
            </a:r>
            <a:endParaRPr lang="en-US"/>
          </a:p>
          <a:p>
            <a:r>
              <a:rPr lang="en-US"/>
              <a:t>Stella: introduce the travel route animation function and the return function</a:t>
            </a:r>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We have an awesome team and we dedicated a lot of hard work towards Crunch.</a:t>
            </a:r>
            <a:endParaRPr lang="en-US"/>
          </a:p>
          <a:p>
            <a:r>
              <a:rPr lang="en-US"/>
              <a:t>It was really fun working in teams and know when you don't understand something, someone else would be able to cover you - and brainstorming is fun!</a:t>
            </a:r>
            <a:endParaRPr lang="en-US"/>
          </a:p>
          <a:p>
            <a:r>
              <a:rPr lang="en-US"/>
              <a:t>We did have times when we were struggling - we are definitely looking forward to perfecting the app once we are more capable. The important thing is that we learned throughout the process is you gotta know when to ask for help - spending hours frustrated or collaborate and pick others brians! </a:t>
            </a:r>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Here is how Crunch fits the requirements of the project </a:t>
            </a:r>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We would love to answer some questions from the audience and thanks for everybody's time! Yay!</a:t>
            </a:r>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miter/>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FDE934FF-F4E1-47C5-9CA5-30A81DDE2BE4}"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3561BA9-CDCF-4958-B8AB-66F3BF063E13}"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miter/>
          </a:ln>
        </p:spPr>
      </p:pic>
      <p:sp>
        <p:nvSpPr>
          <p:cNvPr id="1027" name="Rectangle 3"/>
          <p:cNvSpPr>
            <a:spLocks noGrp="1"/>
          </p:cNvSpPr>
          <p:nvPr>
            <p:ph type="title"/>
          </p:nvPr>
        </p:nvSpPr>
        <p:spPr>
          <a:xfrm>
            <a:off x="609600" y="190500"/>
            <a:ext cx="10972800" cy="582613"/>
          </a:xfrm>
          <a:prstGeom prst="rect">
            <a:avLst/>
          </a:prstGeom>
          <a:noFill/>
          <a:ln w="9525">
            <a:noFill/>
            <a:miter/>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miter/>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FDE934FF-F4E1-47C5-9CA5-30A81DDE2BE4}"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itchFamily="34" charset="0"/>
          <a:ea typeface="SimSun" pitchFamily="2" charset="-122"/>
        </a:defRPr>
      </a:lvl2pPr>
      <a:lvl3pPr algn="l" rtl="0" fontAlgn="base">
        <a:spcBef>
          <a:spcPct val="0"/>
        </a:spcBef>
        <a:spcAft>
          <a:spcPct val="0"/>
        </a:spcAft>
        <a:defRPr sz="3600">
          <a:solidFill>
            <a:schemeClr val="tx1"/>
          </a:solidFill>
          <a:latin typeface="Arial" pitchFamily="34" charset="0"/>
          <a:ea typeface="SimSun" pitchFamily="2" charset="-122"/>
        </a:defRPr>
      </a:lvl3pPr>
      <a:lvl4pPr algn="l" rtl="0" fontAlgn="base">
        <a:spcBef>
          <a:spcPct val="0"/>
        </a:spcBef>
        <a:spcAft>
          <a:spcPct val="0"/>
        </a:spcAft>
        <a:defRPr sz="3600">
          <a:solidFill>
            <a:schemeClr val="tx1"/>
          </a:solidFill>
          <a:latin typeface="Arial" pitchFamily="34" charset="0"/>
          <a:ea typeface="SimSun" pitchFamily="2" charset="-122"/>
        </a:defRPr>
      </a:lvl4pPr>
      <a:lvl5pPr algn="l" rtl="0" fontAlgn="base">
        <a:spcBef>
          <a:spcPct val="0"/>
        </a:spcBef>
        <a:spcAft>
          <a:spcPct val="0"/>
        </a:spcAft>
        <a:defRPr sz="3600">
          <a:solidFill>
            <a:schemeClr val="tx1"/>
          </a:solidFill>
          <a:latin typeface="Arial" pitchFamily="34" charset="0"/>
          <a:ea typeface="SimSun" pitchFamily="2" charset="-122"/>
        </a:defRPr>
      </a:lvl5pPr>
      <a:lvl6pPr marL="457200" algn="l" rtl="0" fontAlgn="base">
        <a:spcBef>
          <a:spcPct val="0"/>
        </a:spcBef>
        <a:spcAft>
          <a:spcPct val="0"/>
        </a:spcAft>
        <a:defRPr sz="3600">
          <a:solidFill>
            <a:schemeClr val="tx1"/>
          </a:solidFill>
          <a:latin typeface="Arial" pitchFamily="34" charset="0"/>
          <a:ea typeface="SimSun" pitchFamily="2" charset="-122"/>
        </a:defRPr>
      </a:lvl6pPr>
      <a:lvl7pPr marL="914400" algn="l" rtl="0" fontAlgn="base">
        <a:spcBef>
          <a:spcPct val="0"/>
        </a:spcBef>
        <a:spcAft>
          <a:spcPct val="0"/>
        </a:spcAft>
        <a:defRPr sz="3600">
          <a:solidFill>
            <a:schemeClr val="tx1"/>
          </a:solidFill>
          <a:latin typeface="Arial" pitchFamily="34" charset="0"/>
          <a:ea typeface="SimSun" pitchFamily="2" charset="-122"/>
        </a:defRPr>
      </a:lvl7pPr>
      <a:lvl8pPr marL="1371600" algn="l" rtl="0" fontAlgn="base">
        <a:spcBef>
          <a:spcPct val="0"/>
        </a:spcBef>
        <a:spcAft>
          <a:spcPct val="0"/>
        </a:spcAft>
        <a:defRPr sz="3600">
          <a:solidFill>
            <a:schemeClr val="tx1"/>
          </a:solidFill>
          <a:latin typeface="Arial" pitchFamily="34" charset="0"/>
          <a:ea typeface="SimSun" pitchFamily="2" charset="-122"/>
        </a:defRPr>
      </a:lvl8pPr>
      <a:lvl9pPr marL="1828800" algn="l" rtl="0" fontAlgn="base">
        <a:spcBef>
          <a:spcPct val="0"/>
        </a:spcBef>
        <a:spcAft>
          <a:spcPct val="0"/>
        </a:spcAft>
        <a:defRPr sz="3600">
          <a:solidFill>
            <a:schemeClr val="tx1"/>
          </a:solidFill>
          <a:latin typeface="Arial" pitchFamily="34" charset="0"/>
          <a:ea typeface="SimSun"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normAutofit/>
          </a:bodyPr>
          <a:p>
            <a:r>
              <a:rPr lang="en-US" b="1">
                <a:solidFill>
                  <a:schemeClr val="tx1"/>
                </a:solidFill>
                <a:effectLst>
                  <a:outerShdw blurRad="38100" dist="19050" dir="2700000" algn="tl" rotWithShape="0">
                    <a:schemeClr val="dk1">
                      <a:alpha val="40000"/>
                    </a:schemeClr>
                  </a:outerShdw>
                </a:effectLst>
              </a:rPr>
              <a:t>CRUNCH</a:t>
            </a:r>
            <a:br>
              <a:rPr lang="en-US"/>
            </a:br>
            <a:r>
              <a:rPr lang="en-US" sz="3200"/>
              <a:t>Because we all have been on a crunch before...</a:t>
            </a:r>
            <a:endParaRPr lang="en-US" sz="3200"/>
          </a:p>
        </p:txBody>
      </p:sp>
      <p:sp>
        <p:nvSpPr>
          <p:cNvPr id="3" name="Subtitle 2"/>
          <p:cNvSpPr>
            <a:spLocks noGrp="1"/>
          </p:cNvSpPr>
          <p:nvPr>
            <p:ph type="subTitle" idx="1"/>
          </p:nvPr>
        </p:nvSpPr>
        <p:spPr>
          <a:xfrm>
            <a:off x="1591945" y="3941128"/>
            <a:ext cx="9144000" cy="1655762"/>
          </a:xfrm>
        </p:spPr>
        <p:txBody>
          <a:bodyPr/>
          <a:p>
            <a:r>
              <a:rPr lang="en-US"/>
              <a:t> From Mitchel, Nisu and Stella</a:t>
            </a:r>
            <a:endParaRPr lang="en-US"/>
          </a:p>
          <a:p>
            <a:r>
              <a:rPr lang="en-US"/>
              <a:t>0725 Group #7</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What is unique about Crunch	</a:t>
            </a:r>
            <a:endParaRPr lang="en-US"/>
          </a:p>
        </p:txBody>
      </p:sp>
      <p:sp>
        <p:nvSpPr>
          <p:cNvPr id="3" name="Content Placeholder 2"/>
          <p:cNvSpPr>
            <a:spLocks noGrp="1"/>
          </p:cNvSpPr>
          <p:nvPr>
            <p:ph idx="1"/>
          </p:nvPr>
        </p:nvSpPr>
        <p:spPr>
          <a:xfrm>
            <a:off x="409575" y="1321435"/>
            <a:ext cx="10972800" cy="4953000"/>
          </a:xfrm>
        </p:spPr>
        <p:txBody>
          <a:bodyPr/>
          <a:p>
            <a:r>
              <a:rPr lang="en-US"/>
              <a:t>Because the map in Yelp sucks but all other info about a restaurant is nice</a:t>
            </a:r>
            <a:endParaRPr lang="en-US"/>
          </a:p>
          <a:p>
            <a:r>
              <a:rPr lang="en-US"/>
              <a:t>Because Google Maps is good at calculating real-time traffic time and getting best route but do not have as much info </a:t>
            </a:r>
            <a:endParaRPr lang="en-US"/>
          </a:p>
          <a:p>
            <a:endParaRPr lang="en-US"/>
          </a:p>
          <a:p>
            <a:r>
              <a:rPr lang="en-US"/>
              <a:t>Input: what you want and how much time you have</a:t>
            </a:r>
            <a:endParaRPr lang="en-US"/>
          </a:p>
          <a:p>
            <a:r>
              <a:rPr lang="en-US"/>
              <a:t>Output: a list of restaurants with straightforward info on real-time travel time, price level, yelp rating, and the full animation of the best route for terrible drivers</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Magic of Crunch	</a:t>
            </a:r>
            <a:endParaRPr lang="en-US"/>
          </a:p>
        </p:txBody>
      </p:sp>
      <p:sp>
        <p:nvSpPr>
          <p:cNvPr id="3" name="Content Placeholder 2"/>
          <p:cNvSpPr>
            <a:spLocks noGrp="1"/>
          </p:cNvSpPr>
          <p:nvPr>
            <p:ph idx="1"/>
          </p:nvPr>
        </p:nvSpPr>
        <p:spPr>
          <a:xfrm>
            <a:off x="569595" y="894080"/>
            <a:ext cx="10972800" cy="5555615"/>
          </a:xfrm>
        </p:spPr>
        <p:txBody>
          <a:bodyPr/>
          <a:p>
            <a:endParaRPr lang="en-US"/>
          </a:p>
          <a:p>
            <a:endParaRPr lang="en-US"/>
          </a:p>
          <a:p>
            <a:pPr marL="0" indent="0">
              <a:buNone/>
            </a:pPr>
            <a:r>
              <a:rPr lang="en-US"/>
              <a:t>                        </a:t>
            </a:r>
            <a:endParaRPr lang="en-US"/>
          </a:p>
          <a:p>
            <a:r>
              <a:rPr lang="en-US"/>
              <a:t>                              Live Demo of Crunch</a:t>
            </a:r>
            <a:endParaRPr lang="en-US"/>
          </a:p>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Hard work that went into Crunch	</a:t>
            </a:r>
            <a:endParaRPr lang="en-US"/>
          </a:p>
        </p:txBody>
      </p:sp>
      <p:sp>
        <p:nvSpPr>
          <p:cNvPr id="3" name="Content Placeholder 2"/>
          <p:cNvSpPr>
            <a:spLocks noGrp="1"/>
          </p:cNvSpPr>
          <p:nvPr>
            <p:ph idx="1"/>
          </p:nvPr>
        </p:nvSpPr>
        <p:spPr>
          <a:xfrm>
            <a:off x="596265" y="688340"/>
            <a:ext cx="10972800" cy="5617845"/>
          </a:xfrm>
        </p:spPr>
        <p:txBody>
          <a:bodyPr/>
          <a:p>
            <a:pPr marL="0" indent="0">
              <a:buNone/>
            </a:pPr>
            <a:endParaRPr lang="en-US"/>
          </a:p>
          <a:p>
            <a:r>
              <a:rPr lang="en-US">
                <a:sym typeface="+mn-ea"/>
              </a:rPr>
              <a:t>Nisu: UI and Materialize.js</a:t>
            </a:r>
            <a:endParaRPr lang="en-US">
              <a:sym typeface="+mn-ea"/>
            </a:endParaRPr>
          </a:p>
          <a:p>
            <a:r>
              <a:rPr lang="en-US">
                <a:sym typeface="+mn-ea"/>
              </a:rPr>
              <a:t>Mitchel: Yelp API(OAuth), Git, and everything else</a:t>
            </a:r>
            <a:endParaRPr lang="en-US">
              <a:sym typeface="+mn-ea"/>
            </a:endParaRPr>
          </a:p>
          <a:p>
            <a:r>
              <a:rPr lang="en-US">
                <a:sym typeface="+mn-ea"/>
              </a:rPr>
              <a:t>Stella: Google Maps API and Gmaps.js</a:t>
            </a:r>
            <a:endParaRPr lang="en-US">
              <a:sym typeface="+mn-ea"/>
            </a:endParaRPr>
          </a:p>
          <a:p>
            <a:endParaRPr lang="en-US"/>
          </a:p>
          <a:p>
            <a:r>
              <a:rPr lang="en-US" sz="2400" u="sng"/>
              <a:t>Ups and Downs (mostly downs cause the ups are obvious):</a:t>
            </a:r>
            <a:endParaRPr lang="en-US" sz="2400" u="sng"/>
          </a:p>
          <a:p>
            <a:r>
              <a:rPr lang="en-US"/>
              <a:t>1. Gmaps.js took us a while to understand</a:t>
            </a:r>
            <a:endParaRPr lang="en-US"/>
          </a:p>
          <a:p>
            <a:r>
              <a:rPr lang="en-US"/>
              <a:t>2. UI Design is something that took a lot of hard work</a:t>
            </a:r>
            <a:endParaRPr lang="en-US"/>
          </a:p>
          <a:p>
            <a:r>
              <a:rPr lang="en-US"/>
              <a:t>3. We had to let go some of the fancy features that we originally had hoped to include </a:t>
            </a:r>
            <a:endParaRPr lang="en-US"/>
          </a:p>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Details of Crunch	</a:t>
            </a:r>
            <a:endParaRPr lang="en-US"/>
          </a:p>
        </p:txBody>
      </p:sp>
      <p:sp>
        <p:nvSpPr>
          <p:cNvPr id="3" name="Content Placeholder 2"/>
          <p:cNvSpPr>
            <a:spLocks noGrp="1"/>
          </p:cNvSpPr>
          <p:nvPr>
            <p:ph idx="1"/>
          </p:nvPr>
        </p:nvSpPr>
        <p:spPr>
          <a:xfrm>
            <a:off x="556260" y="1016000"/>
            <a:ext cx="10972800" cy="5702300"/>
          </a:xfrm>
        </p:spPr>
        <p:txBody>
          <a:bodyPr/>
          <a:p>
            <a:pPr marL="342900" indent="-342900">
              <a:buFont typeface="Arial" pitchFamily="34" charset="0"/>
              <a:buChar char="•"/>
            </a:pPr>
            <a:r>
              <a:rPr lang="en-US" sz="1600" b="1" dirty="0" smtClean="0">
                <a:latin typeface="Arial" pitchFamily="34" charset="0"/>
                <a:ea typeface="Roboto" pitchFamily="2" charset="0"/>
                <a:cs typeface="Arial" pitchFamily="34" charset="0"/>
                <a:sym typeface="+mn-ea"/>
              </a:rPr>
              <a:t>Must uses </a:t>
            </a:r>
            <a:r>
              <a:rPr lang="en-US" sz="1600" b="1" dirty="0">
                <a:latin typeface="Arial" pitchFamily="34" charset="0"/>
                <a:ea typeface="Roboto" pitchFamily="2" charset="0"/>
                <a:cs typeface="Arial" pitchFamily="34" charset="0"/>
                <a:sym typeface="+mn-ea"/>
              </a:rPr>
              <a:t>at least </a:t>
            </a:r>
            <a:r>
              <a:rPr lang="en-US" sz="1400" b="1" u="sng" dirty="0">
                <a:latin typeface="Arial" pitchFamily="34" charset="0"/>
                <a:ea typeface="Roboto" pitchFamily="2" charset="0"/>
                <a:cs typeface="Arial" pitchFamily="34" charset="0"/>
                <a:sym typeface="+mn-ea"/>
              </a:rPr>
              <a:t>two APIs: </a:t>
            </a:r>
            <a:r>
              <a:rPr lang="en-US" sz="1400" b="1" dirty="0">
                <a:latin typeface="Arial" pitchFamily="34" charset="0"/>
                <a:ea typeface="Roboto" pitchFamily="2" charset="0"/>
                <a:cs typeface="Arial" pitchFamily="34" charset="0"/>
                <a:sym typeface="+mn-ea"/>
              </a:rPr>
              <a:t>Google Maps and Yelp(OAuth)</a:t>
            </a:r>
            <a:endParaRPr lang="en-US" sz="1400" b="1" dirty="0">
              <a:latin typeface="Arial" pitchFamily="34" charset="0"/>
              <a:ea typeface="Roboto" pitchFamily="2" charset="0"/>
              <a:cs typeface="Arial" pitchFamily="34" charset="0"/>
              <a:sym typeface="+mn-ea"/>
            </a:endParaRPr>
          </a:p>
          <a:p>
            <a:pPr marL="342900" indent="-342900">
              <a:buFont typeface="Arial" pitchFamily="34" charset="0"/>
              <a:buChar char="•"/>
            </a:pPr>
            <a:endParaRPr lang="en-US" sz="1200" b="1" u="sng" dirty="0" smtClean="0">
              <a:latin typeface="Arial" pitchFamily="34" charset="0"/>
              <a:ea typeface="Roboto" pitchFamily="2" charset="0"/>
              <a:cs typeface="Arial" pitchFamily="34" charset="0"/>
              <a:sym typeface="+mn-ea"/>
            </a:endParaRPr>
          </a:p>
          <a:p>
            <a:pPr marL="342900" indent="-342900">
              <a:buFont typeface="Arial" pitchFamily="34" charset="0"/>
              <a:buChar char="•"/>
            </a:pPr>
            <a:r>
              <a:rPr lang="en-US" sz="1600" b="1" dirty="0" smtClean="0">
                <a:latin typeface="Arial" pitchFamily="34" charset="0"/>
                <a:ea typeface="Roboto" pitchFamily="2" charset="0"/>
                <a:cs typeface="Arial" pitchFamily="34" charset="0"/>
                <a:sym typeface="+mn-ea"/>
              </a:rPr>
              <a:t>Must use </a:t>
            </a:r>
            <a:r>
              <a:rPr lang="en-US" sz="1400" b="1" u="sng" dirty="0" smtClean="0">
                <a:latin typeface="Arial" pitchFamily="34" charset="0"/>
                <a:ea typeface="Roboto" pitchFamily="2" charset="0"/>
                <a:cs typeface="Arial" pitchFamily="34" charset="0"/>
                <a:sym typeface="+mn-ea"/>
              </a:rPr>
              <a:t>AJAX to pull data: </a:t>
            </a:r>
            <a:r>
              <a:rPr lang="en-US" sz="1400" b="1" dirty="0" smtClean="0">
                <a:latin typeface="Arial" charset="0"/>
                <a:ea typeface="Roboto" pitchFamily="2" charset="0"/>
                <a:cs typeface="Arial" pitchFamily="34" charset="0"/>
                <a:sym typeface="+mn-ea"/>
              </a:rPr>
              <a:t>√</a:t>
            </a:r>
            <a:endParaRPr lang="en-US" sz="1400" b="1" dirty="0" smtClean="0">
              <a:latin typeface="Arial" charset="0"/>
              <a:ea typeface="Roboto" pitchFamily="2" charset="0"/>
              <a:cs typeface="Arial" pitchFamily="34" charset="0"/>
              <a:sym typeface="+mn-ea"/>
            </a:endParaRPr>
          </a:p>
          <a:p>
            <a:pPr marL="342900" indent="-342900">
              <a:buFont typeface="Arial" pitchFamily="34" charset="0"/>
              <a:buChar char="•"/>
            </a:pPr>
            <a:endParaRPr lang="en-US" sz="1200" b="1" u="sng" dirty="0" smtClean="0">
              <a:latin typeface="Arial" pitchFamily="34" charset="0"/>
              <a:ea typeface="Roboto" pitchFamily="2" charset="0"/>
              <a:cs typeface="Arial" pitchFamily="34" charset="0"/>
              <a:sym typeface="+mn-ea"/>
            </a:endParaRPr>
          </a:p>
          <a:p>
            <a:pPr marL="342900" indent="-342900">
              <a:buFont typeface="Arial" pitchFamily="34" charset="0"/>
              <a:buChar char="•"/>
            </a:pPr>
            <a:r>
              <a:rPr lang="en-US" sz="1600" b="1" dirty="0" smtClean="0">
                <a:latin typeface="Arial" pitchFamily="34" charset="0"/>
                <a:ea typeface="Roboto" pitchFamily="2" charset="0"/>
                <a:cs typeface="Arial" pitchFamily="34" charset="0"/>
                <a:sym typeface="+mn-ea"/>
              </a:rPr>
              <a:t>Must utilize at least one </a:t>
            </a:r>
            <a:r>
              <a:rPr lang="en-US" sz="1600" b="1" u="sng" dirty="0" smtClean="0">
                <a:latin typeface="Arial" pitchFamily="34" charset="0"/>
                <a:ea typeface="Roboto" pitchFamily="2" charset="0"/>
                <a:cs typeface="Arial" pitchFamily="34" charset="0"/>
                <a:sym typeface="+mn-ea"/>
              </a:rPr>
              <a:t>new library or technology</a:t>
            </a:r>
            <a:r>
              <a:rPr lang="en-US" sz="1400" b="1" dirty="0" smtClean="0">
                <a:latin typeface="Arial" pitchFamily="34" charset="0"/>
                <a:ea typeface="Roboto" pitchFamily="2" charset="0"/>
                <a:cs typeface="Arial" pitchFamily="34" charset="0"/>
                <a:sym typeface="+mn-ea"/>
              </a:rPr>
              <a:t> that we haven’t discussed: materialize.js, gmaps.js</a:t>
            </a:r>
            <a:endParaRPr lang="en-US" sz="1400" b="1" dirty="0" smtClean="0">
              <a:latin typeface="Arial" pitchFamily="34" charset="0"/>
              <a:ea typeface="Roboto" pitchFamily="2" charset="0"/>
              <a:cs typeface="Arial" pitchFamily="34" charset="0"/>
              <a:sym typeface="+mn-ea"/>
            </a:endParaRPr>
          </a:p>
          <a:p>
            <a:pPr marL="342900" indent="-342900">
              <a:buFont typeface="Arial" pitchFamily="34" charset="0"/>
              <a:buChar char="•"/>
            </a:pPr>
            <a:endParaRPr lang="en-US" sz="1200" b="1" dirty="0" smtClean="0">
              <a:latin typeface="Arial" pitchFamily="34" charset="0"/>
              <a:ea typeface="Roboto" pitchFamily="2" charset="0"/>
              <a:cs typeface="Arial" pitchFamily="34" charset="0"/>
              <a:sym typeface="+mn-ea"/>
            </a:endParaRPr>
          </a:p>
          <a:p>
            <a:pPr marL="342900" indent="-342900">
              <a:buFont typeface="Arial" pitchFamily="34" charset="0"/>
              <a:buChar char="•"/>
            </a:pPr>
            <a:r>
              <a:rPr lang="en-US" sz="1600" b="1" dirty="0" smtClean="0">
                <a:latin typeface="Arial" pitchFamily="34" charset="0"/>
                <a:ea typeface="Roboto" pitchFamily="2" charset="0"/>
                <a:cs typeface="Arial" pitchFamily="34" charset="0"/>
                <a:sym typeface="+mn-ea"/>
              </a:rPr>
              <a:t>Must have a </a:t>
            </a:r>
            <a:r>
              <a:rPr lang="en-US" sz="1600" b="1" u="sng" dirty="0" smtClean="0">
                <a:latin typeface="Arial" pitchFamily="34" charset="0"/>
                <a:ea typeface="Roboto" pitchFamily="2" charset="0"/>
                <a:cs typeface="Arial" pitchFamily="34" charset="0"/>
                <a:sym typeface="+mn-ea"/>
              </a:rPr>
              <a:t>polished frontend / UI</a:t>
            </a:r>
            <a:r>
              <a:rPr lang="en-US" sz="1600" b="1" dirty="0" smtClean="0">
                <a:latin typeface="Arial" pitchFamily="34" charset="0"/>
                <a:ea typeface="Roboto" pitchFamily="2" charset="0"/>
                <a:cs typeface="Arial" pitchFamily="34" charset="0"/>
                <a:sym typeface="+mn-ea"/>
              </a:rPr>
              <a:t>:</a:t>
            </a:r>
            <a:r>
              <a:rPr lang="en-US" sz="1600" b="1" dirty="0" smtClean="0">
                <a:latin typeface="Arial" charset="0"/>
                <a:ea typeface="Roboto" pitchFamily="2" charset="0"/>
                <a:cs typeface="Arial" pitchFamily="34" charset="0"/>
                <a:sym typeface="+mn-ea"/>
              </a:rPr>
              <a:t>√</a:t>
            </a:r>
            <a:r>
              <a:rPr lang="en-US" sz="1400" b="1" dirty="0" smtClean="0">
                <a:latin typeface="Arial" pitchFamily="34" charset="0"/>
                <a:ea typeface="Roboto" pitchFamily="2" charset="0"/>
                <a:cs typeface="Arial" pitchFamily="34" charset="0"/>
                <a:sym typeface="+mn-ea"/>
              </a:rPr>
              <a:t> </a:t>
            </a:r>
            <a:endParaRPr lang="en-US" sz="1400" b="1" dirty="0" smtClean="0">
              <a:latin typeface="Arial" pitchFamily="34" charset="0"/>
              <a:ea typeface="Roboto" pitchFamily="2" charset="0"/>
              <a:cs typeface="Arial" pitchFamily="34" charset="0"/>
              <a:sym typeface="+mn-ea"/>
            </a:endParaRPr>
          </a:p>
          <a:p>
            <a:pPr marL="342900" indent="-342900">
              <a:buFont typeface="Arial" pitchFamily="34" charset="0"/>
              <a:buChar char="•"/>
            </a:pPr>
            <a:endParaRPr lang="en-US" sz="1200" b="1" dirty="0" smtClean="0">
              <a:latin typeface="Arial" pitchFamily="34" charset="0"/>
              <a:ea typeface="Roboto" pitchFamily="2" charset="0"/>
              <a:cs typeface="Arial" pitchFamily="34" charset="0"/>
              <a:sym typeface="+mn-ea"/>
            </a:endParaRPr>
          </a:p>
          <a:p>
            <a:pPr marL="342900" indent="-342900">
              <a:buFont typeface="Arial" pitchFamily="34" charset="0"/>
              <a:buChar char="•"/>
            </a:pPr>
            <a:r>
              <a:rPr lang="en-US" sz="1600" b="1" dirty="0" smtClean="0">
                <a:latin typeface="Arial" pitchFamily="34" charset="0"/>
                <a:ea typeface="Roboto" pitchFamily="2" charset="0"/>
                <a:cs typeface="Arial" pitchFamily="34" charset="0"/>
                <a:sym typeface="+mn-ea"/>
              </a:rPr>
              <a:t>Must meet </a:t>
            </a:r>
            <a:r>
              <a:rPr lang="en-US" sz="1600" b="1" u="sng" dirty="0" smtClean="0">
                <a:latin typeface="Arial" pitchFamily="34" charset="0"/>
                <a:ea typeface="Roboto" pitchFamily="2" charset="0"/>
                <a:cs typeface="Arial" pitchFamily="34" charset="0"/>
                <a:sym typeface="+mn-ea"/>
              </a:rPr>
              <a:t>good quality coding standards</a:t>
            </a:r>
            <a:r>
              <a:rPr lang="en-US" sz="1400" b="1" dirty="0" smtClean="0">
                <a:latin typeface="Arial" pitchFamily="34" charset="0"/>
                <a:ea typeface="Roboto" pitchFamily="2" charset="0"/>
                <a:cs typeface="Arial" pitchFamily="34" charset="0"/>
                <a:sym typeface="+mn-ea"/>
              </a:rPr>
              <a:t> (indentation, scoping, naming):</a:t>
            </a:r>
            <a:r>
              <a:rPr lang="en-US" sz="1400" b="1" dirty="0" smtClean="0">
                <a:latin typeface="Arial" charset="0"/>
                <a:ea typeface="Roboto" pitchFamily="2" charset="0"/>
                <a:cs typeface="Arial" pitchFamily="34" charset="0"/>
                <a:sym typeface="+mn-ea"/>
              </a:rPr>
              <a:t>√</a:t>
            </a:r>
            <a:endParaRPr lang="en-US" sz="1400" b="1" dirty="0" smtClean="0">
              <a:latin typeface="Arial" charset="0"/>
              <a:ea typeface="Roboto" pitchFamily="2" charset="0"/>
              <a:cs typeface="Arial" pitchFamily="34" charset="0"/>
              <a:sym typeface="+mn-ea"/>
            </a:endParaRPr>
          </a:p>
          <a:p>
            <a:pPr marL="342900" indent="-342900">
              <a:buFont typeface="Arial" pitchFamily="34" charset="0"/>
              <a:buChar char="•"/>
            </a:pPr>
            <a:endParaRPr lang="en-US" sz="1200" b="1" dirty="0" smtClean="0">
              <a:latin typeface="Arial" pitchFamily="34" charset="0"/>
              <a:ea typeface="Roboto" pitchFamily="2" charset="0"/>
              <a:cs typeface="Arial" pitchFamily="34" charset="0"/>
              <a:sym typeface="+mn-ea"/>
            </a:endParaRPr>
          </a:p>
          <a:p>
            <a:pPr marL="342900" indent="-342900">
              <a:buFont typeface="Arial" pitchFamily="34" charset="0"/>
              <a:buChar char="•"/>
            </a:pPr>
            <a:r>
              <a:rPr lang="en-US" sz="1600" b="1" dirty="0" smtClean="0">
                <a:latin typeface="Arial" pitchFamily="34" charset="0"/>
                <a:ea typeface="Roboto" pitchFamily="2" charset="0"/>
                <a:cs typeface="Arial" pitchFamily="34" charset="0"/>
                <a:sym typeface="+mn-ea"/>
              </a:rPr>
              <a:t>Must </a:t>
            </a:r>
            <a:r>
              <a:rPr lang="en-US" sz="1600" b="1" u="sng" dirty="0" smtClean="0">
                <a:latin typeface="Arial" pitchFamily="34" charset="0"/>
                <a:ea typeface="Roboto" pitchFamily="2" charset="0"/>
                <a:cs typeface="Arial" pitchFamily="34" charset="0"/>
                <a:sym typeface="+mn-ea"/>
              </a:rPr>
              <a:t>NOT use alerts, confirms, or prompts</a:t>
            </a:r>
            <a:r>
              <a:rPr lang="en-US" sz="1600" b="1" dirty="0" smtClean="0">
                <a:latin typeface="Arial" pitchFamily="34" charset="0"/>
                <a:ea typeface="Roboto" pitchFamily="2" charset="0"/>
                <a:cs typeface="Arial" pitchFamily="34" charset="0"/>
                <a:sym typeface="+mn-ea"/>
              </a:rPr>
              <a:t> (look into </a:t>
            </a:r>
            <a:r>
              <a:rPr lang="en-US" sz="1400" b="1" i="1" dirty="0" smtClean="0">
                <a:latin typeface="Arial" pitchFamily="34" charset="0"/>
                <a:ea typeface="Roboto" pitchFamily="2" charset="0"/>
                <a:cs typeface="Arial" pitchFamily="34" charset="0"/>
                <a:sym typeface="+mn-ea"/>
              </a:rPr>
              <a:t>modals!):</a:t>
            </a:r>
            <a:r>
              <a:rPr lang="en-US" sz="1400" b="1" i="1" dirty="0" smtClean="0">
                <a:latin typeface="Arial" charset="0"/>
                <a:ea typeface="Roboto" pitchFamily="2" charset="0"/>
                <a:cs typeface="Arial" pitchFamily="34" charset="0"/>
                <a:sym typeface="+mn-ea"/>
              </a:rPr>
              <a:t>√ - </a:t>
            </a:r>
            <a:r>
              <a:rPr lang="en-US" sz="1400" b="1" dirty="0" smtClean="0">
                <a:latin typeface="Arial" charset="0"/>
                <a:ea typeface="Roboto" pitchFamily="2" charset="0"/>
                <a:cs typeface="Arial" pitchFamily="34" charset="0"/>
                <a:sym typeface="+mn-ea"/>
              </a:rPr>
              <a:t>we used infowindow from Google Maps</a:t>
            </a:r>
            <a:endParaRPr lang="en-US" sz="1400" b="1" dirty="0" smtClean="0">
              <a:latin typeface="Arial" charset="0"/>
              <a:ea typeface="Roboto" pitchFamily="2" charset="0"/>
              <a:cs typeface="Arial" pitchFamily="34" charset="0"/>
              <a:sym typeface="+mn-ea"/>
            </a:endParaRPr>
          </a:p>
          <a:p>
            <a:endParaRPr lang="en-US" sz="1200" b="1" i="1" dirty="0" smtClean="0">
              <a:latin typeface="Arial" pitchFamily="34" charset="0"/>
              <a:ea typeface="Roboto" pitchFamily="2" charset="0"/>
              <a:cs typeface="Arial" pitchFamily="34" charset="0"/>
              <a:sym typeface="+mn-ea"/>
            </a:endParaRPr>
          </a:p>
          <a:p>
            <a:pPr marL="342900" indent="-342900">
              <a:buFont typeface="Arial" pitchFamily="34" charset="0"/>
              <a:buChar char="•"/>
            </a:pPr>
            <a:r>
              <a:rPr lang="en-US" sz="1600" b="1" dirty="0" smtClean="0">
                <a:latin typeface="Arial" pitchFamily="34" charset="0"/>
                <a:ea typeface="Roboto" pitchFamily="2" charset="0"/>
                <a:cs typeface="Arial" pitchFamily="34" charset="0"/>
                <a:sym typeface="+mn-ea"/>
              </a:rPr>
              <a:t>Must have some sort of </a:t>
            </a:r>
            <a:r>
              <a:rPr lang="en-US" sz="1600" b="1" u="sng" dirty="0" smtClean="0">
                <a:latin typeface="Arial" pitchFamily="34" charset="0"/>
                <a:ea typeface="Roboto" pitchFamily="2" charset="0"/>
                <a:cs typeface="Arial" pitchFamily="34" charset="0"/>
                <a:sym typeface="+mn-ea"/>
              </a:rPr>
              <a:t>repeating element</a:t>
            </a:r>
            <a:r>
              <a:rPr lang="en-US" sz="1600" b="1" dirty="0" smtClean="0">
                <a:latin typeface="Arial" pitchFamily="34" charset="0"/>
                <a:ea typeface="Roboto" pitchFamily="2" charset="0"/>
                <a:cs typeface="Arial" pitchFamily="34" charset="0"/>
                <a:sym typeface="+mn-ea"/>
              </a:rPr>
              <a:t> (table, columns, </a:t>
            </a:r>
            <a:r>
              <a:rPr lang="en-US" sz="1600" b="1" dirty="0" err="1" smtClean="0">
                <a:latin typeface="Arial" pitchFamily="34" charset="0"/>
                <a:ea typeface="Roboto" pitchFamily="2" charset="0"/>
                <a:cs typeface="Arial" pitchFamily="34" charset="0"/>
                <a:sym typeface="+mn-ea"/>
              </a:rPr>
              <a:t>etc</a:t>
            </a:r>
            <a:r>
              <a:rPr lang="en-US" sz="1400" b="1" dirty="0" smtClean="0">
                <a:latin typeface="Arial" pitchFamily="34" charset="0"/>
                <a:ea typeface="Roboto" pitchFamily="2" charset="0"/>
                <a:cs typeface="Arial" pitchFamily="34" charset="0"/>
                <a:sym typeface="+mn-ea"/>
              </a:rPr>
              <a:t>): </a:t>
            </a:r>
            <a:r>
              <a:rPr lang="en-US" sz="1400" b="1" i="1" dirty="0" smtClean="0">
                <a:latin typeface="Arial" charset="0"/>
                <a:ea typeface="Roboto" pitchFamily="2" charset="0"/>
                <a:cs typeface="Arial" pitchFamily="34" charset="0"/>
                <a:sym typeface="+mn-ea"/>
              </a:rPr>
              <a:t>√ - </a:t>
            </a:r>
            <a:r>
              <a:rPr lang="en-US" sz="1400" b="1" dirty="0" smtClean="0">
                <a:latin typeface="Arial" pitchFamily="34" charset="0"/>
                <a:ea typeface="Roboto" pitchFamily="2" charset="0"/>
                <a:cs typeface="Arial" pitchFamily="34" charset="0"/>
                <a:sym typeface="+mn-ea"/>
              </a:rPr>
              <a:t>table style user input</a:t>
            </a:r>
            <a:endParaRPr lang="en-US" sz="1400" b="1" dirty="0" smtClean="0">
              <a:latin typeface="Arial" pitchFamily="34" charset="0"/>
              <a:ea typeface="Roboto" pitchFamily="2" charset="0"/>
              <a:cs typeface="Arial" pitchFamily="34" charset="0"/>
              <a:sym typeface="+mn-ea"/>
            </a:endParaRPr>
          </a:p>
          <a:p>
            <a:pPr marL="342900" indent="-342900">
              <a:buFont typeface="Arial" pitchFamily="34" charset="0"/>
              <a:buChar char="•"/>
            </a:pPr>
            <a:endParaRPr lang="en-US" sz="1200" b="1" dirty="0" smtClean="0">
              <a:latin typeface="Arial" pitchFamily="34" charset="0"/>
              <a:ea typeface="Roboto" pitchFamily="2" charset="0"/>
              <a:cs typeface="Arial" pitchFamily="34" charset="0"/>
              <a:sym typeface="+mn-ea"/>
            </a:endParaRPr>
          </a:p>
          <a:p>
            <a:pPr marL="342900" indent="-342900">
              <a:buFont typeface="Arial" pitchFamily="34" charset="0"/>
              <a:buChar char="•"/>
            </a:pPr>
            <a:r>
              <a:rPr lang="en-US" sz="1600" b="1" dirty="0" smtClean="0">
                <a:latin typeface="Arial" pitchFamily="34" charset="0"/>
                <a:ea typeface="Roboto" pitchFamily="2" charset="0"/>
                <a:cs typeface="Arial" pitchFamily="34" charset="0"/>
                <a:sym typeface="+mn-ea"/>
              </a:rPr>
              <a:t>Must use </a:t>
            </a:r>
            <a:r>
              <a:rPr lang="en-US" sz="1400" b="1" u="sng" dirty="0" smtClean="0">
                <a:latin typeface="Arial" pitchFamily="34" charset="0"/>
                <a:ea typeface="Roboto" pitchFamily="2" charset="0"/>
                <a:cs typeface="Arial" pitchFamily="34" charset="0"/>
                <a:sym typeface="+mn-ea"/>
              </a:rPr>
              <a:t>Bootstrap or Alternative CSS Framework:</a:t>
            </a:r>
            <a:r>
              <a:rPr lang="en-US" sz="1400" b="1" dirty="0" smtClean="0">
                <a:latin typeface="Arial" pitchFamily="34" charset="0"/>
                <a:ea typeface="Roboto" pitchFamily="2" charset="0"/>
                <a:cs typeface="Arial" pitchFamily="34" charset="0"/>
                <a:sym typeface="+mn-ea"/>
              </a:rPr>
              <a:t> materialize.js</a:t>
            </a:r>
            <a:endParaRPr lang="en-US" sz="1400" b="1" dirty="0" smtClean="0">
              <a:latin typeface="Arial" pitchFamily="34" charset="0"/>
              <a:ea typeface="Roboto" pitchFamily="2" charset="0"/>
              <a:cs typeface="Arial" pitchFamily="34" charset="0"/>
              <a:sym typeface="+mn-ea"/>
            </a:endParaRPr>
          </a:p>
          <a:p>
            <a:pPr marL="342900" indent="-342900">
              <a:buFont typeface="Arial" pitchFamily="34" charset="0"/>
              <a:buChar char="•"/>
            </a:pPr>
            <a:endParaRPr lang="en-US" sz="1200" b="1" u="sng" dirty="0" smtClean="0">
              <a:latin typeface="Arial" pitchFamily="34" charset="0"/>
              <a:ea typeface="Roboto" pitchFamily="2" charset="0"/>
              <a:cs typeface="Arial" pitchFamily="34" charset="0"/>
              <a:sym typeface="+mn-ea"/>
            </a:endParaRPr>
          </a:p>
          <a:p>
            <a:pPr marL="342900" indent="-342900">
              <a:buFont typeface="Arial" pitchFamily="34" charset="0"/>
              <a:buChar char="•"/>
            </a:pPr>
            <a:r>
              <a:rPr lang="en-US" sz="1600" b="1" dirty="0" smtClean="0">
                <a:latin typeface="Arial" pitchFamily="34" charset="0"/>
                <a:ea typeface="Roboto" pitchFamily="2" charset="0"/>
                <a:cs typeface="Arial" pitchFamily="34" charset="0"/>
                <a:sym typeface="+mn-ea"/>
              </a:rPr>
              <a:t>Must be </a:t>
            </a:r>
            <a:r>
              <a:rPr lang="en-US" sz="1600" b="1" u="sng" dirty="0" smtClean="0">
                <a:latin typeface="Arial" pitchFamily="34" charset="0"/>
                <a:ea typeface="Roboto" pitchFamily="2" charset="0"/>
                <a:cs typeface="Arial" pitchFamily="34" charset="0"/>
                <a:sym typeface="+mn-ea"/>
              </a:rPr>
              <a:t>Deployed</a:t>
            </a:r>
            <a:r>
              <a:rPr lang="en-US" sz="1600" b="1" dirty="0" smtClean="0">
                <a:latin typeface="Arial" pitchFamily="34" charset="0"/>
                <a:ea typeface="Roboto" pitchFamily="2" charset="0"/>
                <a:cs typeface="Arial" pitchFamily="34" charset="0"/>
                <a:sym typeface="+mn-ea"/>
              </a:rPr>
              <a:t> (</a:t>
            </a:r>
            <a:r>
              <a:rPr lang="en-US" sz="1600" b="1" dirty="0" err="1" smtClean="0">
                <a:latin typeface="Arial" pitchFamily="34" charset="0"/>
                <a:ea typeface="Roboto" pitchFamily="2" charset="0"/>
                <a:cs typeface="Arial" pitchFamily="34" charset="0"/>
                <a:sym typeface="+mn-ea"/>
              </a:rPr>
              <a:t>Heroku</a:t>
            </a:r>
            <a:r>
              <a:rPr lang="en-US" sz="1400" b="1" dirty="0" smtClean="0">
                <a:latin typeface="Arial" pitchFamily="34" charset="0"/>
                <a:ea typeface="Roboto" pitchFamily="2" charset="0"/>
                <a:cs typeface="Arial" pitchFamily="34" charset="0"/>
                <a:sym typeface="+mn-ea"/>
              </a:rPr>
              <a:t> or Firebase): Heroku - https://intense-reef-83827.herokuapp.com/</a:t>
            </a:r>
            <a:endParaRPr lang="en-US" sz="1400" b="1" dirty="0" smtClean="0">
              <a:latin typeface="Arial" pitchFamily="34" charset="0"/>
              <a:ea typeface="Roboto" pitchFamily="2" charset="0"/>
              <a:cs typeface="Arial" pitchFamily="34" charset="0"/>
              <a:sym typeface="+mn-ea"/>
            </a:endParaRPr>
          </a:p>
          <a:p>
            <a:pPr marL="342900" indent="-342900">
              <a:buFont typeface="Arial" pitchFamily="34" charset="0"/>
              <a:buChar char="•"/>
            </a:pPr>
            <a:endParaRPr lang="en-US" sz="1200" b="1" dirty="0" smtClean="0">
              <a:latin typeface="Arial" pitchFamily="34" charset="0"/>
              <a:ea typeface="Roboto" pitchFamily="2" charset="0"/>
              <a:cs typeface="Arial" pitchFamily="34" charset="0"/>
              <a:sym typeface="+mn-ea"/>
            </a:endParaRPr>
          </a:p>
          <a:p>
            <a:pPr marL="342900" indent="-342900">
              <a:buFont typeface="Arial" pitchFamily="34" charset="0"/>
              <a:buChar char="•"/>
            </a:pPr>
            <a:r>
              <a:rPr lang="en-US" sz="1600" b="1" dirty="0" smtClean="0">
                <a:latin typeface="Arial" pitchFamily="34" charset="0"/>
                <a:ea typeface="Roboto" pitchFamily="2" charset="0"/>
                <a:cs typeface="Arial" pitchFamily="34" charset="0"/>
                <a:sym typeface="+mn-ea"/>
              </a:rPr>
              <a:t>Must have </a:t>
            </a:r>
            <a:r>
              <a:rPr lang="en-US" sz="1600" b="1" u="sng" dirty="0" smtClean="0">
                <a:latin typeface="Arial" pitchFamily="34" charset="0"/>
                <a:ea typeface="Roboto" pitchFamily="2" charset="0"/>
                <a:cs typeface="Arial" pitchFamily="34" charset="0"/>
                <a:sym typeface="+mn-ea"/>
              </a:rPr>
              <a:t>User Input Validation</a:t>
            </a:r>
            <a:r>
              <a:rPr lang="en-US" sz="1600" b="1" dirty="0" smtClean="0">
                <a:latin typeface="Arial" pitchFamily="34" charset="0"/>
                <a:ea typeface="Roboto" pitchFamily="2" charset="0"/>
                <a:cs typeface="Arial" pitchFamily="34" charset="0"/>
                <a:sym typeface="+mn-ea"/>
              </a:rPr>
              <a:t>: </a:t>
            </a:r>
            <a:r>
              <a:rPr lang="en-US" sz="1600" b="1" dirty="0" smtClean="0">
                <a:latin typeface="Arial" charset="0"/>
                <a:ea typeface="Roboto" pitchFamily="2" charset="0"/>
                <a:cs typeface="Arial" pitchFamily="34" charset="0"/>
                <a:sym typeface="+mn-ea"/>
              </a:rPr>
              <a:t>√</a:t>
            </a:r>
            <a:r>
              <a:rPr lang="en-US" sz="1600" b="1" dirty="0" smtClean="0">
                <a:latin typeface="Arial" pitchFamily="34" charset="0"/>
                <a:ea typeface="Roboto" pitchFamily="2" charset="0"/>
                <a:cs typeface="Arial" pitchFamily="34" charset="0"/>
                <a:sym typeface="+mn-ea"/>
              </a:rPr>
              <a:t> </a:t>
            </a:r>
            <a:endParaRPr lang="en-US" sz="1600" b="1" dirty="0" smtClean="0">
              <a:latin typeface="Arial" pitchFamily="34" charset="0"/>
              <a:ea typeface="Roboto" pitchFamily="2" charset="0"/>
              <a:cs typeface="Arial" pitchFamily="34" charset="0"/>
              <a:sym typeface="+mn-ea"/>
            </a:endParaRPr>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Q&amp;A for Crunch	</a:t>
            </a:r>
            <a:endParaRPr lang="en-US"/>
          </a:p>
        </p:txBody>
      </p:sp>
      <p:sp>
        <p:nvSpPr>
          <p:cNvPr id="3" name="Content Placeholder 2"/>
          <p:cNvSpPr>
            <a:spLocks noGrp="1"/>
          </p:cNvSpPr>
          <p:nvPr>
            <p:ph idx="1"/>
          </p:nvPr>
        </p:nvSpPr>
        <p:spPr/>
        <p:txBody>
          <a:bodyPr/>
          <a:p>
            <a:pPr marL="457200" lvl="1" indent="0">
              <a:buNone/>
            </a:pPr>
            <a:endParaRPr lang="en-US"/>
          </a:p>
          <a:p>
            <a:pPr marL="457200" lvl="1" indent="0">
              <a:buNone/>
            </a:pPr>
            <a:endParaRPr lang="en-US"/>
          </a:p>
          <a:p>
            <a:pPr marL="457200" lvl="1" indent="0">
              <a:buNone/>
            </a:pPr>
            <a:endParaRPr lang="en-US"/>
          </a:p>
          <a:p>
            <a:pPr marL="457200" lvl="1" indent="0">
              <a:buNone/>
            </a:pPr>
            <a:endParaRPr lang="en-US"/>
          </a:p>
          <a:p>
            <a:pPr marL="457200" lvl="1" indent="0">
              <a:buNone/>
            </a:pPr>
            <a:r>
              <a:rPr lang="en-US"/>
              <a:t>			                       And thanks for everybody's time!</a:t>
            </a:r>
            <a:endParaRPr lang="en-US"/>
          </a:p>
        </p:txBody>
      </p:sp>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itchFamily="34" charset="0"/>
            <a:ea typeface="SimSun"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itchFamily="34" charset="0"/>
            <a:ea typeface="SimSun"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1773</Words>
  <Application>WPS Presentation</Application>
  <PresentationFormat>Widescreen</PresentationFormat>
  <Paragraphs>62</Paragraphs>
  <Slides>6</Slides>
  <Notes>0</Notes>
  <HiddenSlides>0</HiddenSlides>
  <MMClips>0</MMClips>
  <ScaleCrop>false</ScaleCrop>
  <HeadingPairs>
    <vt:vector size="4" baseType="variant">
      <vt:variant>
        <vt:lpstr>主题</vt:lpstr>
      </vt:variant>
      <vt:variant>
        <vt:i4>1</vt:i4>
      </vt:variant>
      <vt:variant>
        <vt:lpstr>幻灯片标题</vt:lpstr>
      </vt:variant>
      <vt:variant>
        <vt:i4>6</vt:i4>
      </vt:variant>
    </vt:vector>
  </HeadingPairs>
  <TitlesOfParts>
    <vt:vector size="7" baseType="lpstr">
      <vt:lpstr>Gear Drives</vt:lpstr>
      <vt:lpstr>CRUNCH Because we all have been on a crunch before...</vt:lpstr>
      <vt:lpstr>What is unique about Crunch	</vt:lpstr>
      <vt:lpstr>Magic of Crunch	</vt:lpstr>
      <vt:lpstr>Hard work that went into Crunch	</vt:lpstr>
      <vt:lpstr>Details of Crunch	</vt:lpstr>
      <vt:lpstr>Q&amp;A for Crunch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CRUNCH Because we all have been on a crunch before...</dc:title>
  <dc:creator>Stella</dc:creator>
  <cp:lastModifiedBy>Stella</cp:lastModifiedBy>
  <cp:revision>9</cp:revision>
  <dcterms:created xsi:type="dcterms:W3CDTF">2016-09-29T02:45:00Z</dcterms:created>
  <dcterms:modified xsi:type="dcterms:W3CDTF">2016-10-01T03:05:24Z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1033-10.1.0.5674</vt:lpwstr>
  </property>
</Properties>
</file>