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63" r:id="rId6"/>
    <p:sldId id="264" r:id="rId7"/>
    <p:sldId id="257" r:id="rId8"/>
    <p:sldId id="267" r:id="rId9"/>
    <p:sldId id="265" r:id="rId10"/>
    <p:sldId id="258" r:id="rId11"/>
    <p:sldId id="259" r:id="rId12"/>
    <p:sldId id="260" r:id="rId13"/>
    <p:sldId id="261" r:id="rId14"/>
    <p:sldId id="266" r:id="rId15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88" autoAdjust="0"/>
  </p:normalViewPr>
  <p:slideViewPr>
    <p:cSldViewPr snapToGrid="0">
      <p:cViewPr varScale="1">
        <p:scale>
          <a:sx n="160" d="100"/>
          <a:sy n="160" d="100"/>
        </p:scale>
        <p:origin x="162" y="7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fb8b86a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dfb8b86aa_0_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61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3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c11b1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1c11b13e2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c11b1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1c11b13e2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8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c11b1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1c11b13e2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46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1c11b13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1c11b13e2_0_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dfb8b86a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dfb8b86aa_0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fb8b86a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fb8b86aa_0_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fb8b86a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dfb8b86aa_0_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6FAA53-88C3-4045-828C-CFDC20115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36214" y="-1714489"/>
            <a:ext cx="9144000" cy="6857989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2004575"/>
            <a:ext cx="8520600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59253" y="2834125"/>
            <a:ext cx="4425494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966" y="550643"/>
            <a:ext cx="6452527" cy="4335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a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5721"/>
            <a:ext cx="8520600" cy="414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611284"/>
            <a:ext cx="8520600" cy="3957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35DC7-40F2-4BCC-8250-7750C11F9B10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216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586024"/>
            <a:ext cx="3999900" cy="3998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586024"/>
            <a:ext cx="3999900" cy="398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90BB0F-2E64-4FD8-89A6-D6995E8E27BA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03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194D05-0575-4296-BA80-496E71F762F2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36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specializations/jhu-data-scienc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otly-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165683"/>
            <a:ext cx="8520600" cy="631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L01: Interactive Data Visualization with plotly in R 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63002" y="2834125"/>
            <a:ext cx="4417996" cy="476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Dr. Nikolay Simakov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-154004"/>
            <a:ext cx="52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EAS  509: Statistical Learning and Data Mining II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Web-Technologies, Rstudio and Plotly</a:t>
            </a:r>
            <a:endParaRPr dirty="0"/>
          </a:p>
        </p:txBody>
      </p:sp>
      <p:sp>
        <p:nvSpPr>
          <p:cNvPr id="68" name="Google Shape;68;p15"/>
          <p:cNvSpPr/>
          <p:nvPr/>
        </p:nvSpPr>
        <p:spPr>
          <a:xfrm>
            <a:off x="224200" y="1571725"/>
            <a:ext cx="3747600" cy="3144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24200" y="1571725"/>
            <a:ext cx="37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48100" y="1971925"/>
            <a:ext cx="3396600" cy="25551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software stack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server (with front end source code for download by client)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Back-end programs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on different programming languages like python, perl, php, javascript, c and and anything you want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250475" y="1533575"/>
            <a:ext cx="3747600" cy="3144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250475" y="1533575"/>
            <a:ext cx="37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526825" y="2086250"/>
            <a:ext cx="3396600" cy="2339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Browser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type in server address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code from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downloaded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3764252" y="2575591"/>
            <a:ext cx="1663632" cy="68493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/ network</a:t>
            </a:r>
            <a:endParaRPr/>
          </a:p>
        </p:txBody>
      </p:sp>
      <p:cxnSp>
        <p:nvCxnSpPr>
          <p:cNvPr id="75" name="Google Shape;75;p15"/>
          <p:cNvCxnSpPr>
            <a:stCxn id="68" idx="3"/>
            <a:endCxn id="74" idx="3"/>
          </p:cNvCxnSpPr>
          <p:nvPr/>
        </p:nvCxnSpPr>
        <p:spPr>
          <a:xfrm rot="10800000" flipH="1">
            <a:off x="3971800" y="2918125"/>
            <a:ext cx="321000" cy="225600"/>
          </a:xfrm>
          <a:prstGeom prst="curvedConnector3">
            <a:avLst>
              <a:gd name="adj1" fmla="val 442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6" name="Google Shape;76;p15"/>
          <p:cNvCxnSpPr>
            <a:stCxn id="74" idx="1"/>
            <a:endCxn id="71" idx="1"/>
          </p:cNvCxnSpPr>
          <p:nvPr/>
        </p:nvCxnSpPr>
        <p:spPr>
          <a:xfrm>
            <a:off x="4937806" y="2918059"/>
            <a:ext cx="312600" cy="187500"/>
          </a:xfrm>
          <a:prstGeom prst="curvedConnector3">
            <a:avLst>
              <a:gd name="adj1" fmla="val 50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F7ECD0-B929-40C0-8923-3C655F646C35}"/>
              </a:ext>
            </a:extLst>
          </p:cNvPr>
          <p:cNvSpPr txBox="1"/>
          <p:nvPr/>
        </p:nvSpPr>
        <p:spPr>
          <a:xfrm>
            <a:off x="721893" y="837060"/>
            <a:ext cx="5592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Web-Technologies are key element in R interactive data visulasation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Web-Technologies, Rstudio and Plotly</a:t>
            </a:r>
            <a:endParaRPr dirty="0"/>
          </a:p>
        </p:txBody>
      </p:sp>
      <p:sp>
        <p:nvSpPr>
          <p:cNvPr id="82" name="Google Shape;82;p16"/>
          <p:cNvSpPr/>
          <p:nvPr/>
        </p:nvSpPr>
        <p:spPr>
          <a:xfrm>
            <a:off x="224200" y="1571725"/>
            <a:ext cx="3747600" cy="3144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24200" y="1571725"/>
            <a:ext cx="37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 Server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48100" y="1971925"/>
            <a:ext cx="3396600" cy="25551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Rstudio Server </a:t>
            </a:r>
            <a:r>
              <a:rPr lang="en" dirty="0"/>
              <a:t>Back-end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Web server (with front end source code for download by client)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Back-end programs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Written on different programming languages to facilitate web needs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 running at the very bottom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Databases?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6"/>
          <p:cNvSpPr/>
          <p:nvPr/>
        </p:nvSpPr>
        <p:spPr>
          <a:xfrm>
            <a:off x="5250475" y="1533575"/>
            <a:ext cx="3747600" cy="3144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250475" y="1533575"/>
            <a:ext cx="37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526825" y="2086250"/>
            <a:ext cx="3396600" cy="2339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Browser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type in rstudio </a:t>
            </a:r>
            <a:r>
              <a:rPr lang="en">
                <a:solidFill>
                  <a:schemeClr val="dk1"/>
                </a:solidFill>
              </a:rPr>
              <a:t>server  </a:t>
            </a:r>
            <a:r>
              <a:rPr lang="en"/>
              <a:t>address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code from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downloaded code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code include all rstudio GUI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And plotly JavaScipt library if you use it in R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-5400000">
            <a:off x="3764252" y="2575591"/>
            <a:ext cx="1663632" cy="68493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Internet / network</a:t>
            </a:r>
            <a:endParaRPr/>
          </a:p>
        </p:txBody>
      </p:sp>
      <p:cxnSp>
        <p:nvCxnSpPr>
          <p:cNvPr id="89" name="Google Shape;89;p16"/>
          <p:cNvCxnSpPr>
            <a:stCxn id="82" idx="3"/>
            <a:endCxn id="88" idx="3"/>
          </p:cNvCxnSpPr>
          <p:nvPr/>
        </p:nvCxnSpPr>
        <p:spPr>
          <a:xfrm rot="10800000" flipH="1">
            <a:off x="3971800" y="2918125"/>
            <a:ext cx="321000" cy="225600"/>
          </a:xfrm>
          <a:prstGeom prst="curvedConnector3">
            <a:avLst>
              <a:gd name="adj1" fmla="val 442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0" name="Google Shape;90;p16"/>
          <p:cNvCxnSpPr>
            <a:stCxn id="88" idx="1"/>
            <a:endCxn id="85" idx="1"/>
          </p:cNvCxnSpPr>
          <p:nvPr/>
        </p:nvCxnSpPr>
        <p:spPr>
          <a:xfrm>
            <a:off x="4937806" y="2918059"/>
            <a:ext cx="312600" cy="187500"/>
          </a:xfrm>
          <a:prstGeom prst="curvedConnector3">
            <a:avLst>
              <a:gd name="adj1" fmla="val 50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1" name="Google Shape;91;p16"/>
          <p:cNvSpPr/>
          <p:nvPr/>
        </p:nvSpPr>
        <p:spPr>
          <a:xfrm>
            <a:off x="2211850" y="4047100"/>
            <a:ext cx="1177200" cy="3672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 + r-plotly</a:t>
            </a:r>
            <a:endParaRPr b="1" dirty="0"/>
          </a:p>
        </p:txBody>
      </p:sp>
      <p:sp>
        <p:nvSpPr>
          <p:cNvPr id="92" name="Google Shape;92;p16"/>
          <p:cNvSpPr/>
          <p:nvPr/>
        </p:nvSpPr>
        <p:spPr>
          <a:xfrm>
            <a:off x="2771589" y="3649600"/>
            <a:ext cx="9294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json</a:t>
            </a:r>
            <a:endParaRPr dirty="0"/>
          </a:p>
        </p:txBody>
      </p:sp>
      <p:sp>
        <p:nvSpPr>
          <p:cNvPr id="93" name="Google Shape;93;p16"/>
          <p:cNvSpPr/>
          <p:nvPr/>
        </p:nvSpPr>
        <p:spPr>
          <a:xfrm>
            <a:off x="5577150" y="3999275"/>
            <a:ext cx="1177200" cy="3672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plotly js</a:t>
            </a:r>
            <a:endParaRPr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53EC7-5D28-41D2-9146-1408FC1B0FF5}"/>
              </a:ext>
            </a:extLst>
          </p:cNvPr>
          <p:cNvSpPr txBox="1"/>
          <p:nvPr/>
        </p:nvSpPr>
        <p:spPr>
          <a:xfrm>
            <a:off x="721893" y="837060"/>
            <a:ext cx="7777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" dirty="0"/>
              <a:t>-plotty library generates plotly json object and send it to plotly java-script library for visualisation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55556E-7 -3.45679E-6 L 0.06701 -0.12808 C 0.08108 -0.15648 0.10208 -0.17222 0.12396 -0.17222 C 0.14896 -0.17222 0.16892 -0.15648 0.18299 -0.12808 L 0.25 -3.4567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104875" y="920025"/>
            <a:ext cx="8980800" cy="4123500"/>
          </a:xfrm>
          <a:prstGeom prst="flowChartAlternateProcess">
            <a:avLst/>
          </a:prstGeom>
          <a:solidFill>
            <a:srgbClr val="CFE2F3">
              <a:alpha val="42460"/>
            </a:srgbClr>
          </a:solidFill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Web-Technologies, Rstudio and Plotly</a:t>
            </a:r>
            <a:endParaRPr dirty="0"/>
          </a:p>
        </p:txBody>
      </p:sp>
      <p:sp>
        <p:nvSpPr>
          <p:cNvPr id="100" name="Google Shape;100;p17"/>
          <p:cNvSpPr/>
          <p:nvPr/>
        </p:nvSpPr>
        <p:spPr>
          <a:xfrm>
            <a:off x="224200" y="1571725"/>
            <a:ext cx="3747600" cy="314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24200" y="1571725"/>
            <a:ext cx="37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 Server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48100" y="1971925"/>
            <a:ext cx="3396600" cy="25551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Rstudio Server </a:t>
            </a:r>
            <a:r>
              <a:rPr lang="en"/>
              <a:t>Back-end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server (with front end source code for download by client)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Back-end programs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on different programming languages to facilitate web needs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running at the very bottom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250475" y="1533575"/>
            <a:ext cx="3747600" cy="314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250475" y="1533575"/>
            <a:ext cx="37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5526825" y="2086250"/>
            <a:ext cx="3396600" cy="2339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Browser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type in rstudio </a:t>
            </a:r>
            <a:r>
              <a:rPr lang="en">
                <a:solidFill>
                  <a:schemeClr val="dk1"/>
                </a:solidFill>
              </a:rPr>
              <a:t>server  </a:t>
            </a:r>
            <a:r>
              <a:rPr lang="en"/>
              <a:t>address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code from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downloaded code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code include all rstudio GUI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And plotly JavaScipt library if you use it in R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-5400000">
            <a:off x="3764252" y="2575591"/>
            <a:ext cx="1663632" cy="68493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Loopback network</a:t>
            </a:r>
            <a:endParaRPr/>
          </a:p>
        </p:txBody>
      </p:sp>
      <p:cxnSp>
        <p:nvCxnSpPr>
          <p:cNvPr id="107" name="Google Shape;107;p17"/>
          <p:cNvCxnSpPr>
            <a:stCxn id="100" idx="3"/>
            <a:endCxn id="106" idx="3"/>
          </p:cNvCxnSpPr>
          <p:nvPr/>
        </p:nvCxnSpPr>
        <p:spPr>
          <a:xfrm rot="10800000" flipH="1">
            <a:off x="3971800" y="2918125"/>
            <a:ext cx="321000" cy="225600"/>
          </a:xfrm>
          <a:prstGeom prst="curvedConnector3">
            <a:avLst>
              <a:gd name="adj1" fmla="val 442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8" name="Google Shape;108;p17"/>
          <p:cNvCxnSpPr>
            <a:stCxn id="106" idx="1"/>
            <a:endCxn id="103" idx="1"/>
          </p:cNvCxnSpPr>
          <p:nvPr/>
        </p:nvCxnSpPr>
        <p:spPr>
          <a:xfrm>
            <a:off x="4937806" y="2918059"/>
            <a:ext cx="312600" cy="187500"/>
          </a:xfrm>
          <a:prstGeom prst="curvedConnector3">
            <a:avLst>
              <a:gd name="adj1" fmla="val 50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9" name="Google Shape;109;p17"/>
          <p:cNvSpPr txBox="1"/>
          <p:nvPr/>
        </p:nvSpPr>
        <p:spPr>
          <a:xfrm>
            <a:off x="1215550" y="884875"/>
            <a:ext cx="433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Same physical computer</a:t>
            </a:r>
            <a:endParaRPr sz="2400" b="1"/>
          </a:p>
        </p:txBody>
      </p:sp>
      <p:sp>
        <p:nvSpPr>
          <p:cNvPr id="15" name="Google Shape;91;p16">
            <a:extLst>
              <a:ext uri="{FF2B5EF4-FFF2-40B4-BE49-F238E27FC236}">
                <a16:creationId xmlns:a16="http://schemas.microsoft.com/office/drawing/2014/main" id="{6CD90462-797D-4BB1-AAA7-845B5A8B6780}"/>
              </a:ext>
            </a:extLst>
          </p:cNvPr>
          <p:cNvSpPr/>
          <p:nvPr/>
        </p:nvSpPr>
        <p:spPr>
          <a:xfrm>
            <a:off x="2211850" y="4047100"/>
            <a:ext cx="1177200" cy="3672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 + r-plotly</a:t>
            </a:r>
            <a:endParaRPr b="1" dirty="0"/>
          </a:p>
        </p:txBody>
      </p:sp>
      <p:sp>
        <p:nvSpPr>
          <p:cNvPr id="16" name="Google Shape;92;p16">
            <a:extLst>
              <a:ext uri="{FF2B5EF4-FFF2-40B4-BE49-F238E27FC236}">
                <a16:creationId xmlns:a16="http://schemas.microsoft.com/office/drawing/2014/main" id="{071F79D2-0DFF-430C-AFB3-7B928081FC9A}"/>
              </a:ext>
            </a:extLst>
          </p:cNvPr>
          <p:cNvSpPr/>
          <p:nvPr/>
        </p:nvSpPr>
        <p:spPr>
          <a:xfrm>
            <a:off x="2771589" y="3649600"/>
            <a:ext cx="9294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json</a:t>
            </a:r>
            <a:endParaRPr dirty="0"/>
          </a:p>
        </p:txBody>
      </p:sp>
      <p:sp>
        <p:nvSpPr>
          <p:cNvPr id="17" name="Google Shape;93;p16">
            <a:extLst>
              <a:ext uri="{FF2B5EF4-FFF2-40B4-BE49-F238E27FC236}">
                <a16:creationId xmlns:a16="http://schemas.microsoft.com/office/drawing/2014/main" id="{30B49B98-A379-4FD7-ACE8-75403B6F3156}"/>
              </a:ext>
            </a:extLst>
          </p:cNvPr>
          <p:cNvSpPr/>
          <p:nvPr/>
        </p:nvSpPr>
        <p:spPr>
          <a:xfrm>
            <a:off x="5577150" y="3999275"/>
            <a:ext cx="1177200" cy="3672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plotly js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55556E-7 -3.45679E-6 L 0.06701 -0.12808 C 0.08108 -0.15648 0.10208 -0.17222 0.12396 -0.17222 C 0.14896 -0.17222 0.16892 -0.15648 0.18299 -0.12808 L 0.25 -3.4567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104875" y="920025"/>
            <a:ext cx="8980800" cy="4123500"/>
          </a:xfrm>
          <a:prstGeom prst="flowChartAlternateProcess">
            <a:avLst/>
          </a:prstGeom>
          <a:solidFill>
            <a:srgbClr val="CFE2F3">
              <a:alpha val="42460"/>
            </a:srgbClr>
          </a:solidFill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Web-Technologies, Rstudio and Plotly</a:t>
            </a:r>
            <a:endParaRPr dirty="0"/>
          </a:p>
        </p:txBody>
      </p:sp>
      <p:sp>
        <p:nvSpPr>
          <p:cNvPr id="117" name="Google Shape;117;p18"/>
          <p:cNvSpPr/>
          <p:nvPr/>
        </p:nvSpPr>
        <p:spPr>
          <a:xfrm>
            <a:off x="224200" y="1571725"/>
            <a:ext cx="8773800" cy="314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24200" y="1571725"/>
            <a:ext cx="37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 (roughly)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48100" y="1971925"/>
            <a:ext cx="3396600" cy="2339072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Rstudio </a:t>
            </a:r>
            <a:r>
              <a:rPr lang="en" dirty="0"/>
              <a:t>Back-end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Web server 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Back-end programs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Written on different programming languages to facilitate web needs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 running at the very bottom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Databases?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8"/>
          <p:cNvSpPr txBox="1"/>
          <p:nvPr/>
        </p:nvSpPr>
        <p:spPr>
          <a:xfrm>
            <a:off x="5526825" y="2086250"/>
            <a:ext cx="3396600" cy="2339072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Build-in Browser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Automatically connected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Browser: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Load code from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Run downloaded code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code include all rstudio GUI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And plotly JavaScipt library if you use it in R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  <p:sp>
        <p:nvSpPr>
          <p:cNvPr id="121" name="Google Shape;121;p18"/>
          <p:cNvSpPr txBox="1"/>
          <p:nvPr/>
        </p:nvSpPr>
        <p:spPr>
          <a:xfrm>
            <a:off x="1215550" y="884875"/>
            <a:ext cx="433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Same physical computer</a:t>
            </a:r>
            <a:endParaRPr sz="2400" b="1"/>
          </a:p>
        </p:txBody>
      </p:sp>
      <p:sp>
        <p:nvSpPr>
          <p:cNvPr id="10" name="Google Shape;91;p16">
            <a:extLst>
              <a:ext uri="{FF2B5EF4-FFF2-40B4-BE49-F238E27FC236}">
                <a16:creationId xmlns:a16="http://schemas.microsoft.com/office/drawing/2014/main" id="{31DD11E9-A156-4A87-BDD2-145C73E535B7}"/>
              </a:ext>
            </a:extLst>
          </p:cNvPr>
          <p:cNvSpPr/>
          <p:nvPr/>
        </p:nvSpPr>
        <p:spPr>
          <a:xfrm>
            <a:off x="2211850" y="4047100"/>
            <a:ext cx="1177200" cy="3672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 + r-plotly</a:t>
            </a:r>
            <a:endParaRPr b="1" dirty="0"/>
          </a:p>
        </p:txBody>
      </p:sp>
      <p:sp>
        <p:nvSpPr>
          <p:cNvPr id="11" name="Google Shape;92;p16">
            <a:extLst>
              <a:ext uri="{FF2B5EF4-FFF2-40B4-BE49-F238E27FC236}">
                <a16:creationId xmlns:a16="http://schemas.microsoft.com/office/drawing/2014/main" id="{E520DC72-6B66-48D7-8109-A68D9C80BA35}"/>
              </a:ext>
            </a:extLst>
          </p:cNvPr>
          <p:cNvSpPr/>
          <p:nvPr/>
        </p:nvSpPr>
        <p:spPr>
          <a:xfrm>
            <a:off x="2771589" y="3649600"/>
            <a:ext cx="9294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json</a:t>
            </a:r>
            <a:endParaRPr dirty="0"/>
          </a:p>
        </p:txBody>
      </p:sp>
      <p:sp>
        <p:nvSpPr>
          <p:cNvPr id="12" name="Google Shape;93;p16">
            <a:extLst>
              <a:ext uri="{FF2B5EF4-FFF2-40B4-BE49-F238E27FC236}">
                <a16:creationId xmlns:a16="http://schemas.microsoft.com/office/drawing/2014/main" id="{A8AC9870-0322-46E6-B8F4-95C09F63218A}"/>
              </a:ext>
            </a:extLst>
          </p:cNvPr>
          <p:cNvSpPr/>
          <p:nvPr/>
        </p:nvSpPr>
        <p:spPr>
          <a:xfrm>
            <a:off x="5577150" y="3999275"/>
            <a:ext cx="1177200" cy="367200"/>
          </a:xfrm>
          <a:prstGeom prst="flowChartAlternateProcess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plotly js</a:t>
            </a:r>
            <a:endParaRPr b="1"/>
          </a:p>
        </p:txBody>
      </p:sp>
      <p:sp>
        <p:nvSpPr>
          <p:cNvPr id="13" name="Google Shape;106;p17">
            <a:extLst>
              <a:ext uri="{FF2B5EF4-FFF2-40B4-BE49-F238E27FC236}">
                <a16:creationId xmlns:a16="http://schemas.microsoft.com/office/drawing/2014/main" id="{2FDCB6D9-A9F3-4062-9ACF-32B6DC1125D9}"/>
              </a:ext>
            </a:extLst>
          </p:cNvPr>
          <p:cNvSpPr/>
          <p:nvPr/>
        </p:nvSpPr>
        <p:spPr>
          <a:xfrm rot="-5400000">
            <a:off x="3844609" y="2824991"/>
            <a:ext cx="1663632" cy="68493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Google Shape;107;p17">
            <a:extLst>
              <a:ext uri="{FF2B5EF4-FFF2-40B4-BE49-F238E27FC236}">
                <a16:creationId xmlns:a16="http://schemas.microsoft.com/office/drawing/2014/main" id="{EB39BC03-1186-4D20-AD52-3B7259658F75}"/>
              </a:ext>
            </a:extLst>
          </p:cNvPr>
          <p:cNvCxnSpPr>
            <a:cxnSpLocks/>
            <a:stCxn id="119" idx="3"/>
            <a:endCxn id="13" idx="3"/>
          </p:cNvCxnSpPr>
          <p:nvPr/>
        </p:nvCxnSpPr>
        <p:spPr>
          <a:xfrm>
            <a:off x="3844700" y="3141461"/>
            <a:ext cx="528419" cy="25998"/>
          </a:xfrm>
          <a:prstGeom prst="curvedConnector5">
            <a:avLst>
              <a:gd name="adj1" fmla="val 43261"/>
              <a:gd name="adj2" fmla="val 102069"/>
              <a:gd name="adj3" fmla="val 567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" name="Google Shape;108;p17">
            <a:extLst>
              <a:ext uri="{FF2B5EF4-FFF2-40B4-BE49-F238E27FC236}">
                <a16:creationId xmlns:a16="http://schemas.microsoft.com/office/drawing/2014/main" id="{7508E61F-1B18-433F-AE23-3BBC22637BF9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5018164" y="3167459"/>
            <a:ext cx="589018" cy="18127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55556E-7 -3.45679E-6 L 0.06701 -0.12808 C 0.08108 -0.15648 0.10208 -0.17222 0.12396 -0.17222 C 0.14896 -0.17222 0.16892 -0.15648 0.18299 -0.12808 L 0.25 -3.4567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Web-Technologies, Rstudio and Plotly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D2D32E-FCFE-4907-BA95-A961074AB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slides was for interactive session</a:t>
            </a:r>
          </a:p>
          <a:p>
            <a:r>
              <a:rPr lang="en-US" dirty="0"/>
              <a:t>As soon as you knit your r-markdown to html file everything is inside that file including JavaScript libraries which provide the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272715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A702B6-F35C-BB5D-AC78-36ABA034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Survey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B9AC-B7C7-5DA3-A55E-F79FA57BA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31 Submissions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Homework is important for my learning style:</a:t>
            </a:r>
          </a:p>
          <a:p>
            <a:pPr lvl="1"/>
            <a:r>
              <a:rPr lang="en-US" b="1" dirty="0"/>
              <a:t>Strongly Agree 58.064%</a:t>
            </a:r>
          </a:p>
          <a:p>
            <a:pPr lvl="1"/>
            <a:r>
              <a:rPr lang="en-US" dirty="0"/>
              <a:t>Agree 35.483%</a:t>
            </a:r>
          </a:p>
          <a:p>
            <a:pPr lvl="1"/>
            <a:r>
              <a:rPr lang="en-US" dirty="0"/>
              <a:t>Neither Agree nor Disagree 6.451%</a:t>
            </a:r>
          </a:p>
          <a:p>
            <a:r>
              <a:rPr lang="en-US" dirty="0"/>
              <a:t>Final group project will help in better understanding of the course topics (lets' do it).</a:t>
            </a:r>
          </a:p>
          <a:p>
            <a:pPr lvl="1"/>
            <a:r>
              <a:rPr lang="en-US" b="1" dirty="0"/>
              <a:t>Strongly Agree 41.935%</a:t>
            </a:r>
          </a:p>
          <a:p>
            <a:pPr lvl="1"/>
            <a:r>
              <a:rPr lang="en-US" b="1" dirty="0"/>
              <a:t>Agree 45.161%</a:t>
            </a:r>
          </a:p>
          <a:p>
            <a:pPr lvl="1"/>
            <a:r>
              <a:rPr lang="en-US" dirty="0"/>
              <a:t>Neither Agree nor Disagree 6.451%</a:t>
            </a:r>
          </a:p>
          <a:p>
            <a:pPr lvl="1"/>
            <a:r>
              <a:rPr lang="en-US" dirty="0"/>
              <a:t>Disagree 3.225%</a:t>
            </a:r>
          </a:p>
          <a:p>
            <a:pPr lvl="1"/>
            <a:r>
              <a:rPr lang="en-US" dirty="0"/>
              <a:t>Strongly Disagree 3.225%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6DD42-95E1-7C83-0ABA-0DF0662664A8}"/>
              </a:ext>
            </a:extLst>
          </p:cNvPr>
          <p:cNvSpPr txBox="1"/>
          <p:nvPr/>
        </p:nvSpPr>
        <p:spPr>
          <a:xfrm>
            <a:off x="4100945" y="4224439"/>
            <a:ext cx="3084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Final group project is on! </a:t>
            </a:r>
          </a:p>
        </p:txBody>
      </p:sp>
    </p:spTree>
    <p:extLst>
      <p:ext uri="{BB962C8B-B14F-4D97-AF65-F5344CB8AC3E}">
        <p14:creationId xmlns:p14="http://schemas.microsoft.com/office/powerpoint/2010/main" val="129701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A702B6-F35C-BB5D-AC78-36ABA034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Survey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B9AC-B7C7-5DA3-A55E-F79FA57B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152" y="2958354"/>
            <a:ext cx="5975547" cy="1930399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course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uses R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</a:rPr>
              <a:t>Homeworks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and exams should be done in 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Final project should be done in R too, with few exceptions: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Data cleaning (typically final project data is already clean)</a:t>
            </a:r>
          </a:p>
          <a:p>
            <a:pPr lvl="2"/>
            <a:r>
              <a:rPr lang="en-US" dirty="0"/>
              <a:t>Method of interest is not available in R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(typically additional method to R)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Why to Learn R?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382B06-BBDD-9DE7-8038-54697BE1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484787"/>
            <a:ext cx="2624646" cy="2294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35E85E-EEB7-4B5B-E297-AE005C3E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01" y="484786"/>
            <a:ext cx="2683984" cy="2294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56C21F-AE5C-901F-69DA-B3766676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738" y="484785"/>
            <a:ext cx="2241827" cy="27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3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A702B6-F35C-BB5D-AC78-36ABA034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Survey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B9AC-B7C7-5DA3-A55E-F79FA57B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152" y="2958354"/>
            <a:ext cx="5975547" cy="1930399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course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uses R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</a:rPr>
              <a:t>Homeworks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and exams should be done in 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Final project should be done in R too, with few exceptions: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Data cleaning (typically final project data is already clean)</a:t>
            </a:r>
          </a:p>
          <a:p>
            <a:pPr lvl="2"/>
            <a:r>
              <a:rPr lang="en-US" dirty="0"/>
              <a:t>Method of interest is not available in R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(typically additional method to R)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Why to Learn R?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382B06-BBDD-9DE7-8038-54697BE1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484787"/>
            <a:ext cx="2624646" cy="2294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35E85E-EEB7-4B5B-E297-AE005C3E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01" y="484786"/>
            <a:ext cx="2683984" cy="2294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56C21F-AE5C-901F-69DA-B3766676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738" y="484785"/>
            <a:ext cx="2241827" cy="27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0DF4-7F3C-F0F2-B1F9-41041DCE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7F44-CC9F-3996-212A-18D593526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R the statistician way. Check out:</a:t>
            </a:r>
          </a:p>
          <a:p>
            <a:pPr lvl="1"/>
            <a:r>
              <a:rPr lang="en-US" dirty="0"/>
              <a:t>Data Science Specialization by John Hopkins University</a:t>
            </a:r>
          </a:p>
          <a:p>
            <a:pPr lvl="2"/>
            <a:r>
              <a:rPr lang="en-US" dirty="0">
                <a:hlinkClick r:id="rId2"/>
              </a:rPr>
              <a:t>https://www.coursera.org/specializations/jhu-data-science</a:t>
            </a:r>
            <a:endParaRPr lang="en-US" dirty="0"/>
          </a:p>
          <a:p>
            <a:pPr lvl="1"/>
            <a:r>
              <a:rPr lang="en-US" dirty="0"/>
              <a:t>Complete at least Course 1 and 2.</a:t>
            </a:r>
          </a:p>
          <a:p>
            <a:pPr lvl="2"/>
            <a:r>
              <a:rPr lang="en-US" dirty="0"/>
              <a:t>“The Data Scientist’s Toolbox” covers: version control, markdown, git, GitHub, R, and </a:t>
            </a:r>
            <a:r>
              <a:rPr lang="en-US" dirty="0" err="1"/>
              <a:t>Rstudio</a:t>
            </a:r>
            <a:endParaRPr lang="en-US" dirty="0"/>
          </a:p>
          <a:p>
            <a:pPr lvl="2"/>
            <a:r>
              <a:rPr lang="en-US" dirty="0"/>
              <a:t>“R Programming”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79B46-ACBC-41E0-8876-DC1B0CA71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recap</a:t>
            </a:r>
          </a:p>
          <a:p>
            <a:r>
              <a:rPr lang="en-US" dirty="0"/>
              <a:t>Low-level details on </a:t>
            </a:r>
            <a:r>
              <a:rPr lang="en-US" dirty="0" err="1"/>
              <a:t>plotly.R</a:t>
            </a:r>
            <a:endParaRPr lang="en-US" dirty="0"/>
          </a:p>
          <a:p>
            <a:r>
              <a:rPr lang="en-US" dirty="0"/>
              <a:t>Web-technologies</a:t>
            </a:r>
          </a:p>
          <a:p>
            <a:r>
              <a:rPr lang="en-US" dirty="0"/>
              <a:t>High-level details on </a:t>
            </a:r>
            <a:r>
              <a:rPr lang="en-US" dirty="0" err="1"/>
              <a:t>plotly.R</a:t>
            </a:r>
            <a:endParaRPr lang="en-US" dirty="0"/>
          </a:p>
          <a:p>
            <a:pPr lvl="1"/>
            <a:r>
              <a:rPr lang="en-US" dirty="0"/>
              <a:t>2d plots</a:t>
            </a:r>
          </a:p>
          <a:p>
            <a:pPr lvl="1"/>
            <a:r>
              <a:rPr lang="en-US" dirty="0"/>
              <a:t>3d plots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Statistical/Machine learning plots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in R - Learning Material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https://plotly.com/r/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book: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https://plotly-r.com/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lectures are largely adopted from these material.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plotly? Why to use it?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Plotly</a:t>
            </a:r>
            <a:r>
              <a:rPr lang="en-US" dirty="0"/>
              <a:t> R Open Source Graphing Library (</a:t>
            </a:r>
            <a:r>
              <a:rPr lang="en-US" b="1" dirty="0" err="1"/>
              <a:t>plotly.R</a:t>
            </a:r>
            <a:r>
              <a:rPr lang="en-US" dirty="0"/>
              <a:t>) – interactive and publication quality visualization 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/>
            <a:r>
              <a:rPr lang="en-US" dirty="0"/>
              <a:t>Decrease turn-around time</a:t>
            </a:r>
          </a:p>
          <a:p>
            <a:pPr marL="285750" indent="-285750"/>
            <a:r>
              <a:rPr lang="en-US" dirty="0"/>
              <a:t>Get more out of your plots faster</a:t>
            </a:r>
          </a:p>
          <a:p>
            <a:pPr marL="285750" indent="-285750"/>
            <a:r>
              <a:rPr lang="en-US" dirty="0"/>
              <a:t>Get insight from your data faster and more easily</a:t>
            </a:r>
          </a:p>
        </p:txBody>
      </p:sp>
    </p:spTree>
    <p:extLst>
      <p:ext uri="{BB962C8B-B14F-4D97-AF65-F5344CB8AC3E}">
        <p14:creationId xmlns:p14="http://schemas.microsoft.com/office/powerpoint/2010/main" val="104149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plotly? How does it work with R?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Plotly</a:t>
            </a:r>
            <a:r>
              <a:rPr lang="en-US" dirty="0"/>
              <a:t> R Open Source Graphing Library (</a:t>
            </a:r>
            <a:r>
              <a:rPr lang="en-US" b="1" dirty="0" err="1"/>
              <a:t>plotly.R</a:t>
            </a:r>
            <a:r>
              <a:rPr lang="en-US" dirty="0"/>
              <a:t>) – interactive and publication quality visualization 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/>
            <a:r>
              <a:rPr lang="en-US" dirty="0"/>
              <a:t>For visualization and interactivity, it uses </a:t>
            </a:r>
            <a:r>
              <a:rPr lang="en-US" b="1" dirty="0"/>
              <a:t>plotly.js</a:t>
            </a:r>
            <a:r>
              <a:rPr lang="en-US" dirty="0"/>
              <a:t>, a JavaScript library for web-browsers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R part of </a:t>
            </a:r>
            <a:r>
              <a:rPr lang="en-US" dirty="0" err="1"/>
              <a:t>Plotly.R</a:t>
            </a:r>
            <a:r>
              <a:rPr lang="en-US" dirty="0"/>
              <a:t> converts data for visualization to json objects for visualization by </a:t>
            </a:r>
            <a:r>
              <a:rPr lang="en-US" b="1" dirty="0"/>
              <a:t>plotly.js</a:t>
            </a:r>
          </a:p>
          <a:p>
            <a:pPr marL="742950" lvl="1" indent="-285750"/>
            <a:r>
              <a:rPr lang="en-US" b="1" dirty="0"/>
              <a:t>Provides wide range of routines (functions) to provide familiar feel of other R tools from </a:t>
            </a:r>
            <a:r>
              <a:rPr lang="en-US" b="1" dirty="0" err="1"/>
              <a:t>tydiverse</a:t>
            </a:r>
            <a:endParaRPr lang="en-US" b="1" dirty="0"/>
          </a:p>
          <a:p>
            <a:pPr marL="1200150" lvl="2" indent="-285750"/>
            <a:r>
              <a:rPr lang="en-US" b="1" dirty="0"/>
              <a:t>Converts </a:t>
            </a:r>
            <a:r>
              <a:rPr lang="en-US" b="1" dirty="0" err="1"/>
              <a:t>ggplots</a:t>
            </a:r>
            <a:r>
              <a:rPr lang="en-US" b="1" dirty="0"/>
              <a:t>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7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1109</TotalTime>
  <Words>838</Words>
  <Application>Microsoft Office PowerPoint</Application>
  <PresentationFormat>On-screen Show (16:9)</PresentationFormat>
  <Paragraphs>148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</vt:lpstr>
      <vt:lpstr>Open Sans</vt:lpstr>
      <vt:lpstr>Simple Light</vt:lpstr>
      <vt:lpstr>L01: Interactive Data Visualization with plotly in R </vt:lpstr>
      <vt:lpstr>Initial Survey</vt:lpstr>
      <vt:lpstr>Initial Survey</vt:lpstr>
      <vt:lpstr>Initial Survey</vt:lpstr>
      <vt:lpstr>How to learn R</vt:lpstr>
      <vt:lpstr>Outline</vt:lpstr>
      <vt:lpstr>plotly in R - Learning Material</vt:lpstr>
      <vt:lpstr>What is plotly? Why to use it?</vt:lpstr>
      <vt:lpstr>What is plotly? How does it work with R?</vt:lpstr>
      <vt:lpstr>Web-Technologies, Rstudio and Plotly</vt:lpstr>
      <vt:lpstr>Web-Technologies, Rstudio and Plotly</vt:lpstr>
      <vt:lpstr>Web-Technologies, Rstudio and Plotly</vt:lpstr>
      <vt:lpstr>Web-Technologies, Rstudio and Plotly</vt:lpstr>
      <vt:lpstr>Web-Technologies, Rstudio and Plotly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L01: Interactive Data Visualization with plotly in R</dc:title>
  <dc:creator>Nikolay Simakov</dc:creator>
  <cp:lastModifiedBy>Nikolay Simakov</cp:lastModifiedBy>
  <cp:revision>5</cp:revision>
  <cp:lastPrinted>2022-02-04T19:08:26Z</cp:lastPrinted>
  <dcterms:modified xsi:type="dcterms:W3CDTF">2022-09-02T20:03:56Z</dcterms:modified>
</cp:coreProperties>
</file>