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6" r:id="rId2"/>
    <p:sldId id="30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05" r:id="rId2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25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M Roman 6"/>
                <a:cs typeface="LM Roman 6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‹#›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Roman 12"/>
                <a:cs typeface="LM Roman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atin Modern Math"/>
                <a:cs typeface="Latin Modern Mat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M Roman 6"/>
                <a:cs typeface="LM Roman 6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‹#›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Roman 12"/>
                <a:cs typeface="LM Roman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M Roman 6"/>
                <a:cs typeface="LM Roman 6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‹#›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Roman 12"/>
                <a:cs typeface="LM Roman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M Roman 6"/>
                <a:cs typeface="LM Roman 6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‹#›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M Roman 6"/>
                <a:cs typeface="LM Roman 6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‹#›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5263" y="211465"/>
            <a:ext cx="267525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LM Roman 12"/>
                <a:cs typeface="LM Roman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881" y="886763"/>
            <a:ext cx="3912336" cy="1816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atin Modern Math"/>
                <a:cs typeface="Latin Modern Mat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LM Roman 6"/>
                <a:cs typeface="LM Roman 6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‹#›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hastie/MOOC-Slides/unsupervised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1380-513B-48FD-9F30-0F17350ED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215444"/>
          </a:xfrm>
        </p:spPr>
        <p:txBody>
          <a:bodyPr/>
          <a:lstStyle/>
          <a:p>
            <a:r>
              <a:rPr lang="en-US" dirty="0"/>
              <a:t>Unsupervised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2E971-8C76-49C3-BD99-47D0ECE1270F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0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665" y="211465"/>
            <a:ext cx="30556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Computation </a:t>
            </a:r>
            <a:r>
              <a:rPr spc="10" dirty="0"/>
              <a:t>of Principal</a:t>
            </a:r>
            <a:r>
              <a:rPr spc="-25" dirty="0"/>
              <a:t> </a:t>
            </a:r>
            <a:r>
              <a:rPr spc="15" dirty="0"/>
              <a:t>Components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10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158" y="629423"/>
            <a:ext cx="3820160" cy="12967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7480" marR="558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581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Suppose </a:t>
            </a:r>
            <a:r>
              <a:rPr sz="1100" spc="-25" dirty="0">
                <a:latin typeface="Latin Modern Math"/>
                <a:cs typeface="Latin Modern Math"/>
              </a:rPr>
              <a:t>we have </a:t>
            </a:r>
            <a:r>
              <a:rPr sz="1100" spc="-5" dirty="0">
                <a:latin typeface="Latin Modern Math"/>
                <a:cs typeface="Latin Modern Math"/>
              </a:rPr>
              <a:t>a </a:t>
            </a:r>
            <a:r>
              <a:rPr sz="1100" i="1" spc="100" dirty="0">
                <a:latin typeface="Times New Roman"/>
                <a:cs typeface="Times New Roman"/>
              </a:rPr>
              <a:t>n </a:t>
            </a:r>
            <a:r>
              <a:rPr sz="1100" i="1" spc="15" dirty="0">
                <a:latin typeface="DejaVu Sans Condensed"/>
                <a:cs typeface="DejaVu Sans Condensed"/>
              </a:rPr>
              <a:t>× </a:t>
            </a:r>
            <a:r>
              <a:rPr sz="1100" i="1" spc="-5" dirty="0">
                <a:latin typeface="Times New Roman"/>
                <a:cs typeface="Times New Roman"/>
              </a:rPr>
              <a:t>p </a:t>
            </a:r>
            <a:r>
              <a:rPr sz="1100" spc="-5" dirty="0">
                <a:latin typeface="Latin Modern Math"/>
                <a:cs typeface="Latin Modern Math"/>
              </a:rPr>
              <a:t>data set </a:t>
            </a:r>
            <a:r>
              <a:rPr sz="1100" b="1" spc="-10" dirty="0">
                <a:latin typeface="LM Roman 10"/>
                <a:cs typeface="LM Roman 10"/>
              </a:rPr>
              <a:t>X</a:t>
            </a:r>
            <a:r>
              <a:rPr sz="1100" spc="-10" dirty="0">
                <a:latin typeface="Latin Modern Math"/>
                <a:cs typeface="Latin Modern Math"/>
              </a:rPr>
              <a:t>. </a:t>
            </a:r>
            <a:r>
              <a:rPr sz="1100" spc="-5" dirty="0">
                <a:latin typeface="Latin Modern Math"/>
                <a:cs typeface="Latin Modern Math"/>
              </a:rPr>
              <a:t>Since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are only  </a:t>
            </a:r>
            <a:r>
              <a:rPr sz="1100" spc="-10" dirty="0">
                <a:latin typeface="Latin Modern Math"/>
                <a:cs typeface="Latin Modern Math"/>
              </a:rPr>
              <a:t>interested </a:t>
            </a:r>
            <a:r>
              <a:rPr sz="1100" spc="-5" dirty="0">
                <a:latin typeface="Latin Modern Math"/>
                <a:cs typeface="Latin Modern Math"/>
              </a:rPr>
              <a:t>in </a:t>
            </a:r>
            <a:r>
              <a:rPr sz="1100" spc="-15" dirty="0">
                <a:latin typeface="Latin Modern Math"/>
                <a:cs typeface="Latin Modern Math"/>
              </a:rPr>
              <a:t>variance,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assume that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5" dirty="0">
                <a:latin typeface="Latin Modern Math"/>
                <a:cs typeface="Latin Modern Math"/>
              </a:rPr>
              <a:t>of the </a:t>
            </a:r>
            <a:r>
              <a:rPr sz="1100" spc="-15" dirty="0">
                <a:latin typeface="Latin Modern Math"/>
                <a:cs typeface="Latin Modern Math"/>
              </a:rPr>
              <a:t>variables  </a:t>
            </a:r>
            <a:r>
              <a:rPr sz="1100" spc="-5" dirty="0">
                <a:latin typeface="Latin Modern Math"/>
                <a:cs typeface="Latin Modern Math"/>
              </a:rPr>
              <a:t>in </a:t>
            </a:r>
            <a:r>
              <a:rPr sz="1100" b="1" spc="-10" dirty="0">
                <a:latin typeface="LM Roman 10"/>
                <a:cs typeface="LM Roman 10"/>
              </a:rPr>
              <a:t>X </a:t>
            </a:r>
            <a:r>
              <a:rPr sz="1100" spc="-5" dirty="0">
                <a:latin typeface="Latin Modern Math"/>
                <a:cs typeface="Latin Modern Math"/>
              </a:rPr>
              <a:t>has </a:t>
            </a:r>
            <a:r>
              <a:rPr sz="1100" dirty="0">
                <a:latin typeface="Latin Modern Math"/>
                <a:cs typeface="Latin Modern Math"/>
              </a:rPr>
              <a:t>been </a:t>
            </a:r>
            <a:r>
              <a:rPr sz="1100" spc="-10" dirty="0">
                <a:latin typeface="Latin Modern Math"/>
                <a:cs typeface="Latin Modern Math"/>
              </a:rPr>
              <a:t>centered </a:t>
            </a:r>
            <a:r>
              <a:rPr sz="1100" spc="-5" dirty="0">
                <a:latin typeface="Latin Modern Math"/>
                <a:cs typeface="Latin Modern Math"/>
              </a:rPr>
              <a:t>to </a:t>
            </a:r>
            <a:r>
              <a:rPr sz="1100" spc="-25" dirty="0">
                <a:latin typeface="Latin Modern Math"/>
                <a:cs typeface="Latin Modern Math"/>
              </a:rPr>
              <a:t>have </a:t>
            </a:r>
            <a:r>
              <a:rPr sz="1100" spc="-10" dirty="0">
                <a:latin typeface="Latin Modern Math"/>
                <a:cs typeface="Latin Modern Math"/>
              </a:rPr>
              <a:t>mean </a:t>
            </a:r>
            <a:r>
              <a:rPr sz="1100" spc="-5" dirty="0">
                <a:latin typeface="Latin Modern Math"/>
                <a:cs typeface="Latin Modern Math"/>
              </a:rPr>
              <a:t>zero (that is, the  </a:t>
            </a:r>
            <a:r>
              <a:rPr sz="1100" spc="-10" dirty="0">
                <a:latin typeface="Latin Modern Math"/>
                <a:cs typeface="Latin Modern Math"/>
              </a:rPr>
              <a:t>column means </a:t>
            </a:r>
            <a:r>
              <a:rPr sz="1100" spc="-5" dirty="0">
                <a:latin typeface="Latin Modern Math"/>
                <a:cs typeface="Latin Modern Math"/>
              </a:rPr>
              <a:t>of </a:t>
            </a:r>
            <a:r>
              <a:rPr sz="1100" b="1" spc="-10" dirty="0">
                <a:latin typeface="LM Roman 10"/>
                <a:cs typeface="LM Roman 10"/>
              </a:rPr>
              <a:t>X </a:t>
            </a:r>
            <a:r>
              <a:rPr sz="1100" spc="-5" dirty="0">
                <a:latin typeface="Latin Modern Math"/>
                <a:cs typeface="Latin Modern Math"/>
              </a:rPr>
              <a:t>are</a:t>
            </a:r>
            <a:r>
              <a:rPr sz="1100" spc="-5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zero).</a:t>
            </a:r>
            <a:endParaRPr sz="1100" dirty="0">
              <a:latin typeface="Latin Modern Math"/>
              <a:cs typeface="Latin Modern Math"/>
            </a:endParaRPr>
          </a:p>
          <a:p>
            <a:pPr marL="157480" marR="36131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58115" algn="l"/>
              </a:tabLst>
            </a:pPr>
            <a:r>
              <a:rPr sz="1100" spc="-55" dirty="0">
                <a:latin typeface="Latin Modern Math"/>
                <a:cs typeface="Latin Modern Math"/>
              </a:rPr>
              <a:t>We </a:t>
            </a:r>
            <a:r>
              <a:rPr sz="1100" spc="-10" dirty="0">
                <a:latin typeface="Latin Modern Math"/>
                <a:cs typeface="Latin Modern Math"/>
              </a:rPr>
              <a:t>then </a:t>
            </a:r>
            <a:r>
              <a:rPr sz="1100" dirty="0">
                <a:latin typeface="Latin Modern Math"/>
                <a:cs typeface="Latin Modern Math"/>
              </a:rPr>
              <a:t>look </a:t>
            </a:r>
            <a:r>
              <a:rPr sz="1100" spc="-5" dirty="0">
                <a:latin typeface="Latin Modern Math"/>
                <a:cs typeface="Latin Modern Math"/>
              </a:rPr>
              <a:t>for the linear </a:t>
            </a:r>
            <a:r>
              <a:rPr sz="1100" spc="-10" dirty="0">
                <a:latin typeface="Latin Modern Math"/>
                <a:cs typeface="Latin Modern Math"/>
              </a:rPr>
              <a:t>combination </a:t>
            </a:r>
            <a:r>
              <a:rPr sz="1100" spc="-5" dirty="0">
                <a:latin typeface="Latin Modern Math"/>
                <a:cs typeface="Latin Modern Math"/>
              </a:rPr>
              <a:t>of the sample  feature </a:t>
            </a:r>
            <a:r>
              <a:rPr sz="1100" spc="-15" dirty="0">
                <a:latin typeface="Latin Modern Math"/>
                <a:cs typeface="Latin Modern Math"/>
              </a:rPr>
              <a:t>values </a:t>
            </a:r>
            <a:r>
              <a:rPr sz="1100" spc="-5" dirty="0">
                <a:latin typeface="Latin Modern Math"/>
                <a:cs typeface="Latin Modern Math"/>
              </a:rPr>
              <a:t>of the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form</a:t>
            </a:r>
            <a:endParaRPr sz="1100" dirty="0">
              <a:latin typeface="Latin Modern Math"/>
              <a:cs typeface="Latin Modern Math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50" dirty="0">
              <a:latin typeface="Latin Modern Math"/>
              <a:cs typeface="Latin Modern Math"/>
            </a:endParaRPr>
          </a:p>
          <a:p>
            <a:pPr marL="896619">
              <a:lnSpc>
                <a:spcPct val="100000"/>
              </a:lnSpc>
              <a:tabLst>
                <a:tab pos="3591560" algn="l"/>
              </a:tabLst>
            </a:pPr>
            <a:r>
              <a:rPr sz="1200" i="1" spc="82" baseline="-10416" dirty="0">
                <a:latin typeface="Times New Roman"/>
                <a:cs typeface="Times New Roman"/>
              </a:rPr>
              <a:t>	</a:t>
            </a:r>
            <a:r>
              <a:rPr sz="1100" spc="-5" dirty="0">
                <a:latin typeface="Latin Modern Math"/>
                <a:cs typeface="Latin Modern Math"/>
              </a:rPr>
              <a:t>(1)</a:t>
            </a:r>
            <a:endParaRPr sz="1100" dirty="0">
              <a:latin typeface="Latin Modern Math"/>
              <a:cs typeface="Latin Modern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2150261"/>
            <a:ext cx="36207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atin Modern Math"/>
                <a:cs typeface="Latin Modern Math"/>
              </a:rPr>
              <a:t>for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i</a:t>
            </a:r>
            <a:r>
              <a:rPr sz="1100" i="1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r>
              <a:rPr sz="1100" spc="-65" dirty="0">
                <a:latin typeface="Latin Modern Math"/>
                <a:cs typeface="Latin Modern Math"/>
              </a:rPr>
              <a:t> </a:t>
            </a:r>
            <a:r>
              <a:rPr sz="1100" spc="5" dirty="0">
                <a:latin typeface="Latin Modern Math"/>
                <a:cs typeface="Latin Modern Math"/>
              </a:rPr>
              <a:t>1</a:t>
            </a:r>
            <a:r>
              <a:rPr sz="1100" i="1" spc="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n</a:t>
            </a:r>
            <a:r>
              <a:rPr sz="1100" i="1" spc="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that has largest sample </a:t>
            </a:r>
            <a:r>
              <a:rPr sz="1100" spc="-15" dirty="0">
                <a:latin typeface="Latin Modern Math"/>
                <a:cs typeface="Latin Modern Math"/>
              </a:rPr>
              <a:t>variance,</a:t>
            </a:r>
            <a:r>
              <a:rPr sz="1100" spc="-5" dirty="0">
                <a:latin typeface="Latin Modern Math"/>
                <a:cs typeface="Latin Modern Math"/>
              </a:rPr>
              <a:t> </a:t>
            </a:r>
            <a:r>
              <a:rPr sz="1100" dirty="0">
                <a:latin typeface="Latin Modern Math"/>
                <a:cs typeface="Latin Modern Math"/>
              </a:rPr>
              <a:t>subject</a:t>
            </a:r>
            <a:r>
              <a:rPr sz="1100" spc="-5" dirty="0">
                <a:latin typeface="Latin Modern Math"/>
                <a:cs typeface="Latin Modern Math"/>
              </a:rPr>
              <a:t> to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2322346"/>
            <a:ext cx="11703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0" dirty="0">
                <a:latin typeface="Latin Modern Math"/>
                <a:cs typeface="Latin Modern Math"/>
              </a:rPr>
              <a:t>constraint</a:t>
            </a:r>
            <a:r>
              <a:rPr sz="1100" spc="-7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that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458" y="2532378"/>
            <a:ext cx="3669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708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Since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5" dirty="0">
                <a:latin typeface="Latin Modern Math"/>
                <a:cs typeface="Latin Modern Math"/>
              </a:rPr>
              <a:t>of the </a:t>
            </a:r>
            <a:r>
              <a:rPr sz="1100" i="1" spc="105" dirty="0">
                <a:latin typeface="Times New Roman"/>
                <a:cs typeface="Times New Roman"/>
              </a:rPr>
              <a:t>x</a:t>
            </a:r>
            <a:r>
              <a:rPr sz="1200" i="1" spc="157" baseline="-10416" dirty="0">
                <a:latin typeface="Times New Roman"/>
                <a:cs typeface="Times New Roman"/>
              </a:rPr>
              <a:t>ij </a:t>
            </a:r>
            <a:r>
              <a:rPr sz="1100" spc="-5" dirty="0">
                <a:latin typeface="Latin Modern Math"/>
                <a:cs typeface="Latin Modern Math"/>
              </a:rPr>
              <a:t>has </a:t>
            </a:r>
            <a:r>
              <a:rPr sz="1100" spc="-10" dirty="0">
                <a:latin typeface="Latin Modern Math"/>
                <a:cs typeface="Latin Modern Math"/>
              </a:rPr>
              <a:t>mean </a:t>
            </a:r>
            <a:r>
              <a:rPr sz="1100" spc="-5" dirty="0">
                <a:latin typeface="Latin Modern Math"/>
                <a:cs typeface="Latin Modern Math"/>
              </a:rPr>
              <a:t>zero, </a:t>
            </a:r>
            <a:r>
              <a:rPr sz="1100" spc="-10" dirty="0">
                <a:latin typeface="Latin Modern Math"/>
                <a:cs typeface="Latin Modern Math"/>
              </a:rPr>
              <a:t>then </a:t>
            </a:r>
            <a:r>
              <a:rPr sz="1100" spc="-5" dirty="0">
                <a:latin typeface="Latin Modern Math"/>
                <a:cs typeface="Latin Modern Math"/>
              </a:rPr>
              <a:t>so </a:t>
            </a:r>
            <a:r>
              <a:rPr sz="1100" dirty="0">
                <a:latin typeface="Latin Modern Math"/>
                <a:cs typeface="Latin Modern Math"/>
              </a:rPr>
              <a:t>does </a:t>
            </a:r>
            <a:r>
              <a:rPr sz="1100" i="1" spc="45" dirty="0">
                <a:latin typeface="Times New Roman"/>
                <a:cs typeface="Times New Roman"/>
              </a:rPr>
              <a:t>z</a:t>
            </a:r>
            <a:r>
              <a:rPr sz="1200" i="1" spc="67" baseline="-10416" dirty="0">
                <a:latin typeface="Times New Roman"/>
                <a:cs typeface="Times New Roman"/>
              </a:rPr>
              <a:t>i</a:t>
            </a:r>
            <a:r>
              <a:rPr sz="1200" spc="67" baseline="-10416" dirty="0">
                <a:latin typeface="LM Roman 8"/>
                <a:cs typeface="LM Roman 8"/>
              </a:rPr>
              <a:t>1</a:t>
            </a:r>
            <a:r>
              <a:rPr sz="1200" spc="-30" baseline="-10416" dirty="0">
                <a:latin typeface="LM Roman 8"/>
                <a:cs typeface="LM Roman 8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(for</a:t>
            </a:r>
            <a:endParaRPr sz="1100" dirty="0">
              <a:latin typeface="Latin Modern Math"/>
              <a:cs typeface="Latin Modern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8995" y="2704451"/>
            <a:ext cx="3461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Latin Modern Math"/>
                <a:cs typeface="Latin Modern Math"/>
              </a:rPr>
              <a:t>any </a:t>
            </a:r>
            <a:r>
              <a:rPr sz="1100" spc="-15" dirty="0">
                <a:latin typeface="Latin Modern Math"/>
                <a:cs typeface="Latin Modern Math"/>
              </a:rPr>
              <a:t>values </a:t>
            </a:r>
            <a:r>
              <a:rPr sz="1100" spc="-5" dirty="0">
                <a:latin typeface="Latin Modern Math"/>
                <a:cs typeface="Latin Modern Math"/>
              </a:rPr>
              <a:t>of </a:t>
            </a:r>
            <a:r>
              <a:rPr sz="1100" i="1" spc="45" dirty="0">
                <a:latin typeface="Times New Roman"/>
                <a:cs typeface="Times New Roman"/>
              </a:rPr>
              <a:t>φ</a:t>
            </a:r>
            <a:r>
              <a:rPr sz="1200" i="1" spc="67" baseline="-10416" dirty="0">
                <a:latin typeface="Times New Roman"/>
                <a:cs typeface="Times New Roman"/>
              </a:rPr>
              <a:t>j</a:t>
            </a:r>
            <a:r>
              <a:rPr sz="1200" spc="67" baseline="-10416" dirty="0">
                <a:latin typeface="LM Roman 8"/>
                <a:cs typeface="LM Roman 8"/>
              </a:rPr>
              <a:t>1</a:t>
            </a:r>
            <a:r>
              <a:rPr sz="1100" spc="45" dirty="0">
                <a:latin typeface="Latin Modern Math"/>
                <a:cs typeface="Latin Modern Math"/>
              </a:rPr>
              <a:t>). </a:t>
            </a:r>
            <a:r>
              <a:rPr sz="1100" spc="-5" dirty="0">
                <a:latin typeface="Latin Modern Math"/>
                <a:cs typeface="Latin Modern Math"/>
              </a:rPr>
              <a:t>Hence the sample </a:t>
            </a:r>
            <a:r>
              <a:rPr sz="1100" spc="-15" dirty="0">
                <a:latin typeface="Latin Modern Math"/>
                <a:cs typeface="Latin Modern Math"/>
              </a:rPr>
              <a:t>variance </a:t>
            </a:r>
            <a:r>
              <a:rPr sz="1100" spc="-5" dirty="0">
                <a:latin typeface="Latin Modern Math"/>
                <a:cs typeface="Latin Modern Math"/>
              </a:rPr>
              <a:t>of the</a:t>
            </a:r>
            <a:r>
              <a:rPr sz="1100" spc="75" dirty="0">
                <a:latin typeface="Latin Modern Math"/>
                <a:cs typeface="Latin Modern Math"/>
              </a:rPr>
              <a:t> </a:t>
            </a:r>
            <a:r>
              <a:rPr sz="1100" i="1" spc="45" dirty="0">
                <a:latin typeface="Times New Roman"/>
                <a:cs typeface="Times New Roman"/>
              </a:rPr>
              <a:t>z</a:t>
            </a:r>
            <a:r>
              <a:rPr sz="1200" i="1" spc="67" baseline="-10416" dirty="0">
                <a:latin typeface="Times New Roman"/>
                <a:cs typeface="Times New Roman"/>
              </a:rPr>
              <a:t>i</a:t>
            </a:r>
            <a:r>
              <a:rPr sz="1200" spc="67" baseline="-10416" dirty="0">
                <a:latin typeface="LM Roman 8"/>
                <a:cs typeface="LM Roman 8"/>
              </a:rPr>
              <a:t>1</a:t>
            </a:r>
            <a:endParaRPr sz="1200" baseline="-10416">
              <a:latin typeface="LM Roman 8"/>
              <a:cs typeface="LM Roman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395" y="2876523"/>
            <a:ext cx="1076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atin Modern Math"/>
                <a:cs typeface="Latin Modern Math"/>
              </a:rPr>
              <a:t>can </a:t>
            </a:r>
            <a:r>
              <a:rPr sz="1100" spc="5" dirty="0">
                <a:latin typeface="Latin Modern Math"/>
                <a:cs typeface="Latin Modern Math"/>
              </a:rPr>
              <a:t>be </a:t>
            </a:r>
            <a:r>
              <a:rPr sz="1100" spc="-5" dirty="0">
                <a:latin typeface="Latin Modern Math"/>
                <a:cs typeface="Latin Modern Math"/>
              </a:rPr>
              <a:t>written</a:t>
            </a:r>
            <a:r>
              <a:rPr sz="1100" spc="-9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as</a:t>
            </a:r>
            <a:endParaRPr sz="1100">
              <a:latin typeface="Latin Modern Math"/>
              <a:cs typeface="Latin Modern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06019D-39B0-4B98-8B10-1C7A583584A5}"/>
                  </a:ext>
                </a:extLst>
              </p:cNvPr>
              <p:cNvSpPr txBox="1"/>
              <p:nvPr/>
            </p:nvSpPr>
            <p:spPr>
              <a:xfrm>
                <a:off x="1263763" y="2316114"/>
                <a:ext cx="1447115" cy="223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7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7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06019D-39B0-4B98-8B10-1C7A58358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763" y="2316114"/>
                <a:ext cx="1447115" cy="223907"/>
              </a:xfrm>
              <a:prstGeom prst="rect">
                <a:avLst/>
              </a:prstGeom>
              <a:blipFill>
                <a:blip r:embed="rId2"/>
                <a:stretch>
                  <a:fillRect t="-189189" b="-26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D33E76-9114-43F5-8AAE-5678EB8DCB05}"/>
                  </a:ext>
                </a:extLst>
              </p:cNvPr>
              <p:cNvSpPr txBox="1"/>
              <p:nvPr/>
            </p:nvSpPr>
            <p:spPr>
              <a:xfrm>
                <a:off x="1195327" y="2888578"/>
                <a:ext cx="1447115" cy="223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7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/>
                            <m:sup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D33E76-9114-43F5-8AAE-5678EB8DC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27" y="2888578"/>
                <a:ext cx="1447115" cy="223907"/>
              </a:xfrm>
              <a:prstGeom prst="rect">
                <a:avLst/>
              </a:prstGeom>
              <a:blipFill>
                <a:blip r:embed="rId3"/>
                <a:stretch>
                  <a:fillRect t="-189189" b="-26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F30C894-78DB-4236-B91B-FB7161198BB9}"/>
              </a:ext>
            </a:extLst>
          </p:cNvPr>
          <p:cNvSpPr txBox="1"/>
          <p:nvPr/>
        </p:nvSpPr>
        <p:spPr>
          <a:xfrm>
            <a:off x="781050" y="1675285"/>
            <a:ext cx="2904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spc="45" dirty="0">
                <a:latin typeface="Times New Roman"/>
                <a:cs typeface="Times New Roman"/>
              </a:rPr>
              <a:t>z</a:t>
            </a:r>
            <a:r>
              <a:rPr lang="en-US" sz="1800" i="1" spc="67" baseline="-10416" dirty="0">
                <a:latin typeface="Times New Roman"/>
                <a:cs typeface="Times New Roman"/>
              </a:rPr>
              <a:t>i</a:t>
            </a:r>
            <a:r>
              <a:rPr lang="en-US" sz="1800" spc="67" baseline="-10416" dirty="0">
                <a:latin typeface="LM Roman 8"/>
                <a:cs typeface="LM Roman 8"/>
              </a:rPr>
              <a:t>1</a:t>
            </a:r>
            <a:r>
              <a:rPr lang="en-US" sz="1800" spc="97" baseline="-10416" dirty="0">
                <a:latin typeface="LM Roman 8"/>
                <a:cs typeface="LM Roman 8"/>
              </a:rPr>
              <a:t> </a:t>
            </a:r>
            <a:r>
              <a:rPr lang="en-US" sz="1600" spc="-10" dirty="0">
                <a:latin typeface="Latin Modern Math"/>
                <a:cs typeface="Latin Modern Math"/>
              </a:rPr>
              <a:t>=</a:t>
            </a:r>
            <a:r>
              <a:rPr lang="en-US" sz="1600" spc="-60" dirty="0">
                <a:latin typeface="Latin Modern Math"/>
                <a:cs typeface="Latin Modern Math"/>
              </a:rPr>
              <a:t> </a:t>
            </a:r>
            <a:r>
              <a:rPr lang="el-GR" sz="1600" i="1" spc="45" dirty="0">
                <a:latin typeface="Times New Roman"/>
                <a:cs typeface="Times New Roman"/>
              </a:rPr>
              <a:t>φ</a:t>
            </a:r>
            <a:r>
              <a:rPr lang="el-GR" sz="1800" spc="67" baseline="-10416" dirty="0">
                <a:latin typeface="LM Roman 8"/>
                <a:cs typeface="LM Roman 8"/>
              </a:rPr>
              <a:t>11</a:t>
            </a:r>
            <a:r>
              <a:rPr lang="en-US" sz="1600" i="1" spc="45" dirty="0">
                <a:latin typeface="Times New Roman"/>
                <a:cs typeface="Times New Roman"/>
              </a:rPr>
              <a:t>x</a:t>
            </a:r>
            <a:r>
              <a:rPr lang="en-US" sz="1800" i="1" spc="67" baseline="-10416" dirty="0">
                <a:latin typeface="Times New Roman"/>
                <a:cs typeface="Times New Roman"/>
              </a:rPr>
              <a:t>i</a:t>
            </a:r>
            <a:r>
              <a:rPr lang="en-US" sz="1800" spc="67" baseline="-10416" dirty="0">
                <a:latin typeface="LM Roman 8"/>
                <a:cs typeface="LM Roman 8"/>
              </a:rPr>
              <a:t>1</a:t>
            </a:r>
            <a:r>
              <a:rPr lang="en-US" sz="1800" spc="7" baseline="-10416" dirty="0">
                <a:latin typeface="LM Roman 8"/>
                <a:cs typeface="LM Roman 8"/>
              </a:rPr>
              <a:t> </a:t>
            </a:r>
            <a:r>
              <a:rPr lang="en-US" sz="1600" spc="-10" dirty="0">
                <a:latin typeface="Latin Modern Math"/>
                <a:cs typeface="Latin Modern Math"/>
              </a:rPr>
              <a:t>+</a:t>
            </a:r>
            <a:r>
              <a:rPr lang="en-US" sz="1600" spc="-120" dirty="0">
                <a:latin typeface="Latin Modern Math"/>
                <a:cs typeface="Latin Modern Math"/>
              </a:rPr>
              <a:t> </a:t>
            </a:r>
            <a:r>
              <a:rPr lang="el-GR" sz="1600" i="1" spc="45" dirty="0">
                <a:latin typeface="Times New Roman"/>
                <a:cs typeface="Times New Roman"/>
              </a:rPr>
              <a:t>φ</a:t>
            </a:r>
            <a:r>
              <a:rPr lang="el-GR" sz="1800" spc="67" baseline="-10416" dirty="0">
                <a:latin typeface="LM Roman 8"/>
                <a:cs typeface="LM Roman 8"/>
              </a:rPr>
              <a:t>21</a:t>
            </a:r>
            <a:r>
              <a:rPr lang="en-US" sz="1600" i="1" spc="45" dirty="0">
                <a:latin typeface="Times New Roman"/>
                <a:cs typeface="Times New Roman"/>
              </a:rPr>
              <a:t>x</a:t>
            </a:r>
            <a:r>
              <a:rPr lang="en-US" sz="1800" i="1" spc="67" baseline="-10416" dirty="0">
                <a:latin typeface="Times New Roman"/>
                <a:cs typeface="Times New Roman"/>
              </a:rPr>
              <a:t>i</a:t>
            </a:r>
            <a:r>
              <a:rPr lang="en-US" sz="1800" spc="67" baseline="-10416" dirty="0">
                <a:latin typeface="LM Roman 8"/>
                <a:cs typeface="LM Roman 8"/>
              </a:rPr>
              <a:t>2</a:t>
            </a:r>
            <a:r>
              <a:rPr lang="en-US" sz="1800" spc="15" baseline="-10416" dirty="0">
                <a:latin typeface="LM Roman 8"/>
                <a:cs typeface="LM Roman 8"/>
              </a:rPr>
              <a:t> </a:t>
            </a:r>
            <a:r>
              <a:rPr lang="en-US" sz="1600" spc="-10" dirty="0">
                <a:latin typeface="Latin Modern Math"/>
                <a:cs typeface="Latin Modern Math"/>
              </a:rPr>
              <a:t>+</a:t>
            </a:r>
            <a:r>
              <a:rPr lang="en-US" sz="1600" spc="-125" dirty="0">
                <a:latin typeface="Latin Modern Math"/>
                <a:cs typeface="Latin Modern Math"/>
              </a:rPr>
              <a:t> </a:t>
            </a:r>
            <a:r>
              <a:rPr lang="en-US" sz="1600" i="1" spc="25" dirty="0">
                <a:latin typeface="Times New Roman"/>
                <a:cs typeface="Times New Roman"/>
              </a:rPr>
              <a:t>.</a:t>
            </a:r>
            <a:r>
              <a:rPr lang="en-US" sz="1600" i="1" spc="-95" dirty="0">
                <a:latin typeface="Times New Roman"/>
                <a:cs typeface="Times New Roman"/>
              </a:rPr>
              <a:t> </a:t>
            </a:r>
            <a:r>
              <a:rPr lang="en-US" sz="1600" i="1" spc="25" dirty="0">
                <a:latin typeface="Times New Roman"/>
                <a:cs typeface="Times New Roman"/>
              </a:rPr>
              <a:t>.</a:t>
            </a:r>
            <a:r>
              <a:rPr lang="en-US" sz="1600" i="1" spc="-90" dirty="0">
                <a:latin typeface="Times New Roman"/>
                <a:cs typeface="Times New Roman"/>
              </a:rPr>
              <a:t> </a:t>
            </a:r>
            <a:r>
              <a:rPr lang="en-US" sz="1600" i="1" spc="25" dirty="0">
                <a:latin typeface="Times New Roman"/>
                <a:cs typeface="Times New Roman"/>
              </a:rPr>
              <a:t>.</a:t>
            </a:r>
            <a:r>
              <a:rPr lang="en-US" sz="1600" i="1" spc="-3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Latin Modern Math"/>
                <a:cs typeface="Latin Modern Math"/>
              </a:rPr>
              <a:t>+</a:t>
            </a:r>
            <a:r>
              <a:rPr lang="en-US" sz="1600" spc="-120" dirty="0">
                <a:latin typeface="Latin Modern Math"/>
                <a:cs typeface="Latin Modern Math"/>
              </a:rPr>
              <a:t> </a:t>
            </a:r>
            <a:r>
              <a:rPr lang="el-GR" sz="1600" i="1" spc="55" dirty="0">
                <a:latin typeface="Times New Roman"/>
                <a:cs typeface="Times New Roman"/>
              </a:rPr>
              <a:t>φ</a:t>
            </a:r>
            <a:r>
              <a:rPr lang="en-US" sz="1800" i="1" spc="82" baseline="-10416" dirty="0">
                <a:latin typeface="Times New Roman"/>
                <a:cs typeface="Times New Roman"/>
              </a:rPr>
              <a:t>p</a:t>
            </a:r>
            <a:r>
              <a:rPr lang="en-US" sz="1800" spc="82" baseline="-10416" dirty="0">
                <a:latin typeface="LM Roman 8"/>
                <a:cs typeface="LM Roman 8"/>
              </a:rPr>
              <a:t>1</a:t>
            </a:r>
            <a:r>
              <a:rPr lang="en-US" sz="1600" i="1" spc="55" dirty="0">
                <a:latin typeface="Times New Roman"/>
                <a:cs typeface="Times New Roman"/>
              </a:rPr>
              <a:t>x</a:t>
            </a:r>
            <a:r>
              <a:rPr lang="en-US" sz="1800" i="1" spc="82" baseline="-10416" dirty="0">
                <a:latin typeface="Times New Roman"/>
                <a:cs typeface="Times New Roman"/>
              </a:rPr>
              <a:t>ip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4884" y="211465"/>
            <a:ext cx="193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Computation:</a:t>
            </a:r>
            <a:r>
              <a:rPr spc="95" dirty="0"/>
              <a:t> </a:t>
            </a:r>
            <a:r>
              <a:rPr spc="5" dirty="0"/>
              <a:t>continued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11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9158" y="796974"/>
            <a:ext cx="3795395" cy="3483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7480" marR="177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581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Plugging </a:t>
            </a:r>
            <a:r>
              <a:rPr sz="1100" spc="-5" dirty="0">
                <a:latin typeface="Latin Modern Math"/>
                <a:cs typeface="Latin Modern Math"/>
              </a:rPr>
              <a:t>in </a:t>
            </a:r>
            <a:r>
              <a:rPr sz="1100" spc="-5" dirty="0">
                <a:latin typeface="Latin Modern Math"/>
                <a:cs typeface="Latin Modern Math"/>
                <a:hlinkClick r:id="rId2" action="ppaction://hlinksldjump"/>
              </a:rPr>
              <a:t>(1)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0" dirty="0">
                <a:latin typeface="Latin Modern Math"/>
                <a:cs typeface="Latin Modern Math"/>
              </a:rPr>
              <a:t>first </a:t>
            </a:r>
            <a:r>
              <a:rPr sz="1100" spc="-5" dirty="0">
                <a:latin typeface="Latin Modern Math"/>
                <a:cs typeface="Latin Modern Math"/>
              </a:rPr>
              <a:t>principal </a:t>
            </a:r>
            <a:r>
              <a:rPr sz="1100" spc="-10" dirty="0">
                <a:latin typeface="Latin Modern Math"/>
                <a:cs typeface="Latin Modern Math"/>
              </a:rPr>
              <a:t>component </a:t>
            </a:r>
            <a:r>
              <a:rPr sz="1100" spc="-5" dirty="0">
                <a:latin typeface="Latin Modern Math"/>
                <a:cs typeface="Latin Modern Math"/>
              </a:rPr>
              <a:t>loading</a:t>
            </a:r>
            <a:r>
              <a:rPr sz="1100" spc="-125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vector  solves </a:t>
            </a:r>
            <a:r>
              <a:rPr sz="1100" spc="-5" dirty="0">
                <a:latin typeface="Latin Modern Math"/>
                <a:cs typeface="Latin Modern Math"/>
              </a:rPr>
              <a:t>the optimization </a:t>
            </a:r>
            <a:r>
              <a:rPr sz="1100" spc="-10" dirty="0">
                <a:latin typeface="Latin Modern Math"/>
                <a:cs typeface="Latin Modern Math"/>
              </a:rPr>
              <a:t>problem</a:t>
            </a:r>
            <a:r>
              <a:rPr sz="1100" spc="170" dirty="0">
                <a:latin typeface="Arial"/>
                <a:cs typeface="Arial"/>
              </a:rPr>
              <a:t>	</a:t>
            </a:r>
            <a:endParaRPr sz="1200" baseline="-17361" dirty="0">
              <a:latin typeface="LM Roman 8"/>
              <a:cs typeface="LM Roman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0886" y="1456993"/>
            <a:ext cx="14585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935355" algn="l"/>
              </a:tabLst>
            </a:pPr>
            <a:r>
              <a:rPr sz="1100" dirty="0">
                <a:latin typeface="Latin Modern Math"/>
                <a:cs typeface="Latin Modern Math"/>
              </a:rPr>
              <a:t>subject</a:t>
            </a:r>
            <a:r>
              <a:rPr sz="1100" spc="-5" dirty="0">
                <a:latin typeface="Latin Modern Math"/>
                <a:cs typeface="Latin Modern Math"/>
              </a:rPr>
              <a:t> to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1058" y="1919794"/>
            <a:ext cx="3632200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5580" marR="304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962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This </a:t>
            </a:r>
            <a:r>
              <a:rPr sz="1100" spc="-10" dirty="0">
                <a:latin typeface="Latin Modern Math"/>
                <a:cs typeface="Latin Modern Math"/>
              </a:rPr>
              <a:t>problem </a:t>
            </a:r>
            <a:r>
              <a:rPr sz="1100" spc="-5" dirty="0">
                <a:latin typeface="Latin Modern Math"/>
                <a:cs typeface="Latin Modern Math"/>
              </a:rPr>
              <a:t>can </a:t>
            </a:r>
            <a:r>
              <a:rPr sz="1100" spc="5" dirty="0">
                <a:latin typeface="Latin Modern Math"/>
                <a:cs typeface="Latin Modern Math"/>
              </a:rPr>
              <a:t>be </a:t>
            </a:r>
            <a:r>
              <a:rPr sz="1100" spc="-15" dirty="0">
                <a:latin typeface="Latin Modern Math"/>
                <a:cs typeface="Latin Modern Math"/>
              </a:rPr>
              <a:t>solved </a:t>
            </a:r>
            <a:r>
              <a:rPr sz="1100" spc="-5" dirty="0">
                <a:latin typeface="Latin Modern Math"/>
                <a:cs typeface="Latin Modern Math"/>
              </a:rPr>
              <a:t>via a </a:t>
            </a:r>
            <a:r>
              <a:rPr sz="1100" spc="-10" dirty="0">
                <a:latin typeface="Latin Modern Math"/>
                <a:cs typeface="Latin Modern Math"/>
              </a:rPr>
              <a:t>singular-value  </a:t>
            </a:r>
            <a:r>
              <a:rPr sz="1100" spc="-5" dirty="0">
                <a:latin typeface="Latin Modern Math"/>
                <a:cs typeface="Latin Modern Math"/>
              </a:rPr>
              <a:t>decomposition of the </a:t>
            </a:r>
            <a:r>
              <a:rPr sz="1100" spc="-10" dirty="0">
                <a:latin typeface="Latin Modern Math"/>
                <a:cs typeface="Latin Modern Math"/>
              </a:rPr>
              <a:t>matrix </a:t>
            </a:r>
            <a:r>
              <a:rPr sz="1100" b="1" spc="-10" dirty="0">
                <a:latin typeface="LM Roman 10"/>
                <a:cs typeface="LM Roman 10"/>
              </a:rPr>
              <a:t>X</a:t>
            </a:r>
            <a:r>
              <a:rPr sz="1100" spc="-10" dirty="0">
                <a:latin typeface="Latin Modern Math"/>
                <a:cs typeface="Latin Modern Math"/>
              </a:rPr>
              <a:t>, </a:t>
            </a:r>
            <a:r>
              <a:rPr sz="1100" spc="-5" dirty="0">
                <a:latin typeface="Latin Modern Math"/>
                <a:cs typeface="Latin Modern Math"/>
              </a:rPr>
              <a:t>a standard </a:t>
            </a:r>
            <a:r>
              <a:rPr sz="1100" spc="-10" dirty="0">
                <a:latin typeface="Latin Modern Math"/>
                <a:cs typeface="Latin Modern Math"/>
              </a:rPr>
              <a:t>technique </a:t>
            </a:r>
            <a:r>
              <a:rPr sz="1100" spc="-5" dirty="0">
                <a:latin typeface="Latin Modern Math"/>
                <a:cs typeface="Latin Modern Math"/>
              </a:rPr>
              <a:t>in  linear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algebra.</a:t>
            </a:r>
            <a:endParaRPr sz="1100" dirty="0">
              <a:latin typeface="Latin Modern Math"/>
              <a:cs typeface="Latin Modern Math"/>
            </a:endParaRPr>
          </a:p>
          <a:p>
            <a:pPr marL="195580" marR="2108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96215" algn="l"/>
              </a:tabLst>
            </a:pPr>
            <a:r>
              <a:rPr sz="1100" spc="-5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refer to </a:t>
            </a:r>
            <a:r>
              <a:rPr sz="1100" i="1" spc="65" dirty="0">
                <a:latin typeface="Times New Roman"/>
                <a:cs typeface="Times New Roman"/>
              </a:rPr>
              <a:t>Z</a:t>
            </a:r>
            <a:r>
              <a:rPr sz="1200" spc="97" baseline="-10416" dirty="0">
                <a:latin typeface="LM Roman 8"/>
                <a:cs typeface="LM Roman 8"/>
              </a:rPr>
              <a:t>1 </a:t>
            </a:r>
            <a:r>
              <a:rPr sz="1100" spc="-5" dirty="0">
                <a:latin typeface="Latin Modern Math"/>
                <a:cs typeface="Latin Modern Math"/>
              </a:rPr>
              <a:t>as the </a:t>
            </a:r>
            <a:r>
              <a:rPr sz="1100" spc="-10" dirty="0">
                <a:latin typeface="Latin Modern Math"/>
                <a:cs typeface="Latin Modern Math"/>
              </a:rPr>
              <a:t>first </a:t>
            </a:r>
            <a:r>
              <a:rPr sz="1100" spc="-5" dirty="0">
                <a:latin typeface="Latin Modern Math"/>
                <a:cs typeface="Latin Modern Math"/>
              </a:rPr>
              <a:t>principal </a:t>
            </a:r>
            <a:r>
              <a:rPr sz="1100" spc="-10" dirty="0">
                <a:latin typeface="Latin Modern Math"/>
                <a:cs typeface="Latin Modern Math"/>
              </a:rPr>
              <a:t>component, with  </a:t>
            </a:r>
            <a:r>
              <a:rPr sz="1100" spc="-5" dirty="0">
                <a:latin typeface="Latin Modern Math"/>
                <a:cs typeface="Latin Modern Math"/>
              </a:rPr>
              <a:t>realized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15" dirty="0">
                <a:latin typeface="Latin Modern Math"/>
                <a:cs typeface="Latin Modern Math"/>
              </a:rPr>
              <a:t>values</a:t>
            </a:r>
            <a:r>
              <a:rPr sz="1100" spc="-5" dirty="0">
                <a:latin typeface="Latin Modern Math"/>
                <a:cs typeface="Latin Modern Math"/>
              </a:rPr>
              <a:t> </a:t>
            </a:r>
            <a:r>
              <a:rPr sz="1100" i="1" spc="35" dirty="0">
                <a:latin typeface="Times New Roman"/>
                <a:cs typeface="Times New Roman"/>
              </a:rPr>
              <a:t>z</a:t>
            </a:r>
            <a:r>
              <a:rPr sz="1200" spc="52" baseline="-10416" dirty="0">
                <a:latin typeface="LM Roman 8"/>
                <a:cs typeface="LM Roman 8"/>
              </a:rPr>
              <a:t>11</a:t>
            </a:r>
            <a:r>
              <a:rPr sz="1100" i="1" spc="3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z</a:t>
            </a:r>
            <a:r>
              <a:rPr sz="1200" i="1" spc="89" baseline="-10416" dirty="0">
                <a:latin typeface="Times New Roman"/>
                <a:cs typeface="Times New Roman"/>
              </a:rPr>
              <a:t>n</a:t>
            </a:r>
            <a:r>
              <a:rPr sz="1200" spc="89" baseline="-10416" dirty="0">
                <a:latin typeface="LM Roman 8"/>
                <a:cs typeface="LM Roman 8"/>
              </a:rPr>
              <a:t>1</a:t>
            </a:r>
            <a:endParaRPr sz="1200" baseline="-10416" dirty="0">
              <a:latin typeface="LM Roman 8"/>
              <a:cs typeface="LM Roman 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689435-77AD-4543-B491-7DCF8589BAC6}"/>
                  </a:ext>
                </a:extLst>
              </p:cNvPr>
              <p:cNvSpPr txBox="1"/>
              <p:nvPr/>
            </p:nvSpPr>
            <p:spPr>
              <a:xfrm>
                <a:off x="628650" y="1197159"/>
                <a:ext cx="1959639" cy="578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maximize</m:t>
                              </m: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l-GR" sz="1100" i="1" spc="5" dirty="0">
                                  <a:latin typeface="Times New Roman"/>
                                  <a:cs typeface="Times New Roman"/>
                                </a:rPr>
                                <m:t>φ</m:t>
                              </m:r>
                              <m:r>
                                <m:rPr>
                                  <m:nor/>
                                </m:rPr>
                                <a:rPr lang="en-US" sz="1100" b="0" i="0" spc="5" baseline="-25000" dirty="0" smtClean="0">
                                  <a:latin typeface="Times New Roman"/>
                                  <a:cs typeface="Times New Roman"/>
                                </a:rPr>
                                <m:t>11</m:t>
                              </m:r>
                              <m:r>
                                <m:rPr>
                                  <m:nor/>
                                </m:rPr>
                                <a:rPr lang="el-GR" sz="1200" spc="7" baseline="-10416" dirty="0">
                                  <a:latin typeface="LM Roman 8"/>
                                  <a:cs typeface="LM Roman 8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b="0" i="1" spc="7" dirty="0" smtClean="0">
                                  <a:latin typeface="LM Roman 8"/>
                                  <a:cs typeface="LM Roman 8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l-GR" sz="1100" i="1" spc="10" dirty="0">
                                  <a:latin typeface="Times New Roman"/>
                                  <a:cs typeface="Times New Roman"/>
                                </a:rPr>
                                <m:t>φ</m:t>
                              </m:r>
                              <m:r>
                                <m:rPr>
                                  <m:nor/>
                                </m:rPr>
                                <a:rPr lang="el-GR" sz="1200" spc="15" baseline="-25000" dirty="0">
                                  <a:latin typeface="LM Roman 8"/>
                                  <a:cs typeface="LM Roman 8"/>
                                </a:rPr>
                                <m:t>21</m:t>
                              </m:r>
                              <m:r>
                                <a:rPr lang="en-US" sz="1200" b="0" i="1" spc="15" dirty="0" smtClean="0">
                                  <a:latin typeface="Cambria Math" panose="02040503050406030204" pitchFamily="18" charset="0"/>
                                  <a:cs typeface="LM Roman 8"/>
                                </a:rPr>
                                <m:t>,…,</m:t>
                              </m:r>
                              <m:r>
                                <m:rPr>
                                  <m:nor/>
                                </m:rPr>
                                <a:rPr lang="el-GR" sz="1100" i="1" spc="30" dirty="0">
                                  <a:latin typeface="Times New Roman"/>
                                  <a:cs typeface="Times New Roman"/>
                                </a:rPr>
                                <m:t>φ</m:t>
                              </m:r>
                              <m:r>
                                <m:rPr>
                                  <m:nor/>
                                </m:rPr>
                                <a:rPr lang="en-US" sz="1200" i="1" spc="44" baseline="-25000" dirty="0">
                                  <a:latin typeface="Times New Roman"/>
                                  <a:cs typeface="Times New Roman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sz="1200" spc="44" baseline="-25000" dirty="0">
                                  <a:latin typeface="LM Roman 8"/>
                                  <a:cs typeface="LM Roman 8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689435-77AD-4543-B491-7DCF8589B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197159"/>
                <a:ext cx="1959639" cy="578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07A493-2380-4DA0-BB85-0BD0ABC4AC2C}"/>
                  </a:ext>
                </a:extLst>
              </p:cNvPr>
              <p:cNvSpPr txBox="1"/>
              <p:nvPr/>
            </p:nvSpPr>
            <p:spPr>
              <a:xfrm>
                <a:off x="2923957" y="1448969"/>
                <a:ext cx="1447115" cy="223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7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7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07A493-2380-4DA0-BB85-0BD0ABC4A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957" y="1448969"/>
                <a:ext cx="1447115" cy="223907"/>
              </a:xfrm>
              <a:prstGeom prst="rect">
                <a:avLst/>
              </a:prstGeom>
              <a:blipFill>
                <a:blip r:embed="rId4"/>
                <a:stretch>
                  <a:fillRect t="-194444" b="-27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3334" y="211465"/>
            <a:ext cx="1441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Geometry </a:t>
            </a:r>
            <a:r>
              <a:rPr spc="10" dirty="0"/>
              <a:t>of</a:t>
            </a:r>
            <a:r>
              <a:rPr spc="-55" dirty="0"/>
              <a:t> </a:t>
            </a:r>
            <a:r>
              <a:rPr spc="20" dirty="0"/>
              <a:t>PCA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12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58" y="1177263"/>
            <a:ext cx="3848735" cy="10902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211454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089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loading </a:t>
            </a:r>
            <a:r>
              <a:rPr sz="1100" spc="-10" dirty="0">
                <a:latin typeface="Latin Modern Math"/>
                <a:cs typeface="Latin Modern Math"/>
              </a:rPr>
              <a:t>vector </a:t>
            </a:r>
            <a:r>
              <a:rPr sz="1100" i="1" spc="15" dirty="0">
                <a:latin typeface="Times New Roman"/>
                <a:cs typeface="Times New Roman"/>
              </a:rPr>
              <a:t>φ</a:t>
            </a:r>
            <a:r>
              <a:rPr sz="1200" spc="22" baseline="-10416" dirty="0">
                <a:latin typeface="LM Roman 8"/>
                <a:cs typeface="LM Roman 8"/>
              </a:rPr>
              <a:t>1 </a:t>
            </a:r>
            <a:r>
              <a:rPr sz="1100" spc="-10" dirty="0">
                <a:latin typeface="Latin Modern Math"/>
                <a:cs typeface="Latin Modern Math"/>
              </a:rPr>
              <a:t>with elements </a:t>
            </a:r>
            <a:r>
              <a:rPr sz="1100" i="1" spc="25" dirty="0">
                <a:latin typeface="Times New Roman"/>
                <a:cs typeface="Times New Roman"/>
              </a:rPr>
              <a:t>φ</a:t>
            </a:r>
            <a:r>
              <a:rPr sz="1200" spc="37" baseline="-10416" dirty="0">
                <a:latin typeface="LM Roman 8"/>
                <a:cs typeface="LM Roman 8"/>
              </a:rPr>
              <a:t>11</a:t>
            </a:r>
            <a:r>
              <a:rPr sz="1100" i="1" spc="25" dirty="0">
                <a:latin typeface="Times New Roman"/>
                <a:cs typeface="Times New Roman"/>
              </a:rPr>
              <a:t>, φ</a:t>
            </a:r>
            <a:r>
              <a:rPr sz="1200" spc="37" baseline="-10416" dirty="0">
                <a:latin typeface="LM Roman 8"/>
                <a:cs typeface="LM Roman 8"/>
              </a:rPr>
              <a:t>21</a:t>
            </a:r>
            <a:r>
              <a:rPr sz="1100" i="1" spc="25" dirty="0">
                <a:latin typeface="Times New Roman"/>
                <a:cs typeface="Times New Roman"/>
              </a:rPr>
              <a:t>, . . . , </a:t>
            </a:r>
            <a:r>
              <a:rPr sz="1100" i="1" spc="20" dirty="0">
                <a:latin typeface="Times New Roman"/>
                <a:cs typeface="Times New Roman"/>
              </a:rPr>
              <a:t>φ</a:t>
            </a:r>
            <a:r>
              <a:rPr sz="1200" i="1" spc="30" baseline="-10416" dirty="0">
                <a:latin typeface="Times New Roman"/>
                <a:cs typeface="Times New Roman"/>
              </a:rPr>
              <a:t>p</a:t>
            </a:r>
            <a:r>
              <a:rPr sz="1200" spc="30" baseline="-10416" dirty="0">
                <a:latin typeface="LM Roman 8"/>
                <a:cs typeface="LM Roman 8"/>
              </a:rPr>
              <a:t>1 </a:t>
            </a:r>
            <a:r>
              <a:rPr sz="800" spc="20" dirty="0">
                <a:latin typeface="LM Roman 8"/>
                <a:cs typeface="LM Roman 8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defines </a:t>
            </a:r>
            <a:r>
              <a:rPr sz="1100" spc="-5" dirty="0">
                <a:latin typeface="Latin Modern Math"/>
                <a:cs typeface="Latin Modern Math"/>
              </a:rPr>
              <a:t>a direction in feature space along </a:t>
            </a:r>
            <a:r>
              <a:rPr sz="1100" spc="-15" dirty="0">
                <a:latin typeface="Latin Modern Math"/>
                <a:cs typeface="Latin Modern Math"/>
              </a:rPr>
              <a:t>which </a:t>
            </a:r>
            <a:r>
              <a:rPr sz="1100" spc="-5" dirty="0">
                <a:latin typeface="Latin Modern Math"/>
                <a:cs typeface="Latin Modern Math"/>
              </a:rPr>
              <a:t>the data  </a:t>
            </a:r>
            <a:r>
              <a:rPr sz="1100" spc="-25" dirty="0">
                <a:latin typeface="Latin Modern Math"/>
                <a:cs typeface="Latin Modern Math"/>
              </a:rPr>
              <a:t>vary </a:t>
            </a:r>
            <a:r>
              <a:rPr sz="1100" spc="-5" dirty="0">
                <a:latin typeface="Latin Modern Math"/>
                <a:cs typeface="Latin Modern Math"/>
              </a:rPr>
              <a:t>the</a:t>
            </a:r>
            <a:r>
              <a:rPr sz="1100" spc="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most.</a:t>
            </a:r>
            <a:endParaRPr sz="1100">
              <a:latin typeface="Latin Modern Math"/>
              <a:cs typeface="Latin Modern Math"/>
            </a:endParaRPr>
          </a:p>
          <a:p>
            <a:pPr marL="208279" marR="431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089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If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dirty="0">
                <a:latin typeface="Latin Modern Math"/>
                <a:cs typeface="Latin Modern Math"/>
              </a:rPr>
              <a:t>project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i="1" spc="100" dirty="0">
                <a:latin typeface="Times New Roman"/>
                <a:cs typeface="Times New Roman"/>
              </a:rPr>
              <a:t>n </a:t>
            </a:r>
            <a:r>
              <a:rPr sz="1100" spc="-5" dirty="0">
                <a:latin typeface="Latin Modern Math"/>
                <a:cs typeface="Latin Modern Math"/>
              </a:rPr>
              <a:t>data </a:t>
            </a:r>
            <a:r>
              <a:rPr sz="1100" spc="-10" dirty="0">
                <a:latin typeface="Latin Modern Math"/>
                <a:cs typeface="Latin Modern Math"/>
              </a:rPr>
              <a:t>points </a:t>
            </a:r>
            <a:r>
              <a:rPr sz="1100" i="1" spc="70" dirty="0">
                <a:latin typeface="Times New Roman"/>
                <a:cs typeface="Times New Roman"/>
              </a:rPr>
              <a:t>x</a:t>
            </a:r>
            <a:r>
              <a:rPr sz="1200" spc="104" baseline="-10416" dirty="0">
                <a:latin typeface="LM Roman 8"/>
                <a:cs typeface="LM Roman 8"/>
              </a:rPr>
              <a:t>1</a:t>
            </a:r>
            <a:r>
              <a:rPr sz="1100" i="1" spc="70" dirty="0">
                <a:latin typeface="Times New Roman"/>
                <a:cs typeface="Times New Roman"/>
              </a:rPr>
              <a:t>, </a:t>
            </a:r>
            <a:r>
              <a:rPr sz="1100" i="1" spc="25" dirty="0">
                <a:latin typeface="Times New Roman"/>
                <a:cs typeface="Times New Roman"/>
              </a:rPr>
              <a:t>. . . , </a:t>
            </a:r>
            <a:r>
              <a:rPr sz="1100" i="1" spc="120" dirty="0">
                <a:latin typeface="Times New Roman"/>
                <a:cs typeface="Times New Roman"/>
              </a:rPr>
              <a:t>x</a:t>
            </a:r>
            <a:r>
              <a:rPr sz="1200" i="1" spc="179" baseline="-10416" dirty="0">
                <a:latin typeface="Times New Roman"/>
                <a:cs typeface="Times New Roman"/>
              </a:rPr>
              <a:t>n </a:t>
            </a:r>
            <a:r>
              <a:rPr sz="1100" spc="-15" dirty="0">
                <a:latin typeface="Latin Modern Math"/>
                <a:cs typeface="Latin Modern Math"/>
              </a:rPr>
              <a:t>onto </a:t>
            </a:r>
            <a:r>
              <a:rPr sz="1100" spc="-10" dirty="0">
                <a:latin typeface="Latin Modern Math"/>
                <a:cs typeface="Latin Modern Math"/>
              </a:rPr>
              <a:t>this  </a:t>
            </a:r>
            <a:r>
              <a:rPr sz="1100" spc="-5" dirty="0">
                <a:latin typeface="Latin Modern Math"/>
                <a:cs typeface="Latin Modern Math"/>
              </a:rPr>
              <a:t>direction, the </a:t>
            </a:r>
            <a:r>
              <a:rPr sz="1100" dirty="0">
                <a:latin typeface="Latin Modern Math"/>
                <a:cs typeface="Latin Modern Math"/>
              </a:rPr>
              <a:t>projected </a:t>
            </a:r>
            <a:r>
              <a:rPr sz="1100" spc="-15" dirty="0">
                <a:latin typeface="Latin Modern Math"/>
                <a:cs typeface="Latin Modern Math"/>
              </a:rPr>
              <a:t>values </a:t>
            </a:r>
            <a:r>
              <a:rPr sz="1100" spc="-5" dirty="0">
                <a:latin typeface="Latin Modern Math"/>
                <a:cs typeface="Latin Modern Math"/>
              </a:rPr>
              <a:t>are the principal </a:t>
            </a:r>
            <a:r>
              <a:rPr sz="1100" spc="-10" dirty="0">
                <a:latin typeface="Latin Modern Math"/>
                <a:cs typeface="Latin Modern Math"/>
              </a:rPr>
              <a:t>component  </a:t>
            </a:r>
            <a:r>
              <a:rPr sz="1100" spc="-5" dirty="0">
                <a:latin typeface="Latin Modern Math"/>
                <a:cs typeface="Latin Modern Math"/>
              </a:rPr>
              <a:t>scores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i="1" spc="35" dirty="0">
                <a:latin typeface="Times New Roman"/>
                <a:cs typeface="Times New Roman"/>
              </a:rPr>
              <a:t>z</a:t>
            </a:r>
            <a:r>
              <a:rPr sz="1200" spc="52" baseline="-10416" dirty="0">
                <a:latin typeface="LM Roman 8"/>
                <a:cs typeface="LM Roman 8"/>
              </a:rPr>
              <a:t>11</a:t>
            </a:r>
            <a:r>
              <a:rPr sz="1100" i="1" spc="3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z</a:t>
            </a:r>
            <a:r>
              <a:rPr sz="1200" i="1" spc="89" baseline="-10416" dirty="0">
                <a:latin typeface="Times New Roman"/>
                <a:cs typeface="Times New Roman"/>
              </a:rPr>
              <a:t>n</a:t>
            </a:r>
            <a:r>
              <a:rPr sz="1200" spc="89" baseline="-10416" dirty="0">
                <a:latin typeface="LM Roman 8"/>
                <a:cs typeface="LM Roman 8"/>
              </a:rPr>
              <a:t>1</a:t>
            </a:r>
            <a:r>
              <a:rPr sz="1200" spc="195" baseline="-10416" dirty="0">
                <a:latin typeface="LM Roman 8"/>
                <a:cs typeface="LM Roman 8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themselves.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948" y="211465"/>
            <a:ext cx="2338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Further </a:t>
            </a:r>
            <a:r>
              <a:rPr spc="10" dirty="0"/>
              <a:t>principal</a:t>
            </a:r>
            <a:r>
              <a:rPr spc="-10" dirty="0"/>
              <a:t> </a:t>
            </a:r>
            <a:r>
              <a:rPr spc="15" dirty="0"/>
              <a:t>components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13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658" y="922857"/>
            <a:ext cx="3865879" cy="17125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0979" marR="112395" indent="-13271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216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second principal </a:t>
            </a:r>
            <a:r>
              <a:rPr sz="1100" spc="-10" dirty="0">
                <a:latin typeface="Latin Modern Math"/>
                <a:cs typeface="Latin Modern Math"/>
              </a:rPr>
              <a:t>component </a:t>
            </a:r>
            <a:r>
              <a:rPr sz="1100" spc="-5" dirty="0">
                <a:latin typeface="Latin Modern Math"/>
                <a:cs typeface="Latin Modern Math"/>
              </a:rPr>
              <a:t>is </a:t>
            </a: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linear </a:t>
            </a:r>
            <a:r>
              <a:rPr sz="1100" spc="-10" dirty="0">
                <a:latin typeface="Latin Modern Math"/>
                <a:cs typeface="Latin Modern Math"/>
              </a:rPr>
              <a:t>combination  </a:t>
            </a:r>
            <a:r>
              <a:rPr sz="1100" spc="-5" dirty="0">
                <a:latin typeface="Latin Modern Math"/>
                <a:cs typeface="Latin Modern Math"/>
              </a:rPr>
              <a:t>of 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200" spc="150" baseline="-10416" dirty="0">
                <a:latin typeface="LM Roman 8"/>
                <a:cs typeface="LM Roman 8"/>
              </a:rPr>
              <a:t>1</a:t>
            </a:r>
            <a:r>
              <a:rPr sz="1100" i="1" spc="100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125" dirty="0">
                <a:latin typeface="Times New Roman"/>
                <a:cs typeface="Times New Roman"/>
              </a:rPr>
              <a:t>X</a:t>
            </a:r>
            <a:r>
              <a:rPr sz="1200" i="1" spc="187" baseline="-10416" dirty="0">
                <a:latin typeface="Times New Roman"/>
                <a:cs typeface="Times New Roman"/>
              </a:rPr>
              <a:t>p</a:t>
            </a:r>
            <a:r>
              <a:rPr sz="1200" i="1" spc="315" baseline="-10416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that has </a:t>
            </a:r>
            <a:r>
              <a:rPr sz="1100" spc="-10" dirty="0">
                <a:latin typeface="Latin Modern Math"/>
                <a:cs typeface="Latin Modern Math"/>
              </a:rPr>
              <a:t>maximal</a:t>
            </a:r>
            <a:r>
              <a:rPr sz="1100" spc="-5" dirty="0">
                <a:latin typeface="Latin Modern Math"/>
                <a:cs typeface="Latin Modern Math"/>
              </a:rPr>
              <a:t> </a:t>
            </a:r>
            <a:r>
              <a:rPr sz="1100" spc="-15" dirty="0">
                <a:latin typeface="Latin Modern Math"/>
                <a:cs typeface="Latin Modern Math"/>
              </a:rPr>
              <a:t>variance</a:t>
            </a:r>
            <a:r>
              <a:rPr sz="1100" spc="-5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among</a:t>
            </a:r>
            <a:r>
              <a:rPr sz="1100" spc="-5" dirty="0">
                <a:latin typeface="Latin Modern Math"/>
                <a:cs typeface="Latin Modern Math"/>
              </a:rPr>
              <a:t> all linear  </a:t>
            </a:r>
            <a:r>
              <a:rPr sz="1100" spc="-10" dirty="0">
                <a:latin typeface="Latin Modern Math"/>
                <a:cs typeface="Latin Modern Math"/>
              </a:rPr>
              <a:t>combinations </a:t>
            </a:r>
            <a:r>
              <a:rPr sz="1100" spc="-5" dirty="0">
                <a:latin typeface="Latin Modern Math"/>
                <a:cs typeface="Latin Modern Math"/>
              </a:rPr>
              <a:t>that are 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uncorrelated </a:t>
            </a:r>
            <a:r>
              <a:rPr sz="1100" spc="-10" dirty="0">
                <a:latin typeface="Latin Modern Math"/>
                <a:cs typeface="Latin Modern Math"/>
              </a:rPr>
              <a:t>with </a:t>
            </a:r>
            <a:r>
              <a:rPr sz="1100" i="1" spc="55" dirty="0">
                <a:latin typeface="Times New Roman"/>
                <a:cs typeface="Times New Roman"/>
              </a:rPr>
              <a:t>Z</a:t>
            </a:r>
            <a:r>
              <a:rPr sz="1200" spc="82" baseline="-10416" dirty="0">
                <a:latin typeface="LM Roman 8"/>
                <a:cs typeface="LM Roman 8"/>
              </a:rPr>
              <a:t>1</a:t>
            </a:r>
            <a:r>
              <a:rPr sz="1100" spc="55" dirty="0">
                <a:latin typeface="Latin Modern Math"/>
                <a:cs typeface="Latin Modern Math"/>
              </a:rPr>
              <a:t>.</a:t>
            </a:r>
            <a:endParaRPr sz="1100">
              <a:latin typeface="Latin Modern Math"/>
              <a:cs typeface="Latin Modern Math"/>
            </a:endParaRPr>
          </a:p>
          <a:p>
            <a:pPr marL="220979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216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second principal </a:t>
            </a:r>
            <a:r>
              <a:rPr sz="1100" spc="-10" dirty="0">
                <a:latin typeface="Latin Modern Math"/>
                <a:cs typeface="Latin Modern Math"/>
              </a:rPr>
              <a:t>component</a:t>
            </a:r>
            <a:r>
              <a:rPr sz="1100" spc="-5" dirty="0">
                <a:latin typeface="Latin Modern Math"/>
                <a:cs typeface="Latin Modern Math"/>
              </a:rPr>
              <a:t> scores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i="1" spc="35" dirty="0">
                <a:latin typeface="Times New Roman"/>
                <a:cs typeface="Times New Roman"/>
              </a:rPr>
              <a:t>z</a:t>
            </a:r>
            <a:r>
              <a:rPr sz="1200" spc="52" baseline="-10416" dirty="0">
                <a:latin typeface="LM Roman 8"/>
                <a:cs typeface="LM Roman 8"/>
              </a:rPr>
              <a:t>12</a:t>
            </a:r>
            <a:r>
              <a:rPr sz="1100" i="1" spc="3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35" dirty="0">
                <a:latin typeface="Times New Roman"/>
                <a:cs typeface="Times New Roman"/>
              </a:rPr>
              <a:t>z</a:t>
            </a:r>
            <a:r>
              <a:rPr sz="1200" spc="52" baseline="-10416" dirty="0">
                <a:latin typeface="LM Roman 8"/>
                <a:cs typeface="LM Roman 8"/>
              </a:rPr>
              <a:t>22</a:t>
            </a:r>
            <a:r>
              <a:rPr sz="1100" i="1" spc="3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z</a:t>
            </a:r>
            <a:r>
              <a:rPr sz="1200" i="1" spc="89" baseline="-10416" dirty="0">
                <a:latin typeface="Times New Roman"/>
                <a:cs typeface="Times New Roman"/>
              </a:rPr>
              <a:t>n</a:t>
            </a:r>
            <a:r>
              <a:rPr sz="1200" spc="89" baseline="-10416" dirty="0">
                <a:latin typeface="LM Roman 8"/>
                <a:cs typeface="LM Roman 8"/>
              </a:rPr>
              <a:t>2</a:t>
            </a:r>
            <a:endParaRPr sz="1200" baseline="-10416">
              <a:latin typeface="LM Roman 8"/>
              <a:cs typeface="LM Roman 8"/>
            </a:endParaRPr>
          </a:p>
          <a:p>
            <a:pPr marL="220979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Latin Modern Math"/>
                <a:cs typeface="Latin Modern Math"/>
              </a:rPr>
              <a:t>take </a:t>
            </a:r>
            <a:r>
              <a:rPr sz="1100" spc="-10" dirty="0">
                <a:latin typeface="Latin Modern Math"/>
                <a:cs typeface="Latin Modern Math"/>
              </a:rPr>
              <a:t>the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form</a:t>
            </a:r>
            <a:endParaRPr sz="1100">
              <a:latin typeface="Latin Modern Math"/>
              <a:cs typeface="Latin Modern Math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50">
              <a:latin typeface="Latin Modern Math"/>
              <a:cs typeface="Latin Modern Math"/>
            </a:endParaRPr>
          </a:p>
          <a:p>
            <a:pPr marL="940435">
              <a:lnSpc>
                <a:spcPct val="100000"/>
              </a:lnSpc>
            </a:pPr>
            <a:r>
              <a:rPr sz="1100" i="1" spc="45" dirty="0">
                <a:latin typeface="Times New Roman"/>
                <a:cs typeface="Times New Roman"/>
              </a:rPr>
              <a:t>z</a:t>
            </a:r>
            <a:r>
              <a:rPr sz="1200" i="1" spc="67" baseline="-10416" dirty="0">
                <a:latin typeface="Times New Roman"/>
                <a:cs typeface="Times New Roman"/>
              </a:rPr>
              <a:t>i</a:t>
            </a:r>
            <a:r>
              <a:rPr sz="1200" spc="67" baseline="-10416" dirty="0">
                <a:latin typeface="LM Roman 8"/>
                <a:cs typeface="LM Roman 8"/>
              </a:rPr>
              <a:t>2</a:t>
            </a:r>
            <a:r>
              <a:rPr sz="1200" spc="89" baseline="-10416" dirty="0">
                <a:latin typeface="LM Roman 8"/>
                <a:cs typeface="LM Roman 8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r>
              <a:rPr sz="1100" spc="-65" dirty="0">
                <a:latin typeface="Latin Modern Math"/>
                <a:cs typeface="Latin Modern Math"/>
              </a:rPr>
              <a:t> </a:t>
            </a:r>
            <a:r>
              <a:rPr sz="1100" i="1" spc="45" dirty="0">
                <a:latin typeface="Times New Roman"/>
                <a:cs typeface="Times New Roman"/>
              </a:rPr>
              <a:t>φ</a:t>
            </a:r>
            <a:r>
              <a:rPr sz="1200" spc="67" baseline="-10416" dirty="0">
                <a:latin typeface="LM Roman 8"/>
                <a:cs typeface="LM Roman 8"/>
              </a:rPr>
              <a:t>12</a:t>
            </a:r>
            <a:r>
              <a:rPr sz="1100" i="1" spc="45" dirty="0">
                <a:latin typeface="Times New Roman"/>
                <a:cs typeface="Times New Roman"/>
              </a:rPr>
              <a:t>x</a:t>
            </a:r>
            <a:r>
              <a:rPr sz="1200" i="1" spc="67" baseline="-10416" dirty="0">
                <a:latin typeface="Times New Roman"/>
                <a:cs typeface="Times New Roman"/>
              </a:rPr>
              <a:t>i</a:t>
            </a:r>
            <a:r>
              <a:rPr sz="1200" spc="67" baseline="-10416" dirty="0">
                <a:latin typeface="LM Roman 8"/>
                <a:cs typeface="LM Roman 8"/>
              </a:rPr>
              <a:t>1</a:t>
            </a:r>
            <a:r>
              <a:rPr sz="1200" spc="7" baseline="-10416" dirty="0">
                <a:latin typeface="LM Roman 8"/>
                <a:cs typeface="LM Roman 8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+</a:t>
            </a:r>
            <a:r>
              <a:rPr sz="1100" spc="-125" dirty="0">
                <a:latin typeface="Latin Modern Math"/>
                <a:cs typeface="Latin Modern Math"/>
              </a:rPr>
              <a:t> </a:t>
            </a:r>
            <a:r>
              <a:rPr sz="1100" i="1" spc="45" dirty="0">
                <a:latin typeface="Times New Roman"/>
                <a:cs typeface="Times New Roman"/>
              </a:rPr>
              <a:t>φ</a:t>
            </a:r>
            <a:r>
              <a:rPr sz="1200" spc="67" baseline="-10416" dirty="0">
                <a:latin typeface="LM Roman 8"/>
                <a:cs typeface="LM Roman 8"/>
              </a:rPr>
              <a:t>22</a:t>
            </a:r>
            <a:r>
              <a:rPr sz="1100" i="1" spc="45" dirty="0">
                <a:latin typeface="Times New Roman"/>
                <a:cs typeface="Times New Roman"/>
              </a:rPr>
              <a:t>x</a:t>
            </a:r>
            <a:r>
              <a:rPr sz="1200" i="1" spc="67" baseline="-10416" dirty="0">
                <a:latin typeface="Times New Roman"/>
                <a:cs typeface="Times New Roman"/>
              </a:rPr>
              <a:t>i</a:t>
            </a:r>
            <a:r>
              <a:rPr sz="1200" spc="67" baseline="-10416" dirty="0">
                <a:latin typeface="LM Roman 8"/>
                <a:cs typeface="LM Roman 8"/>
              </a:rPr>
              <a:t>2</a:t>
            </a:r>
            <a:r>
              <a:rPr sz="1200" spc="7" baseline="-10416" dirty="0">
                <a:latin typeface="LM Roman 8"/>
                <a:cs typeface="LM Roman 8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+</a:t>
            </a:r>
            <a:r>
              <a:rPr sz="1100" spc="-125" dirty="0">
                <a:latin typeface="Latin Modern Math"/>
                <a:cs typeface="Latin Modern Math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+</a:t>
            </a:r>
            <a:r>
              <a:rPr sz="1100" spc="-125" dirty="0">
                <a:latin typeface="Latin Modern Math"/>
                <a:cs typeface="Latin Modern Math"/>
              </a:rPr>
              <a:t> </a:t>
            </a:r>
            <a:r>
              <a:rPr sz="1100" i="1" spc="55" dirty="0">
                <a:latin typeface="Times New Roman"/>
                <a:cs typeface="Times New Roman"/>
              </a:rPr>
              <a:t>φ</a:t>
            </a:r>
            <a:r>
              <a:rPr sz="1200" i="1" spc="82" baseline="-10416" dirty="0">
                <a:latin typeface="Times New Roman"/>
                <a:cs typeface="Times New Roman"/>
              </a:rPr>
              <a:t>p</a:t>
            </a:r>
            <a:r>
              <a:rPr sz="1200" spc="82" baseline="-10416" dirty="0">
                <a:latin typeface="LM Roman 8"/>
                <a:cs typeface="LM Roman 8"/>
              </a:rPr>
              <a:t>2</a:t>
            </a:r>
            <a:r>
              <a:rPr sz="1100" i="1" spc="55" dirty="0">
                <a:latin typeface="Times New Roman"/>
                <a:cs typeface="Times New Roman"/>
              </a:rPr>
              <a:t>x</a:t>
            </a:r>
            <a:r>
              <a:rPr sz="1200" i="1" spc="82" baseline="-10416" dirty="0">
                <a:latin typeface="Times New Roman"/>
                <a:cs typeface="Times New Roman"/>
              </a:rPr>
              <a:t>ip</a:t>
            </a:r>
            <a:r>
              <a:rPr sz="1100" i="1" spc="55" dirty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220979" marR="43180">
              <a:lnSpc>
                <a:spcPct val="102600"/>
              </a:lnSpc>
            </a:pPr>
            <a:r>
              <a:rPr sz="1100" spc="-10" dirty="0">
                <a:latin typeface="Latin Modern Math"/>
                <a:cs typeface="Latin Modern Math"/>
              </a:rPr>
              <a:t>where </a:t>
            </a:r>
            <a:r>
              <a:rPr sz="1100" i="1" spc="15" dirty="0">
                <a:latin typeface="Times New Roman"/>
                <a:cs typeface="Times New Roman"/>
              </a:rPr>
              <a:t>φ</a:t>
            </a:r>
            <a:r>
              <a:rPr sz="1200" spc="22" baseline="-10416" dirty="0">
                <a:latin typeface="LM Roman 8"/>
                <a:cs typeface="LM Roman 8"/>
              </a:rPr>
              <a:t>2 </a:t>
            </a:r>
            <a:r>
              <a:rPr sz="1100" spc="-5" dirty="0">
                <a:latin typeface="Latin Modern Math"/>
                <a:cs typeface="Latin Modern Math"/>
              </a:rPr>
              <a:t>is the second principal </a:t>
            </a:r>
            <a:r>
              <a:rPr sz="1100" spc="-10" dirty="0">
                <a:latin typeface="Latin Modern Math"/>
                <a:cs typeface="Latin Modern Math"/>
              </a:rPr>
              <a:t>component loading vector,  with elements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φ</a:t>
            </a:r>
            <a:r>
              <a:rPr sz="1200" spc="37" baseline="-10416" dirty="0">
                <a:latin typeface="LM Roman 8"/>
                <a:cs typeface="LM Roman 8"/>
              </a:rPr>
              <a:t>12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φ</a:t>
            </a:r>
            <a:r>
              <a:rPr sz="1200" spc="37" baseline="-10416" dirty="0">
                <a:latin typeface="LM Roman 8"/>
                <a:cs typeface="LM Roman 8"/>
              </a:rPr>
              <a:t>22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φ</a:t>
            </a:r>
            <a:r>
              <a:rPr sz="1200" i="1" spc="37" baseline="-10416" dirty="0">
                <a:latin typeface="Times New Roman"/>
                <a:cs typeface="Times New Roman"/>
              </a:rPr>
              <a:t>p</a:t>
            </a:r>
            <a:r>
              <a:rPr sz="1200" spc="37" baseline="-10416" dirty="0">
                <a:latin typeface="LM Roman 8"/>
                <a:cs typeface="LM Roman 8"/>
              </a:rPr>
              <a:t>2</a:t>
            </a:r>
            <a:r>
              <a:rPr sz="1100" spc="25" dirty="0">
                <a:latin typeface="Latin Modern Math"/>
                <a:cs typeface="Latin Modern Math"/>
              </a:rPr>
              <a:t>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902" y="211465"/>
            <a:ext cx="3220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Further </a:t>
            </a:r>
            <a:r>
              <a:rPr spc="10" dirty="0"/>
              <a:t>principal </a:t>
            </a:r>
            <a:r>
              <a:rPr spc="15" dirty="0"/>
              <a:t>components:</a:t>
            </a:r>
            <a:r>
              <a:rPr spc="145" dirty="0"/>
              <a:t> </a:t>
            </a:r>
            <a:r>
              <a:rPr spc="5" dirty="0"/>
              <a:t>continued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14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58" y="1036534"/>
            <a:ext cx="3851275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685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089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It turns </a:t>
            </a:r>
            <a:r>
              <a:rPr sz="1100" spc="-10" dirty="0">
                <a:latin typeface="Latin Modern Math"/>
                <a:cs typeface="Latin Modern Math"/>
              </a:rPr>
              <a:t>out </a:t>
            </a:r>
            <a:r>
              <a:rPr sz="1100" spc="-5" dirty="0">
                <a:latin typeface="Latin Modern Math"/>
                <a:cs typeface="Latin Modern Math"/>
              </a:rPr>
              <a:t>that constraining </a:t>
            </a:r>
            <a:r>
              <a:rPr sz="1100" i="1" spc="65" dirty="0">
                <a:latin typeface="Times New Roman"/>
                <a:cs typeface="Times New Roman"/>
              </a:rPr>
              <a:t>Z</a:t>
            </a:r>
            <a:r>
              <a:rPr sz="1200" spc="97" baseline="-10416" dirty="0">
                <a:latin typeface="LM Roman 8"/>
                <a:cs typeface="LM Roman 8"/>
              </a:rPr>
              <a:t>2 </a:t>
            </a:r>
            <a:r>
              <a:rPr sz="1100" spc="-5" dirty="0">
                <a:latin typeface="Latin Modern Math"/>
                <a:cs typeface="Latin Modern Math"/>
              </a:rPr>
              <a:t>to </a:t>
            </a:r>
            <a:r>
              <a:rPr sz="1100" spc="5" dirty="0">
                <a:latin typeface="Latin Modern Math"/>
                <a:cs typeface="Latin Modern Math"/>
              </a:rPr>
              <a:t>be </a:t>
            </a:r>
            <a:r>
              <a:rPr sz="1100" spc="-5" dirty="0">
                <a:latin typeface="Latin Modern Math"/>
                <a:cs typeface="Latin Modern Math"/>
              </a:rPr>
              <a:t>uncorrelated </a:t>
            </a:r>
            <a:r>
              <a:rPr sz="1100" spc="-10" dirty="0">
                <a:latin typeface="Latin Modern Math"/>
                <a:cs typeface="Latin Modern Math"/>
              </a:rPr>
              <a:t>with  </a:t>
            </a:r>
            <a:r>
              <a:rPr sz="1100" i="1" spc="65" dirty="0">
                <a:latin typeface="Times New Roman"/>
                <a:cs typeface="Times New Roman"/>
              </a:rPr>
              <a:t>Z</a:t>
            </a:r>
            <a:r>
              <a:rPr sz="1200" spc="97" baseline="-10416" dirty="0">
                <a:latin typeface="LM Roman 8"/>
                <a:cs typeface="LM Roman 8"/>
              </a:rPr>
              <a:t>1 </a:t>
            </a:r>
            <a:r>
              <a:rPr sz="1100" spc="-5" dirty="0">
                <a:latin typeface="Latin Modern Math"/>
                <a:cs typeface="Latin Modern Math"/>
              </a:rPr>
              <a:t>is </a:t>
            </a:r>
            <a:r>
              <a:rPr sz="1100" spc="-15" dirty="0">
                <a:latin typeface="Latin Modern Math"/>
                <a:cs typeface="Latin Modern Math"/>
              </a:rPr>
              <a:t>equivalent </a:t>
            </a:r>
            <a:r>
              <a:rPr sz="1100" spc="-5" dirty="0">
                <a:latin typeface="Latin Modern Math"/>
                <a:cs typeface="Latin Modern Math"/>
              </a:rPr>
              <a:t>to </a:t>
            </a:r>
            <a:r>
              <a:rPr sz="1100" spc="-10" dirty="0">
                <a:latin typeface="Latin Modern Math"/>
                <a:cs typeface="Latin Modern Math"/>
              </a:rPr>
              <a:t>constraining </a:t>
            </a:r>
            <a:r>
              <a:rPr sz="1100" spc="-5" dirty="0">
                <a:latin typeface="Latin Modern Math"/>
                <a:cs typeface="Latin Modern Math"/>
              </a:rPr>
              <a:t>the direction </a:t>
            </a:r>
            <a:r>
              <a:rPr sz="1100" i="1" spc="15" dirty="0">
                <a:latin typeface="Times New Roman"/>
                <a:cs typeface="Times New Roman"/>
              </a:rPr>
              <a:t>φ</a:t>
            </a:r>
            <a:r>
              <a:rPr sz="1200" spc="22" baseline="-10416" dirty="0">
                <a:latin typeface="LM Roman 8"/>
                <a:cs typeface="LM Roman 8"/>
              </a:rPr>
              <a:t>2 </a:t>
            </a:r>
            <a:r>
              <a:rPr sz="1100" spc="-5" dirty="0">
                <a:latin typeface="Latin Modern Math"/>
                <a:cs typeface="Latin Modern Math"/>
              </a:rPr>
              <a:t>to </a:t>
            </a:r>
            <a:r>
              <a:rPr sz="1100" spc="5" dirty="0">
                <a:latin typeface="Latin Modern Math"/>
                <a:cs typeface="Latin Modern Math"/>
              </a:rPr>
              <a:t>be  </a:t>
            </a:r>
            <a:r>
              <a:rPr sz="1100" spc="-5" dirty="0">
                <a:latin typeface="Latin Modern Math"/>
                <a:cs typeface="Latin Modern Math"/>
              </a:rPr>
              <a:t>orthogonal (perpendicular) to the direction </a:t>
            </a:r>
            <a:r>
              <a:rPr sz="1100" i="1" spc="25" dirty="0">
                <a:latin typeface="Times New Roman"/>
                <a:cs typeface="Times New Roman"/>
              </a:rPr>
              <a:t>φ</a:t>
            </a:r>
            <a:r>
              <a:rPr sz="1200" spc="37" baseline="-10416" dirty="0">
                <a:latin typeface="LM Roman 8"/>
                <a:cs typeface="LM Roman 8"/>
              </a:rPr>
              <a:t>1</a:t>
            </a:r>
            <a:r>
              <a:rPr sz="1100" spc="25" dirty="0">
                <a:latin typeface="Latin Modern Math"/>
                <a:cs typeface="Latin Modern Math"/>
              </a:rPr>
              <a:t>.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so</a:t>
            </a:r>
            <a:r>
              <a:rPr sz="1100" spc="9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on.</a:t>
            </a:r>
            <a:endParaRPr sz="1100">
              <a:latin typeface="Latin Modern Math"/>
              <a:cs typeface="Latin Modern Math"/>
            </a:endParaRPr>
          </a:p>
          <a:p>
            <a:pPr marL="208279" marR="64769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089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principal </a:t>
            </a:r>
            <a:r>
              <a:rPr sz="1100" spc="-10" dirty="0">
                <a:latin typeface="Latin Modern Math"/>
                <a:cs typeface="Latin Modern Math"/>
              </a:rPr>
              <a:t>component </a:t>
            </a:r>
            <a:r>
              <a:rPr sz="1100" spc="-5" dirty="0">
                <a:latin typeface="Latin Modern Math"/>
                <a:cs typeface="Latin Modern Math"/>
              </a:rPr>
              <a:t>directions </a:t>
            </a:r>
            <a:r>
              <a:rPr sz="1100" i="1" spc="25" dirty="0">
                <a:latin typeface="Times New Roman"/>
                <a:cs typeface="Times New Roman"/>
              </a:rPr>
              <a:t>φ</a:t>
            </a:r>
            <a:r>
              <a:rPr sz="1200" spc="37" baseline="-10416" dirty="0">
                <a:latin typeface="LM Roman 8"/>
                <a:cs typeface="LM Roman 8"/>
              </a:rPr>
              <a:t>1</a:t>
            </a:r>
            <a:r>
              <a:rPr sz="1100" spc="25" dirty="0">
                <a:latin typeface="Latin Modern Math"/>
                <a:cs typeface="Latin Modern Math"/>
              </a:rPr>
              <a:t>, </a:t>
            </a:r>
            <a:r>
              <a:rPr sz="1100" i="1" spc="25" dirty="0">
                <a:latin typeface="Times New Roman"/>
                <a:cs typeface="Times New Roman"/>
              </a:rPr>
              <a:t>φ</a:t>
            </a:r>
            <a:r>
              <a:rPr sz="1200" spc="37" baseline="-10416" dirty="0">
                <a:latin typeface="LM Roman 8"/>
                <a:cs typeface="LM Roman 8"/>
              </a:rPr>
              <a:t>2</a:t>
            </a:r>
            <a:r>
              <a:rPr sz="1100" spc="25" dirty="0">
                <a:latin typeface="Latin Modern Math"/>
                <a:cs typeface="Latin Modern Math"/>
              </a:rPr>
              <a:t>, </a:t>
            </a:r>
            <a:r>
              <a:rPr sz="1100" i="1" spc="35" dirty="0">
                <a:latin typeface="Times New Roman"/>
                <a:cs typeface="Times New Roman"/>
              </a:rPr>
              <a:t>φ</a:t>
            </a:r>
            <a:r>
              <a:rPr sz="1200" spc="52" baseline="-10416" dirty="0">
                <a:latin typeface="LM Roman 8"/>
                <a:cs typeface="LM Roman 8"/>
              </a:rPr>
              <a:t>3</a:t>
            </a:r>
            <a:r>
              <a:rPr sz="1100" i="1" spc="35" dirty="0">
                <a:latin typeface="Times New Roman"/>
                <a:cs typeface="Times New Roman"/>
              </a:rPr>
              <a:t>, </a:t>
            </a:r>
            <a:r>
              <a:rPr sz="1100" i="1" spc="25" dirty="0">
                <a:latin typeface="Times New Roman"/>
                <a:cs typeface="Times New Roman"/>
              </a:rPr>
              <a:t>. . . </a:t>
            </a:r>
            <a:r>
              <a:rPr sz="1100" spc="-5" dirty="0">
                <a:latin typeface="Latin Modern Math"/>
                <a:cs typeface="Latin Modern Math"/>
              </a:rPr>
              <a:t>are the  ordered sequence of </a:t>
            </a:r>
            <a:r>
              <a:rPr sz="1100" spc="-15" dirty="0">
                <a:latin typeface="Latin Modern Math"/>
                <a:cs typeface="Latin Modern Math"/>
              </a:rPr>
              <a:t>right </a:t>
            </a:r>
            <a:r>
              <a:rPr sz="1100" spc="-5" dirty="0">
                <a:latin typeface="Latin Modern Math"/>
                <a:cs typeface="Latin Modern Math"/>
              </a:rPr>
              <a:t>singular </a:t>
            </a:r>
            <a:r>
              <a:rPr sz="1100" spc="-10" dirty="0">
                <a:latin typeface="Latin Modern Math"/>
                <a:cs typeface="Latin Modern Math"/>
              </a:rPr>
              <a:t>vectors </a:t>
            </a:r>
            <a:r>
              <a:rPr sz="1100" spc="-5" dirty="0">
                <a:latin typeface="Latin Modern Math"/>
                <a:cs typeface="Latin Modern Math"/>
              </a:rPr>
              <a:t>of the </a:t>
            </a:r>
            <a:r>
              <a:rPr sz="1100" spc="-10" dirty="0">
                <a:latin typeface="Latin Modern Math"/>
                <a:cs typeface="Latin Modern Math"/>
              </a:rPr>
              <a:t>matrix</a:t>
            </a:r>
            <a:r>
              <a:rPr sz="1100" spc="-5" dirty="0">
                <a:latin typeface="Latin Modern Math"/>
                <a:cs typeface="Latin Modern Math"/>
              </a:rPr>
              <a:t> </a:t>
            </a:r>
            <a:r>
              <a:rPr sz="1100" b="1" spc="-10" dirty="0">
                <a:latin typeface="LM Roman 10"/>
                <a:cs typeface="LM Roman 10"/>
              </a:rPr>
              <a:t>X</a:t>
            </a:r>
            <a:r>
              <a:rPr sz="1100" spc="-10" dirty="0">
                <a:latin typeface="Latin Modern Math"/>
                <a:cs typeface="Latin Modern Math"/>
              </a:rPr>
              <a:t>,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995" y="1934856"/>
            <a:ext cx="3277235" cy="7271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sz="1100" spc="-10" dirty="0">
                <a:latin typeface="Latin Modern Math"/>
                <a:cs typeface="Latin Modern Math"/>
              </a:rPr>
              <a:t>and </a:t>
            </a:r>
            <a:r>
              <a:rPr lang="en-US" sz="1100" spc="-5" dirty="0">
                <a:latin typeface="Latin Modern Math"/>
                <a:cs typeface="Latin Modern Math"/>
              </a:rPr>
              <a:t>the </a:t>
            </a:r>
            <a:r>
              <a:rPr lang="en-US" sz="1100" spc="-15" dirty="0">
                <a:latin typeface="Latin Modern Math"/>
                <a:cs typeface="Latin Modern Math"/>
              </a:rPr>
              <a:t>variances </a:t>
            </a:r>
            <a:r>
              <a:rPr lang="en-US" sz="1100" spc="-5" dirty="0">
                <a:latin typeface="Latin Modern Math"/>
                <a:cs typeface="Latin Modern Math"/>
              </a:rPr>
              <a:t>of the </a:t>
            </a:r>
            <a:r>
              <a:rPr lang="en-US" sz="1100" spc="-10" dirty="0">
                <a:latin typeface="Latin Modern Math"/>
                <a:cs typeface="Latin Modern Math"/>
              </a:rPr>
              <a:t>components </a:t>
            </a:r>
            <a:r>
              <a:rPr lang="en-US" sz="1100" spc="-5" dirty="0">
                <a:latin typeface="Latin Modern Math"/>
                <a:cs typeface="Latin Modern Math"/>
              </a:rPr>
              <a:t>are 1/n times </a:t>
            </a:r>
            <a:r>
              <a:rPr lang="en-US" sz="1100" spc="-210" dirty="0">
                <a:latin typeface="Latin Modern Math"/>
                <a:cs typeface="Latin Modern Math"/>
              </a:rPr>
              <a:t> </a:t>
            </a:r>
            <a:r>
              <a:rPr lang="en-US" sz="1100" spc="-5" dirty="0">
                <a:latin typeface="Latin Modern Math"/>
                <a:cs typeface="Latin Modern Math"/>
              </a:rPr>
              <a:t>the</a:t>
            </a: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sz="1100" spc="-5" dirty="0">
                <a:latin typeface="Latin Modern Math"/>
                <a:cs typeface="Latin Modern Math"/>
              </a:rPr>
              <a:t>squares of the singular values. There are at most</a:t>
            </a: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sz="1100" spc="-5" dirty="0">
                <a:latin typeface="Latin Modern Math"/>
                <a:cs typeface="Latin Modern Math"/>
              </a:rPr>
              <a:t>min(n − 1, p) principal components.</a:t>
            </a: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endParaRPr lang="en-US" sz="1100" dirty="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222" y="211465"/>
            <a:ext cx="8928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Illustration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15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97545"/>
            <a:ext cx="3765550" cy="18167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812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DejaVu Sans Condensed"/>
              <a:buChar char="•"/>
              <a:tabLst>
                <a:tab pos="145415" algn="l"/>
              </a:tabLst>
            </a:pPr>
            <a:r>
              <a:rPr sz="1000" spc="-5" dirty="0">
                <a:solidFill>
                  <a:srgbClr val="BF7F3F"/>
                </a:solidFill>
                <a:latin typeface="LM Mono 10"/>
                <a:cs typeface="LM Mono 10"/>
              </a:rPr>
              <a:t>USAarrests </a:t>
            </a:r>
            <a:r>
              <a:rPr sz="1100" spc="-5" dirty="0">
                <a:latin typeface="Latin Modern Math"/>
                <a:cs typeface="Latin Modern Math"/>
              </a:rPr>
              <a:t>data: </a:t>
            </a:r>
            <a:r>
              <a:rPr sz="1100" spc="-40" dirty="0">
                <a:latin typeface="Latin Modern Math"/>
                <a:cs typeface="Latin Modern Math"/>
              </a:rPr>
              <a:t>For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5" dirty="0">
                <a:latin typeface="Latin Modern Math"/>
                <a:cs typeface="Latin Modern Math"/>
              </a:rPr>
              <a:t>of the </a:t>
            </a:r>
            <a:r>
              <a:rPr sz="1100" spc="-20" dirty="0">
                <a:latin typeface="Latin Modern Math"/>
                <a:cs typeface="Latin Modern Math"/>
              </a:rPr>
              <a:t>fifty </a:t>
            </a:r>
            <a:r>
              <a:rPr sz="1100" spc="-5" dirty="0">
                <a:latin typeface="Latin Modern Math"/>
                <a:cs typeface="Latin Modern Math"/>
              </a:rPr>
              <a:t>states in the </a:t>
            </a:r>
            <a:r>
              <a:rPr sz="1100" spc="-10" dirty="0">
                <a:latin typeface="Latin Modern Math"/>
                <a:cs typeface="Latin Modern Math"/>
              </a:rPr>
              <a:t>United  </a:t>
            </a:r>
            <a:r>
              <a:rPr sz="1100" spc="-5" dirty="0">
                <a:latin typeface="Latin Modern Math"/>
                <a:cs typeface="Latin Modern Math"/>
              </a:rPr>
              <a:t>States, the data set </a:t>
            </a:r>
            <a:r>
              <a:rPr sz="1100" spc="-10" dirty="0">
                <a:latin typeface="Latin Modern Math"/>
                <a:cs typeface="Latin Modern Math"/>
              </a:rPr>
              <a:t>contains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5" dirty="0">
                <a:latin typeface="Latin Modern Math"/>
                <a:cs typeface="Latin Modern Math"/>
              </a:rPr>
              <a:t>number </a:t>
            </a:r>
            <a:r>
              <a:rPr sz="1100" spc="-5" dirty="0">
                <a:latin typeface="Latin Modern Math"/>
                <a:cs typeface="Latin Modern Math"/>
              </a:rPr>
              <a:t>of arrests</a:t>
            </a:r>
            <a:r>
              <a:rPr sz="1100" spc="-20" dirty="0">
                <a:latin typeface="Latin Modern Math"/>
                <a:cs typeface="Latin Modern Math"/>
              </a:rPr>
              <a:t> </a:t>
            </a:r>
            <a:r>
              <a:rPr sz="1100" spc="5" dirty="0">
                <a:latin typeface="Latin Modern Math"/>
                <a:cs typeface="Latin Modern Math"/>
              </a:rPr>
              <a:t>per</a:t>
            </a:r>
            <a:endParaRPr sz="1100">
              <a:latin typeface="Latin Modern Math"/>
              <a:cs typeface="Latin Modern Math"/>
            </a:endParaRPr>
          </a:p>
          <a:p>
            <a:pPr marL="144780" marR="5080">
              <a:lnSpc>
                <a:spcPct val="102600"/>
              </a:lnSpc>
            </a:pPr>
            <a:r>
              <a:rPr sz="1100" dirty="0">
                <a:latin typeface="Latin Modern Math"/>
                <a:cs typeface="Latin Modern Math"/>
              </a:rPr>
              <a:t>100</a:t>
            </a:r>
            <a:r>
              <a:rPr sz="1100" i="1" dirty="0">
                <a:latin typeface="Times New Roman"/>
                <a:cs typeface="Times New Roman"/>
              </a:rPr>
              <a:t>, </a:t>
            </a:r>
            <a:r>
              <a:rPr sz="1100" spc="-5" dirty="0">
                <a:latin typeface="Latin Modern Math"/>
                <a:cs typeface="Latin Modern Math"/>
              </a:rPr>
              <a:t>000 </a:t>
            </a:r>
            <a:r>
              <a:rPr sz="1100" spc="-10" dirty="0">
                <a:latin typeface="Latin Modern Math"/>
                <a:cs typeface="Latin Modern Math"/>
              </a:rPr>
              <a:t>residents </a:t>
            </a:r>
            <a:r>
              <a:rPr sz="1100" spc="-5" dirty="0">
                <a:latin typeface="Latin Modern Math"/>
                <a:cs typeface="Latin Modern Math"/>
              </a:rPr>
              <a:t>for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5" dirty="0">
                <a:latin typeface="Latin Modern Math"/>
                <a:cs typeface="Latin Modern Math"/>
              </a:rPr>
              <a:t>of three crimes: </a:t>
            </a:r>
            <a:r>
              <a:rPr sz="1000" spc="-5" dirty="0">
                <a:solidFill>
                  <a:srgbClr val="BF7F3F"/>
                </a:solidFill>
                <a:latin typeface="LM Mono 10"/>
                <a:cs typeface="LM Mono 10"/>
              </a:rPr>
              <a:t>Assault</a:t>
            </a:r>
            <a:r>
              <a:rPr sz="1100" spc="-5" dirty="0">
                <a:latin typeface="Latin Modern Math"/>
                <a:cs typeface="Latin Modern Math"/>
              </a:rPr>
              <a:t>, </a:t>
            </a:r>
            <a:r>
              <a:rPr sz="1000" spc="-5" dirty="0">
                <a:solidFill>
                  <a:srgbClr val="BF7F3F"/>
                </a:solidFill>
                <a:latin typeface="LM Mono 10"/>
                <a:cs typeface="LM Mono 10"/>
              </a:rPr>
              <a:t>Murder</a:t>
            </a:r>
            <a:r>
              <a:rPr sz="1100" spc="-5" dirty="0">
                <a:latin typeface="Latin Modern Math"/>
                <a:cs typeface="Latin Modern Math"/>
              </a:rPr>
              <a:t>, 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000" spc="-5" dirty="0">
                <a:solidFill>
                  <a:srgbClr val="BF7F3F"/>
                </a:solidFill>
                <a:latin typeface="LM Mono 10"/>
                <a:cs typeface="LM Mono 10"/>
              </a:rPr>
              <a:t>Rape</a:t>
            </a:r>
            <a:r>
              <a:rPr sz="1100" spc="-5" dirty="0">
                <a:latin typeface="Latin Modern Math"/>
                <a:cs typeface="Latin Modern Math"/>
              </a:rPr>
              <a:t>. </a:t>
            </a:r>
            <a:r>
              <a:rPr sz="1100" spc="-5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also record </a:t>
            </a:r>
            <a:r>
              <a:rPr sz="1000" spc="-5" dirty="0">
                <a:solidFill>
                  <a:srgbClr val="BF7F3F"/>
                </a:solidFill>
                <a:latin typeface="LM Mono 10"/>
                <a:cs typeface="LM Mono 10"/>
              </a:rPr>
              <a:t>UrbanPop </a:t>
            </a:r>
            <a:r>
              <a:rPr sz="1100" spc="-5" dirty="0">
                <a:latin typeface="Latin Modern Math"/>
                <a:cs typeface="Latin Modern Math"/>
              </a:rPr>
              <a:t>(the </a:t>
            </a:r>
            <a:r>
              <a:rPr sz="1100" spc="-10" dirty="0">
                <a:latin typeface="Latin Modern Math"/>
                <a:cs typeface="Latin Modern Math"/>
              </a:rPr>
              <a:t>percent </a:t>
            </a:r>
            <a:r>
              <a:rPr sz="1100" spc="-5" dirty="0">
                <a:latin typeface="Latin Modern Math"/>
                <a:cs typeface="Latin Modern Math"/>
              </a:rPr>
              <a:t>of the  population in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5" dirty="0">
                <a:latin typeface="Latin Modern Math"/>
                <a:cs typeface="Latin Modern Math"/>
              </a:rPr>
              <a:t>state living in </a:t>
            </a:r>
            <a:r>
              <a:rPr sz="1100" spc="-10" dirty="0">
                <a:latin typeface="Latin Modern Math"/>
                <a:cs typeface="Latin Modern Math"/>
              </a:rPr>
              <a:t>urban</a:t>
            </a:r>
            <a:r>
              <a:rPr sz="1100" spc="-5" dirty="0">
                <a:latin typeface="Latin Modern Math"/>
                <a:cs typeface="Latin Modern Math"/>
              </a:rPr>
              <a:t> areas).</a:t>
            </a:r>
            <a:endParaRPr sz="1100">
              <a:latin typeface="Latin Modern Math"/>
              <a:cs typeface="Latin Modern Math"/>
            </a:endParaRPr>
          </a:p>
          <a:p>
            <a:pPr marL="144780" marR="35560" indent="-13271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principal </a:t>
            </a:r>
            <a:r>
              <a:rPr sz="1100" spc="-10" dirty="0">
                <a:latin typeface="Latin Modern Math"/>
                <a:cs typeface="Latin Modern Math"/>
              </a:rPr>
              <a:t>component </a:t>
            </a:r>
            <a:r>
              <a:rPr sz="1100" spc="-5" dirty="0">
                <a:latin typeface="Latin Modern Math"/>
                <a:cs typeface="Latin Modern Math"/>
              </a:rPr>
              <a:t>score </a:t>
            </a:r>
            <a:r>
              <a:rPr sz="1100" spc="-10" dirty="0">
                <a:latin typeface="Latin Modern Math"/>
                <a:cs typeface="Latin Modern Math"/>
              </a:rPr>
              <a:t>vectors </a:t>
            </a:r>
            <a:r>
              <a:rPr sz="1100" spc="-25" dirty="0">
                <a:latin typeface="Latin Modern Math"/>
                <a:cs typeface="Latin Modern Math"/>
              </a:rPr>
              <a:t>have </a:t>
            </a:r>
            <a:r>
              <a:rPr sz="1100" spc="-5" dirty="0">
                <a:latin typeface="Latin Modern Math"/>
                <a:cs typeface="Latin Modern Math"/>
              </a:rPr>
              <a:t>length </a:t>
            </a:r>
            <a:r>
              <a:rPr sz="1100" i="1" spc="100" dirty="0">
                <a:latin typeface="Times New Roman"/>
                <a:cs typeface="Times New Roman"/>
              </a:rPr>
              <a:t>n 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r>
              <a:rPr sz="1100" spc="-114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50, 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0" dirty="0">
                <a:latin typeface="Latin Modern Math"/>
                <a:cs typeface="Latin Modern Math"/>
              </a:rPr>
              <a:t>principal component </a:t>
            </a:r>
            <a:r>
              <a:rPr sz="1100" spc="-5" dirty="0">
                <a:latin typeface="Latin Modern Math"/>
                <a:cs typeface="Latin Modern Math"/>
              </a:rPr>
              <a:t>loading </a:t>
            </a:r>
            <a:r>
              <a:rPr sz="1100" spc="-10" dirty="0">
                <a:latin typeface="Latin Modern Math"/>
                <a:cs typeface="Latin Modern Math"/>
              </a:rPr>
              <a:t>vectors </a:t>
            </a:r>
            <a:r>
              <a:rPr sz="1100" spc="-25" dirty="0">
                <a:latin typeface="Latin Modern Math"/>
                <a:cs typeface="Latin Modern Math"/>
              </a:rPr>
              <a:t>have</a:t>
            </a:r>
            <a:r>
              <a:rPr sz="1100" spc="3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length</a:t>
            </a:r>
            <a:endParaRPr sz="1100">
              <a:latin typeface="Latin Modern Math"/>
              <a:cs typeface="Latin Modern Math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Times New Roman"/>
                <a:cs typeface="Times New Roman"/>
              </a:rPr>
              <a:t>p 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r>
              <a:rPr sz="1100" spc="-13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4.</a:t>
            </a:r>
            <a:endParaRPr sz="1100">
              <a:latin typeface="Latin Modern Math"/>
              <a:cs typeface="Latin Modern Math"/>
            </a:endParaRPr>
          </a:p>
          <a:p>
            <a:pPr marL="144780" marR="19367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PCA </a:t>
            </a:r>
            <a:r>
              <a:rPr sz="1100" spc="-15" dirty="0">
                <a:latin typeface="Latin Modern Math"/>
                <a:cs typeface="Latin Modern Math"/>
              </a:rPr>
              <a:t>was </a:t>
            </a:r>
            <a:r>
              <a:rPr sz="1100" spc="-5" dirty="0">
                <a:latin typeface="Latin Modern Math"/>
                <a:cs typeface="Latin Modern Math"/>
              </a:rPr>
              <a:t>performed after standardizing </a:t>
            </a:r>
            <a:r>
              <a:rPr sz="1100" spc="-15" dirty="0">
                <a:latin typeface="Latin Modern Math"/>
                <a:cs typeface="Latin Modern Math"/>
              </a:rPr>
              <a:t>each variable </a:t>
            </a:r>
            <a:r>
              <a:rPr sz="1100" spc="-5" dirty="0">
                <a:latin typeface="Latin Modern Math"/>
                <a:cs typeface="Latin Modern Math"/>
              </a:rPr>
              <a:t>to  </a:t>
            </a:r>
            <a:r>
              <a:rPr sz="1100" spc="-25" dirty="0">
                <a:latin typeface="Latin Modern Math"/>
                <a:cs typeface="Latin Modern Math"/>
              </a:rPr>
              <a:t>have </a:t>
            </a:r>
            <a:r>
              <a:rPr sz="1100" spc="-10" dirty="0">
                <a:latin typeface="Latin Modern Math"/>
                <a:cs typeface="Latin Modern Math"/>
              </a:rPr>
              <a:t>mean </a:t>
            </a:r>
            <a:r>
              <a:rPr sz="1100" spc="-5" dirty="0">
                <a:latin typeface="Latin Modern Math"/>
                <a:cs typeface="Latin Modern Math"/>
              </a:rPr>
              <a:t>zero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standard deviation</a:t>
            </a:r>
            <a:r>
              <a:rPr sz="1100" spc="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one.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98" y="211465"/>
            <a:ext cx="2195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USAarrests </a:t>
            </a:r>
            <a:r>
              <a:rPr spc="10" dirty="0"/>
              <a:t>data: </a:t>
            </a:r>
            <a:r>
              <a:rPr spc="20" dirty="0"/>
              <a:t>PCA</a:t>
            </a:r>
            <a:r>
              <a:rPr spc="114" dirty="0"/>
              <a:t> </a:t>
            </a:r>
            <a:r>
              <a:rPr spc="10" dirty="0"/>
              <a:t>plot</a:t>
            </a:r>
          </a:p>
        </p:txBody>
      </p:sp>
      <p:sp>
        <p:nvSpPr>
          <p:cNvPr id="3" name="object 3"/>
          <p:cNvSpPr/>
          <p:nvPr/>
        </p:nvSpPr>
        <p:spPr>
          <a:xfrm>
            <a:off x="1264485" y="739294"/>
            <a:ext cx="2227580" cy="2227580"/>
          </a:xfrm>
          <a:custGeom>
            <a:avLst/>
            <a:gdLst/>
            <a:ahLst/>
            <a:cxnLst/>
            <a:rect l="l" t="t" r="r" b="b"/>
            <a:pathLst>
              <a:path w="2227579" h="2227580">
                <a:moveTo>
                  <a:pt x="103810" y="2191403"/>
                </a:moveTo>
                <a:lnTo>
                  <a:pt x="2151679" y="2191403"/>
                </a:lnTo>
              </a:path>
              <a:path w="2227579" h="2227580">
                <a:moveTo>
                  <a:pt x="103810" y="2191403"/>
                </a:moveTo>
                <a:lnTo>
                  <a:pt x="103810" y="2226978"/>
                </a:lnTo>
              </a:path>
              <a:path w="2227579" h="2227580">
                <a:moveTo>
                  <a:pt x="445129" y="2191403"/>
                </a:moveTo>
                <a:lnTo>
                  <a:pt x="445129" y="2226978"/>
                </a:lnTo>
              </a:path>
              <a:path w="2227579" h="2227580">
                <a:moveTo>
                  <a:pt x="786449" y="2191403"/>
                </a:moveTo>
                <a:lnTo>
                  <a:pt x="786449" y="2226978"/>
                </a:lnTo>
              </a:path>
              <a:path w="2227579" h="2227580">
                <a:moveTo>
                  <a:pt x="1127769" y="2191403"/>
                </a:moveTo>
                <a:lnTo>
                  <a:pt x="1127769" y="2226978"/>
                </a:lnTo>
              </a:path>
              <a:path w="2227579" h="2227580">
                <a:moveTo>
                  <a:pt x="1469089" y="2191403"/>
                </a:moveTo>
                <a:lnTo>
                  <a:pt x="1469089" y="2226978"/>
                </a:lnTo>
              </a:path>
              <a:path w="2227579" h="2227580">
                <a:moveTo>
                  <a:pt x="1810408" y="2191403"/>
                </a:moveTo>
                <a:lnTo>
                  <a:pt x="1810408" y="2226978"/>
                </a:lnTo>
              </a:path>
              <a:path w="2227579" h="2227580">
                <a:moveTo>
                  <a:pt x="2151679" y="2191403"/>
                </a:moveTo>
                <a:lnTo>
                  <a:pt x="2151679" y="2226978"/>
                </a:lnTo>
              </a:path>
              <a:path w="2227579" h="2227580">
                <a:moveTo>
                  <a:pt x="35574" y="2123169"/>
                </a:moveTo>
                <a:lnTo>
                  <a:pt x="35574" y="75299"/>
                </a:lnTo>
              </a:path>
              <a:path w="2227579" h="2227580">
                <a:moveTo>
                  <a:pt x="35574" y="2123169"/>
                </a:moveTo>
                <a:lnTo>
                  <a:pt x="0" y="2123169"/>
                </a:lnTo>
              </a:path>
              <a:path w="2227579" h="2227580">
                <a:moveTo>
                  <a:pt x="35574" y="1781849"/>
                </a:moveTo>
                <a:lnTo>
                  <a:pt x="0" y="1781849"/>
                </a:lnTo>
              </a:path>
              <a:path w="2227579" h="2227580">
                <a:moveTo>
                  <a:pt x="35574" y="1440529"/>
                </a:moveTo>
                <a:lnTo>
                  <a:pt x="0" y="1440529"/>
                </a:lnTo>
              </a:path>
              <a:path w="2227579" h="2227580">
                <a:moveTo>
                  <a:pt x="35574" y="1099209"/>
                </a:moveTo>
                <a:lnTo>
                  <a:pt x="0" y="1099209"/>
                </a:lnTo>
              </a:path>
              <a:path w="2227579" h="2227580">
                <a:moveTo>
                  <a:pt x="35574" y="757889"/>
                </a:moveTo>
                <a:lnTo>
                  <a:pt x="0" y="757889"/>
                </a:lnTo>
              </a:path>
              <a:path w="2227579" h="2227580">
                <a:moveTo>
                  <a:pt x="35574" y="416570"/>
                </a:moveTo>
                <a:lnTo>
                  <a:pt x="0" y="416570"/>
                </a:lnTo>
              </a:path>
              <a:path w="2227579" h="2227580">
                <a:moveTo>
                  <a:pt x="35574" y="75299"/>
                </a:moveTo>
                <a:lnTo>
                  <a:pt x="0" y="75299"/>
                </a:lnTo>
              </a:path>
              <a:path w="2227579" h="2227580">
                <a:moveTo>
                  <a:pt x="35574" y="2191403"/>
                </a:moveTo>
                <a:lnTo>
                  <a:pt x="2226979" y="2191403"/>
                </a:lnTo>
                <a:lnTo>
                  <a:pt x="2226979" y="0"/>
                </a:lnTo>
                <a:lnTo>
                  <a:pt x="35574" y="0"/>
                </a:lnTo>
                <a:lnTo>
                  <a:pt x="35574" y="2191403"/>
                </a:lnTo>
              </a:path>
            </a:pathLst>
          </a:custGeom>
          <a:ln w="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1800" y="2986775"/>
            <a:ext cx="9334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−3</a:t>
            </a:r>
            <a:endParaRPr sz="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3120" y="2986775"/>
            <a:ext cx="9334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−2</a:t>
            </a:r>
            <a:endParaRPr sz="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4440" y="2986775"/>
            <a:ext cx="758825" cy="239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70840" algn="l"/>
                <a:tab pos="712470" algn="l"/>
              </a:tabLst>
            </a:pPr>
            <a:r>
              <a:rPr sz="450" spc="5" dirty="0">
                <a:latin typeface="Arial"/>
                <a:cs typeface="Arial"/>
              </a:rPr>
              <a:t>−1	0	1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</a:pPr>
            <a:r>
              <a:rPr sz="450" spc="5" dirty="0">
                <a:latin typeface="Arial"/>
                <a:cs typeface="Arial"/>
              </a:rPr>
              <a:t>First Principal</a:t>
            </a:r>
            <a:r>
              <a:rPr sz="450" spc="-35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Component</a:t>
            </a:r>
            <a:endParaRPr sz="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5710" y="2986775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6980" y="2986775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6169" y="2815966"/>
            <a:ext cx="85090" cy="9334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dirty="0">
                <a:latin typeface="Arial"/>
                <a:cs typeface="Arial"/>
              </a:rPr>
              <a:t>−3</a:t>
            </a:r>
            <a:endParaRPr sz="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6169" y="2474646"/>
            <a:ext cx="85090" cy="9334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dirty="0">
                <a:latin typeface="Arial"/>
                <a:cs typeface="Arial"/>
              </a:rPr>
              <a:t>−2</a:t>
            </a:r>
            <a:endParaRPr sz="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6169" y="2133326"/>
            <a:ext cx="85090" cy="9334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dirty="0">
                <a:latin typeface="Arial"/>
                <a:cs typeface="Arial"/>
              </a:rPr>
              <a:t>−1</a:t>
            </a:r>
            <a:endParaRPr sz="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6169" y="1809322"/>
            <a:ext cx="85090" cy="58419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6169" y="1468002"/>
            <a:ext cx="85090" cy="58419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6169" y="1126682"/>
            <a:ext cx="85090" cy="58419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6169" y="785412"/>
            <a:ext cx="85090" cy="58419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3870" y="1437497"/>
            <a:ext cx="85090" cy="79438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spc="5" dirty="0">
                <a:latin typeface="Arial"/>
                <a:cs typeface="Arial"/>
              </a:rPr>
              <a:t>Second Principal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Component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15093" y="2176709"/>
            <a:ext cx="220979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Alabama</a:t>
            </a:r>
            <a:endParaRPr sz="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28809" y="2172113"/>
            <a:ext cx="23241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5" dirty="0">
                <a:solidFill>
                  <a:srgbClr val="0072CB"/>
                </a:solidFill>
                <a:latin typeface="Arial"/>
                <a:cs typeface="Arial"/>
              </a:rPr>
              <a:t>A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r</a:t>
            </a: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kansas</a:t>
            </a:r>
            <a:endParaRPr sz="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28010" y="1272814"/>
            <a:ext cx="23431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Cali</a:t>
            </a:r>
            <a:r>
              <a:rPr sz="350" spc="-5" dirty="0">
                <a:solidFill>
                  <a:srgbClr val="0072CB"/>
                </a:solidFill>
                <a:latin typeface="Arial"/>
                <a:cs typeface="Arial"/>
              </a:rPr>
              <a:t>f</a:t>
            </a: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o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rnia</a:t>
            </a:r>
            <a:endParaRPr sz="3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91088" y="1460471"/>
            <a:ext cx="22542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Colorado</a:t>
            </a:r>
            <a:endParaRPr sz="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90060" y="1426232"/>
            <a:ext cx="28638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Connecticut</a:t>
            </a:r>
            <a:endParaRPr sz="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22091" y="1807029"/>
            <a:ext cx="17716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Florida</a:t>
            </a:r>
            <a:endParaRPr sz="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97080" y="1263131"/>
            <a:ext cx="17208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5" dirty="0">
                <a:solidFill>
                  <a:srgbClr val="0072CB"/>
                </a:solidFill>
                <a:latin typeface="Arial"/>
                <a:cs typeface="Arial"/>
              </a:rPr>
              <a:t>H</a:t>
            </a:r>
            <a:r>
              <a:rPr sz="350" spc="10" dirty="0">
                <a:solidFill>
                  <a:srgbClr val="0072CB"/>
                </a:solidFill>
                <a:latin typeface="Arial"/>
                <a:cs typeface="Arial"/>
              </a:rPr>
              <a:t>awaii</a:t>
            </a:r>
            <a:endParaRPr sz="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63672" y="1865036"/>
            <a:ext cx="14922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Idaho</a:t>
            </a:r>
            <a:endParaRPr sz="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51411" y="1563391"/>
            <a:ext cx="35877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50" dirty="0">
                <a:solidFill>
                  <a:srgbClr val="0072CB"/>
                </a:solidFill>
                <a:latin typeface="Arial"/>
                <a:cs typeface="Arial"/>
              </a:rPr>
              <a:t>Illinois</a:t>
            </a:r>
            <a:r>
              <a:rPr sz="525" baseline="23809" dirty="0">
                <a:solidFill>
                  <a:srgbClr val="0072CB"/>
                </a:solidFill>
                <a:latin typeface="Arial"/>
                <a:cs typeface="Arial"/>
              </a:rPr>
              <a:t>Arizona</a:t>
            </a:r>
            <a:endParaRPr sz="525" baseline="23809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24252" y="2112675"/>
            <a:ext cx="22669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5" dirty="0">
                <a:solidFill>
                  <a:srgbClr val="0072CB"/>
                </a:solidFill>
                <a:latin typeface="Arial"/>
                <a:cs typeface="Arial"/>
              </a:rPr>
              <a:t>K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entucky</a:t>
            </a:r>
            <a:endParaRPr sz="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02420" y="1920967"/>
            <a:ext cx="16002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Maine</a:t>
            </a:r>
            <a:endParaRPr sz="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93100" y="1736227"/>
            <a:ext cx="22352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Michigan</a:t>
            </a:r>
            <a:endParaRPr sz="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82875" y="1975173"/>
            <a:ext cx="217804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Montana</a:t>
            </a:r>
            <a:endParaRPr sz="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20782" y="1728224"/>
            <a:ext cx="52006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Nebraska</a:t>
            </a:r>
            <a:r>
              <a:rPr sz="350" spc="55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525" spc="22" baseline="-15873" dirty="0">
                <a:solidFill>
                  <a:srgbClr val="0072CB"/>
                </a:solidFill>
                <a:latin typeface="Arial"/>
                <a:cs typeface="Arial"/>
              </a:rPr>
              <a:t>Indiana</a:t>
            </a:r>
            <a:endParaRPr sz="525" baseline="-15873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65614" y="1531722"/>
            <a:ext cx="19304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5" dirty="0">
                <a:solidFill>
                  <a:srgbClr val="0072CB"/>
                </a:solidFill>
                <a:latin typeface="Arial"/>
                <a:cs typeface="Arial"/>
              </a:rPr>
              <a:t>N</a:t>
            </a:r>
            <a:r>
              <a:rPr sz="350" spc="5" dirty="0">
                <a:solidFill>
                  <a:srgbClr val="0072CB"/>
                </a:solidFill>
                <a:latin typeface="Arial"/>
                <a:cs typeface="Arial"/>
              </a:rPr>
              <a:t>ev</a:t>
            </a: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ada</a:t>
            </a:r>
            <a:endParaRPr sz="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72985" y="1782920"/>
            <a:ext cx="42672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New</a:t>
            </a:r>
            <a:r>
              <a:rPr sz="350" spc="-1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350" spc="-45" dirty="0">
                <a:solidFill>
                  <a:srgbClr val="0072CB"/>
                </a:solidFill>
                <a:latin typeface="Arial"/>
                <a:cs typeface="Arial"/>
              </a:rPr>
              <a:t>Ha</a:t>
            </a:r>
            <a:r>
              <a:rPr sz="525" spc="-67" baseline="31746" dirty="0">
                <a:solidFill>
                  <a:srgbClr val="0072CB"/>
                </a:solidFill>
                <a:latin typeface="Arial"/>
                <a:cs typeface="Arial"/>
              </a:rPr>
              <a:t>I</a:t>
            </a:r>
            <a:r>
              <a:rPr sz="350" spc="-45" dirty="0">
                <a:solidFill>
                  <a:srgbClr val="0072CB"/>
                </a:solidFill>
                <a:latin typeface="Arial"/>
                <a:cs typeface="Arial"/>
              </a:rPr>
              <a:t>m</a:t>
            </a:r>
            <a:r>
              <a:rPr sz="525" spc="-67" baseline="31746" dirty="0">
                <a:solidFill>
                  <a:srgbClr val="0072CB"/>
                </a:solidFill>
                <a:latin typeface="Arial"/>
                <a:cs typeface="Arial"/>
              </a:rPr>
              <a:t>ow</a:t>
            </a:r>
            <a:r>
              <a:rPr sz="350" spc="-45" dirty="0">
                <a:solidFill>
                  <a:srgbClr val="0072CB"/>
                </a:solidFill>
                <a:latin typeface="Arial"/>
                <a:cs typeface="Arial"/>
              </a:rPr>
              <a:t>p</a:t>
            </a:r>
            <a:r>
              <a:rPr sz="525" spc="-67" baseline="31746" dirty="0">
                <a:solidFill>
                  <a:srgbClr val="0072CB"/>
                </a:solidFill>
                <a:latin typeface="Arial"/>
                <a:cs typeface="Arial"/>
              </a:rPr>
              <a:t>a</a:t>
            </a:r>
            <a:r>
              <a:rPr sz="350" spc="-45" dirty="0">
                <a:solidFill>
                  <a:srgbClr val="0072CB"/>
                </a:solidFill>
                <a:latin typeface="Arial"/>
                <a:cs typeface="Arial"/>
              </a:rPr>
              <a:t>shire</a:t>
            </a:r>
            <a:endParaRPr sz="3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40991" y="1515616"/>
            <a:ext cx="23241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New</a:t>
            </a:r>
            <a:r>
              <a:rPr sz="350" spc="-35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350" spc="5" dirty="0">
                <a:solidFill>
                  <a:srgbClr val="0072CB"/>
                </a:solidFill>
                <a:latin typeface="Arial"/>
                <a:cs typeface="Arial"/>
              </a:rPr>
              <a:t>York</a:t>
            </a:r>
            <a:endParaRPr sz="3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86128" y="1996221"/>
            <a:ext cx="25463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rth</a:t>
            </a:r>
            <a:r>
              <a:rPr sz="350" spc="-3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Dakota</a:t>
            </a:r>
            <a:endParaRPr sz="3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02484" y="1704804"/>
            <a:ext cx="75628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50" spc="-25" dirty="0">
                <a:solidFill>
                  <a:srgbClr val="0072CB"/>
                </a:solidFill>
                <a:latin typeface="Arial"/>
                <a:cs typeface="Arial"/>
              </a:rPr>
              <a:t>Kansa</a:t>
            </a:r>
            <a:r>
              <a:rPr sz="525" spc="-37" baseline="7936" dirty="0">
                <a:solidFill>
                  <a:srgbClr val="0072CB"/>
                </a:solidFill>
                <a:latin typeface="Arial"/>
                <a:cs typeface="Arial"/>
              </a:rPr>
              <a:t>O</a:t>
            </a:r>
            <a:r>
              <a:rPr sz="350" spc="-25" dirty="0">
                <a:solidFill>
                  <a:srgbClr val="0072CB"/>
                </a:solidFill>
                <a:latin typeface="Arial"/>
                <a:cs typeface="Arial"/>
              </a:rPr>
              <a:t>s </a:t>
            </a:r>
            <a:r>
              <a:rPr sz="525" spc="-52" baseline="7936" dirty="0">
                <a:solidFill>
                  <a:srgbClr val="0072CB"/>
                </a:solidFill>
                <a:latin typeface="Arial"/>
                <a:cs typeface="Arial"/>
              </a:rPr>
              <a:t>klaho</a:t>
            </a:r>
            <a:r>
              <a:rPr sz="525" spc="-52" baseline="23809" dirty="0">
                <a:solidFill>
                  <a:srgbClr val="0072CB"/>
                </a:solidFill>
                <a:latin typeface="Arial"/>
                <a:cs typeface="Arial"/>
              </a:rPr>
              <a:t>D</a:t>
            </a:r>
            <a:r>
              <a:rPr sz="525" spc="-52" baseline="7936" dirty="0">
                <a:solidFill>
                  <a:srgbClr val="0072CB"/>
                </a:solidFill>
                <a:latin typeface="Arial"/>
                <a:cs typeface="Arial"/>
              </a:rPr>
              <a:t>m</a:t>
            </a:r>
            <a:r>
              <a:rPr sz="525" spc="-52" baseline="23809" dirty="0">
                <a:solidFill>
                  <a:srgbClr val="0072CB"/>
                </a:solidFill>
                <a:latin typeface="Arial"/>
                <a:cs typeface="Arial"/>
              </a:rPr>
              <a:t>el</a:t>
            </a:r>
            <a:r>
              <a:rPr sz="525" spc="-52" baseline="7936" dirty="0">
                <a:solidFill>
                  <a:srgbClr val="0072CB"/>
                </a:solidFill>
                <a:latin typeface="Arial"/>
                <a:cs typeface="Arial"/>
              </a:rPr>
              <a:t>a</a:t>
            </a:r>
            <a:r>
              <a:rPr sz="525" spc="-52" baseline="23809" dirty="0">
                <a:solidFill>
                  <a:srgbClr val="0072CB"/>
                </a:solidFill>
                <a:latin typeface="Arial"/>
                <a:cs typeface="Arial"/>
              </a:rPr>
              <a:t>aware 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Missouri</a:t>
            </a:r>
            <a:endParaRPr sz="3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96837" y="2447427"/>
            <a:ext cx="417830" cy="23558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40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South</a:t>
            </a:r>
            <a:r>
              <a:rPr sz="350" spc="-3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Carolina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">
              <a:latin typeface="Arial"/>
              <a:cs typeface="Arial"/>
            </a:endParaRPr>
          </a:p>
          <a:p>
            <a:pPr marL="12700" marR="73660" indent="2540">
              <a:lnSpc>
                <a:spcPts val="400"/>
              </a:lnSpc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North</a:t>
            </a:r>
            <a:r>
              <a:rPr sz="350" spc="-5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Carolina </a:t>
            </a:r>
            <a:r>
              <a:rPr sz="350" spc="1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Mississippi</a:t>
            </a:r>
            <a:endParaRPr sz="3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58225" y="2072362"/>
            <a:ext cx="32385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South</a:t>
            </a:r>
            <a:r>
              <a:rPr sz="350" spc="-3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Dakota</a:t>
            </a:r>
            <a:endParaRPr sz="3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70137" y="1654407"/>
            <a:ext cx="15303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-30" dirty="0">
                <a:solidFill>
                  <a:srgbClr val="0072CB"/>
                </a:solidFill>
                <a:latin typeface="Arial"/>
                <a:cs typeface="Arial"/>
              </a:rPr>
              <a:t>T</a:t>
            </a:r>
            <a:r>
              <a:rPr sz="350" spc="5" dirty="0">
                <a:solidFill>
                  <a:srgbClr val="0072CB"/>
                </a:solidFill>
                <a:latin typeface="Arial"/>
                <a:cs typeface="Arial"/>
              </a:rPr>
              <a:t>e</a:t>
            </a: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xas</a:t>
            </a:r>
            <a:endParaRPr sz="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16740" y="1299104"/>
            <a:ext cx="70231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525" spc="-52" baseline="7936" dirty="0">
                <a:solidFill>
                  <a:srgbClr val="0072CB"/>
                </a:solidFill>
                <a:latin typeface="Arial"/>
                <a:cs typeface="Arial"/>
              </a:rPr>
              <a:t>RhodMe </a:t>
            </a:r>
            <a:r>
              <a:rPr sz="525" spc="-104" baseline="7936" dirty="0">
                <a:solidFill>
                  <a:srgbClr val="0072CB"/>
                </a:solidFill>
                <a:latin typeface="Arial"/>
                <a:cs typeface="Arial"/>
              </a:rPr>
              <a:t>aIsl</a:t>
            </a:r>
            <a:r>
              <a:rPr sz="350" spc="-70" dirty="0">
                <a:solidFill>
                  <a:srgbClr val="0072CB"/>
                </a:solidFill>
                <a:latin typeface="Arial"/>
                <a:cs typeface="Arial"/>
              </a:rPr>
              <a:t>U</a:t>
            </a:r>
            <a:r>
              <a:rPr sz="525" spc="-104" baseline="7936" dirty="0">
                <a:solidFill>
                  <a:srgbClr val="0072CB"/>
                </a:solidFill>
                <a:latin typeface="Arial"/>
                <a:cs typeface="Arial"/>
              </a:rPr>
              <a:t>saa</a:t>
            </a:r>
            <a:r>
              <a:rPr sz="350" spc="-70" dirty="0">
                <a:solidFill>
                  <a:srgbClr val="0072CB"/>
                </a:solidFill>
                <a:latin typeface="Arial"/>
                <a:cs typeface="Arial"/>
              </a:rPr>
              <a:t>t</a:t>
            </a:r>
            <a:r>
              <a:rPr sz="525" spc="-104" baseline="7936" dirty="0">
                <a:solidFill>
                  <a:srgbClr val="0072CB"/>
                </a:solidFill>
                <a:latin typeface="Arial"/>
                <a:cs typeface="Arial"/>
              </a:rPr>
              <a:t>n</a:t>
            </a:r>
            <a:r>
              <a:rPr sz="350" spc="-70" dirty="0">
                <a:solidFill>
                  <a:srgbClr val="0072CB"/>
                </a:solidFill>
                <a:latin typeface="Arial"/>
                <a:cs typeface="Arial"/>
              </a:rPr>
              <a:t>a</a:t>
            </a:r>
            <a:r>
              <a:rPr sz="525" spc="-104" baseline="7936" dirty="0">
                <a:solidFill>
                  <a:srgbClr val="0072CB"/>
                </a:solidFill>
                <a:latin typeface="Arial"/>
                <a:cs typeface="Arial"/>
              </a:rPr>
              <a:t>cd</a:t>
            </a:r>
            <a:r>
              <a:rPr sz="350" spc="-70" dirty="0">
                <a:solidFill>
                  <a:srgbClr val="0072CB"/>
                </a:solidFill>
                <a:latin typeface="Arial"/>
                <a:cs typeface="Arial"/>
              </a:rPr>
              <a:t>h</a:t>
            </a:r>
            <a:r>
              <a:rPr sz="525" spc="-104" baseline="7936" dirty="0">
                <a:solidFill>
                  <a:srgbClr val="0072CB"/>
                </a:solidFill>
                <a:latin typeface="Arial"/>
                <a:cs typeface="Arial"/>
              </a:rPr>
              <a:t>use</a:t>
            </a:r>
            <a:r>
              <a:rPr sz="350" spc="-70" dirty="0">
                <a:solidFill>
                  <a:srgbClr val="0072CB"/>
                </a:solidFill>
                <a:latin typeface="Arial"/>
                <a:cs typeface="Arial"/>
              </a:rPr>
              <a:t>N</a:t>
            </a:r>
            <a:r>
              <a:rPr sz="525" spc="-104" baseline="7936" dirty="0">
                <a:solidFill>
                  <a:srgbClr val="0072CB"/>
                </a:solidFill>
                <a:latin typeface="Arial"/>
                <a:cs typeface="Arial"/>
              </a:rPr>
              <a:t>tt</a:t>
            </a:r>
            <a:r>
              <a:rPr sz="350" spc="-70" dirty="0">
                <a:solidFill>
                  <a:srgbClr val="0072CB"/>
                </a:solidFill>
                <a:latin typeface="Arial"/>
                <a:cs typeface="Arial"/>
              </a:rPr>
              <a:t>e</a:t>
            </a:r>
            <a:r>
              <a:rPr sz="525" spc="-104" baseline="7936" dirty="0">
                <a:solidFill>
                  <a:srgbClr val="0072CB"/>
                </a:solidFill>
                <a:latin typeface="Arial"/>
                <a:cs typeface="Arial"/>
              </a:rPr>
              <a:t>s</a:t>
            </a:r>
            <a:r>
              <a:rPr sz="350" spc="-70" dirty="0">
                <a:solidFill>
                  <a:srgbClr val="0072CB"/>
                </a:solidFill>
                <a:latin typeface="Arial"/>
                <a:cs typeface="Arial"/>
              </a:rPr>
              <a:t>w</a:t>
            </a:r>
            <a:r>
              <a:rPr sz="350" spc="-6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Jersey</a:t>
            </a:r>
            <a:endParaRPr sz="3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64635" y="1856197"/>
            <a:ext cx="19050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Virginia</a:t>
            </a:r>
            <a:endParaRPr sz="3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75845" y="1460922"/>
            <a:ext cx="28448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Washington</a:t>
            </a:r>
            <a:endParaRPr sz="3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39637" y="2270148"/>
            <a:ext cx="497205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VermontWest</a:t>
            </a:r>
            <a:r>
              <a:rPr sz="350" spc="-3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Virginia</a:t>
            </a:r>
            <a:endParaRPr sz="3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13509" y="1543334"/>
            <a:ext cx="1032510" cy="12890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63500" marR="43180" indent="686435">
              <a:lnSpc>
                <a:spcPts val="350"/>
              </a:lnSpc>
              <a:spcBef>
                <a:spcPts val="209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Ohio  </a:t>
            </a:r>
            <a:r>
              <a:rPr sz="350" spc="-25" dirty="0">
                <a:solidFill>
                  <a:srgbClr val="0072CB"/>
                </a:solidFill>
                <a:latin typeface="Arial"/>
                <a:cs typeface="Arial"/>
              </a:rPr>
              <a:t>Wisco</a:t>
            </a:r>
            <a:r>
              <a:rPr sz="525" spc="-37" baseline="7936" dirty="0">
                <a:solidFill>
                  <a:srgbClr val="0072CB"/>
                </a:solidFill>
                <a:latin typeface="Arial"/>
                <a:cs typeface="Arial"/>
              </a:rPr>
              <a:t>M</a:t>
            </a:r>
            <a:r>
              <a:rPr sz="350" spc="-25" dirty="0">
                <a:solidFill>
                  <a:srgbClr val="0072CB"/>
                </a:solidFill>
                <a:latin typeface="Arial"/>
                <a:cs typeface="Arial"/>
              </a:rPr>
              <a:t>ns</a:t>
            </a:r>
            <a:r>
              <a:rPr sz="525" spc="-37" baseline="7936" dirty="0">
                <a:solidFill>
                  <a:srgbClr val="0072CB"/>
                </a:solidFill>
                <a:latin typeface="Arial"/>
                <a:cs typeface="Arial"/>
              </a:rPr>
              <a:t>in</a:t>
            </a:r>
            <a:r>
              <a:rPr sz="350" spc="-25" dirty="0">
                <a:solidFill>
                  <a:srgbClr val="0072CB"/>
                </a:solidFill>
                <a:latin typeface="Arial"/>
                <a:cs typeface="Arial"/>
              </a:rPr>
              <a:t>in</a:t>
            </a:r>
            <a:r>
              <a:rPr sz="525" spc="-37" baseline="7936" dirty="0">
                <a:solidFill>
                  <a:srgbClr val="0072CB"/>
                </a:solidFill>
                <a:latin typeface="Arial"/>
                <a:cs typeface="Arial"/>
              </a:rPr>
              <a:t>nesota </a:t>
            </a:r>
            <a:r>
              <a:rPr sz="525" spc="22" baseline="-7936" dirty="0">
                <a:solidFill>
                  <a:srgbClr val="0072CB"/>
                </a:solidFill>
                <a:latin typeface="Arial"/>
                <a:cs typeface="Arial"/>
              </a:rPr>
              <a:t>Pennsylvania</a:t>
            </a:r>
            <a:r>
              <a:rPr sz="525" spc="97" baseline="-7936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525" spc="30" baseline="-23809" dirty="0">
                <a:solidFill>
                  <a:srgbClr val="0072CB"/>
                </a:solidFill>
                <a:latin typeface="Arial"/>
                <a:cs typeface="Arial"/>
              </a:rPr>
              <a:t>Oregon</a:t>
            </a:r>
            <a:endParaRPr sz="525" baseline="-23809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63936" y="1897157"/>
            <a:ext cx="229870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25" dirty="0">
                <a:solidFill>
                  <a:srgbClr val="0072CB"/>
                </a:solidFill>
                <a:latin typeface="Arial"/>
                <a:cs typeface="Arial"/>
              </a:rPr>
              <a:t>W</a:t>
            </a:r>
            <a:r>
              <a:rPr sz="350" spc="5" dirty="0">
                <a:solidFill>
                  <a:srgbClr val="0072CB"/>
                </a:solidFill>
                <a:latin typeface="Arial"/>
                <a:cs typeface="Arial"/>
              </a:rPr>
              <a:t>y</a:t>
            </a: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oming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298154" y="701814"/>
            <a:ext cx="2231390" cy="2231390"/>
            <a:chOff x="1298154" y="701814"/>
            <a:chExt cx="2231390" cy="2231390"/>
          </a:xfrm>
        </p:grpSpPr>
        <p:sp>
          <p:nvSpPr>
            <p:cNvPr id="46" name="object 46"/>
            <p:cNvSpPr/>
            <p:nvPr/>
          </p:nvSpPr>
          <p:spPr>
            <a:xfrm>
              <a:off x="1809026" y="703719"/>
              <a:ext cx="1718310" cy="1718310"/>
            </a:xfrm>
            <a:custGeom>
              <a:avLst/>
              <a:gdLst/>
              <a:ahLst/>
              <a:cxnLst/>
              <a:rect l="l" t="t" r="r" b="b"/>
              <a:pathLst>
                <a:path w="1718310" h="1718310">
                  <a:moveTo>
                    <a:pt x="0" y="35574"/>
                  </a:moveTo>
                  <a:lnTo>
                    <a:pt x="1166406" y="35574"/>
                  </a:lnTo>
                </a:path>
                <a:path w="1718310" h="1718310">
                  <a:moveTo>
                    <a:pt x="0" y="35574"/>
                  </a:moveTo>
                  <a:lnTo>
                    <a:pt x="0" y="0"/>
                  </a:lnTo>
                </a:path>
                <a:path w="1718310" h="1718310">
                  <a:moveTo>
                    <a:pt x="583227" y="35574"/>
                  </a:moveTo>
                  <a:lnTo>
                    <a:pt x="583227" y="0"/>
                  </a:lnTo>
                </a:path>
                <a:path w="1718310" h="1718310">
                  <a:moveTo>
                    <a:pt x="1166406" y="35574"/>
                  </a:moveTo>
                  <a:lnTo>
                    <a:pt x="1166406" y="0"/>
                  </a:lnTo>
                </a:path>
                <a:path w="1718310" h="1718310">
                  <a:moveTo>
                    <a:pt x="1682437" y="1718012"/>
                  </a:moveTo>
                  <a:lnTo>
                    <a:pt x="1682437" y="551605"/>
                  </a:lnTo>
                </a:path>
                <a:path w="1718310" h="1718310">
                  <a:moveTo>
                    <a:pt x="1682437" y="1718012"/>
                  </a:moveTo>
                  <a:lnTo>
                    <a:pt x="1718012" y="1718012"/>
                  </a:lnTo>
                </a:path>
                <a:path w="1718310" h="1718310">
                  <a:moveTo>
                    <a:pt x="1682437" y="1134784"/>
                  </a:moveTo>
                  <a:lnTo>
                    <a:pt x="1718012" y="1134784"/>
                  </a:lnTo>
                </a:path>
                <a:path w="1718310" h="1718310">
                  <a:moveTo>
                    <a:pt x="1682437" y="551605"/>
                  </a:moveTo>
                  <a:lnTo>
                    <a:pt x="1718012" y="551605"/>
                  </a:lnTo>
                </a:path>
              </a:pathLst>
            </a:custGeom>
            <a:ln w="3705">
              <a:solidFill>
                <a:srgbClr val="CE60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00059" y="739294"/>
              <a:ext cx="2192020" cy="2192020"/>
            </a:xfrm>
            <a:custGeom>
              <a:avLst/>
              <a:gdLst/>
              <a:ahLst/>
              <a:cxnLst/>
              <a:rect l="l" t="t" r="r" b="b"/>
              <a:pathLst>
                <a:path w="2192020" h="2192020">
                  <a:moveTo>
                    <a:pt x="0" y="2191403"/>
                  </a:moveTo>
                  <a:lnTo>
                    <a:pt x="2191404" y="2191403"/>
                  </a:lnTo>
                  <a:lnTo>
                    <a:pt x="2191404" y="0"/>
                  </a:lnTo>
                  <a:lnTo>
                    <a:pt x="0" y="0"/>
                  </a:lnTo>
                  <a:lnTo>
                    <a:pt x="0" y="2191403"/>
                  </a:lnTo>
                </a:path>
              </a:pathLst>
            </a:custGeom>
            <a:ln w="3705">
              <a:solidFill>
                <a:srgbClr val="0072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845567" y="2150767"/>
            <a:ext cx="292735" cy="2209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18745">
              <a:lnSpc>
                <a:spcPct val="121700"/>
              </a:lnSpc>
              <a:spcBef>
                <a:spcPts val="90"/>
              </a:spcBef>
            </a:pP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Alaska  Georgia</a:t>
            </a:r>
            <a:endParaRPr sz="350">
              <a:latin typeface="Arial"/>
              <a:cs typeface="Arial"/>
            </a:endParaRPr>
          </a:p>
          <a:p>
            <a:pPr marL="77470">
              <a:lnSpc>
                <a:spcPts val="520"/>
              </a:lnSpc>
            </a:pPr>
            <a:r>
              <a:rPr sz="450" spc="5" dirty="0">
                <a:solidFill>
                  <a:srgbClr val="CE6017"/>
                </a:solidFill>
                <a:latin typeface="Arial"/>
                <a:cs typeface="Arial"/>
              </a:rPr>
              <a:t>Murder</a:t>
            </a:r>
            <a:endParaRPr sz="4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95129" y="1810049"/>
            <a:ext cx="611505" cy="363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0830" marR="5080" indent="40005">
              <a:lnSpc>
                <a:spcPct val="171200"/>
              </a:lnSpc>
              <a:spcBef>
                <a:spcPts val="90"/>
              </a:spcBef>
            </a:pP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New</a:t>
            </a:r>
            <a:r>
              <a:rPr sz="350" spc="-5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0072CB"/>
                </a:solidFill>
                <a:latin typeface="Arial"/>
                <a:cs typeface="Arial"/>
              </a:rPr>
              <a:t>Mexico  </a:t>
            </a:r>
            <a:r>
              <a:rPr sz="350" spc="20" dirty="0">
                <a:solidFill>
                  <a:srgbClr val="0072CB"/>
                </a:solidFill>
                <a:latin typeface="Arial"/>
                <a:cs typeface="Arial"/>
              </a:rPr>
              <a:t>Maryland</a:t>
            </a:r>
            <a:endParaRPr sz="35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135"/>
              </a:spcBef>
            </a:pPr>
            <a:r>
              <a:rPr sz="450" spc="5" dirty="0">
                <a:solidFill>
                  <a:srgbClr val="CE6017"/>
                </a:solidFill>
                <a:latin typeface="Arial"/>
                <a:cs typeface="Arial"/>
              </a:rPr>
              <a:t>Assault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" baseline="7936" dirty="0">
                <a:solidFill>
                  <a:srgbClr val="0072CB"/>
                </a:solidFill>
                <a:latin typeface="Arial"/>
                <a:cs typeface="Arial"/>
              </a:rPr>
              <a:t>Tennesse</a:t>
            </a:r>
            <a:r>
              <a:rPr sz="350" dirty="0">
                <a:solidFill>
                  <a:srgbClr val="0072CB"/>
                </a:solidFill>
                <a:latin typeface="Arial"/>
                <a:cs typeface="Arial"/>
              </a:rPr>
              <a:t>L</a:t>
            </a:r>
            <a:r>
              <a:rPr sz="525" baseline="7936" dirty="0">
                <a:solidFill>
                  <a:srgbClr val="0072CB"/>
                </a:solidFill>
                <a:latin typeface="Arial"/>
                <a:cs typeface="Arial"/>
              </a:rPr>
              <a:t>e</a:t>
            </a:r>
            <a:r>
              <a:rPr sz="350" dirty="0">
                <a:solidFill>
                  <a:srgbClr val="0072CB"/>
                </a:solidFill>
                <a:latin typeface="Arial"/>
                <a:cs typeface="Arial"/>
              </a:rPr>
              <a:t>ouisiana</a:t>
            </a:r>
            <a:endParaRPr sz="3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37806" y="581924"/>
            <a:ext cx="14287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−0.5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38346" y="581924"/>
            <a:ext cx="10795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0.0</a:t>
            </a:r>
            <a:endParaRPr sz="4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21524" y="581924"/>
            <a:ext cx="10795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61020" y="2350511"/>
            <a:ext cx="85090" cy="14287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dirty="0">
                <a:latin typeface="Arial"/>
                <a:cs typeface="Arial"/>
              </a:rPr>
              <a:t>−0.5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61020" y="1784598"/>
            <a:ext cx="85090" cy="10795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dirty="0">
                <a:latin typeface="Arial"/>
                <a:cs typeface="Arial"/>
              </a:rPr>
              <a:t>0.0</a:t>
            </a:r>
            <a:endParaRPr sz="4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61020" y="1201419"/>
            <a:ext cx="85090" cy="10795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dirty="0">
                <a:latin typeface="Arial"/>
                <a:cs typeface="Arial"/>
              </a:rPr>
              <a:t>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70569" y="763603"/>
            <a:ext cx="28956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solidFill>
                  <a:srgbClr val="CE6017"/>
                </a:solidFill>
                <a:latin typeface="Arial"/>
                <a:cs typeface="Arial"/>
              </a:rPr>
              <a:t>Urban</a:t>
            </a:r>
            <a:r>
              <a:rPr sz="450" spc="-15" dirty="0">
                <a:solidFill>
                  <a:srgbClr val="CE6017"/>
                </a:solidFill>
                <a:latin typeface="Arial"/>
                <a:cs typeface="Arial"/>
              </a:rPr>
              <a:t>P</a:t>
            </a:r>
            <a:r>
              <a:rPr sz="450" spc="5" dirty="0">
                <a:solidFill>
                  <a:srgbClr val="CE6017"/>
                </a:solidFill>
                <a:latin typeface="Arial"/>
                <a:cs typeface="Arial"/>
              </a:rPr>
              <a:t>op</a:t>
            </a:r>
            <a:endParaRPr sz="4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942573" y="1586515"/>
            <a:ext cx="16764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10" dirty="0">
                <a:solidFill>
                  <a:srgbClr val="CE6017"/>
                </a:solidFill>
                <a:latin typeface="Arial"/>
                <a:cs typeface="Arial"/>
              </a:rPr>
              <a:t>Rape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300059" y="739294"/>
            <a:ext cx="2192020" cy="2192020"/>
            <a:chOff x="1300059" y="739294"/>
            <a:chExt cx="2192020" cy="2192020"/>
          </a:xfrm>
        </p:grpSpPr>
        <p:sp>
          <p:nvSpPr>
            <p:cNvPr id="59" name="object 59"/>
            <p:cNvSpPr/>
            <p:nvPr/>
          </p:nvSpPr>
          <p:spPr>
            <a:xfrm>
              <a:off x="2392254" y="1024090"/>
              <a:ext cx="544195" cy="1205230"/>
            </a:xfrm>
            <a:custGeom>
              <a:avLst/>
              <a:gdLst/>
              <a:ahLst/>
              <a:cxnLst/>
              <a:rect l="l" t="t" r="r" b="b"/>
              <a:pathLst>
                <a:path w="544194" h="1205230">
                  <a:moveTo>
                    <a:pt x="0" y="814414"/>
                  </a:moveTo>
                  <a:lnTo>
                    <a:pt x="500072" y="1204649"/>
                  </a:lnTo>
                </a:path>
                <a:path w="544194" h="1205230">
                  <a:moveTo>
                    <a:pt x="464843" y="1199708"/>
                  </a:moveTo>
                  <a:lnTo>
                    <a:pt x="500072" y="1204649"/>
                  </a:lnTo>
                  <a:lnTo>
                    <a:pt x="486731" y="1171643"/>
                  </a:lnTo>
                </a:path>
                <a:path w="544194" h="1205230">
                  <a:moveTo>
                    <a:pt x="0" y="814414"/>
                  </a:moveTo>
                  <a:lnTo>
                    <a:pt x="544194" y="989817"/>
                  </a:lnTo>
                </a:path>
                <a:path w="544194" h="1205230">
                  <a:moveTo>
                    <a:pt x="509410" y="997327"/>
                  </a:moveTo>
                  <a:lnTo>
                    <a:pt x="544194" y="989817"/>
                  </a:lnTo>
                  <a:lnTo>
                    <a:pt x="520329" y="963432"/>
                  </a:lnTo>
                </a:path>
                <a:path w="544194" h="1205230">
                  <a:moveTo>
                    <a:pt x="0" y="814414"/>
                  </a:moveTo>
                  <a:lnTo>
                    <a:pt x="259596" y="0"/>
                  </a:lnTo>
                </a:path>
                <a:path w="544194" h="1205230">
                  <a:moveTo>
                    <a:pt x="267156" y="34734"/>
                  </a:moveTo>
                  <a:lnTo>
                    <a:pt x="259596" y="0"/>
                  </a:lnTo>
                  <a:lnTo>
                    <a:pt x="233261" y="23914"/>
                  </a:lnTo>
                </a:path>
                <a:path w="544194" h="1205230">
                  <a:moveTo>
                    <a:pt x="0" y="814414"/>
                  </a:moveTo>
                  <a:lnTo>
                    <a:pt x="507088" y="658280"/>
                  </a:lnTo>
                </a:path>
                <a:path w="544194" h="1205230">
                  <a:moveTo>
                    <a:pt x="482877" y="684368"/>
                  </a:moveTo>
                  <a:lnTo>
                    <a:pt x="507088" y="658280"/>
                  </a:lnTo>
                  <a:lnTo>
                    <a:pt x="472402" y="650375"/>
                  </a:lnTo>
                </a:path>
              </a:pathLst>
            </a:custGeom>
            <a:ln w="3705">
              <a:solidFill>
                <a:srgbClr val="CE60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300059" y="739294"/>
              <a:ext cx="2192020" cy="2192020"/>
            </a:xfrm>
            <a:custGeom>
              <a:avLst/>
              <a:gdLst/>
              <a:ahLst/>
              <a:cxnLst/>
              <a:rect l="l" t="t" r="r" b="b"/>
              <a:pathLst>
                <a:path w="2192020" h="2192020">
                  <a:moveTo>
                    <a:pt x="0" y="1099209"/>
                  </a:moveTo>
                  <a:lnTo>
                    <a:pt x="2191404" y="1099209"/>
                  </a:lnTo>
                </a:path>
                <a:path w="2192020" h="2192020">
                  <a:moveTo>
                    <a:pt x="1092194" y="2191403"/>
                  </a:moveTo>
                  <a:lnTo>
                    <a:pt x="1092194" y="0"/>
                  </a:lnTo>
                </a:path>
              </a:pathLst>
            </a:custGeom>
            <a:ln w="3705">
              <a:solidFill>
                <a:srgbClr val="AEC0D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16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D5B0BB-A48A-4D63-96FD-3DDF14A859DA}"/>
              </a:ext>
            </a:extLst>
          </p:cNvPr>
          <p:cNvSpPr txBox="1"/>
          <p:nvPr/>
        </p:nvSpPr>
        <p:spPr>
          <a:xfrm>
            <a:off x="3829050" y="70371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biplot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6867" y="211465"/>
            <a:ext cx="10941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Figure</a:t>
            </a:r>
            <a:r>
              <a:rPr spc="-60" dirty="0"/>
              <a:t> </a:t>
            </a:r>
            <a:r>
              <a:rPr spc="10" dirty="0"/>
              <a:t>details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17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59775"/>
            <a:ext cx="3843020" cy="22421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Latin Modern Math"/>
                <a:cs typeface="Latin Modern Math"/>
              </a:rPr>
              <a:t>The first </a:t>
            </a:r>
            <a:r>
              <a:rPr sz="1100" spc="-30" dirty="0">
                <a:latin typeface="Latin Modern Math"/>
                <a:cs typeface="Latin Modern Math"/>
              </a:rPr>
              <a:t>two </a:t>
            </a:r>
            <a:r>
              <a:rPr sz="1100" spc="-5" dirty="0">
                <a:latin typeface="Latin Modern Math"/>
                <a:cs typeface="Latin Modern Math"/>
              </a:rPr>
              <a:t>principal </a:t>
            </a:r>
            <a:r>
              <a:rPr sz="1100" spc="-10" dirty="0">
                <a:latin typeface="Latin Modern Math"/>
                <a:cs typeface="Latin Modern Math"/>
              </a:rPr>
              <a:t>components </a:t>
            </a:r>
            <a:r>
              <a:rPr sz="1100" spc="-5" dirty="0">
                <a:latin typeface="Latin Modern Math"/>
                <a:cs typeface="Latin Modern Math"/>
              </a:rPr>
              <a:t>for the </a:t>
            </a:r>
            <a:r>
              <a:rPr sz="1100" spc="-10" dirty="0">
                <a:latin typeface="Latin Modern Math"/>
                <a:cs typeface="Latin Modern Math"/>
              </a:rPr>
              <a:t>USArrests</a:t>
            </a:r>
            <a:r>
              <a:rPr sz="1100" spc="4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data.</a:t>
            </a:r>
            <a:endParaRPr sz="1100">
              <a:latin typeface="Latin Modern Math"/>
              <a:cs typeface="Latin Modern Math"/>
            </a:endParaRPr>
          </a:p>
          <a:p>
            <a:pPr marL="28956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9019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blue state </a:t>
            </a:r>
            <a:r>
              <a:rPr sz="1100" spc="-10" dirty="0">
                <a:latin typeface="Latin Modern Math"/>
                <a:cs typeface="Latin Modern Math"/>
              </a:rPr>
              <a:t>names represent </a:t>
            </a:r>
            <a:r>
              <a:rPr sz="1100" spc="-5" dirty="0">
                <a:latin typeface="Latin Modern Math"/>
                <a:cs typeface="Latin Modern Math"/>
              </a:rPr>
              <a:t>the scores for the </a:t>
            </a:r>
            <a:r>
              <a:rPr sz="1100" spc="-10" dirty="0">
                <a:latin typeface="Latin Modern Math"/>
                <a:cs typeface="Latin Modern Math"/>
              </a:rPr>
              <a:t>first </a:t>
            </a:r>
            <a:r>
              <a:rPr sz="1100" spc="-30" dirty="0">
                <a:latin typeface="Latin Modern Math"/>
                <a:cs typeface="Latin Modern Math"/>
              </a:rPr>
              <a:t>two  </a:t>
            </a:r>
            <a:r>
              <a:rPr sz="1100" spc="-5" dirty="0">
                <a:latin typeface="Latin Modern Math"/>
                <a:cs typeface="Latin Modern Math"/>
              </a:rPr>
              <a:t>principal</a:t>
            </a:r>
            <a:r>
              <a:rPr sz="1100" spc="-10" dirty="0">
                <a:latin typeface="Latin Modern Math"/>
                <a:cs typeface="Latin Modern Math"/>
              </a:rPr>
              <a:t> components.</a:t>
            </a:r>
            <a:endParaRPr sz="1100">
              <a:latin typeface="Latin Modern Math"/>
              <a:cs typeface="Latin Modern Math"/>
            </a:endParaRPr>
          </a:p>
          <a:p>
            <a:pPr marL="289560" marR="889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9019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orange </a:t>
            </a:r>
            <a:r>
              <a:rPr sz="1100" spc="-15" dirty="0">
                <a:latin typeface="Latin Modern Math"/>
                <a:cs typeface="Latin Modern Math"/>
              </a:rPr>
              <a:t>arrows </a:t>
            </a:r>
            <a:r>
              <a:rPr sz="1100" spc="-5" dirty="0">
                <a:latin typeface="Latin Modern Math"/>
                <a:cs typeface="Latin Modern Math"/>
              </a:rPr>
              <a:t>indicate the </a:t>
            </a:r>
            <a:r>
              <a:rPr sz="1100" spc="-10" dirty="0">
                <a:latin typeface="Latin Modern Math"/>
                <a:cs typeface="Latin Modern Math"/>
              </a:rPr>
              <a:t>first </a:t>
            </a:r>
            <a:r>
              <a:rPr sz="1100" spc="-30" dirty="0">
                <a:latin typeface="Latin Modern Math"/>
                <a:cs typeface="Latin Modern Math"/>
              </a:rPr>
              <a:t>two </a:t>
            </a:r>
            <a:r>
              <a:rPr sz="1100" spc="-5" dirty="0">
                <a:latin typeface="Latin Modern Math"/>
                <a:cs typeface="Latin Modern Math"/>
              </a:rPr>
              <a:t>principal  </a:t>
            </a:r>
            <a:r>
              <a:rPr sz="1100" spc="-10" dirty="0">
                <a:latin typeface="Latin Modern Math"/>
                <a:cs typeface="Latin Modern Math"/>
              </a:rPr>
              <a:t>component </a:t>
            </a:r>
            <a:r>
              <a:rPr sz="1100" spc="-5" dirty="0">
                <a:latin typeface="Latin Modern Math"/>
                <a:cs typeface="Latin Modern Math"/>
              </a:rPr>
              <a:t>loading </a:t>
            </a:r>
            <a:r>
              <a:rPr sz="1100" spc="-10" dirty="0">
                <a:latin typeface="Latin Modern Math"/>
                <a:cs typeface="Latin Modern Math"/>
              </a:rPr>
              <a:t>vectors (with </a:t>
            </a:r>
            <a:r>
              <a:rPr sz="1100" spc="-5" dirty="0">
                <a:latin typeface="Latin Modern Math"/>
                <a:cs typeface="Latin Modern Math"/>
              </a:rPr>
              <a:t>axes </a:t>
            </a:r>
            <a:r>
              <a:rPr sz="1100" spc="-10" dirty="0">
                <a:latin typeface="Latin Modern Math"/>
                <a:cs typeface="Latin Modern Math"/>
              </a:rPr>
              <a:t>on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0" dirty="0">
                <a:latin typeface="Latin Modern Math"/>
                <a:cs typeface="Latin Modern Math"/>
              </a:rPr>
              <a:t>top and  right). </a:t>
            </a:r>
            <a:r>
              <a:rPr sz="1100" spc="-40" dirty="0">
                <a:latin typeface="Latin Modern Math"/>
                <a:cs typeface="Latin Modern Math"/>
              </a:rPr>
              <a:t>For </a:t>
            </a:r>
            <a:r>
              <a:rPr sz="1100" spc="-10" dirty="0">
                <a:latin typeface="Latin Modern Math"/>
                <a:cs typeface="Latin Modern Math"/>
              </a:rPr>
              <a:t>example, </a:t>
            </a:r>
            <a:r>
              <a:rPr sz="1100" spc="-5" dirty="0">
                <a:latin typeface="Latin Modern Math"/>
                <a:cs typeface="Latin Modern Math"/>
              </a:rPr>
              <a:t>the loading for </a:t>
            </a:r>
            <a:r>
              <a:rPr sz="1000" spc="-5" dirty="0">
                <a:solidFill>
                  <a:srgbClr val="BF7F3F"/>
                </a:solidFill>
                <a:latin typeface="LM Mono 10"/>
                <a:cs typeface="LM Mono 10"/>
              </a:rPr>
              <a:t>Rape </a:t>
            </a:r>
            <a:r>
              <a:rPr sz="1100" spc="-10" dirty="0">
                <a:latin typeface="Latin Modern Math"/>
                <a:cs typeface="Latin Modern Math"/>
              </a:rPr>
              <a:t>on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0" dirty="0">
                <a:latin typeface="Latin Modern Math"/>
                <a:cs typeface="Latin Modern Math"/>
              </a:rPr>
              <a:t>first  component </a:t>
            </a:r>
            <a:r>
              <a:rPr sz="1100" spc="-5" dirty="0">
                <a:latin typeface="Latin Modern Math"/>
                <a:cs typeface="Latin Modern Math"/>
              </a:rPr>
              <a:t>is </a:t>
            </a:r>
            <a:r>
              <a:rPr sz="1100" dirty="0">
                <a:latin typeface="Latin Modern Math"/>
                <a:cs typeface="Latin Modern Math"/>
              </a:rPr>
              <a:t>0</a:t>
            </a:r>
            <a:r>
              <a:rPr sz="1100" i="1" dirty="0">
                <a:latin typeface="Times New Roman"/>
                <a:cs typeface="Times New Roman"/>
              </a:rPr>
              <a:t>.</a:t>
            </a:r>
            <a:r>
              <a:rPr sz="1100" dirty="0">
                <a:latin typeface="Latin Modern Math"/>
                <a:cs typeface="Latin Modern Math"/>
              </a:rPr>
              <a:t>54,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its loading </a:t>
            </a:r>
            <a:r>
              <a:rPr sz="1100" spc="-10" dirty="0">
                <a:latin typeface="Latin Modern Math"/>
                <a:cs typeface="Latin Modern Math"/>
              </a:rPr>
              <a:t>on </a:t>
            </a:r>
            <a:r>
              <a:rPr sz="1100" spc="-5" dirty="0">
                <a:latin typeface="Latin Modern Math"/>
                <a:cs typeface="Latin Modern Math"/>
              </a:rPr>
              <a:t>the second principal  </a:t>
            </a:r>
            <a:r>
              <a:rPr sz="1100" spc="-10" dirty="0">
                <a:latin typeface="Latin Modern Math"/>
                <a:cs typeface="Latin Modern Math"/>
              </a:rPr>
              <a:t>component </a:t>
            </a:r>
            <a:r>
              <a:rPr sz="1100" dirty="0">
                <a:latin typeface="Latin Modern Math"/>
                <a:cs typeface="Latin Modern Math"/>
              </a:rPr>
              <a:t>0</a:t>
            </a:r>
            <a:r>
              <a:rPr sz="1100" i="1" dirty="0">
                <a:latin typeface="Times New Roman"/>
                <a:cs typeface="Times New Roman"/>
              </a:rPr>
              <a:t>.</a:t>
            </a:r>
            <a:r>
              <a:rPr sz="1100" dirty="0">
                <a:latin typeface="Latin Modern Math"/>
                <a:cs typeface="Latin Modern Math"/>
              </a:rPr>
              <a:t>17 </a:t>
            </a:r>
            <a:r>
              <a:rPr sz="1100" spc="-5" dirty="0">
                <a:latin typeface="Latin Modern Math"/>
                <a:cs typeface="Latin Modern Math"/>
              </a:rPr>
              <a:t>[the </a:t>
            </a:r>
            <a:r>
              <a:rPr sz="1100" spc="-15" dirty="0">
                <a:latin typeface="Latin Modern Math"/>
                <a:cs typeface="Latin Modern Math"/>
              </a:rPr>
              <a:t>word </a:t>
            </a:r>
            <a:r>
              <a:rPr sz="1000" spc="-5" dirty="0">
                <a:solidFill>
                  <a:srgbClr val="BF7F3F"/>
                </a:solidFill>
                <a:latin typeface="LM Mono 10"/>
                <a:cs typeface="LM Mono 10"/>
              </a:rPr>
              <a:t>Rape </a:t>
            </a:r>
            <a:r>
              <a:rPr sz="1100" spc="-5" dirty="0">
                <a:latin typeface="Latin Modern Math"/>
                <a:cs typeface="Latin Modern Math"/>
              </a:rPr>
              <a:t>is </a:t>
            </a:r>
            <a:r>
              <a:rPr sz="1100" spc="-10" dirty="0">
                <a:latin typeface="Latin Modern Math"/>
                <a:cs typeface="Latin Modern Math"/>
              </a:rPr>
              <a:t>centered </a:t>
            </a:r>
            <a:r>
              <a:rPr sz="1100" spc="-5" dirty="0">
                <a:latin typeface="Latin Modern Math"/>
                <a:cs typeface="Latin Modern Math"/>
              </a:rPr>
              <a:t>at the </a:t>
            </a:r>
            <a:r>
              <a:rPr sz="1100" spc="-10" dirty="0">
                <a:latin typeface="Latin Modern Math"/>
                <a:cs typeface="Latin Modern Math"/>
              </a:rPr>
              <a:t>point  </a:t>
            </a:r>
            <a:r>
              <a:rPr sz="1100" spc="5" dirty="0">
                <a:latin typeface="Latin Modern Math"/>
                <a:cs typeface="Latin Modern Math"/>
              </a:rPr>
              <a:t>(0</a:t>
            </a:r>
            <a:r>
              <a:rPr sz="1100" i="1" spc="5" dirty="0">
                <a:latin typeface="Times New Roman"/>
                <a:cs typeface="Times New Roman"/>
              </a:rPr>
              <a:t>.</a:t>
            </a:r>
            <a:r>
              <a:rPr sz="1100" spc="5" dirty="0">
                <a:latin typeface="Latin Modern Math"/>
                <a:cs typeface="Latin Modern Math"/>
              </a:rPr>
              <a:t>54</a:t>
            </a:r>
            <a:r>
              <a:rPr sz="1100" i="1" spc="5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0</a:t>
            </a:r>
            <a:r>
              <a:rPr sz="1100" i="1" spc="-5" dirty="0">
                <a:latin typeface="Times New Roman"/>
                <a:cs typeface="Times New Roman"/>
              </a:rPr>
              <a:t>.</a:t>
            </a:r>
            <a:r>
              <a:rPr sz="1100" spc="-5" dirty="0">
                <a:latin typeface="Latin Modern Math"/>
                <a:cs typeface="Latin Modern Math"/>
              </a:rPr>
              <a:t>17)].</a:t>
            </a:r>
            <a:endParaRPr sz="1100">
              <a:latin typeface="Latin Modern Math"/>
              <a:cs typeface="Latin Modern Math"/>
            </a:endParaRPr>
          </a:p>
          <a:p>
            <a:pPr marL="289560" marR="10858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9019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This </a:t>
            </a:r>
            <a:r>
              <a:rPr sz="1100" spc="-10" dirty="0">
                <a:latin typeface="Latin Modern Math"/>
                <a:cs typeface="Latin Modern Math"/>
              </a:rPr>
              <a:t>figure </a:t>
            </a:r>
            <a:r>
              <a:rPr sz="1100" spc="-5" dirty="0">
                <a:latin typeface="Latin Modern Math"/>
                <a:cs typeface="Latin Modern Math"/>
              </a:rPr>
              <a:t>is </a:t>
            </a:r>
            <a:r>
              <a:rPr sz="1100" spc="-15" dirty="0">
                <a:latin typeface="Latin Modern Math"/>
                <a:cs typeface="Latin Modern Math"/>
              </a:rPr>
              <a:t>known </a:t>
            </a:r>
            <a:r>
              <a:rPr sz="1100" spc="-5" dirty="0">
                <a:latin typeface="Latin Modern Math"/>
                <a:cs typeface="Latin Modern Math"/>
              </a:rPr>
              <a:t>as a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biplot</a:t>
            </a:r>
            <a:r>
              <a:rPr sz="1100" spc="-5" dirty="0">
                <a:latin typeface="Latin Modern Math"/>
                <a:cs typeface="Latin Modern Math"/>
              </a:rPr>
              <a:t>, because it </a:t>
            </a:r>
            <a:r>
              <a:rPr sz="1100" spc="-10" dirty="0">
                <a:latin typeface="Latin Modern Math"/>
                <a:cs typeface="Latin Modern Math"/>
              </a:rPr>
              <a:t>displays </a:t>
            </a:r>
            <a:r>
              <a:rPr sz="1100" dirty="0">
                <a:latin typeface="Latin Modern Math"/>
                <a:cs typeface="Latin Modern Math"/>
              </a:rPr>
              <a:t>both  </a:t>
            </a:r>
            <a:r>
              <a:rPr sz="1100" spc="-5" dirty="0">
                <a:latin typeface="Latin Modern Math"/>
                <a:cs typeface="Latin Modern Math"/>
              </a:rPr>
              <a:t>the principal </a:t>
            </a:r>
            <a:r>
              <a:rPr sz="1100" spc="-10" dirty="0">
                <a:latin typeface="Latin Modern Math"/>
                <a:cs typeface="Latin Modern Math"/>
              </a:rPr>
              <a:t>component </a:t>
            </a:r>
            <a:r>
              <a:rPr sz="1100" spc="-5" dirty="0">
                <a:latin typeface="Latin Modern Math"/>
                <a:cs typeface="Latin Modern Math"/>
              </a:rPr>
              <a:t>scores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the principal  </a:t>
            </a:r>
            <a:r>
              <a:rPr sz="1100" spc="-10" dirty="0">
                <a:latin typeface="Latin Modern Math"/>
                <a:cs typeface="Latin Modern Math"/>
              </a:rPr>
              <a:t>component </a:t>
            </a:r>
            <a:r>
              <a:rPr sz="1100" spc="-5" dirty="0">
                <a:latin typeface="Latin Modern Math"/>
                <a:cs typeface="Latin Modern Math"/>
              </a:rPr>
              <a:t>loadings.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1939" y="211465"/>
            <a:ext cx="1104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3333B2"/>
                </a:solidFill>
                <a:latin typeface="LM Roman 12"/>
                <a:cs typeface="LM Roman 12"/>
              </a:rPr>
              <a:t>PCA</a:t>
            </a:r>
            <a:r>
              <a:rPr sz="1400" spc="-40" dirty="0">
                <a:solidFill>
                  <a:srgbClr val="3333B2"/>
                </a:solidFill>
                <a:latin typeface="LM Roman 12"/>
                <a:cs typeface="LM Roman 12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LM Roman 12"/>
                <a:cs typeface="LM Roman 12"/>
              </a:rPr>
              <a:t>loadings</a:t>
            </a:r>
            <a:endParaRPr sz="1400">
              <a:latin typeface="LM Roman 12"/>
              <a:cs typeface="LM Roman 1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18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12885"/>
              </p:ext>
            </p:extLst>
          </p:nvPr>
        </p:nvGraphicFramePr>
        <p:xfrm>
          <a:off x="1151546" y="739775"/>
          <a:ext cx="2305685" cy="870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PC1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PC2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386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Latin Modern Math"/>
                          <a:cs typeface="Latin Modern Math"/>
                        </a:rPr>
                        <a:t>Murder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0.5358995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-0.4181809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5" dirty="0">
                          <a:latin typeface="Latin Modern Math"/>
                          <a:cs typeface="Latin Modern Math"/>
                        </a:rPr>
                        <a:t>Assault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0.5831836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-0.1879856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15" dirty="0">
                          <a:latin typeface="Latin Modern Math"/>
                          <a:cs typeface="Latin Modern Math"/>
                        </a:rPr>
                        <a:t>UrbanPop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0.2781909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0.8728062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825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Rape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0.5434321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Latin Modern Math"/>
                          <a:cs typeface="Latin Modern Math"/>
                        </a:rPr>
                        <a:t>0.1673186</a:t>
                      </a: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FDA87A-839E-4EBE-8110-F0DEFF1DE900}"/>
              </a:ext>
            </a:extLst>
          </p:cNvPr>
          <p:cNvSpPr txBox="1"/>
          <p:nvPr/>
        </p:nvSpPr>
        <p:spPr>
          <a:xfrm>
            <a:off x="781050" y="2187575"/>
            <a:ext cx="2904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spc="45" dirty="0">
                <a:latin typeface="Times New Roman"/>
                <a:cs typeface="Times New Roman"/>
              </a:rPr>
              <a:t>z</a:t>
            </a:r>
            <a:r>
              <a:rPr lang="en-US" sz="1800" i="1" spc="67" baseline="-10416" dirty="0">
                <a:latin typeface="Times New Roman"/>
                <a:cs typeface="Times New Roman"/>
              </a:rPr>
              <a:t>i</a:t>
            </a:r>
            <a:r>
              <a:rPr lang="en-US" sz="1800" spc="67" baseline="-10416" dirty="0">
                <a:latin typeface="LM Roman 8"/>
                <a:cs typeface="LM Roman 8"/>
              </a:rPr>
              <a:t>1</a:t>
            </a:r>
            <a:r>
              <a:rPr lang="en-US" sz="1800" spc="97" baseline="-10416" dirty="0">
                <a:latin typeface="LM Roman 8"/>
                <a:cs typeface="LM Roman 8"/>
              </a:rPr>
              <a:t> </a:t>
            </a:r>
            <a:r>
              <a:rPr lang="en-US" sz="1600" spc="-10" dirty="0">
                <a:latin typeface="Latin Modern Math"/>
                <a:cs typeface="Latin Modern Math"/>
              </a:rPr>
              <a:t>=</a:t>
            </a:r>
            <a:r>
              <a:rPr lang="en-US" sz="1600" spc="-60" dirty="0">
                <a:latin typeface="Latin Modern Math"/>
                <a:cs typeface="Latin Modern Math"/>
              </a:rPr>
              <a:t> </a:t>
            </a:r>
            <a:r>
              <a:rPr lang="el-GR" sz="1600" i="1" spc="45" dirty="0">
                <a:latin typeface="Times New Roman"/>
                <a:cs typeface="Times New Roman"/>
              </a:rPr>
              <a:t>φ</a:t>
            </a:r>
            <a:r>
              <a:rPr lang="el-GR" sz="1800" spc="67" baseline="-10416" dirty="0">
                <a:latin typeface="LM Roman 8"/>
                <a:cs typeface="LM Roman 8"/>
              </a:rPr>
              <a:t>11</a:t>
            </a:r>
            <a:r>
              <a:rPr lang="en-US" sz="1600" i="1" spc="45" dirty="0">
                <a:latin typeface="Times New Roman"/>
                <a:cs typeface="Times New Roman"/>
              </a:rPr>
              <a:t>x</a:t>
            </a:r>
            <a:r>
              <a:rPr lang="en-US" sz="1800" i="1" spc="67" baseline="-10416" dirty="0">
                <a:latin typeface="Times New Roman"/>
                <a:cs typeface="Times New Roman"/>
              </a:rPr>
              <a:t>i</a:t>
            </a:r>
            <a:r>
              <a:rPr lang="en-US" sz="1800" spc="67" baseline="-10416" dirty="0">
                <a:latin typeface="LM Roman 8"/>
                <a:cs typeface="LM Roman 8"/>
              </a:rPr>
              <a:t>1</a:t>
            </a:r>
            <a:r>
              <a:rPr lang="en-US" sz="1800" spc="7" baseline="-10416" dirty="0">
                <a:latin typeface="LM Roman 8"/>
                <a:cs typeface="LM Roman 8"/>
              </a:rPr>
              <a:t> </a:t>
            </a:r>
            <a:r>
              <a:rPr lang="en-US" sz="1600" spc="-10" dirty="0">
                <a:latin typeface="Latin Modern Math"/>
                <a:cs typeface="Latin Modern Math"/>
              </a:rPr>
              <a:t>+</a:t>
            </a:r>
            <a:r>
              <a:rPr lang="en-US" sz="1600" spc="-120" dirty="0">
                <a:latin typeface="Latin Modern Math"/>
                <a:cs typeface="Latin Modern Math"/>
              </a:rPr>
              <a:t> </a:t>
            </a:r>
            <a:r>
              <a:rPr lang="el-GR" sz="1600" i="1" spc="45" dirty="0">
                <a:latin typeface="Times New Roman"/>
                <a:cs typeface="Times New Roman"/>
              </a:rPr>
              <a:t>φ</a:t>
            </a:r>
            <a:r>
              <a:rPr lang="el-GR" sz="1800" spc="67" baseline="-10416" dirty="0">
                <a:latin typeface="LM Roman 8"/>
                <a:cs typeface="LM Roman 8"/>
              </a:rPr>
              <a:t>21</a:t>
            </a:r>
            <a:r>
              <a:rPr lang="en-US" sz="1600" i="1" spc="45" dirty="0">
                <a:latin typeface="Times New Roman"/>
                <a:cs typeface="Times New Roman"/>
              </a:rPr>
              <a:t>x</a:t>
            </a:r>
            <a:r>
              <a:rPr lang="en-US" sz="1800" i="1" spc="67" baseline="-10416" dirty="0">
                <a:latin typeface="Times New Roman"/>
                <a:cs typeface="Times New Roman"/>
              </a:rPr>
              <a:t>i</a:t>
            </a:r>
            <a:r>
              <a:rPr lang="en-US" sz="1800" spc="67" baseline="-10416" dirty="0">
                <a:latin typeface="LM Roman 8"/>
                <a:cs typeface="LM Roman 8"/>
              </a:rPr>
              <a:t>2</a:t>
            </a:r>
            <a:r>
              <a:rPr lang="en-US" sz="1800" spc="15" baseline="-10416" dirty="0">
                <a:latin typeface="LM Roman 8"/>
                <a:cs typeface="LM Roman 8"/>
              </a:rPr>
              <a:t> </a:t>
            </a:r>
            <a:r>
              <a:rPr lang="en-US" sz="1600" spc="-10" dirty="0">
                <a:latin typeface="Latin Modern Math"/>
                <a:cs typeface="Latin Modern Math"/>
              </a:rPr>
              <a:t>+</a:t>
            </a:r>
            <a:r>
              <a:rPr lang="en-US" sz="1600" spc="-125" dirty="0">
                <a:latin typeface="Latin Modern Math"/>
                <a:cs typeface="Latin Modern Math"/>
              </a:rPr>
              <a:t> </a:t>
            </a:r>
            <a:r>
              <a:rPr lang="en-US" sz="1600" i="1" spc="25" dirty="0">
                <a:latin typeface="Times New Roman"/>
                <a:cs typeface="Times New Roman"/>
              </a:rPr>
              <a:t>.</a:t>
            </a:r>
            <a:r>
              <a:rPr lang="en-US" sz="1600" i="1" spc="-95" dirty="0">
                <a:latin typeface="Times New Roman"/>
                <a:cs typeface="Times New Roman"/>
              </a:rPr>
              <a:t> </a:t>
            </a:r>
            <a:r>
              <a:rPr lang="en-US" sz="1600" i="1" spc="25" dirty="0">
                <a:latin typeface="Times New Roman"/>
                <a:cs typeface="Times New Roman"/>
              </a:rPr>
              <a:t>.</a:t>
            </a:r>
            <a:r>
              <a:rPr lang="en-US" sz="1600" i="1" spc="-90" dirty="0">
                <a:latin typeface="Times New Roman"/>
                <a:cs typeface="Times New Roman"/>
              </a:rPr>
              <a:t> </a:t>
            </a:r>
            <a:r>
              <a:rPr lang="en-US" sz="1600" i="1" spc="25" dirty="0">
                <a:latin typeface="Times New Roman"/>
                <a:cs typeface="Times New Roman"/>
              </a:rPr>
              <a:t>.</a:t>
            </a:r>
            <a:r>
              <a:rPr lang="en-US" sz="1600" i="1" spc="-3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Latin Modern Math"/>
                <a:cs typeface="Latin Modern Math"/>
              </a:rPr>
              <a:t>+</a:t>
            </a:r>
            <a:r>
              <a:rPr lang="en-US" sz="1600" spc="-120" dirty="0">
                <a:latin typeface="Latin Modern Math"/>
                <a:cs typeface="Latin Modern Math"/>
              </a:rPr>
              <a:t> </a:t>
            </a:r>
            <a:r>
              <a:rPr lang="el-GR" sz="1600" i="1" spc="55" dirty="0">
                <a:latin typeface="Times New Roman"/>
                <a:cs typeface="Times New Roman"/>
              </a:rPr>
              <a:t>φ</a:t>
            </a:r>
            <a:r>
              <a:rPr lang="en-US" sz="1800" i="1" spc="82" baseline="-10416" dirty="0">
                <a:latin typeface="Times New Roman"/>
                <a:cs typeface="Times New Roman"/>
              </a:rPr>
              <a:t>p</a:t>
            </a:r>
            <a:r>
              <a:rPr lang="en-US" sz="1800" spc="82" baseline="-10416" dirty="0">
                <a:latin typeface="LM Roman 8"/>
                <a:cs typeface="LM Roman 8"/>
              </a:rPr>
              <a:t>1</a:t>
            </a:r>
            <a:r>
              <a:rPr lang="en-US" sz="1600" i="1" spc="55" dirty="0">
                <a:latin typeface="Times New Roman"/>
                <a:cs typeface="Times New Roman"/>
              </a:rPr>
              <a:t>x</a:t>
            </a:r>
            <a:r>
              <a:rPr lang="en-US" sz="1800" i="1" spc="82" baseline="-10416" dirty="0">
                <a:latin typeface="Times New Roman"/>
                <a:cs typeface="Times New Roman"/>
              </a:rPr>
              <a:t>ip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633" y="211465"/>
            <a:ext cx="3813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Another </a:t>
            </a:r>
            <a:r>
              <a:rPr spc="10" dirty="0"/>
              <a:t>Interpretation of Principal</a:t>
            </a:r>
            <a:r>
              <a:rPr spc="-20" dirty="0"/>
              <a:t> </a:t>
            </a:r>
            <a:r>
              <a:rPr spc="15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44373" y="929170"/>
            <a:ext cx="1823921" cy="1751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2347" y="1366560"/>
            <a:ext cx="88265" cy="8166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5" dirty="0">
                <a:latin typeface="Arial"/>
                <a:cs typeface="Arial"/>
              </a:rPr>
              <a:t>Second principal</a:t>
            </a:r>
            <a:r>
              <a:rPr sz="500" spc="-5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component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7369" y="2610440"/>
            <a:ext cx="1456690" cy="27305"/>
          </a:xfrm>
          <a:custGeom>
            <a:avLst/>
            <a:gdLst/>
            <a:ahLst/>
            <a:cxnLst/>
            <a:rect l="l" t="t" r="r" b="b"/>
            <a:pathLst>
              <a:path w="1456689" h="27305">
                <a:moveTo>
                  <a:pt x="0" y="0"/>
                </a:moveTo>
                <a:lnTo>
                  <a:pt x="0" y="26869"/>
                </a:lnTo>
              </a:path>
              <a:path w="1456689" h="27305">
                <a:moveTo>
                  <a:pt x="363638" y="0"/>
                </a:moveTo>
                <a:lnTo>
                  <a:pt x="363638" y="26869"/>
                </a:lnTo>
              </a:path>
              <a:path w="1456689" h="27305">
                <a:moveTo>
                  <a:pt x="728170" y="0"/>
                </a:moveTo>
                <a:lnTo>
                  <a:pt x="728170" y="26869"/>
                </a:lnTo>
              </a:path>
              <a:path w="1456689" h="27305">
                <a:moveTo>
                  <a:pt x="1091806" y="0"/>
                </a:moveTo>
                <a:lnTo>
                  <a:pt x="1091806" y="26869"/>
                </a:lnTo>
              </a:path>
              <a:path w="1456689" h="27305">
                <a:moveTo>
                  <a:pt x="1456337" y="0"/>
                </a:moveTo>
                <a:lnTo>
                  <a:pt x="1456337" y="26869"/>
                </a:lnTo>
              </a:path>
              <a:path w="1456689" h="27305">
                <a:moveTo>
                  <a:pt x="0" y="0"/>
                </a:moveTo>
                <a:lnTo>
                  <a:pt x="1456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22790" y="2635698"/>
            <a:ext cx="149225" cy="100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-5" dirty="0">
                <a:latin typeface="Arial"/>
                <a:cs typeface="Arial"/>
              </a:rPr>
              <a:t>−1.0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6427" y="2635698"/>
            <a:ext cx="149225" cy="100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-5" dirty="0">
                <a:latin typeface="Arial"/>
                <a:cs typeface="Arial"/>
              </a:rPr>
              <a:t>−0.5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3744" y="2611514"/>
            <a:ext cx="732155" cy="2247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4"/>
              </a:spcBef>
              <a:tabLst>
                <a:tab pos="363220" algn="l"/>
              </a:tabLst>
            </a:pPr>
            <a:r>
              <a:rPr sz="500" spc="-5" dirty="0">
                <a:latin typeface="Arial"/>
                <a:cs typeface="Arial"/>
              </a:rPr>
              <a:t>0.0	0.5</a:t>
            </a:r>
            <a:endParaRPr sz="500">
              <a:latin typeface="Arial"/>
              <a:cs typeface="Arial"/>
            </a:endParaRPr>
          </a:p>
          <a:p>
            <a:pPr marR="10795" algn="r">
              <a:lnSpc>
                <a:spcPct val="100000"/>
              </a:lnSpc>
              <a:spcBef>
                <a:spcPts val="180"/>
              </a:spcBef>
            </a:pPr>
            <a:r>
              <a:rPr sz="500" spc="-5" dirty="0">
                <a:latin typeface="Arial"/>
                <a:cs typeface="Arial"/>
              </a:rPr>
              <a:t>First principal</a:t>
            </a:r>
            <a:r>
              <a:rPr sz="500" spc="-6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component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7437" y="2635698"/>
            <a:ext cx="113030" cy="100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-5" dirty="0">
                <a:latin typeface="Arial"/>
                <a:cs typeface="Arial"/>
              </a:rPr>
              <a:t>1.0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05116" y="939143"/>
            <a:ext cx="1710055" cy="1671320"/>
          </a:xfrm>
          <a:custGeom>
            <a:avLst/>
            <a:gdLst/>
            <a:ahLst/>
            <a:cxnLst/>
            <a:rect l="l" t="t" r="r" b="b"/>
            <a:pathLst>
              <a:path w="1710054" h="1671320">
                <a:moveTo>
                  <a:pt x="33139" y="1613079"/>
                </a:moveTo>
                <a:lnTo>
                  <a:pt x="0" y="1613079"/>
                </a:lnTo>
              </a:path>
              <a:path w="1710054" h="1671320">
                <a:moveTo>
                  <a:pt x="33139" y="1250338"/>
                </a:moveTo>
                <a:lnTo>
                  <a:pt x="0" y="1250338"/>
                </a:lnTo>
              </a:path>
              <a:path w="1710054" h="1671320">
                <a:moveTo>
                  <a:pt x="33139" y="886702"/>
                </a:moveTo>
                <a:lnTo>
                  <a:pt x="0" y="886702"/>
                </a:lnTo>
              </a:path>
              <a:path w="1710054" h="1671320">
                <a:moveTo>
                  <a:pt x="33139" y="523960"/>
                </a:moveTo>
                <a:lnTo>
                  <a:pt x="0" y="523960"/>
                </a:lnTo>
              </a:path>
              <a:path w="1710054" h="1671320">
                <a:moveTo>
                  <a:pt x="33139" y="161218"/>
                </a:moveTo>
                <a:lnTo>
                  <a:pt x="0" y="161218"/>
                </a:lnTo>
              </a:path>
              <a:path w="1710054" h="1671320">
                <a:moveTo>
                  <a:pt x="33139" y="1613079"/>
                </a:moveTo>
                <a:lnTo>
                  <a:pt x="33139" y="161218"/>
                </a:lnTo>
              </a:path>
              <a:path w="1710054" h="1671320">
                <a:moveTo>
                  <a:pt x="33139" y="1671296"/>
                </a:moveTo>
                <a:lnTo>
                  <a:pt x="1709809" y="1671296"/>
                </a:lnTo>
                <a:lnTo>
                  <a:pt x="1709809" y="0"/>
                </a:lnTo>
                <a:lnTo>
                  <a:pt x="33139" y="0"/>
                </a:lnTo>
                <a:lnTo>
                  <a:pt x="33139" y="1671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97739" y="2477640"/>
            <a:ext cx="88265" cy="1492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latin typeface="Arial"/>
                <a:cs typeface="Arial"/>
              </a:rPr>
              <a:t>−1.0</a:t>
            </a:r>
            <a:endParaRPr sz="50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19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97739" y="2114898"/>
            <a:ext cx="88265" cy="1492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latin typeface="Arial"/>
                <a:cs typeface="Arial"/>
              </a:rPr>
              <a:t>−0.5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7739" y="1769570"/>
            <a:ext cx="88265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latin typeface="Arial"/>
                <a:cs typeface="Arial"/>
              </a:rPr>
              <a:t>0.0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7739" y="1406827"/>
            <a:ext cx="88265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latin typeface="Arial"/>
                <a:cs typeface="Arial"/>
              </a:rPr>
              <a:t>0.5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7739" y="1044086"/>
            <a:ext cx="88265" cy="113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latin typeface="Arial"/>
                <a:cs typeface="Arial"/>
              </a:rPr>
              <a:t>1.0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7253" y="1610379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83339" y="1927442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0661" y="1692779"/>
            <a:ext cx="18669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750" spc="55" dirty="0">
                <a:solidFill>
                  <a:srgbClr val="FF9132"/>
                </a:solidFill>
                <a:latin typeface="Arial"/>
                <a:cs typeface="Arial"/>
              </a:rPr>
              <a:t> </a:t>
            </a:r>
            <a:r>
              <a:rPr sz="1125" spc="15" baseline="-18518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endParaRPr sz="1125" baseline="-1851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15000" y="2016111"/>
            <a:ext cx="1695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25" spc="15" baseline="3703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1125" spc="112" baseline="3703" dirty="0">
                <a:solidFill>
                  <a:srgbClr val="FF9132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90504" y="1862058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51400" y="2081494"/>
            <a:ext cx="13716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125" spc="-37" baseline="-22222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750" spc="-25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44503" y="1744727"/>
            <a:ext cx="26289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125" spc="15" baseline="7407" dirty="0">
                <a:solidFill>
                  <a:srgbClr val="FF9132"/>
                </a:solidFill>
                <a:latin typeface="Arial"/>
                <a:cs typeface="Arial"/>
              </a:rPr>
              <a:t>• </a:t>
            </a:r>
            <a:r>
              <a:rPr sz="750" spc="10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750" spc="-80" dirty="0">
                <a:solidFill>
                  <a:srgbClr val="FF9132"/>
                </a:solidFill>
                <a:latin typeface="Arial"/>
                <a:cs typeface="Arial"/>
              </a:rPr>
              <a:t> </a:t>
            </a:r>
            <a:r>
              <a:rPr sz="1125" spc="-15" baseline="-14814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750" spc="-10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38279" y="1854892"/>
            <a:ext cx="17399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125" spc="-15" baseline="29629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750" spc="-10" dirty="0">
                <a:solidFill>
                  <a:srgbClr val="FF9132"/>
                </a:solidFill>
                <a:latin typeface="Arial"/>
                <a:cs typeface="Arial"/>
              </a:rPr>
              <a:t>••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99453" y="1946249"/>
            <a:ext cx="34163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125" spc="-44" baseline="-7407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1125" spc="-44" baseline="-25925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750" b="1" spc="-30" dirty="0">
                <a:solidFill>
                  <a:srgbClr val="FF9132"/>
                </a:solidFill>
                <a:latin typeface="Arial"/>
                <a:cs typeface="Arial"/>
              </a:rPr>
              <a:t>• </a:t>
            </a:r>
            <a:r>
              <a:rPr sz="1125" spc="67" baseline="3703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1125" spc="67" baseline="-18518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1125" spc="-217" baseline="-18518" dirty="0">
                <a:solidFill>
                  <a:srgbClr val="FF9132"/>
                </a:solidFill>
                <a:latin typeface="Arial"/>
                <a:cs typeface="Arial"/>
              </a:rPr>
              <a:t> </a:t>
            </a:r>
            <a:r>
              <a:rPr sz="1125" spc="15" baseline="-25925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endParaRPr sz="1125" baseline="-2592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85039" y="1624708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CE5E5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88217" y="2384224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8759" y="1859368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84366" y="2278535"/>
            <a:ext cx="68580" cy="3035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285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41643" y="2088655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62869" y="1971323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09144" y="1907731"/>
            <a:ext cx="476884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403225" algn="l"/>
              </a:tabLst>
            </a:pPr>
            <a:r>
              <a:rPr sz="1125" b="1" spc="15" baseline="7407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1125" b="1" spc="315" baseline="7407" dirty="0">
                <a:solidFill>
                  <a:srgbClr val="FF9132"/>
                </a:solidFill>
                <a:latin typeface="Arial"/>
                <a:cs typeface="Arial"/>
              </a:rPr>
              <a:t> </a:t>
            </a:r>
            <a:r>
              <a:rPr sz="1125" b="1" spc="15" baseline="14814" dirty="0">
                <a:solidFill>
                  <a:srgbClr val="FF9132"/>
                </a:solidFill>
                <a:latin typeface="Arial"/>
                <a:cs typeface="Arial"/>
              </a:rPr>
              <a:t>•</a:t>
            </a:r>
            <a:r>
              <a:rPr sz="1125" b="1" spc="-89" baseline="14814" dirty="0">
                <a:solidFill>
                  <a:srgbClr val="FF9132"/>
                </a:solidFill>
                <a:latin typeface="Arial"/>
                <a:cs typeface="Arial"/>
              </a:rPr>
              <a:t> </a:t>
            </a:r>
            <a:r>
              <a:rPr sz="1125" spc="15" baseline="7407" dirty="0">
                <a:solidFill>
                  <a:srgbClr val="FF9132"/>
                </a:solidFill>
                <a:latin typeface="Arial"/>
                <a:cs typeface="Arial"/>
              </a:rPr>
              <a:t>•	</a:t>
            </a: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55390" y="1785922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75613" y="2120002"/>
            <a:ext cx="349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33625" y="2017000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96993" y="2135226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39311" y="2318836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84257" y="1982071"/>
            <a:ext cx="120014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r>
              <a:rPr sz="750" spc="85" dirty="0">
                <a:solidFill>
                  <a:srgbClr val="28D1D1"/>
                </a:solidFill>
                <a:latin typeface="Arial"/>
                <a:cs typeface="Arial"/>
              </a:rPr>
              <a:t> </a:t>
            </a:r>
            <a:r>
              <a:rPr sz="1125" spc="15" baseline="3703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1125" baseline="3703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37153" y="2039392"/>
            <a:ext cx="16383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r>
              <a:rPr sz="750" spc="-105" dirty="0">
                <a:solidFill>
                  <a:srgbClr val="28D1D1"/>
                </a:solidFill>
                <a:latin typeface="Arial"/>
                <a:cs typeface="Arial"/>
              </a:rPr>
              <a:t> </a:t>
            </a:r>
            <a:r>
              <a:rPr sz="1125" spc="15" baseline="7407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1125" baseline="7407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56160" y="2248079"/>
            <a:ext cx="32321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sz="1125" spc="-22" baseline="-7407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r>
              <a:rPr sz="1125" spc="-22" baseline="3703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r>
              <a:rPr sz="1125" spc="75" baseline="3703" dirty="0">
                <a:solidFill>
                  <a:srgbClr val="28D1D1"/>
                </a:solidFill>
                <a:latin typeface="Arial"/>
                <a:cs typeface="Arial"/>
              </a:rPr>
              <a:t> </a:t>
            </a:r>
            <a:r>
              <a:rPr sz="750" spc="-20" dirty="0">
                <a:solidFill>
                  <a:srgbClr val="28D1D1"/>
                </a:solidFill>
                <a:latin typeface="Arial"/>
                <a:cs typeface="Arial"/>
              </a:rPr>
              <a:t>••</a:t>
            </a:r>
            <a:r>
              <a:rPr sz="1125" spc="-30" baseline="14814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1125" baseline="14814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61067" y="2390492"/>
            <a:ext cx="33274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125" spc="15" baseline="-22222" dirty="0">
                <a:solidFill>
                  <a:srgbClr val="28D1D1"/>
                </a:solidFill>
                <a:latin typeface="Arial"/>
                <a:cs typeface="Arial"/>
              </a:rPr>
              <a:t>• </a:t>
            </a:r>
            <a:r>
              <a:rPr sz="1125" spc="15" baseline="3703" dirty="0">
                <a:solidFill>
                  <a:srgbClr val="28D1D1"/>
                </a:solidFill>
                <a:latin typeface="Arial"/>
                <a:cs typeface="Arial"/>
              </a:rPr>
              <a:t>• </a:t>
            </a:r>
            <a:r>
              <a:rPr sz="1125" spc="-89" baseline="7407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r>
              <a:rPr sz="1125" spc="-89" baseline="33333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r>
              <a:rPr sz="1125" spc="97" baseline="33333" dirty="0">
                <a:solidFill>
                  <a:srgbClr val="28D1D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83734" y="1891608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28D1D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59824" y="1560221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02280" y="1255696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76575" y="986105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62826" y="1652472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64753" y="1488568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22971" y="1602318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68783" y="1012976"/>
            <a:ext cx="92075" cy="2432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84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  <a:p>
            <a:pPr marL="43815">
              <a:lnSpc>
                <a:spcPts val="840"/>
              </a:lnSpc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15449" y="1399899"/>
            <a:ext cx="227329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9070" algn="l"/>
              </a:tabLst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	</a:t>
            </a:r>
            <a:r>
              <a:rPr sz="1125" spc="15" baseline="3703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1125" baseline="3703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04344" y="1315706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97133" y="1225245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05765" y="1508274"/>
            <a:ext cx="1593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r>
              <a:rPr sz="750" spc="-130" dirty="0">
                <a:solidFill>
                  <a:srgbClr val="81C47A"/>
                </a:solidFill>
                <a:latin typeface="Arial"/>
                <a:cs typeface="Arial"/>
              </a:rPr>
              <a:t> </a:t>
            </a:r>
            <a:r>
              <a:rPr sz="1125" spc="15" baseline="7407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1125" baseline="7407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18352" y="1099852"/>
            <a:ext cx="483870" cy="1714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555"/>
              </a:lnSpc>
              <a:spcBef>
                <a:spcPts val="130"/>
              </a:spcBef>
              <a:tabLst>
                <a:tab pos="227329" algn="l"/>
              </a:tabLst>
            </a:pPr>
            <a:r>
              <a:rPr sz="1125" spc="15" baseline="18518" dirty="0">
                <a:solidFill>
                  <a:srgbClr val="81C47A"/>
                </a:solidFill>
                <a:latin typeface="Arial"/>
                <a:cs typeface="Arial"/>
              </a:rPr>
              <a:t>•	</a:t>
            </a:r>
            <a:r>
              <a:rPr sz="1125" spc="15" baseline="7407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r>
              <a:rPr sz="1125" spc="-52" baseline="7407" dirty="0">
                <a:solidFill>
                  <a:srgbClr val="81C47A"/>
                </a:solidFill>
                <a:latin typeface="Arial"/>
                <a:cs typeface="Arial"/>
              </a:rPr>
              <a:t> </a:t>
            </a:r>
            <a:r>
              <a:rPr sz="1125" spc="-202" baseline="7407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r>
              <a:rPr sz="750" spc="-135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  <a:p>
            <a:pPr marL="130810">
              <a:lnSpc>
                <a:spcPts val="555"/>
              </a:lnSpc>
              <a:tabLst>
                <a:tab pos="320040" algn="l"/>
              </a:tabLst>
            </a:pPr>
            <a:r>
              <a:rPr sz="1125" spc="15" baseline="-11111" dirty="0">
                <a:solidFill>
                  <a:srgbClr val="81C47A"/>
                </a:solidFill>
                <a:latin typeface="Arial"/>
                <a:cs typeface="Arial"/>
              </a:rPr>
              <a:t>•	</a:t>
            </a: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r>
              <a:rPr sz="750" spc="170" dirty="0">
                <a:solidFill>
                  <a:srgbClr val="81C47A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602596" y="951176"/>
            <a:ext cx="603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57552" y="1157175"/>
            <a:ext cx="76200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411480" algn="l"/>
              </a:tabLst>
            </a:pPr>
            <a:r>
              <a:rPr sz="1125" spc="15" baseline="-7407" dirty="0">
                <a:solidFill>
                  <a:srgbClr val="81C47A"/>
                </a:solidFill>
                <a:latin typeface="Arial"/>
                <a:cs typeface="Arial"/>
              </a:rPr>
              <a:t>• </a:t>
            </a:r>
            <a:r>
              <a:rPr sz="1125" spc="44" baseline="-7407" dirty="0">
                <a:solidFill>
                  <a:srgbClr val="81C47A"/>
                </a:solidFill>
                <a:latin typeface="Arial"/>
                <a:cs typeface="Arial"/>
              </a:rPr>
              <a:t> </a:t>
            </a:r>
            <a:r>
              <a:rPr sz="1125" spc="15" baseline="3703" dirty="0">
                <a:solidFill>
                  <a:srgbClr val="81C47A"/>
                </a:solidFill>
                <a:latin typeface="Arial"/>
                <a:cs typeface="Arial"/>
              </a:rPr>
              <a:t>• </a:t>
            </a:r>
            <a:r>
              <a:rPr sz="1125" spc="187" baseline="3703" dirty="0">
                <a:solidFill>
                  <a:srgbClr val="81C47A"/>
                </a:solidFill>
                <a:latin typeface="Arial"/>
                <a:cs typeface="Arial"/>
              </a:rPr>
              <a:t> </a:t>
            </a:r>
            <a:r>
              <a:rPr sz="1125" spc="15" baseline="-7407" dirty="0">
                <a:solidFill>
                  <a:srgbClr val="81C47A"/>
                </a:solidFill>
                <a:latin typeface="Arial"/>
                <a:cs typeface="Arial"/>
              </a:rPr>
              <a:t>•	• </a:t>
            </a:r>
            <a:r>
              <a:rPr sz="1125" spc="15" baseline="7407" dirty="0">
                <a:solidFill>
                  <a:srgbClr val="81C47A"/>
                </a:solidFill>
                <a:latin typeface="Arial"/>
                <a:cs typeface="Arial"/>
              </a:rPr>
              <a:t>• </a:t>
            </a:r>
            <a:r>
              <a:rPr sz="1125" spc="15" baseline="-22222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r>
              <a:rPr sz="1125" spc="-44" baseline="-22222" dirty="0">
                <a:solidFill>
                  <a:srgbClr val="81C47A"/>
                </a:solidFill>
                <a:latin typeface="Arial"/>
                <a:cs typeface="Arial"/>
              </a:rPr>
              <a:t> </a:t>
            </a:r>
            <a:r>
              <a:rPr sz="1125" spc="67" baseline="-33333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r>
              <a:rPr sz="750" spc="45" dirty="0">
                <a:solidFill>
                  <a:srgbClr val="81C47A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837CD-26C4-4A99-BBCA-7DAF595D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23FCB-79BC-4ADD-B457-5F54D2A5A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881" y="886763"/>
            <a:ext cx="3912336" cy="1523494"/>
          </a:xfrm>
        </p:spPr>
        <p:txBody>
          <a:bodyPr/>
          <a:lstStyle/>
          <a:p>
            <a:r>
              <a:rPr lang="en-US" dirty="0"/>
              <a:t>Adopted from slide from Introduction to Statistical Learning, with applications in R (2nd edition) by Gareth James, Daniela Witten, Trevor Hastie and Robert </a:t>
            </a:r>
            <a:r>
              <a:rPr lang="en-US" dirty="0" err="1"/>
              <a:t>Tibshirani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https://web.stanford.edu/~hastie/MOOC-Slides/unsupervised.pdf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See also videos from the book authors: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https://www.youtube.com/playlist?list=PL5-da3qGB5IBC-MneTc9oBZz0C6kNJ-f2</a:t>
            </a:r>
          </a:p>
        </p:txBody>
      </p:sp>
    </p:spTree>
    <p:extLst>
      <p:ext uri="{BB962C8B-B14F-4D97-AF65-F5344CB8AC3E}">
        <p14:creationId xmlns:p14="http://schemas.microsoft.com/office/powerpoint/2010/main" val="161871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885" y="211465"/>
            <a:ext cx="40995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PCA </a:t>
            </a:r>
            <a:r>
              <a:rPr dirty="0"/>
              <a:t>find </a:t>
            </a:r>
            <a:r>
              <a:rPr spc="10" dirty="0"/>
              <a:t>the hyperplane closest to the</a:t>
            </a:r>
            <a:r>
              <a:rPr spc="65" dirty="0"/>
              <a:t> </a:t>
            </a:r>
            <a:r>
              <a:rPr spc="5" dirty="0"/>
              <a:t>observations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20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86763"/>
            <a:ext cx="3744595" cy="18167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first principal component </a:t>
            </a:r>
            <a:r>
              <a:rPr sz="1100" spc="-5" dirty="0">
                <a:latin typeface="Latin Modern Math"/>
                <a:cs typeface="Latin Modern Math"/>
              </a:rPr>
              <a:t>loading </a:t>
            </a:r>
            <a:r>
              <a:rPr sz="1100" spc="-10" dirty="0">
                <a:latin typeface="Latin Modern Math"/>
                <a:cs typeface="Latin Modern Math"/>
              </a:rPr>
              <a:t>vector </a:t>
            </a:r>
            <a:r>
              <a:rPr sz="1100" spc="-5" dirty="0">
                <a:latin typeface="Latin Modern Math"/>
                <a:cs typeface="Latin Modern Math"/>
              </a:rPr>
              <a:t>has a </a:t>
            </a:r>
            <a:r>
              <a:rPr sz="1100" spc="-15" dirty="0">
                <a:latin typeface="Latin Modern Math"/>
                <a:cs typeface="Latin Modern Math"/>
              </a:rPr>
              <a:t>very  </a:t>
            </a:r>
            <a:r>
              <a:rPr sz="1100" dirty="0">
                <a:latin typeface="Latin Modern Math"/>
                <a:cs typeface="Latin Modern Math"/>
              </a:rPr>
              <a:t>special </a:t>
            </a:r>
            <a:r>
              <a:rPr sz="1100" spc="-10" dirty="0">
                <a:latin typeface="Latin Modern Math"/>
                <a:cs typeface="Latin Modern Math"/>
              </a:rPr>
              <a:t>property: </a:t>
            </a:r>
            <a:r>
              <a:rPr sz="1100" spc="-5" dirty="0">
                <a:latin typeface="Latin Modern Math"/>
                <a:cs typeface="Latin Modern Math"/>
              </a:rPr>
              <a:t>it </a:t>
            </a:r>
            <a:r>
              <a:rPr sz="1100" spc="-10" dirty="0">
                <a:latin typeface="Latin Modern Math"/>
                <a:cs typeface="Latin Modern Math"/>
              </a:rPr>
              <a:t>defines </a:t>
            </a:r>
            <a:r>
              <a:rPr sz="1100" spc="-5" dirty="0">
                <a:latin typeface="Latin Modern Math"/>
                <a:cs typeface="Latin Modern Math"/>
              </a:rPr>
              <a:t>the line in </a:t>
            </a:r>
            <a:r>
              <a:rPr sz="1100" i="1" spc="-5" dirty="0">
                <a:latin typeface="Times New Roman"/>
                <a:cs typeface="Times New Roman"/>
              </a:rPr>
              <a:t>p</a:t>
            </a:r>
            <a:r>
              <a:rPr sz="1100" spc="-5" dirty="0">
                <a:latin typeface="Latin Modern Math"/>
                <a:cs typeface="Latin Modern Math"/>
              </a:rPr>
              <a:t>-dimensional space  that is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closest </a:t>
            </a:r>
            <a:r>
              <a:rPr sz="1100" spc="-5" dirty="0">
                <a:latin typeface="Latin Modern Math"/>
                <a:cs typeface="Latin Modern Math"/>
              </a:rPr>
              <a:t>to the </a:t>
            </a:r>
            <a:r>
              <a:rPr sz="1100" i="1" spc="100" dirty="0">
                <a:latin typeface="Times New Roman"/>
                <a:cs typeface="Times New Roman"/>
              </a:rPr>
              <a:t>n </a:t>
            </a:r>
            <a:r>
              <a:rPr sz="1100" spc="-15" dirty="0">
                <a:latin typeface="Latin Modern Math"/>
                <a:cs typeface="Latin Modern Math"/>
              </a:rPr>
              <a:t>observations </a:t>
            </a:r>
            <a:r>
              <a:rPr sz="1100" spc="-5" dirty="0">
                <a:latin typeface="Latin Modern Math"/>
                <a:cs typeface="Latin Modern Math"/>
              </a:rPr>
              <a:t>(using </a:t>
            </a:r>
            <a:r>
              <a:rPr sz="1100" spc="-15" dirty="0">
                <a:latin typeface="Latin Modern Math"/>
                <a:cs typeface="Latin Modern Math"/>
              </a:rPr>
              <a:t>average </a:t>
            </a:r>
            <a:r>
              <a:rPr sz="1100" spc="-5" dirty="0">
                <a:latin typeface="Latin Modern Math"/>
                <a:cs typeface="Latin Modern Math"/>
              </a:rPr>
              <a:t>squared  </a:t>
            </a:r>
            <a:r>
              <a:rPr sz="1100" spc="-10" dirty="0">
                <a:latin typeface="Latin Modern Math"/>
                <a:cs typeface="Latin Modern Math"/>
              </a:rPr>
              <a:t>Euclidean </a:t>
            </a:r>
            <a:r>
              <a:rPr sz="1100" spc="-5" dirty="0">
                <a:latin typeface="Latin Modern Math"/>
                <a:cs typeface="Latin Modern Math"/>
              </a:rPr>
              <a:t>distance as a measure of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closeness)</a:t>
            </a:r>
            <a:endParaRPr sz="110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notion of principal </a:t>
            </a:r>
            <a:r>
              <a:rPr sz="1100" spc="-10" dirty="0">
                <a:latin typeface="Latin Modern Math"/>
                <a:cs typeface="Latin Modern Math"/>
              </a:rPr>
              <a:t>components </a:t>
            </a:r>
            <a:r>
              <a:rPr sz="1100" spc="-5" dirty="0">
                <a:latin typeface="Latin Modern Math"/>
                <a:cs typeface="Latin Modern Math"/>
              </a:rPr>
              <a:t>as the dimensions that  are closest to the </a:t>
            </a:r>
            <a:r>
              <a:rPr sz="1100" i="1" spc="100" dirty="0">
                <a:latin typeface="Times New Roman"/>
                <a:cs typeface="Times New Roman"/>
              </a:rPr>
              <a:t>n </a:t>
            </a:r>
            <a:r>
              <a:rPr sz="1100" spc="-15" dirty="0">
                <a:latin typeface="Latin Modern Math"/>
                <a:cs typeface="Latin Modern Math"/>
              </a:rPr>
              <a:t>observations </a:t>
            </a:r>
            <a:r>
              <a:rPr sz="1100" spc="-5" dirty="0">
                <a:latin typeface="Latin Modern Math"/>
                <a:cs typeface="Latin Modern Math"/>
              </a:rPr>
              <a:t>extends </a:t>
            </a:r>
            <a:r>
              <a:rPr sz="1100" spc="-10" dirty="0">
                <a:latin typeface="Latin Modern Math"/>
                <a:cs typeface="Latin Modern Math"/>
              </a:rPr>
              <a:t>beyond </a:t>
            </a:r>
            <a:r>
              <a:rPr sz="1100" spc="-5" dirty="0">
                <a:latin typeface="Latin Modern Math"/>
                <a:cs typeface="Latin Modern Math"/>
              </a:rPr>
              <a:t>just the  </a:t>
            </a:r>
            <a:r>
              <a:rPr sz="1100" spc="-10" dirty="0">
                <a:latin typeface="Latin Modern Math"/>
                <a:cs typeface="Latin Modern Math"/>
              </a:rPr>
              <a:t>first </a:t>
            </a:r>
            <a:r>
              <a:rPr sz="1100" spc="-5" dirty="0">
                <a:latin typeface="Latin Modern Math"/>
                <a:cs typeface="Latin Modern Math"/>
              </a:rPr>
              <a:t>principal </a:t>
            </a:r>
            <a:r>
              <a:rPr sz="1100" spc="-10" dirty="0">
                <a:latin typeface="Latin Modern Math"/>
                <a:cs typeface="Latin Modern Math"/>
              </a:rPr>
              <a:t>component.</a:t>
            </a:r>
            <a:endParaRPr sz="1100">
              <a:latin typeface="Latin Modern Math"/>
              <a:cs typeface="Latin Modern Math"/>
            </a:endParaRPr>
          </a:p>
          <a:p>
            <a:pPr marL="144780" marR="81915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40" dirty="0">
                <a:latin typeface="Latin Modern Math"/>
                <a:cs typeface="Latin Modern Math"/>
              </a:rPr>
              <a:t>For </a:t>
            </a:r>
            <a:r>
              <a:rPr sz="1100" spc="-5" dirty="0">
                <a:latin typeface="Latin Modern Math"/>
                <a:cs typeface="Latin Modern Math"/>
              </a:rPr>
              <a:t>instance, the </a:t>
            </a:r>
            <a:r>
              <a:rPr sz="1100" spc="-10" dirty="0">
                <a:latin typeface="Latin Modern Math"/>
                <a:cs typeface="Latin Modern Math"/>
              </a:rPr>
              <a:t>first </a:t>
            </a:r>
            <a:r>
              <a:rPr sz="1100" spc="-30" dirty="0">
                <a:latin typeface="Latin Modern Math"/>
                <a:cs typeface="Latin Modern Math"/>
              </a:rPr>
              <a:t>two </a:t>
            </a:r>
            <a:r>
              <a:rPr sz="1100" spc="-10" dirty="0">
                <a:latin typeface="Latin Modern Math"/>
                <a:cs typeface="Latin Modern Math"/>
              </a:rPr>
              <a:t>principal components </a:t>
            </a:r>
            <a:r>
              <a:rPr sz="1100" spc="-5" dirty="0">
                <a:latin typeface="Latin Modern Math"/>
                <a:cs typeface="Latin Modern Math"/>
              </a:rPr>
              <a:t>of a data  set </a:t>
            </a:r>
            <a:r>
              <a:rPr sz="1100" spc="-10" dirty="0">
                <a:latin typeface="Latin Modern Math"/>
                <a:cs typeface="Latin Modern Math"/>
              </a:rPr>
              <a:t>span </a:t>
            </a:r>
            <a:r>
              <a:rPr sz="1100" spc="-5" dirty="0">
                <a:latin typeface="Latin Modern Math"/>
                <a:cs typeface="Latin Modern Math"/>
              </a:rPr>
              <a:t>the plane that is closest to the </a:t>
            </a:r>
            <a:r>
              <a:rPr sz="1100" i="1" spc="100" dirty="0">
                <a:latin typeface="Times New Roman"/>
                <a:cs typeface="Times New Roman"/>
              </a:rPr>
              <a:t>n </a:t>
            </a:r>
            <a:r>
              <a:rPr sz="1100" spc="-10" dirty="0">
                <a:latin typeface="Latin Modern Math"/>
                <a:cs typeface="Latin Modern Math"/>
              </a:rPr>
              <a:t>observations, </a:t>
            </a:r>
            <a:r>
              <a:rPr sz="1100" spc="-5" dirty="0">
                <a:latin typeface="Latin Modern Math"/>
                <a:cs typeface="Latin Modern Math"/>
              </a:rPr>
              <a:t>in  terms of </a:t>
            </a:r>
            <a:r>
              <a:rPr sz="1100" spc="-15" dirty="0">
                <a:latin typeface="Latin Modern Math"/>
                <a:cs typeface="Latin Modern Math"/>
              </a:rPr>
              <a:t>average </a:t>
            </a:r>
            <a:r>
              <a:rPr sz="1100" spc="-10" dirty="0">
                <a:latin typeface="Latin Modern Math"/>
                <a:cs typeface="Latin Modern Math"/>
              </a:rPr>
              <a:t>squared Euclidean</a:t>
            </a:r>
            <a:r>
              <a:rPr sz="1100" spc="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distance.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338" y="211465"/>
            <a:ext cx="2486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Scaling of the </a:t>
            </a:r>
            <a:r>
              <a:rPr dirty="0"/>
              <a:t>variables</a:t>
            </a:r>
            <a:r>
              <a:rPr spc="-5" dirty="0"/>
              <a:t> </a:t>
            </a:r>
            <a:r>
              <a:rPr spc="15" dirty="0"/>
              <a:t>matters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483335"/>
            <a:ext cx="372872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8953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If the </a:t>
            </a:r>
            <a:r>
              <a:rPr sz="1100" spc="-15" dirty="0">
                <a:latin typeface="Latin Modern Math"/>
                <a:cs typeface="Latin Modern Math"/>
              </a:rPr>
              <a:t>variables </a:t>
            </a:r>
            <a:r>
              <a:rPr sz="1100" spc="-5" dirty="0">
                <a:latin typeface="Latin Modern Math"/>
                <a:cs typeface="Latin Modern Math"/>
              </a:rPr>
              <a:t>are in </a:t>
            </a:r>
            <a:r>
              <a:rPr sz="1100" spc="-15" dirty="0">
                <a:latin typeface="Latin Modern Math"/>
                <a:cs typeface="Latin Modern Math"/>
              </a:rPr>
              <a:t>different </a:t>
            </a:r>
            <a:r>
              <a:rPr sz="1100" spc="-5" dirty="0">
                <a:latin typeface="Latin Modern Math"/>
                <a:cs typeface="Latin Modern Math"/>
              </a:rPr>
              <a:t>units, scaling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5" dirty="0">
                <a:latin typeface="Latin Modern Math"/>
                <a:cs typeface="Latin Modern Math"/>
              </a:rPr>
              <a:t>to </a:t>
            </a:r>
            <a:r>
              <a:rPr sz="1100" spc="-25" dirty="0">
                <a:latin typeface="Latin Modern Math"/>
                <a:cs typeface="Latin Modern Math"/>
              </a:rPr>
              <a:t>have  </a:t>
            </a:r>
            <a:r>
              <a:rPr sz="1100" spc="-5" dirty="0">
                <a:latin typeface="Latin Modern Math"/>
                <a:cs typeface="Latin Modern Math"/>
              </a:rPr>
              <a:t>standard deviation equal to one is</a:t>
            </a:r>
            <a:r>
              <a:rPr sz="1100" spc="-15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recommended.</a:t>
            </a:r>
            <a:endParaRPr sz="110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00"/>
              </a:lnSpc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If </a:t>
            </a:r>
            <a:r>
              <a:rPr sz="1100" spc="-10" dirty="0">
                <a:latin typeface="Latin Modern Math"/>
                <a:cs typeface="Latin Modern Math"/>
              </a:rPr>
              <a:t>they </a:t>
            </a:r>
            <a:r>
              <a:rPr sz="1100" spc="-5" dirty="0">
                <a:latin typeface="Latin Modern Math"/>
                <a:cs typeface="Latin Modern Math"/>
              </a:rPr>
              <a:t>are in the same units, </a:t>
            </a:r>
            <a:r>
              <a:rPr sz="1100" spc="-20" dirty="0">
                <a:latin typeface="Latin Modern Math"/>
                <a:cs typeface="Latin Modern Math"/>
              </a:rPr>
              <a:t>you </a:t>
            </a:r>
            <a:r>
              <a:rPr sz="1100" spc="-15" dirty="0">
                <a:latin typeface="Latin Modern Math"/>
                <a:cs typeface="Latin Modern Math"/>
              </a:rPr>
              <a:t>might </a:t>
            </a:r>
            <a:r>
              <a:rPr sz="1100" spc="-5" dirty="0">
                <a:latin typeface="Latin Modern Math"/>
                <a:cs typeface="Latin Modern Math"/>
              </a:rPr>
              <a:t>or </a:t>
            </a:r>
            <a:r>
              <a:rPr sz="1100" spc="-15" dirty="0">
                <a:latin typeface="Latin Modern Math"/>
                <a:cs typeface="Latin Modern Math"/>
              </a:rPr>
              <a:t>might </a:t>
            </a:r>
            <a:r>
              <a:rPr sz="1100" spc="-10" dirty="0">
                <a:latin typeface="Latin Modern Math"/>
                <a:cs typeface="Latin Modern Math"/>
              </a:rPr>
              <a:t>not </a:t>
            </a:r>
            <a:r>
              <a:rPr sz="1100" spc="-5" dirty="0">
                <a:latin typeface="Latin Modern Math"/>
                <a:cs typeface="Latin Modern Math"/>
              </a:rPr>
              <a:t>scale  the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15" dirty="0">
                <a:latin typeface="Latin Modern Math"/>
                <a:cs typeface="Latin Modern Math"/>
              </a:rPr>
              <a:t>variables.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2210" y="1722806"/>
            <a:ext cx="1273810" cy="1273810"/>
          </a:xfrm>
          <a:custGeom>
            <a:avLst/>
            <a:gdLst/>
            <a:ahLst/>
            <a:cxnLst/>
            <a:rect l="l" t="t" r="r" b="b"/>
            <a:pathLst>
              <a:path w="1273810" h="1273810">
                <a:moveTo>
                  <a:pt x="74916" y="1237133"/>
                </a:moveTo>
                <a:lnTo>
                  <a:pt x="1231026" y="1237133"/>
                </a:lnTo>
              </a:path>
              <a:path w="1273810" h="1273810">
                <a:moveTo>
                  <a:pt x="74916" y="1237133"/>
                </a:moveTo>
                <a:lnTo>
                  <a:pt x="74916" y="1273519"/>
                </a:lnTo>
              </a:path>
              <a:path w="1273810" h="1273810">
                <a:moveTo>
                  <a:pt x="267600" y="1237133"/>
                </a:moveTo>
                <a:lnTo>
                  <a:pt x="267600" y="1273519"/>
                </a:lnTo>
              </a:path>
              <a:path w="1273810" h="1273810">
                <a:moveTo>
                  <a:pt x="460286" y="1237133"/>
                </a:moveTo>
                <a:lnTo>
                  <a:pt x="460286" y="1273519"/>
                </a:lnTo>
              </a:path>
              <a:path w="1273810" h="1273810">
                <a:moveTo>
                  <a:pt x="652969" y="1237133"/>
                </a:moveTo>
                <a:lnTo>
                  <a:pt x="652969" y="1273519"/>
                </a:lnTo>
              </a:path>
              <a:path w="1273810" h="1273810">
                <a:moveTo>
                  <a:pt x="845659" y="1237133"/>
                </a:moveTo>
                <a:lnTo>
                  <a:pt x="845659" y="1273519"/>
                </a:lnTo>
              </a:path>
              <a:path w="1273810" h="1273810">
                <a:moveTo>
                  <a:pt x="1038342" y="1237133"/>
                </a:moveTo>
                <a:lnTo>
                  <a:pt x="1038342" y="1273519"/>
                </a:lnTo>
              </a:path>
              <a:path w="1273810" h="1273810">
                <a:moveTo>
                  <a:pt x="1231026" y="1237133"/>
                </a:moveTo>
                <a:lnTo>
                  <a:pt x="1231026" y="1273519"/>
                </a:lnTo>
              </a:path>
              <a:path w="1273810" h="1273810">
                <a:moveTo>
                  <a:pt x="36386" y="1198605"/>
                </a:moveTo>
                <a:lnTo>
                  <a:pt x="36386" y="42493"/>
                </a:lnTo>
              </a:path>
              <a:path w="1273810" h="1273810">
                <a:moveTo>
                  <a:pt x="36386" y="1198605"/>
                </a:moveTo>
                <a:lnTo>
                  <a:pt x="0" y="1198605"/>
                </a:lnTo>
              </a:path>
              <a:path w="1273810" h="1273810">
                <a:moveTo>
                  <a:pt x="36386" y="1005916"/>
                </a:moveTo>
                <a:lnTo>
                  <a:pt x="0" y="1005916"/>
                </a:lnTo>
              </a:path>
              <a:path w="1273810" h="1273810">
                <a:moveTo>
                  <a:pt x="36386" y="813232"/>
                </a:moveTo>
                <a:lnTo>
                  <a:pt x="0" y="813232"/>
                </a:lnTo>
              </a:path>
              <a:path w="1273810" h="1273810">
                <a:moveTo>
                  <a:pt x="36386" y="620549"/>
                </a:moveTo>
                <a:lnTo>
                  <a:pt x="0" y="620549"/>
                </a:lnTo>
              </a:path>
              <a:path w="1273810" h="1273810">
                <a:moveTo>
                  <a:pt x="36386" y="427859"/>
                </a:moveTo>
                <a:lnTo>
                  <a:pt x="0" y="427859"/>
                </a:lnTo>
              </a:path>
              <a:path w="1273810" h="1273810">
                <a:moveTo>
                  <a:pt x="36386" y="235176"/>
                </a:moveTo>
                <a:lnTo>
                  <a:pt x="0" y="235176"/>
                </a:lnTo>
              </a:path>
              <a:path w="1273810" h="1273810">
                <a:moveTo>
                  <a:pt x="36386" y="42493"/>
                </a:moveTo>
                <a:lnTo>
                  <a:pt x="0" y="42493"/>
                </a:lnTo>
              </a:path>
              <a:path w="1273810" h="1273810">
                <a:moveTo>
                  <a:pt x="36386" y="1237133"/>
                </a:moveTo>
                <a:lnTo>
                  <a:pt x="1273519" y="1237133"/>
                </a:lnTo>
                <a:lnTo>
                  <a:pt x="1273519" y="0"/>
                </a:lnTo>
                <a:lnTo>
                  <a:pt x="36386" y="0"/>
                </a:lnTo>
                <a:lnTo>
                  <a:pt x="36386" y="12371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9860" y="3017586"/>
            <a:ext cx="65532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08330" algn="l"/>
              </a:tabLst>
            </a:pPr>
            <a:r>
              <a:rPr sz="450" spc="15" dirty="0">
                <a:latin typeface="Arial"/>
                <a:cs typeface="Arial"/>
              </a:rPr>
              <a:t>−3       </a:t>
            </a:r>
            <a:r>
              <a:rPr sz="450" spc="-3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−2</a:t>
            </a:r>
            <a:r>
              <a:rPr sz="450" dirty="0">
                <a:latin typeface="Arial"/>
                <a:cs typeface="Arial"/>
              </a:rPr>
              <a:t>       </a:t>
            </a:r>
            <a:r>
              <a:rPr sz="450" spc="-3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−1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1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309" y="3017586"/>
            <a:ext cx="5969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0995" y="3017586"/>
            <a:ext cx="5969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3678" y="3017586"/>
            <a:ext cx="5969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5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1711" y="2874142"/>
            <a:ext cx="86360" cy="9461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−3</a:t>
            </a:r>
            <a:endParaRPr sz="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1711" y="2488771"/>
            <a:ext cx="86360" cy="2876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spc="15" dirty="0">
                <a:latin typeface="Arial"/>
                <a:cs typeface="Arial"/>
              </a:rPr>
              <a:t>−2</a:t>
            </a:r>
            <a:r>
              <a:rPr sz="450" spc="55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−1</a:t>
            </a:r>
            <a:endParaRPr sz="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1711" y="2313793"/>
            <a:ext cx="86360" cy="5969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711" y="2121109"/>
            <a:ext cx="86360" cy="5969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711" y="1928423"/>
            <a:ext cx="86360" cy="5969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1711" y="1735738"/>
            <a:ext cx="86360" cy="5969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5681" y="3163131"/>
            <a:ext cx="72390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latin typeface="Arial"/>
                <a:cs typeface="Arial"/>
              </a:rPr>
              <a:t>First Principal</a:t>
            </a:r>
            <a:r>
              <a:rPr sz="450" spc="-5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Component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166" y="1935077"/>
            <a:ext cx="86360" cy="81216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spc="15" dirty="0">
                <a:latin typeface="Arial"/>
                <a:cs typeface="Arial"/>
              </a:rPr>
              <a:t>Second </a:t>
            </a:r>
            <a:r>
              <a:rPr sz="450" spc="10" dirty="0">
                <a:latin typeface="Arial"/>
                <a:cs typeface="Arial"/>
              </a:rPr>
              <a:t>Principal</a:t>
            </a:r>
            <a:r>
              <a:rPr sz="450" spc="-55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Component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48687" y="2521035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2679" y="2509553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3723" y="2518448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42122" y="2010535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1538" y="2097135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35430" y="2312339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0807" y="2285009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7451" y="2487681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3479" y="2376662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4574" y="2407266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08996" y="2156928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5948" y="2301424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51085" y="2332108"/>
            <a:ext cx="241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24197" y="2116460"/>
            <a:ext cx="13208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-8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15" baseline="-30864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675" baseline="-30864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9918" y="2419153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81192" y="2254607"/>
            <a:ext cx="48704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675" spc="15" baseline="-12345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675" spc="15" baseline="-18518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675" spc="15" baseline="6172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675" spc="15" baseline="12345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spc="60" baseline="12345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92199" y="2163276"/>
            <a:ext cx="15430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7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15" baseline="-37037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675" baseline="-37037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91216" y="2195903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12651" y="2673653"/>
            <a:ext cx="149860" cy="154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2395">
              <a:lnSpc>
                <a:spcPts val="49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  <a:p>
            <a:pPr marL="50800">
              <a:lnSpc>
                <a:spcPts val="490"/>
              </a:lnSpc>
            </a:pPr>
            <a:r>
              <a:rPr sz="675" spc="15" baseline="-30864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81508" y="2461884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51398" y="2471023"/>
            <a:ext cx="15684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4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31898" y="2226183"/>
            <a:ext cx="167640" cy="1473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ts val="465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  <a:p>
            <a:pPr marL="143510">
              <a:lnSpc>
                <a:spcPts val="465"/>
              </a:lnSpc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48503" y="2028363"/>
            <a:ext cx="32131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675" spc="-75" baseline="24691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spc="-75" baseline="6172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675" spc="-52" baseline="6172" dirty="0">
                <a:solidFill>
                  <a:srgbClr val="0072CB"/>
                </a:solidFill>
                <a:latin typeface="Arial"/>
                <a:cs typeface="Arial"/>
              </a:rPr>
              <a:t>**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19336" y="2119812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26342" y="2576623"/>
            <a:ext cx="18161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75" spc="15" baseline="6172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spc="142" baseline="6172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64004" y="2188259"/>
            <a:ext cx="123189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55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15" baseline="6172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675" baseline="6172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22490" y="2345087"/>
            <a:ext cx="39433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30504" algn="l"/>
              </a:tabLst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	</a:t>
            </a:r>
            <a:r>
              <a:rPr sz="675" spc="15" baseline="-18518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67009" y="1684832"/>
            <a:ext cx="1276985" cy="1276985"/>
            <a:chOff x="867009" y="1684832"/>
            <a:chExt cx="1276985" cy="1276985"/>
          </a:xfrm>
        </p:grpSpPr>
        <p:sp>
          <p:nvSpPr>
            <p:cNvPr id="45" name="object 45"/>
            <p:cNvSpPr/>
            <p:nvPr/>
          </p:nvSpPr>
          <p:spPr>
            <a:xfrm>
              <a:off x="1155927" y="1686420"/>
              <a:ext cx="986790" cy="986790"/>
            </a:xfrm>
            <a:custGeom>
              <a:avLst/>
              <a:gdLst/>
              <a:ahLst/>
              <a:cxnLst/>
              <a:rect l="l" t="t" r="r" b="b"/>
              <a:pathLst>
                <a:path w="986789" h="986789">
                  <a:moveTo>
                    <a:pt x="0" y="36386"/>
                  </a:moveTo>
                  <a:lnTo>
                    <a:pt x="658511" y="36386"/>
                  </a:lnTo>
                </a:path>
                <a:path w="986789" h="986789">
                  <a:moveTo>
                    <a:pt x="0" y="36386"/>
                  </a:moveTo>
                  <a:lnTo>
                    <a:pt x="0" y="0"/>
                  </a:lnTo>
                </a:path>
                <a:path w="986789" h="986789">
                  <a:moveTo>
                    <a:pt x="329252" y="36386"/>
                  </a:moveTo>
                  <a:lnTo>
                    <a:pt x="329252" y="0"/>
                  </a:lnTo>
                </a:path>
                <a:path w="986789" h="986789">
                  <a:moveTo>
                    <a:pt x="658511" y="36386"/>
                  </a:moveTo>
                  <a:lnTo>
                    <a:pt x="658511" y="0"/>
                  </a:lnTo>
                </a:path>
                <a:path w="986789" h="986789">
                  <a:moveTo>
                    <a:pt x="949802" y="986188"/>
                  </a:moveTo>
                  <a:lnTo>
                    <a:pt x="949802" y="327676"/>
                  </a:lnTo>
                </a:path>
                <a:path w="986789" h="986789">
                  <a:moveTo>
                    <a:pt x="949802" y="986188"/>
                  </a:moveTo>
                  <a:lnTo>
                    <a:pt x="986188" y="986188"/>
                  </a:lnTo>
                </a:path>
                <a:path w="986789" h="986789">
                  <a:moveTo>
                    <a:pt x="949802" y="656935"/>
                  </a:moveTo>
                  <a:lnTo>
                    <a:pt x="986188" y="656935"/>
                  </a:lnTo>
                </a:path>
                <a:path w="986789" h="986789">
                  <a:moveTo>
                    <a:pt x="949802" y="327676"/>
                  </a:moveTo>
                  <a:lnTo>
                    <a:pt x="986188" y="327676"/>
                  </a:lnTo>
                </a:path>
              </a:pathLst>
            </a:custGeom>
            <a:ln w="3175">
              <a:solidFill>
                <a:srgbClr val="CE60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8597" y="1722806"/>
              <a:ext cx="1237615" cy="1237615"/>
            </a:xfrm>
            <a:custGeom>
              <a:avLst/>
              <a:gdLst/>
              <a:ahLst/>
              <a:cxnLst/>
              <a:rect l="l" t="t" r="r" b="b"/>
              <a:pathLst>
                <a:path w="1237614" h="1237614">
                  <a:moveTo>
                    <a:pt x="0" y="1237133"/>
                  </a:moveTo>
                  <a:lnTo>
                    <a:pt x="1237132" y="1237133"/>
                  </a:lnTo>
                  <a:lnTo>
                    <a:pt x="1237132" y="0"/>
                  </a:lnTo>
                  <a:lnTo>
                    <a:pt x="0" y="0"/>
                  </a:lnTo>
                  <a:lnTo>
                    <a:pt x="0" y="1237133"/>
                  </a:lnTo>
                </a:path>
              </a:pathLst>
            </a:custGeom>
            <a:ln w="3175">
              <a:solidFill>
                <a:srgbClr val="0072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716625" y="2566681"/>
            <a:ext cx="243204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450" spc="-15" dirty="0">
                <a:solidFill>
                  <a:srgbClr val="CE6017"/>
                </a:solidFill>
                <a:latin typeface="Arial"/>
                <a:cs typeface="Arial"/>
              </a:rPr>
              <a:t>M</a:t>
            </a:r>
            <a:r>
              <a:rPr sz="675" spc="-22" baseline="18518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-15" dirty="0">
                <a:solidFill>
                  <a:srgbClr val="CE6017"/>
                </a:solidFill>
                <a:latin typeface="Arial"/>
                <a:cs typeface="Arial"/>
              </a:rPr>
              <a:t>urder</a:t>
            </a:r>
            <a:endParaRPr sz="4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44357" y="2415112"/>
            <a:ext cx="25019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450" spc="-15" dirty="0">
                <a:solidFill>
                  <a:srgbClr val="CE6017"/>
                </a:solidFill>
                <a:latin typeface="Arial"/>
                <a:cs typeface="Arial"/>
              </a:rPr>
              <a:t>A</a:t>
            </a:r>
            <a:r>
              <a:rPr sz="675" spc="-22" baseline="30864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-15" dirty="0">
                <a:solidFill>
                  <a:srgbClr val="CE6017"/>
                </a:solidFill>
                <a:latin typeface="Arial"/>
                <a:cs typeface="Arial"/>
              </a:rPr>
              <a:t>ssault</a:t>
            </a:r>
            <a:endParaRPr sz="4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83375" y="1400095"/>
            <a:ext cx="528320" cy="2603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440"/>
              </a:spcBef>
            </a:pPr>
            <a:r>
              <a:rPr sz="550" spc="10" dirty="0">
                <a:latin typeface="Arial"/>
                <a:cs typeface="Arial"/>
              </a:rPr>
              <a:t>Scaled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359410" algn="l"/>
              </a:tabLst>
            </a:pPr>
            <a:r>
              <a:rPr sz="450" spc="10" dirty="0">
                <a:latin typeface="Arial"/>
                <a:cs typeface="Arial"/>
              </a:rPr>
              <a:t>−0.5	0.0</a:t>
            </a:r>
            <a:endParaRPr sz="4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59593" y="1562135"/>
            <a:ext cx="10985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latin typeface="Arial"/>
                <a:cs typeface="Arial"/>
              </a:rPr>
              <a:t>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77162" y="2600053"/>
            <a:ext cx="86360" cy="14541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−0.5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77162" y="2288506"/>
            <a:ext cx="86360" cy="1098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0.0</a:t>
            </a:r>
            <a:endParaRPr sz="4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177162" y="1959251"/>
            <a:ext cx="86360" cy="1098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19140" y="1710795"/>
            <a:ext cx="29591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CE6017"/>
                </a:solidFill>
                <a:latin typeface="Arial"/>
                <a:cs typeface="Arial"/>
              </a:rPr>
              <a:t>Urban</a:t>
            </a:r>
            <a:r>
              <a:rPr sz="450" spc="-10" dirty="0">
                <a:solidFill>
                  <a:srgbClr val="CE6017"/>
                </a:solidFill>
                <a:latin typeface="Arial"/>
                <a:cs typeface="Arial"/>
              </a:rPr>
              <a:t>P</a:t>
            </a:r>
            <a:r>
              <a:rPr sz="450" spc="15" dirty="0">
                <a:solidFill>
                  <a:srgbClr val="CE6017"/>
                </a:solidFill>
                <a:latin typeface="Arial"/>
                <a:cs typeface="Arial"/>
              </a:rPr>
              <a:t>op</a:t>
            </a:r>
            <a:endParaRPr sz="4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11021" y="2175326"/>
            <a:ext cx="22987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-7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450" spc="-25" dirty="0">
                <a:solidFill>
                  <a:srgbClr val="CE6017"/>
                </a:solidFill>
                <a:latin typeface="Arial"/>
                <a:cs typeface="Arial"/>
              </a:rPr>
              <a:t>R</a:t>
            </a:r>
            <a:r>
              <a:rPr sz="675" spc="-37" baseline="12345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-25" dirty="0">
                <a:solidFill>
                  <a:srgbClr val="CE6017"/>
                </a:solidFill>
                <a:latin typeface="Arial"/>
                <a:cs typeface="Arial"/>
              </a:rPr>
              <a:t>ape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868597" y="1722806"/>
            <a:ext cx="1237615" cy="1237615"/>
            <a:chOff x="868597" y="1722806"/>
            <a:chExt cx="1237615" cy="1237615"/>
          </a:xfrm>
        </p:grpSpPr>
        <p:sp>
          <p:nvSpPr>
            <p:cNvPr id="57" name="object 57"/>
            <p:cNvSpPr/>
            <p:nvPr/>
          </p:nvSpPr>
          <p:spPr>
            <a:xfrm>
              <a:off x="1485180" y="1883554"/>
              <a:ext cx="307340" cy="680720"/>
            </a:xfrm>
            <a:custGeom>
              <a:avLst/>
              <a:gdLst/>
              <a:ahLst/>
              <a:cxnLst/>
              <a:rect l="l" t="t" r="r" b="b"/>
              <a:pathLst>
                <a:path w="307339" h="680719">
                  <a:moveTo>
                    <a:pt x="0" y="459801"/>
                  </a:moveTo>
                  <a:lnTo>
                    <a:pt x="282320" y="680095"/>
                  </a:lnTo>
                </a:path>
                <a:path w="307339" h="680719">
                  <a:moveTo>
                    <a:pt x="253490" y="676056"/>
                  </a:moveTo>
                  <a:lnTo>
                    <a:pt x="282320" y="680095"/>
                  </a:lnTo>
                  <a:lnTo>
                    <a:pt x="271405" y="653133"/>
                  </a:lnTo>
                </a:path>
                <a:path w="307339" h="680719">
                  <a:moveTo>
                    <a:pt x="0" y="459801"/>
                  </a:moveTo>
                  <a:lnTo>
                    <a:pt x="307221" y="558850"/>
                  </a:lnTo>
                </a:path>
                <a:path w="307339" h="680719">
                  <a:moveTo>
                    <a:pt x="278761" y="564957"/>
                  </a:moveTo>
                  <a:lnTo>
                    <a:pt x="307221" y="558850"/>
                  </a:lnTo>
                  <a:lnTo>
                    <a:pt x="287694" y="537261"/>
                  </a:lnTo>
                </a:path>
                <a:path w="307339" h="680719">
                  <a:moveTo>
                    <a:pt x="0" y="459801"/>
                  </a:moveTo>
                  <a:lnTo>
                    <a:pt x="146557" y="0"/>
                  </a:lnTo>
                </a:path>
                <a:path w="307339" h="680719">
                  <a:moveTo>
                    <a:pt x="152743" y="28460"/>
                  </a:moveTo>
                  <a:lnTo>
                    <a:pt x="146557" y="0"/>
                  </a:lnTo>
                  <a:lnTo>
                    <a:pt x="125011" y="19606"/>
                  </a:lnTo>
                </a:path>
                <a:path w="307339" h="680719">
                  <a:moveTo>
                    <a:pt x="0" y="459801"/>
                  </a:moveTo>
                  <a:lnTo>
                    <a:pt x="286281" y="371661"/>
                  </a:lnTo>
                </a:path>
                <a:path w="307339" h="680719">
                  <a:moveTo>
                    <a:pt x="266468" y="392971"/>
                  </a:moveTo>
                  <a:lnTo>
                    <a:pt x="286281" y="371661"/>
                  </a:lnTo>
                  <a:lnTo>
                    <a:pt x="257899" y="365154"/>
                  </a:lnTo>
                </a:path>
              </a:pathLst>
            </a:custGeom>
            <a:ln w="3175">
              <a:solidFill>
                <a:srgbClr val="CE60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68597" y="1722806"/>
              <a:ext cx="1237615" cy="1237615"/>
            </a:xfrm>
            <a:custGeom>
              <a:avLst/>
              <a:gdLst/>
              <a:ahLst/>
              <a:cxnLst/>
              <a:rect l="l" t="t" r="r" b="b"/>
              <a:pathLst>
                <a:path w="1237614" h="1237614">
                  <a:moveTo>
                    <a:pt x="0" y="620549"/>
                  </a:moveTo>
                  <a:lnTo>
                    <a:pt x="1237132" y="620549"/>
                  </a:lnTo>
                </a:path>
                <a:path w="1237614" h="1237614">
                  <a:moveTo>
                    <a:pt x="616583" y="1237133"/>
                  </a:moveTo>
                  <a:lnTo>
                    <a:pt x="616583" y="0"/>
                  </a:lnTo>
                </a:path>
              </a:pathLst>
            </a:custGeom>
            <a:ln w="3175">
              <a:solidFill>
                <a:srgbClr val="AEC0D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2578751" y="1722806"/>
            <a:ext cx="1273810" cy="1273810"/>
          </a:xfrm>
          <a:custGeom>
            <a:avLst/>
            <a:gdLst/>
            <a:ahLst/>
            <a:cxnLst/>
            <a:rect l="l" t="t" r="r" b="b"/>
            <a:pathLst>
              <a:path w="1273810" h="1273810">
                <a:moveTo>
                  <a:pt x="189814" y="1237133"/>
                </a:moveTo>
                <a:lnTo>
                  <a:pt x="1168041" y="1237133"/>
                </a:lnTo>
              </a:path>
              <a:path w="1273810" h="1273810">
                <a:moveTo>
                  <a:pt x="189814" y="1237133"/>
                </a:moveTo>
                <a:lnTo>
                  <a:pt x="189814" y="1273519"/>
                </a:lnTo>
              </a:path>
              <a:path w="1273810" h="1273810">
                <a:moveTo>
                  <a:pt x="385451" y="1237133"/>
                </a:moveTo>
                <a:lnTo>
                  <a:pt x="385451" y="1273519"/>
                </a:lnTo>
              </a:path>
              <a:path w="1273810" h="1273810">
                <a:moveTo>
                  <a:pt x="581088" y="1237133"/>
                </a:moveTo>
                <a:lnTo>
                  <a:pt x="581088" y="1273519"/>
                </a:lnTo>
              </a:path>
              <a:path w="1273810" h="1273810">
                <a:moveTo>
                  <a:pt x="776767" y="1237133"/>
                </a:moveTo>
                <a:lnTo>
                  <a:pt x="776767" y="1273519"/>
                </a:lnTo>
              </a:path>
              <a:path w="1273810" h="1273810">
                <a:moveTo>
                  <a:pt x="972404" y="1237133"/>
                </a:moveTo>
                <a:lnTo>
                  <a:pt x="972404" y="1273519"/>
                </a:lnTo>
              </a:path>
              <a:path w="1273810" h="1273810">
                <a:moveTo>
                  <a:pt x="1168041" y="1237133"/>
                </a:moveTo>
                <a:lnTo>
                  <a:pt x="1168041" y="1273519"/>
                </a:lnTo>
              </a:path>
              <a:path w="1273810" h="1273810">
                <a:moveTo>
                  <a:pt x="36386" y="1083704"/>
                </a:moveTo>
                <a:lnTo>
                  <a:pt x="36386" y="105477"/>
                </a:lnTo>
              </a:path>
              <a:path w="1273810" h="1273810">
                <a:moveTo>
                  <a:pt x="36386" y="1083704"/>
                </a:moveTo>
                <a:lnTo>
                  <a:pt x="0" y="1083704"/>
                </a:lnTo>
              </a:path>
              <a:path w="1273810" h="1273810">
                <a:moveTo>
                  <a:pt x="36386" y="888067"/>
                </a:moveTo>
                <a:lnTo>
                  <a:pt x="0" y="888067"/>
                </a:lnTo>
              </a:path>
              <a:path w="1273810" h="1273810">
                <a:moveTo>
                  <a:pt x="36386" y="692430"/>
                </a:moveTo>
                <a:lnTo>
                  <a:pt x="0" y="692430"/>
                </a:lnTo>
              </a:path>
              <a:path w="1273810" h="1273810">
                <a:moveTo>
                  <a:pt x="36386" y="496751"/>
                </a:moveTo>
                <a:lnTo>
                  <a:pt x="0" y="496751"/>
                </a:lnTo>
              </a:path>
              <a:path w="1273810" h="1273810">
                <a:moveTo>
                  <a:pt x="36386" y="301114"/>
                </a:moveTo>
                <a:lnTo>
                  <a:pt x="0" y="301114"/>
                </a:lnTo>
              </a:path>
              <a:path w="1273810" h="1273810">
                <a:moveTo>
                  <a:pt x="36386" y="105477"/>
                </a:moveTo>
                <a:lnTo>
                  <a:pt x="0" y="105477"/>
                </a:lnTo>
              </a:path>
              <a:path w="1273810" h="1273810">
                <a:moveTo>
                  <a:pt x="36386" y="1237133"/>
                </a:moveTo>
                <a:lnTo>
                  <a:pt x="1273519" y="1237133"/>
                </a:lnTo>
                <a:lnTo>
                  <a:pt x="1273519" y="0"/>
                </a:lnTo>
                <a:lnTo>
                  <a:pt x="36386" y="0"/>
                </a:lnTo>
                <a:lnTo>
                  <a:pt x="36386" y="12371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687587" y="3017586"/>
            <a:ext cx="112268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55295" algn="l"/>
                <a:tab pos="633730" algn="l"/>
              </a:tabLst>
            </a:pPr>
            <a:r>
              <a:rPr sz="450" spc="15" dirty="0">
                <a:latin typeface="Arial"/>
                <a:cs typeface="Arial"/>
              </a:rPr>
              <a:t>−100   </a:t>
            </a:r>
            <a:r>
              <a:rPr sz="450" spc="5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−50	0	50  100</a:t>
            </a:r>
            <a:r>
              <a:rPr sz="450" spc="14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150</a:t>
            </a:r>
            <a:endParaRPr sz="4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68252" y="1960640"/>
            <a:ext cx="86360" cy="92710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455295" algn="l"/>
                <a:tab pos="633730" algn="l"/>
              </a:tabLst>
            </a:pPr>
            <a:r>
              <a:rPr sz="450" spc="15" dirty="0">
                <a:latin typeface="Arial"/>
                <a:cs typeface="Arial"/>
              </a:rPr>
              <a:t>−100   </a:t>
            </a:r>
            <a:r>
              <a:rPr sz="450" spc="5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−50	0	50</a:t>
            </a:r>
            <a:r>
              <a:rPr sz="450" spc="10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100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68252" y="1765002"/>
            <a:ext cx="86360" cy="12700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150</a:t>
            </a:r>
            <a:endParaRPr sz="4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72223" y="3163131"/>
            <a:ext cx="72390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latin typeface="Arial"/>
                <a:cs typeface="Arial"/>
              </a:rPr>
              <a:t>First Principal</a:t>
            </a:r>
            <a:r>
              <a:rPr sz="450" spc="-5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Component</a:t>
            </a:r>
            <a:endParaRPr sz="4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322707" y="1935077"/>
            <a:ext cx="86360" cy="81216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spc="15" dirty="0">
                <a:latin typeface="Arial"/>
                <a:cs typeface="Arial"/>
              </a:rPr>
              <a:t>Second </a:t>
            </a:r>
            <a:r>
              <a:rPr sz="450" spc="10" dirty="0">
                <a:latin typeface="Arial"/>
                <a:cs typeface="Arial"/>
              </a:rPr>
              <a:t>Principal</a:t>
            </a:r>
            <a:r>
              <a:rPr sz="450" spc="-55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Component</a:t>
            </a:r>
            <a:endParaRPr sz="4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651973" y="2281651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75231" y="2484040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660817" y="2421657"/>
            <a:ext cx="34671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675" b="1" spc="15" baseline="24691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675" spc="22" baseline="43209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b="1" spc="22" baseline="6172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b="1" spc="44" baseline="6172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15" baseline="6172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675" baseline="6172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105713" y="2286180"/>
            <a:ext cx="241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19066" y="2326245"/>
            <a:ext cx="211454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50" spc="-5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b="1" spc="-7" baseline="12345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b="1" spc="150" baseline="12345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15" baseline="37037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675" baseline="37037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778370" y="2498393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56817" y="2341849"/>
            <a:ext cx="12827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spc="37" baseline="-24691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675" baseline="-24691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181704" y="2447087"/>
            <a:ext cx="448309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28930" algn="l"/>
              </a:tabLst>
            </a:pPr>
            <a:r>
              <a:rPr sz="675" spc="15" baseline="6172" dirty="0">
                <a:solidFill>
                  <a:srgbClr val="0072CB"/>
                </a:solidFill>
                <a:latin typeface="Arial"/>
                <a:cs typeface="Arial"/>
              </a:rPr>
              <a:t>*	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85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15" baseline="-18518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675" baseline="-18518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871693" y="2307647"/>
            <a:ext cx="47498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675" spc="15" baseline="-18518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675" spc="15" baseline="6172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125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-44" baseline="-18518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spc="-44" baseline="-12345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675" baseline="-12345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647366" y="2483594"/>
            <a:ext cx="495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999122" y="2371444"/>
            <a:ext cx="55816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409575" algn="l"/>
              </a:tabLst>
            </a:pPr>
            <a:r>
              <a:rPr sz="675" baseline="30864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baseline="6172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spc="-75" baseline="6172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15" baseline="12345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675" spc="209" baseline="12345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15" baseline="12345" dirty="0">
                <a:solidFill>
                  <a:srgbClr val="0072CB"/>
                </a:solidFill>
                <a:latin typeface="Arial"/>
                <a:cs typeface="Arial"/>
              </a:rPr>
              <a:t>*	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80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15" baseline="18518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675" baseline="18518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611048" y="2441669"/>
            <a:ext cx="26225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45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baseline="-24691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672917" y="2356323"/>
            <a:ext cx="1244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65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613550" y="1684832"/>
            <a:ext cx="1276985" cy="1276985"/>
            <a:chOff x="2613550" y="1684832"/>
            <a:chExt cx="1276985" cy="1276985"/>
          </a:xfrm>
        </p:grpSpPr>
        <p:sp>
          <p:nvSpPr>
            <p:cNvPr id="79" name="object 79"/>
            <p:cNvSpPr/>
            <p:nvPr/>
          </p:nvSpPr>
          <p:spPr>
            <a:xfrm>
              <a:off x="2834995" y="1686420"/>
              <a:ext cx="1054100" cy="1054100"/>
            </a:xfrm>
            <a:custGeom>
              <a:avLst/>
              <a:gdLst/>
              <a:ahLst/>
              <a:cxnLst/>
              <a:rect l="l" t="t" r="r" b="b"/>
              <a:pathLst>
                <a:path w="1054100" h="1054100">
                  <a:moveTo>
                    <a:pt x="0" y="36386"/>
                  </a:moveTo>
                  <a:lnTo>
                    <a:pt x="974545" y="36386"/>
                  </a:lnTo>
                </a:path>
                <a:path w="1054100" h="1054100">
                  <a:moveTo>
                    <a:pt x="0" y="36386"/>
                  </a:moveTo>
                  <a:lnTo>
                    <a:pt x="0" y="0"/>
                  </a:lnTo>
                </a:path>
                <a:path w="1054100" h="1054100">
                  <a:moveTo>
                    <a:pt x="324844" y="36386"/>
                  </a:moveTo>
                  <a:lnTo>
                    <a:pt x="324844" y="0"/>
                  </a:lnTo>
                </a:path>
                <a:path w="1054100" h="1054100">
                  <a:moveTo>
                    <a:pt x="649694" y="36386"/>
                  </a:moveTo>
                  <a:lnTo>
                    <a:pt x="649694" y="0"/>
                  </a:lnTo>
                </a:path>
                <a:path w="1054100" h="1054100">
                  <a:moveTo>
                    <a:pt x="974545" y="36386"/>
                  </a:moveTo>
                  <a:lnTo>
                    <a:pt x="974545" y="0"/>
                  </a:lnTo>
                </a:path>
                <a:path w="1054100" h="1054100">
                  <a:moveTo>
                    <a:pt x="1017274" y="1053667"/>
                  </a:moveTo>
                  <a:lnTo>
                    <a:pt x="1017274" y="79121"/>
                  </a:lnTo>
                </a:path>
                <a:path w="1054100" h="1054100">
                  <a:moveTo>
                    <a:pt x="1017274" y="1053667"/>
                  </a:moveTo>
                  <a:lnTo>
                    <a:pt x="1053661" y="1053667"/>
                  </a:lnTo>
                </a:path>
                <a:path w="1054100" h="1054100">
                  <a:moveTo>
                    <a:pt x="1017274" y="728816"/>
                  </a:moveTo>
                  <a:lnTo>
                    <a:pt x="1053661" y="728816"/>
                  </a:lnTo>
                </a:path>
                <a:path w="1054100" h="1054100">
                  <a:moveTo>
                    <a:pt x="1017274" y="403966"/>
                  </a:moveTo>
                  <a:lnTo>
                    <a:pt x="1053661" y="403966"/>
                  </a:lnTo>
                </a:path>
                <a:path w="1054100" h="1054100">
                  <a:moveTo>
                    <a:pt x="1017274" y="79121"/>
                  </a:moveTo>
                  <a:lnTo>
                    <a:pt x="1053661" y="79121"/>
                  </a:lnTo>
                </a:path>
              </a:pathLst>
            </a:custGeom>
            <a:ln w="3175">
              <a:solidFill>
                <a:srgbClr val="CE60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615137" y="1722806"/>
              <a:ext cx="1237615" cy="1237615"/>
            </a:xfrm>
            <a:custGeom>
              <a:avLst/>
              <a:gdLst/>
              <a:ahLst/>
              <a:cxnLst/>
              <a:rect l="l" t="t" r="r" b="b"/>
              <a:pathLst>
                <a:path w="1237614" h="1237614">
                  <a:moveTo>
                    <a:pt x="0" y="1237133"/>
                  </a:moveTo>
                  <a:lnTo>
                    <a:pt x="1237132" y="1237133"/>
                  </a:lnTo>
                  <a:lnTo>
                    <a:pt x="1237132" y="0"/>
                  </a:lnTo>
                  <a:lnTo>
                    <a:pt x="0" y="0"/>
                  </a:lnTo>
                  <a:lnTo>
                    <a:pt x="0" y="1237133"/>
                  </a:lnTo>
                </a:path>
              </a:pathLst>
            </a:custGeom>
            <a:ln w="3175">
              <a:solidFill>
                <a:srgbClr val="0072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051971" y="2392306"/>
            <a:ext cx="464184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675" spc="-209" baseline="6172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-140" dirty="0">
                <a:solidFill>
                  <a:srgbClr val="CE6017"/>
                </a:solidFill>
                <a:latin typeface="Arial"/>
                <a:cs typeface="Arial"/>
              </a:rPr>
              <a:t>M</a:t>
            </a:r>
            <a:r>
              <a:rPr sz="675" spc="-209" baseline="-6172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spc="-75" baseline="-6172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450" spc="-20" dirty="0">
                <a:solidFill>
                  <a:srgbClr val="CE6017"/>
                </a:solidFill>
                <a:latin typeface="Arial"/>
                <a:cs typeface="Arial"/>
              </a:rPr>
              <a:t>urd</a:t>
            </a:r>
            <a:r>
              <a:rPr sz="675" spc="-30" baseline="-12345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450" spc="-20" dirty="0">
                <a:solidFill>
                  <a:srgbClr val="CE6017"/>
                </a:solidFill>
                <a:latin typeface="Arial"/>
                <a:cs typeface="Arial"/>
              </a:rPr>
              <a:t>er </a:t>
            </a:r>
            <a:r>
              <a:rPr sz="675" spc="15" baseline="-12345" dirty="0">
                <a:solidFill>
                  <a:srgbClr val="0072CB"/>
                </a:solidFill>
                <a:latin typeface="Arial"/>
                <a:cs typeface="Arial"/>
              </a:rPr>
              <a:t>* </a:t>
            </a:r>
            <a:r>
              <a:rPr sz="675" spc="15" baseline="-30864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spc="52" baseline="-30864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546735" y="2352158"/>
            <a:ext cx="346075" cy="1479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465"/>
              </a:lnSpc>
              <a:spcBef>
                <a:spcPts val="125"/>
              </a:spcBef>
              <a:tabLst>
                <a:tab pos="247650" algn="l"/>
              </a:tabLst>
            </a:pPr>
            <a:r>
              <a:rPr sz="675" spc="15" baseline="-24691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spc="-44" baseline="-24691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675" spc="15" baseline="12345" dirty="0">
                <a:solidFill>
                  <a:srgbClr val="0072CB"/>
                </a:solidFill>
                <a:latin typeface="Arial"/>
                <a:cs typeface="Arial"/>
              </a:rPr>
              <a:t>*	</a:t>
            </a:r>
            <a:r>
              <a:rPr sz="450" spc="10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endParaRPr sz="450">
              <a:latin typeface="Arial"/>
              <a:cs typeface="Arial"/>
            </a:endParaRPr>
          </a:p>
          <a:p>
            <a:pPr marL="107314">
              <a:lnSpc>
                <a:spcPts val="465"/>
              </a:lnSpc>
            </a:pPr>
            <a:r>
              <a:rPr sz="675" spc="15" baseline="6172" dirty="0">
                <a:solidFill>
                  <a:srgbClr val="0072CB"/>
                </a:solidFill>
                <a:latin typeface="Arial"/>
                <a:cs typeface="Arial"/>
              </a:rPr>
              <a:t>*</a:t>
            </a:r>
            <a:r>
              <a:rPr sz="675" spc="7" baseline="6172" dirty="0">
                <a:solidFill>
                  <a:srgbClr val="0072CB"/>
                </a:solidFill>
                <a:latin typeface="Arial"/>
                <a:cs typeface="Arial"/>
              </a:rPr>
              <a:t> </a:t>
            </a:r>
            <a:r>
              <a:rPr sz="450" spc="15" dirty="0">
                <a:solidFill>
                  <a:srgbClr val="CE6017"/>
                </a:solidFill>
                <a:latin typeface="Arial"/>
                <a:cs typeface="Arial"/>
              </a:rPr>
              <a:t>Assa</a:t>
            </a:r>
            <a:endParaRPr sz="4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762440" y="1562135"/>
            <a:ext cx="14541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latin typeface="Arial"/>
                <a:cs typeface="Arial"/>
              </a:rPr>
              <a:t>−0.5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69352" y="1400095"/>
            <a:ext cx="328930" cy="2603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550" spc="10" dirty="0">
                <a:latin typeface="Arial"/>
                <a:cs typeface="Arial"/>
              </a:rPr>
              <a:t>Unscaled</a:t>
            </a:r>
            <a:endParaRPr sz="550">
              <a:latin typeface="Arial"/>
              <a:cs typeface="Arial"/>
            </a:endParaRPr>
          </a:p>
          <a:p>
            <a:pPr marL="48260">
              <a:lnSpc>
                <a:spcPct val="100000"/>
              </a:lnSpc>
              <a:spcBef>
                <a:spcPts val="300"/>
              </a:spcBef>
            </a:pPr>
            <a:r>
              <a:rPr sz="450" spc="10" dirty="0">
                <a:latin typeface="Arial"/>
                <a:cs typeface="Arial"/>
              </a:rPr>
              <a:t>0.0</a:t>
            </a:r>
            <a:endParaRPr sz="4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429843" y="1562135"/>
            <a:ext cx="10985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latin typeface="Arial"/>
                <a:cs typeface="Arial"/>
              </a:rPr>
              <a:t>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754692" y="1562135"/>
            <a:ext cx="10985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latin typeface="Arial"/>
                <a:cs typeface="Arial"/>
              </a:rPr>
              <a:t>1.0</a:t>
            </a:r>
            <a:endParaRPr sz="4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923703" y="2667526"/>
            <a:ext cx="86360" cy="14541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−0.5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923703" y="2360387"/>
            <a:ext cx="86360" cy="1098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0.0</a:t>
            </a:r>
            <a:endParaRPr sz="4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923703" y="2035538"/>
            <a:ext cx="86360" cy="1098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0.5</a:t>
            </a:r>
            <a:endParaRPr sz="4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923703" y="1710689"/>
            <a:ext cx="86360" cy="1098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50" dirty="0">
                <a:latin typeface="Arial"/>
                <a:cs typeface="Arial"/>
              </a:rPr>
              <a:t>1.0</a:t>
            </a:r>
            <a:endParaRPr sz="4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040728" y="1722716"/>
            <a:ext cx="29591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solidFill>
                  <a:srgbClr val="CE6017"/>
                </a:solidFill>
                <a:latin typeface="Arial"/>
                <a:cs typeface="Arial"/>
              </a:rPr>
              <a:t>Urban</a:t>
            </a:r>
            <a:r>
              <a:rPr sz="450" spc="-10" dirty="0">
                <a:solidFill>
                  <a:srgbClr val="CE6017"/>
                </a:solidFill>
                <a:latin typeface="Arial"/>
                <a:cs typeface="Arial"/>
              </a:rPr>
              <a:t>P</a:t>
            </a:r>
            <a:r>
              <a:rPr sz="450" spc="15" dirty="0">
                <a:solidFill>
                  <a:srgbClr val="CE6017"/>
                </a:solidFill>
                <a:latin typeface="Arial"/>
                <a:cs typeface="Arial"/>
              </a:rPr>
              <a:t>op</a:t>
            </a:r>
            <a:endParaRPr sz="4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136209" y="2226950"/>
            <a:ext cx="14541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15" dirty="0">
                <a:solidFill>
                  <a:srgbClr val="CE6017"/>
                </a:solidFill>
                <a:latin typeface="Arial"/>
                <a:cs typeface="Arial"/>
              </a:rPr>
              <a:t>Rape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615137" y="1722806"/>
            <a:ext cx="1237615" cy="1237615"/>
            <a:chOff x="2615137" y="1722806"/>
            <a:chExt cx="1237615" cy="1237615"/>
          </a:xfrm>
        </p:grpSpPr>
        <p:sp>
          <p:nvSpPr>
            <p:cNvPr id="94" name="object 94"/>
            <p:cNvSpPr/>
            <p:nvPr/>
          </p:nvSpPr>
          <p:spPr>
            <a:xfrm>
              <a:off x="3153696" y="1907484"/>
              <a:ext cx="523875" cy="551815"/>
            </a:xfrm>
            <a:custGeom>
              <a:avLst/>
              <a:gdLst/>
              <a:ahLst/>
              <a:cxnLst/>
              <a:rect l="l" t="t" r="r" b="b"/>
              <a:pathLst>
                <a:path w="523875" h="551814">
                  <a:moveTo>
                    <a:pt x="6143" y="507752"/>
                  </a:moveTo>
                  <a:lnTo>
                    <a:pt x="27811" y="531039"/>
                  </a:lnTo>
                </a:path>
                <a:path w="523875" h="551814">
                  <a:moveTo>
                    <a:pt x="0" y="522506"/>
                  </a:moveTo>
                  <a:lnTo>
                    <a:pt x="27811" y="531039"/>
                  </a:lnTo>
                  <a:lnTo>
                    <a:pt x="21304" y="502657"/>
                  </a:lnTo>
                </a:path>
                <a:path w="523875" h="551814">
                  <a:moveTo>
                    <a:pt x="6143" y="507752"/>
                  </a:moveTo>
                  <a:lnTo>
                    <a:pt x="523434" y="538274"/>
                  </a:lnTo>
                </a:path>
                <a:path w="523875" h="551814">
                  <a:moveTo>
                    <a:pt x="497400" y="551336"/>
                  </a:moveTo>
                  <a:lnTo>
                    <a:pt x="523434" y="538274"/>
                  </a:lnTo>
                  <a:lnTo>
                    <a:pt x="499134" y="522264"/>
                  </a:lnTo>
                </a:path>
                <a:path w="523875" h="551814">
                  <a:moveTo>
                    <a:pt x="6143" y="507752"/>
                  </a:moveTo>
                  <a:lnTo>
                    <a:pt x="30236" y="0"/>
                  </a:lnTo>
                </a:path>
                <a:path w="523875" h="551814">
                  <a:moveTo>
                    <a:pt x="43578" y="25876"/>
                  </a:moveTo>
                  <a:lnTo>
                    <a:pt x="30236" y="0"/>
                  </a:lnTo>
                  <a:lnTo>
                    <a:pt x="14512" y="24500"/>
                  </a:lnTo>
                </a:path>
                <a:path w="523875" h="551814">
                  <a:moveTo>
                    <a:pt x="6143" y="507752"/>
                  </a:moveTo>
                  <a:lnTo>
                    <a:pt x="45197" y="403402"/>
                  </a:lnTo>
                </a:path>
                <a:path w="523875" h="551814">
                  <a:moveTo>
                    <a:pt x="50012" y="432147"/>
                  </a:moveTo>
                  <a:lnTo>
                    <a:pt x="45197" y="403402"/>
                  </a:lnTo>
                  <a:lnTo>
                    <a:pt x="22759" y="421922"/>
                  </a:lnTo>
                </a:path>
              </a:pathLst>
            </a:custGeom>
            <a:ln w="3175">
              <a:solidFill>
                <a:srgbClr val="CE60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615137" y="1722806"/>
              <a:ext cx="1237615" cy="1237615"/>
            </a:xfrm>
            <a:custGeom>
              <a:avLst/>
              <a:gdLst/>
              <a:ahLst/>
              <a:cxnLst/>
              <a:rect l="l" t="t" r="r" b="b"/>
              <a:pathLst>
                <a:path w="1237614" h="1237614">
                  <a:moveTo>
                    <a:pt x="0" y="692430"/>
                  </a:moveTo>
                  <a:lnTo>
                    <a:pt x="1237132" y="692430"/>
                  </a:lnTo>
                </a:path>
                <a:path w="1237614" h="1237614">
                  <a:moveTo>
                    <a:pt x="544702" y="1237133"/>
                  </a:moveTo>
                  <a:lnTo>
                    <a:pt x="544702" y="0"/>
                  </a:lnTo>
                </a:path>
              </a:pathLst>
            </a:custGeom>
            <a:ln w="3175">
              <a:solidFill>
                <a:srgbClr val="AEC0D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21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741" y="211465"/>
            <a:ext cx="24472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Proportion </a:t>
            </a:r>
            <a:r>
              <a:rPr dirty="0"/>
              <a:t>Variance</a:t>
            </a:r>
            <a:r>
              <a:rPr spc="-50" dirty="0"/>
              <a:t> </a:t>
            </a:r>
            <a:r>
              <a:rPr spc="15" dirty="0"/>
              <a:t>Explained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22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517257"/>
            <a:ext cx="3752850" cy="9093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270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5" dirty="0">
                <a:latin typeface="Latin Modern Math"/>
                <a:cs typeface="Latin Modern Math"/>
              </a:rPr>
              <a:t>To </a:t>
            </a:r>
            <a:r>
              <a:rPr sz="1100" spc="-10" dirty="0">
                <a:latin typeface="Latin Modern Math"/>
                <a:cs typeface="Latin Modern Math"/>
              </a:rPr>
              <a:t>understand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0" dirty="0">
                <a:latin typeface="Latin Modern Math"/>
                <a:cs typeface="Latin Modern Math"/>
              </a:rPr>
              <a:t>strength </a:t>
            </a:r>
            <a:r>
              <a:rPr sz="1100" spc="-5" dirty="0">
                <a:latin typeface="Latin Modern Math"/>
                <a:cs typeface="Latin Modern Math"/>
              </a:rPr>
              <a:t>of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spc="-10" dirty="0">
                <a:latin typeface="Latin Modern Math"/>
                <a:cs typeface="Latin Modern Math"/>
              </a:rPr>
              <a:t>component,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are  </a:t>
            </a:r>
            <a:r>
              <a:rPr sz="1100" spc="-10" dirty="0">
                <a:latin typeface="Latin Modern Math"/>
                <a:cs typeface="Latin Modern Math"/>
              </a:rPr>
              <a:t>interested </a:t>
            </a:r>
            <a:r>
              <a:rPr sz="1100" spc="-5" dirty="0">
                <a:latin typeface="Latin Modern Math"/>
                <a:cs typeface="Latin Modern Math"/>
              </a:rPr>
              <a:t>in </a:t>
            </a:r>
            <a:r>
              <a:rPr sz="1100" spc="-10" dirty="0">
                <a:latin typeface="Latin Modern Math"/>
                <a:cs typeface="Latin Modern Math"/>
              </a:rPr>
              <a:t>knowing </a:t>
            </a:r>
            <a:r>
              <a:rPr sz="1100" spc="-5" dirty="0">
                <a:latin typeface="Latin Modern Math"/>
                <a:cs typeface="Latin Modern Math"/>
              </a:rPr>
              <a:t>the proportion of </a:t>
            </a:r>
            <a:r>
              <a:rPr sz="1100" spc="-15" dirty="0">
                <a:latin typeface="Latin Modern Math"/>
                <a:cs typeface="Latin Modern Math"/>
              </a:rPr>
              <a:t>variance </a:t>
            </a:r>
            <a:r>
              <a:rPr sz="1100" spc="-10" dirty="0">
                <a:latin typeface="Latin Modern Math"/>
                <a:cs typeface="Latin Modern Math"/>
              </a:rPr>
              <a:t>explained  (PVE) </a:t>
            </a:r>
            <a:r>
              <a:rPr sz="1100" spc="-25" dirty="0">
                <a:latin typeface="Latin Modern Math"/>
                <a:cs typeface="Latin Modern Math"/>
              </a:rPr>
              <a:t>by </a:t>
            </a:r>
            <a:r>
              <a:rPr sz="1100" spc="-15" dirty="0">
                <a:latin typeface="Latin Modern Math"/>
                <a:cs typeface="Latin Modern Math"/>
              </a:rPr>
              <a:t>each</a:t>
            </a:r>
            <a:r>
              <a:rPr sz="1100" spc="2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one.</a:t>
            </a:r>
            <a:endParaRPr sz="110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99"/>
              </a:lnSpc>
              <a:spcBef>
                <a:spcPts val="229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total </a:t>
            </a: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variance </a:t>
            </a:r>
            <a:r>
              <a:rPr sz="1100" spc="-10" dirty="0">
                <a:latin typeface="Latin Modern Math"/>
                <a:cs typeface="Latin Modern Math"/>
              </a:rPr>
              <a:t>present </a:t>
            </a:r>
            <a:r>
              <a:rPr sz="1100" spc="-5" dirty="0">
                <a:latin typeface="Latin Modern Math"/>
                <a:cs typeface="Latin Modern Math"/>
              </a:rPr>
              <a:t>in a data set (assuming that the  </a:t>
            </a:r>
            <a:r>
              <a:rPr sz="1100" spc="-15" dirty="0">
                <a:latin typeface="Latin Modern Math"/>
                <a:cs typeface="Latin Modern Math"/>
              </a:rPr>
              <a:t>variables </a:t>
            </a:r>
            <a:r>
              <a:rPr sz="1100" spc="-25" dirty="0">
                <a:latin typeface="Latin Modern Math"/>
                <a:cs typeface="Latin Modern Math"/>
              </a:rPr>
              <a:t>have </a:t>
            </a:r>
            <a:r>
              <a:rPr sz="1100" dirty="0">
                <a:latin typeface="Latin Modern Math"/>
                <a:cs typeface="Latin Modern Math"/>
              </a:rPr>
              <a:t>been </a:t>
            </a:r>
            <a:r>
              <a:rPr sz="1100" spc="-10" dirty="0">
                <a:latin typeface="Latin Modern Math"/>
                <a:cs typeface="Latin Modern Math"/>
              </a:rPr>
              <a:t>centered </a:t>
            </a:r>
            <a:r>
              <a:rPr sz="1100" spc="-5" dirty="0">
                <a:latin typeface="Latin Modern Math"/>
                <a:cs typeface="Latin Modern Math"/>
              </a:rPr>
              <a:t>to </a:t>
            </a:r>
            <a:r>
              <a:rPr sz="1100" spc="-25" dirty="0">
                <a:latin typeface="Latin Modern Math"/>
                <a:cs typeface="Latin Modern Math"/>
              </a:rPr>
              <a:t>have </a:t>
            </a:r>
            <a:r>
              <a:rPr sz="1100" spc="-10" dirty="0">
                <a:latin typeface="Latin Modern Math"/>
                <a:cs typeface="Latin Modern Math"/>
              </a:rPr>
              <a:t>mean </a:t>
            </a:r>
            <a:r>
              <a:rPr sz="1100" spc="-5" dirty="0">
                <a:latin typeface="Latin Modern Math"/>
                <a:cs typeface="Latin Modern Math"/>
              </a:rPr>
              <a:t>zero) is</a:t>
            </a:r>
            <a:r>
              <a:rPr sz="1100" spc="6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defined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1406701"/>
            <a:ext cx="149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atin Modern Math"/>
                <a:cs typeface="Latin Modern Math"/>
              </a:rPr>
              <a:t>as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395" y="2039301"/>
            <a:ext cx="295783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5" dirty="0">
                <a:latin typeface="Latin Modern Math"/>
                <a:cs typeface="Latin Modern Math"/>
              </a:rPr>
              <a:t>variance </a:t>
            </a:r>
            <a:r>
              <a:rPr sz="1100" spc="-5" dirty="0">
                <a:latin typeface="Latin Modern Math"/>
                <a:cs typeface="Latin Modern Math"/>
              </a:rPr>
              <a:t>explained </a:t>
            </a:r>
            <a:r>
              <a:rPr sz="1100" spc="-25" dirty="0">
                <a:latin typeface="Latin Modern Math"/>
                <a:cs typeface="Latin Modern Math"/>
              </a:rPr>
              <a:t>by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i="1" spc="50" dirty="0">
                <a:latin typeface="Times New Roman"/>
                <a:cs typeface="Times New Roman"/>
              </a:rPr>
              <a:t>m</a:t>
            </a:r>
            <a:r>
              <a:rPr sz="1100" spc="50" dirty="0">
                <a:latin typeface="Latin Modern Math"/>
                <a:cs typeface="Latin Modern Math"/>
              </a:rPr>
              <a:t>th</a:t>
            </a:r>
            <a:r>
              <a:rPr sz="1100" spc="-1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principal  </a:t>
            </a:r>
            <a:r>
              <a:rPr sz="1100" spc="-10" dirty="0">
                <a:latin typeface="Latin Modern Math"/>
                <a:cs typeface="Latin Modern Math"/>
              </a:rPr>
              <a:t>component </a:t>
            </a:r>
            <a:r>
              <a:rPr sz="1100" spc="-5" dirty="0">
                <a:latin typeface="Latin Modern Math"/>
                <a:cs typeface="Latin Modern Math"/>
              </a:rPr>
              <a:t>is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1858" y="2880663"/>
            <a:ext cx="14249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It can </a:t>
            </a:r>
            <a:r>
              <a:rPr sz="1100" spc="5" dirty="0">
                <a:latin typeface="Latin Modern Math"/>
                <a:cs typeface="Latin Modern Math"/>
              </a:rPr>
              <a:t>be </a:t>
            </a:r>
            <a:r>
              <a:rPr sz="1100" spc="-15" dirty="0">
                <a:latin typeface="Latin Modern Math"/>
                <a:cs typeface="Latin Modern Math"/>
              </a:rPr>
              <a:t>shown</a:t>
            </a:r>
            <a:r>
              <a:rPr sz="1100" spc="-8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that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4395" y="3052735"/>
            <a:ext cx="1505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atin Modern Math"/>
                <a:cs typeface="Latin Modern Math"/>
              </a:rPr>
              <a:t>with</a:t>
            </a:r>
            <a:r>
              <a:rPr sz="1100" spc="-15" dirty="0">
                <a:latin typeface="Latin Modern Math"/>
                <a:cs typeface="Latin Modern Math"/>
              </a:rPr>
              <a:t> </a:t>
            </a:r>
            <a:r>
              <a:rPr sz="1100" i="1" spc="140" dirty="0">
                <a:latin typeface="Times New Roman"/>
                <a:cs typeface="Times New Roman"/>
              </a:rPr>
              <a:t>M</a:t>
            </a:r>
            <a:r>
              <a:rPr sz="1100" i="1" spc="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r>
              <a:rPr sz="1100" spc="-75" dirty="0">
                <a:latin typeface="Latin Modern Math"/>
                <a:cs typeface="Latin Modern Math"/>
              </a:rPr>
              <a:t> </a:t>
            </a:r>
            <a:r>
              <a:rPr sz="1100" spc="15" dirty="0">
                <a:latin typeface="Latin Modern Math"/>
                <a:cs typeface="Latin Modern Math"/>
              </a:rPr>
              <a:t>min(</a:t>
            </a:r>
            <a:r>
              <a:rPr sz="1100" i="1" spc="15" dirty="0">
                <a:latin typeface="Times New Roman"/>
                <a:cs typeface="Times New Roman"/>
              </a:rPr>
              <a:t>n</a:t>
            </a:r>
            <a:r>
              <a:rPr sz="1100" i="1" spc="-45" dirty="0">
                <a:latin typeface="Times New Roman"/>
                <a:cs typeface="Times New Roman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80" dirty="0">
                <a:latin typeface="DejaVu Sans Condensed"/>
                <a:cs typeface="DejaVu Sans Condensed"/>
              </a:rPr>
              <a:t> </a:t>
            </a:r>
            <a:r>
              <a:rPr sz="1100" spc="5" dirty="0">
                <a:latin typeface="Latin Modern Math"/>
                <a:cs typeface="Latin Modern Math"/>
              </a:rPr>
              <a:t>1</a:t>
            </a:r>
            <a:r>
              <a:rPr sz="1100" i="1" spc="5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p</a:t>
            </a:r>
            <a:r>
              <a:rPr sz="1100" spc="-5" dirty="0">
                <a:latin typeface="Latin Modern Math"/>
                <a:cs typeface="Latin Modern Math"/>
              </a:rPr>
              <a:t>).</a:t>
            </a:r>
            <a:endParaRPr sz="1100">
              <a:latin typeface="Latin Modern Math"/>
              <a:cs typeface="Latin Modern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AC3FB8-3B75-4952-9F0D-B9AC1A67713A}"/>
                  </a:ext>
                </a:extLst>
              </p:cNvPr>
              <p:cNvSpPr txBox="1"/>
              <p:nvPr/>
            </p:nvSpPr>
            <p:spPr>
              <a:xfrm>
                <a:off x="1756564" y="2882836"/>
                <a:ext cx="1447115" cy="223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7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80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70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AC3FB8-3B75-4952-9F0D-B9AC1A677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564" y="2882836"/>
                <a:ext cx="1447115" cy="223907"/>
              </a:xfrm>
              <a:prstGeom prst="rect">
                <a:avLst/>
              </a:prstGeom>
              <a:blipFill>
                <a:blip r:embed="rId2"/>
                <a:stretch>
                  <a:fillRect l="-17647" t="-189189" r="-5462" b="-26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166E9A-D0E3-4D9D-ACEB-08AFF797D3DF}"/>
                  </a:ext>
                </a:extLst>
              </p:cNvPr>
              <p:cNvSpPr txBox="1"/>
              <p:nvPr/>
            </p:nvSpPr>
            <p:spPr>
              <a:xfrm>
                <a:off x="1037865" y="1381862"/>
                <a:ext cx="2304472" cy="551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166E9A-D0E3-4D9D-ACEB-08AFF797D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65" y="1381862"/>
                <a:ext cx="2304472" cy="551754"/>
              </a:xfrm>
              <a:prstGeom prst="rect">
                <a:avLst/>
              </a:prstGeom>
              <a:blipFill>
                <a:blip r:embed="rId3"/>
                <a:stretch>
                  <a:fillRect l="-4233" t="-91111" r="-18519" b="-1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CE6F4-B32F-4ACC-B5E6-F023DB3A4706}"/>
                  </a:ext>
                </a:extLst>
              </p:cNvPr>
              <p:cNvSpPr txBox="1"/>
              <p:nvPr/>
            </p:nvSpPr>
            <p:spPr>
              <a:xfrm>
                <a:off x="1079741" y="2295688"/>
                <a:ext cx="2304472" cy="551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  <m:sup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CE6F4-B32F-4ACC-B5E6-F023DB3A4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41" y="2295688"/>
                <a:ext cx="2304472" cy="551754"/>
              </a:xfrm>
              <a:prstGeom prst="rect">
                <a:avLst/>
              </a:prstGeom>
              <a:blipFill>
                <a:blip r:embed="rId4"/>
                <a:stretch>
                  <a:fillRect t="-91111" r="-10053" b="-1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695" y="211465"/>
            <a:ext cx="33293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Proportion </a:t>
            </a:r>
            <a:r>
              <a:rPr dirty="0"/>
              <a:t>Variance </a:t>
            </a:r>
            <a:r>
              <a:rPr spc="10" dirty="0"/>
              <a:t>Explained:</a:t>
            </a:r>
            <a:r>
              <a:rPr spc="160" dirty="0"/>
              <a:t> </a:t>
            </a:r>
            <a:r>
              <a:rPr spc="5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483335"/>
            <a:ext cx="3475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Therefore, the </a:t>
            </a:r>
            <a:r>
              <a:rPr sz="1100" spc="-10" dirty="0">
                <a:latin typeface="Latin Modern Math"/>
                <a:cs typeface="Latin Modern Math"/>
              </a:rPr>
              <a:t>PVE </a:t>
            </a:r>
            <a:r>
              <a:rPr sz="1100" spc="-5" dirty="0">
                <a:latin typeface="Latin Modern Math"/>
                <a:cs typeface="Latin Modern Math"/>
              </a:rPr>
              <a:t>of the </a:t>
            </a:r>
            <a:r>
              <a:rPr sz="1100" i="1" spc="50" dirty="0">
                <a:latin typeface="Times New Roman"/>
                <a:cs typeface="Times New Roman"/>
              </a:rPr>
              <a:t>m</a:t>
            </a:r>
            <a:r>
              <a:rPr sz="1100" spc="50" dirty="0">
                <a:latin typeface="Latin Modern Math"/>
                <a:cs typeface="Latin Modern Math"/>
              </a:rPr>
              <a:t>th </a:t>
            </a:r>
            <a:r>
              <a:rPr sz="1100" spc="-5" dirty="0">
                <a:latin typeface="Latin Modern Math"/>
                <a:cs typeface="Latin Modern Math"/>
              </a:rPr>
              <a:t>principal </a:t>
            </a:r>
            <a:r>
              <a:rPr sz="1100" spc="-10" dirty="0">
                <a:latin typeface="Latin Modern Math"/>
                <a:cs typeface="Latin Modern Math"/>
              </a:rPr>
              <a:t>component</a:t>
            </a:r>
            <a:r>
              <a:rPr sz="1100" spc="-8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is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655407"/>
            <a:ext cx="2873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Latin Modern Math"/>
                <a:cs typeface="Latin Modern Math"/>
              </a:rPr>
              <a:t>given </a:t>
            </a:r>
            <a:r>
              <a:rPr sz="1100" spc="-25" dirty="0">
                <a:latin typeface="Latin Modern Math"/>
                <a:cs typeface="Latin Modern Math"/>
              </a:rPr>
              <a:t>by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0" dirty="0">
                <a:latin typeface="Latin Modern Math"/>
                <a:cs typeface="Latin Modern Math"/>
              </a:rPr>
              <a:t>positive </a:t>
            </a:r>
            <a:r>
              <a:rPr sz="1100" spc="-15" dirty="0">
                <a:latin typeface="Latin Modern Math"/>
                <a:cs typeface="Latin Modern Math"/>
              </a:rPr>
              <a:t>quantity between </a:t>
            </a:r>
            <a:r>
              <a:rPr sz="1100" spc="-5" dirty="0">
                <a:latin typeface="Latin Modern Math"/>
                <a:cs typeface="Latin Modern Math"/>
              </a:rPr>
              <a:t>0 </a:t>
            </a:r>
            <a:r>
              <a:rPr sz="1100" spc="-10" dirty="0">
                <a:latin typeface="Latin Modern Math"/>
                <a:cs typeface="Latin Modern Math"/>
              </a:rPr>
              <a:t>and</a:t>
            </a:r>
            <a:r>
              <a:rPr sz="1100" spc="7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4726" y="1375110"/>
            <a:ext cx="3179445" cy="3789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21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PVEs sum </a:t>
            </a:r>
            <a:r>
              <a:rPr sz="1100" spc="-5" dirty="0">
                <a:latin typeface="Latin Modern Math"/>
                <a:cs typeface="Latin Modern Math"/>
              </a:rPr>
              <a:t>to one. </a:t>
            </a:r>
            <a:r>
              <a:rPr sz="1100" spc="-5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sometimes </a:t>
            </a:r>
            <a:r>
              <a:rPr sz="1100" spc="-10" dirty="0">
                <a:latin typeface="Latin Modern Math"/>
                <a:cs typeface="Latin Modern Math"/>
              </a:rPr>
              <a:t>display </a:t>
            </a:r>
            <a:r>
              <a:rPr sz="1100" spc="-5" dirty="0">
                <a:latin typeface="Latin Modern Math"/>
                <a:cs typeface="Latin Modern Math"/>
              </a:rPr>
              <a:t>the  </a:t>
            </a:r>
            <a:r>
              <a:rPr sz="1100" spc="-15" dirty="0">
                <a:latin typeface="Latin Modern Math"/>
                <a:cs typeface="Latin Modern Math"/>
              </a:rPr>
              <a:t>cumulative</a:t>
            </a:r>
            <a:r>
              <a:rPr sz="1100" spc="-10" dirty="0">
                <a:latin typeface="Latin Modern Math"/>
                <a:cs typeface="Latin Modern Math"/>
              </a:rPr>
              <a:t> PVEs.</a:t>
            </a:r>
            <a:endParaRPr sz="1100" dirty="0">
              <a:latin typeface="Latin Modern Math"/>
              <a:cs typeface="Latin Modern Math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23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58D5D7F-3890-4BEB-8BDF-D31E8A643A43}"/>
                  </a:ext>
                </a:extLst>
              </p:cNvPr>
              <p:cNvSpPr txBox="1"/>
              <p:nvPr/>
            </p:nvSpPr>
            <p:spPr>
              <a:xfrm>
                <a:off x="1760078" y="903058"/>
                <a:ext cx="883703" cy="463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58D5D7F-3890-4BEB-8BDF-D31E8A64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078" y="903058"/>
                <a:ext cx="883703" cy="463075"/>
              </a:xfrm>
              <a:prstGeom prst="rect">
                <a:avLst/>
              </a:prstGeom>
              <a:blipFill>
                <a:blip r:embed="rId2"/>
                <a:stretch>
                  <a:fillRect l="-30345" t="-65789" r="-19310" b="-9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86B4D085-F963-4FBE-848C-A84F47F9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99" y="2006203"/>
            <a:ext cx="2991853" cy="142081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B8B8F37-7308-4398-BFB1-4CB46F6744ED}"/>
              </a:ext>
            </a:extLst>
          </p:cNvPr>
          <p:cNvSpPr txBox="1"/>
          <p:nvPr/>
        </p:nvSpPr>
        <p:spPr>
          <a:xfrm>
            <a:off x="111852" y="1763037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 plot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520" y="211465"/>
            <a:ext cx="3804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How many </a:t>
            </a:r>
            <a:r>
              <a:rPr spc="10" dirty="0"/>
              <a:t>principal </a:t>
            </a:r>
            <a:r>
              <a:rPr spc="15" dirty="0"/>
              <a:t>components </a:t>
            </a:r>
            <a:r>
              <a:rPr spc="10" dirty="0"/>
              <a:t>should </a:t>
            </a:r>
            <a:r>
              <a:rPr spc="-5" dirty="0"/>
              <a:t>we</a:t>
            </a:r>
            <a:r>
              <a:rPr spc="20" dirty="0"/>
              <a:t> </a:t>
            </a:r>
            <a:r>
              <a:rPr spc="15" dirty="0"/>
              <a:t>use?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24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55597"/>
            <a:ext cx="3913504" cy="15684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7874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atin Modern Math"/>
                <a:cs typeface="Latin Modern Math"/>
              </a:rPr>
              <a:t>If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use principal </a:t>
            </a:r>
            <a:r>
              <a:rPr sz="1100" spc="-10" dirty="0">
                <a:latin typeface="Latin Modern Math"/>
                <a:cs typeface="Latin Modern Math"/>
              </a:rPr>
              <a:t>components </a:t>
            </a:r>
            <a:r>
              <a:rPr sz="1100" spc="-5" dirty="0">
                <a:latin typeface="Latin Modern Math"/>
                <a:cs typeface="Latin Modern Math"/>
              </a:rPr>
              <a:t>as a </a:t>
            </a:r>
            <a:r>
              <a:rPr sz="1100" spc="-10" dirty="0">
                <a:latin typeface="Latin Modern Math"/>
                <a:cs typeface="Latin Modern Math"/>
              </a:rPr>
              <a:t>summary </a:t>
            </a:r>
            <a:r>
              <a:rPr sz="1100" spc="-5" dirty="0">
                <a:latin typeface="Latin Modern Math"/>
                <a:cs typeface="Latin Modern Math"/>
              </a:rPr>
              <a:t>of </a:t>
            </a:r>
            <a:r>
              <a:rPr sz="1100" spc="-10" dirty="0">
                <a:latin typeface="Latin Modern Math"/>
                <a:cs typeface="Latin Modern Math"/>
              </a:rPr>
              <a:t>our </a:t>
            </a:r>
            <a:r>
              <a:rPr sz="1100" spc="-5" dirty="0">
                <a:latin typeface="Latin Modern Math"/>
                <a:cs typeface="Latin Modern Math"/>
              </a:rPr>
              <a:t>data, </a:t>
            </a:r>
            <a:r>
              <a:rPr sz="1100" spc="-20" dirty="0">
                <a:latin typeface="Latin Modern Math"/>
                <a:cs typeface="Latin Modern Math"/>
              </a:rPr>
              <a:t>how  </a:t>
            </a:r>
            <a:r>
              <a:rPr sz="1100" spc="-15" dirty="0">
                <a:latin typeface="Latin Modern Math"/>
                <a:cs typeface="Latin Modern Math"/>
              </a:rPr>
              <a:t>many </a:t>
            </a:r>
            <a:r>
              <a:rPr sz="1100" spc="-10" dirty="0">
                <a:latin typeface="Latin Modern Math"/>
                <a:cs typeface="Latin Modern Math"/>
              </a:rPr>
              <a:t>components </a:t>
            </a:r>
            <a:r>
              <a:rPr sz="1100" spc="-5" dirty="0">
                <a:latin typeface="Latin Modern Math"/>
                <a:cs typeface="Latin Modern Math"/>
              </a:rPr>
              <a:t>are</a:t>
            </a:r>
            <a:r>
              <a:rPr sz="1100" spc="10" dirty="0">
                <a:latin typeface="Latin Modern Math"/>
                <a:cs typeface="Latin Modern Math"/>
              </a:rPr>
              <a:t> </a:t>
            </a:r>
            <a:r>
              <a:rPr sz="1100" spc="-15" dirty="0">
                <a:latin typeface="Latin Modern Math"/>
                <a:cs typeface="Latin Modern Math"/>
              </a:rPr>
              <a:t>sufficient?</a:t>
            </a:r>
            <a:endParaRPr sz="1100">
              <a:latin typeface="Latin Modern Math"/>
              <a:cs typeface="Latin Modern Math"/>
            </a:endParaRPr>
          </a:p>
          <a:p>
            <a:pPr marL="289560" marR="5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9019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No </a:t>
            </a:r>
            <a:r>
              <a:rPr sz="1100" spc="-5" dirty="0">
                <a:latin typeface="Latin Modern Math"/>
                <a:cs typeface="Latin Modern Math"/>
              </a:rPr>
              <a:t>simple </a:t>
            </a:r>
            <a:r>
              <a:rPr sz="1100" spc="-15" dirty="0">
                <a:latin typeface="Latin Modern Math"/>
                <a:cs typeface="Latin Modern Math"/>
              </a:rPr>
              <a:t>answer </a:t>
            </a:r>
            <a:r>
              <a:rPr sz="1100" spc="-5" dirty="0">
                <a:latin typeface="Latin Modern Math"/>
                <a:cs typeface="Latin Modern Math"/>
              </a:rPr>
              <a:t>to this question, as </a:t>
            </a:r>
            <a:r>
              <a:rPr sz="1100" spc="-10" dirty="0">
                <a:latin typeface="Latin Modern Math"/>
                <a:cs typeface="Latin Modern Math"/>
              </a:rPr>
              <a:t>cross-validation </a:t>
            </a:r>
            <a:r>
              <a:rPr sz="1100" spc="-5" dirty="0">
                <a:latin typeface="Latin Modern Math"/>
                <a:cs typeface="Latin Modern Math"/>
              </a:rPr>
              <a:t>is</a:t>
            </a:r>
            <a:r>
              <a:rPr sz="1100" spc="-15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not  </a:t>
            </a:r>
            <a:r>
              <a:rPr sz="1100" spc="-20" dirty="0">
                <a:latin typeface="Latin Modern Math"/>
                <a:cs typeface="Latin Modern Math"/>
              </a:rPr>
              <a:t>available </a:t>
            </a:r>
            <a:r>
              <a:rPr sz="1100" spc="-5" dirty="0">
                <a:latin typeface="Latin Modern Math"/>
                <a:cs typeface="Latin Modern Math"/>
              </a:rPr>
              <a:t>for this</a:t>
            </a:r>
            <a:r>
              <a:rPr sz="1100" spc="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purpose.</a:t>
            </a:r>
            <a:endParaRPr sz="1100">
              <a:latin typeface="Latin Modern Math"/>
              <a:cs typeface="Latin Modern Math"/>
            </a:endParaRPr>
          </a:p>
          <a:p>
            <a:pPr marL="566420" lvl="1" indent="-128270">
              <a:lnSpc>
                <a:spcPts val="1200"/>
              </a:lnSpc>
              <a:spcBef>
                <a:spcPts val="150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567055" algn="l"/>
              </a:tabLst>
            </a:pPr>
            <a:r>
              <a:rPr sz="1000" i="1" spc="-5" dirty="0">
                <a:solidFill>
                  <a:srgbClr val="009900"/>
                </a:solidFill>
                <a:latin typeface="LM Roman 10"/>
                <a:cs typeface="LM Roman 10"/>
              </a:rPr>
              <a:t>Why</a:t>
            </a:r>
            <a:r>
              <a:rPr sz="1000" i="1" spc="-10" dirty="0">
                <a:solidFill>
                  <a:srgbClr val="009900"/>
                </a:solidFill>
                <a:latin typeface="LM Roman 10"/>
                <a:cs typeface="LM Roman 10"/>
              </a:rPr>
              <a:t> </a:t>
            </a:r>
            <a:r>
              <a:rPr sz="1000" i="1" spc="-5" dirty="0">
                <a:solidFill>
                  <a:srgbClr val="009900"/>
                </a:solidFill>
                <a:latin typeface="LM Roman 10"/>
                <a:cs typeface="LM Roman 10"/>
              </a:rPr>
              <a:t>not?</a:t>
            </a:r>
            <a:endParaRPr sz="1000">
              <a:latin typeface="LM Roman 10"/>
              <a:cs typeface="LM Roman 10"/>
            </a:endParaRPr>
          </a:p>
          <a:p>
            <a:pPr marL="566420" marR="48895" lvl="1" indent="-128270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567055" algn="l"/>
              </a:tabLst>
            </a:pPr>
            <a:r>
              <a:rPr sz="1000" spc="-5" dirty="0">
                <a:latin typeface="Latin Modern Math"/>
                <a:cs typeface="Latin Modern Math"/>
              </a:rPr>
              <a:t>When could </a:t>
            </a:r>
            <a:r>
              <a:rPr sz="1000" spc="-20" dirty="0">
                <a:latin typeface="Latin Modern Math"/>
                <a:cs typeface="Latin Modern Math"/>
              </a:rPr>
              <a:t>we </a:t>
            </a:r>
            <a:r>
              <a:rPr sz="1000" spc="-5" dirty="0">
                <a:latin typeface="Latin Modern Math"/>
                <a:cs typeface="Latin Modern Math"/>
              </a:rPr>
              <a:t>use </a:t>
            </a:r>
            <a:r>
              <a:rPr sz="1000" spc="-10" dirty="0">
                <a:latin typeface="Latin Modern Math"/>
                <a:cs typeface="Latin Modern Math"/>
              </a:rPr>
              <a:t>cross-validation </a:t>
            </a:r>
            <a:r>
              <a:rPr sz="1000" spc="-5" dirty="0">
                <a:latin typeface="Latin Modern Math"/>
                <a:cs typeface="Latin Modern Math"/>
              </a:rPr>
              <a:t>to select the </a:t>
            </a:r>
            <a:r>
              <a:rPr sz="1000" spc="-10" dirty="0">
                <a:latin typeface="Latin Modern Math"/>
                <a:cs typeface="Latin Modern Math"/>
              </a:rPr>
              <a:t>number </a:t>
            </a:r>
            <a:r>
              <a:rPr sz="1000" spc="-5" dirty="0">
                <a:latin typeface="Latin Modern Math"/>
                <a:cs typeface="Latin Modern Math"/>
              </a:rPr>
              <a:t>of  components?</a:t>
            </a:r>
            <a:endParaRPr sz="1000">
              <a:latin typeface="Latin Modern Math"/>
              <a:cs typeface="Latin Modern Math"/>
            </a:endParaRPr>
          </a:p>
          <a:p>
            <a:pPr marL="289560" marR="316230" indent="-132715">
              <a:lnSpc>
                <a:spcPct val="102600"/>
              </a:lnSpc>
              <a:spcBef>
                <a:spcPts val="27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9019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dirty="0">
                <a:latin typeface="Latin Modern Math"/>
                <a:cs typeface="Latin Modern Math"/>
              </a:rPr>
              <a:t>“scree plot” </a:t>
            </a:r>
            <a:r>
              <a:rPr sz="1100" spc="-10" dirty="0">
                <a:latin typeface="Latin Modern Math"/>
                <a:cs typeface="Latin Modern Math"/>
              </a:rPr>
              <a:t>on </a:t>
            </a:r>
            <a:r>
              <a:rPr sz="1100" spc="-5" dirty="0">
                <a:latin typeface="Latin Modern Math"/>
                <a:cs typeface="Latin Modern Math"/>
              </a:rPr>
              <a:t>the previous slide can </a:t>
            </a:r>
            <a:r>
              <a:rPr sz="1100" spc="5" dirty="0">
                <a:latin typeface="Latin Modern Math"/>
                <a:cs typeface="Latin Modern Math"/>
              </a:rPr>
              <a:t>be </a:t>
            </a:r>
            <a:r>
              <a:rPr sz="1100" spc="-5" dirty="0">
                <a:latin typeface="Latin Modern Math"/>
                <a:cs typeface="Latin Modern Math"/>
              </a:rPr>
              <a:t>used as</a:t>
            </a:r>
            <a:r>
              <a:rPr sz="1100" spc="-7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a  guide: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dirty="0">
                <a:latin typeface="Latin Modern Math"/>
                <a:cs typeface="Latin Modern Math"/>
              </a:rPr>
              <a:t>look </a:t>
            </a:r>
            <a:r>
              <a:rPr sz="1100" spc="-5" dirty="0">
                <a:latin typeface="Latin Modern Math"/>
                <a:cs typeface="Latin Modern Math"/>
              </a:rPr>
              <a:t>for </a:t>
            </a:r>
            <a:r>
              <a:rPr sz="1100" spc="-10" dirty="0">
                <a:latin typeface="Latin Modern Math"/>
                <a:cs typeface="Latin Modern Math"/>
              </a:rPr>
              <a:t>an</a:t>
            </a:r>
            <a:r>
              <a:rPr sz="1100" spc="120" dirty="0">
                <a:latin typeface="Latin Modern Math"/>
                <a:cs typeface="Latin Modern Math"/>
              </a:rPr>
              <a:t> </a:t>
            </a:r>
            <a:r>
              <a:rPr sz="1100" dirty="0">
                <a:latin typeface="Latin Modern Math"/>
                <a:cs typeface="Latin Modern Math"/>
              </a:rPr>
              <a:t>“elbow”.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9447" y="211465"/>
            <a:ext cx="948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25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86763"/>
            <a:ext cx="3761740" cy="18167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Unsupervised learning </a:t>
            </a:r>
            <a:r>
              <a:rPr sz="1100" spc="-5" dirty="0">
                <a:latin typeface="Latin Modern Math"/>
                <a:cs typeface="Latin Modern Math"/>
              </a:rPr>
              <a:t>is </a:t>
            </a:r>
            <a:r>
              <a:rPr sz="1100" spc="-10" dirty="0">
                <a:latin typeface="Latin Modern Math"/>
                <a:cs typeface="Latin Modern Math"/>
              </a:rPr>
              <a:t>important </a:t>
            </a:r>
            <a:r>
              <a:rPr sz="1100" spc="-5" dirty="0">
                <a:latin typeface="Latin Modern Math"/>
                <a:cs typeface="Latin Modern Math"/>
              </a:rPr>
              <a:t>for </a:t>
            </a:r>
            <a:r>
              <a:rPr sz="1100" spc="-10" dirty="0">
                <a:latin typeface="Latin Modern Math"/>
                <a:cs typeface="Latin Modern Math"/>
              </a:rPr>
              <a:t>understanding </a:t>
            </a:r>
            <a:r>
              <a:rPr sz="1100" spc="-5" dirty="0">
                <a:latin typeface="Latin Modern Math"/>
                <a:cs typeface="Latin Modern Math"/>
              </a:rPr>
              <a:t>the  </a:t>
            </a:r>
            <a:r>
              <a:rPr sz="1100" spc="-15" dirty="0">
                <a:latin typeface="Latin Modern Math"/>
                <a:cs typeface="Latin Modern Math"/>
              </a:rPr>
              <a:t>variation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grouping structure of a set of unlabeled data, 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can </a:t>
            </a:r>
            <a:r>
              <a:rPr sz="1100" spc="5" dirty="0">
                <a:latin typeface="Latin Modern Math"/>
                <a:cs typeface="Latin Modern Math"/>
              </a:rPr>
              <a:t>be </a:t>
            </a:r>
            <a:r>
              <a:rPr sz="1100" spc="-5" dirty="0">
                <a:latin typeface="Latin Modern Math"/>
                <a:cs typeface="Latin Modern Math"/>
              </a:rPr>
              <a:t>a useful pre-processor for supervised</a:t>
            </a:r>
            <a:r>
              <a:rPr sz="1100" spc="-1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learning</a:t>
            </a:r>
            <a:endParaRPr sz="1100">
              <a:latin typeface="Latin Modern Math"/>
              <a:cs typeface="Latin Modern Math"/>
            </a:endParaRPr>
          </a:p>
          <a:p>
            <a:pPr marL="144780" marR="1854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It is </a:t>
            </a:r>
            <a:r>
              <a:rPr sz="1100" spc="-10" dirty="0">
                <a:latin typeface="Latin Modern Math"/>
                <a:cs typeface="Latin Modern Math"/>
              </a:rPr>
              <a:t>intrinsically more </a:t>
            </a:r>
            <a:r>
              <a:rPr sz="1100" spc="-15" dirty="0">
                <a:latin typeface="Latin Modern Math"/>
                <a:cs typeface="Latin Modern Math"/>
              </a:rPr>
              <a:t>difficult </a:t>
            </a:r>
            <a:r>
              <a:rPr sz="1100" spc="-10" dirty="0">
                <a:latin typeface="Latin Modern Math"/>
                <a:cs typeface="Latin Modern Math"/>
              </a:rPr>
              <a:t>than 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supervised </a:t>
            </a: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learning </a:t>
            </a:r>
            <a:r>
              <a:rPr sz="1100" i="1" spc="-15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because there </a:t>
            </a:r>
            <a:r>
              <a:rPr sz="1100" spc="-10" dirty="0">
                <a:latin typeface="Latin Modern Math"/>
                <a:cs typeface="Latin Modern Math"/>
              </a:rPr>
              <a:t>is no </a:t>
            </a:r>
            <a:r>
              <a:rPr sz="1100" spc="-5" dirty="0">
                <a:latin typeface="Latin Modern Math"/>
                <a:cs typeface="Latin Modern Math"/>
              </a:rPr>
              <a:t>gold standard </a:t>
            </a:r>
            <a:r>
              <a:rPr sz="1100" spc="-15" dirty="0">
                <a:latin typeface="Latin Modern Math"/>
                <a:cs typeface="Latin Modern Math"/>
              </a:rPr>
              <a:t>(like </a:t>
            </a:r>
            <a:r>
              <a:rPr sz="1100" spc="-10" dirty="0">
                <a:latin typeface="Latin Modern Math"/>
                <a:cs typeface="Latin Modern Math"/>
              </a:rPr>
              <a:t>an outcome  </a:t>
            </a:r>
            <a:r>
              <a:rPr sz="1100" spc="-15" dirty="0">
                <a:latin typeface="Latin Modern Math"/>
                <a:cs typeface="Latin Modern Math"/>
              </a:rPr>
              <a:t>variable) </a:t>
            </a:r>
            <a:r>
              <a:rPr sz="1100" spc="-10" dirty="0">
                <a:latin typeface="Latin Modern Math"/>
                <a:cs typeface="Latin Modern Math"/>
              </a:rPr>
              <a:t>and no </a:t>
            </a:r>
            <a:r>
              <a:rPr sz="1100" spc="-5" dirty="0">
                <a:latin typeface="Latin Modern Math"/>
                <a:cs typeface="Latin Modern Math"/>
              </a:rPr>
              <a:t>single objective </a:t>
            </a:r>
            <a:r>
              <a:rPr sz="1100" spc="-15" dirty="0">
                <a:latin typeface="Latin Modern Math"/>
                <a:cs typeface="Latin Modern Math"/>
              </a:rPr>
              <a:t>(like </a:t>
            </a:r>
            <a:r>
              <a:rPr sz="1100" spc="-5" dirty="0">
                <a:latin typeface="Latin Modern Math"/>
                <a:cs typeface="Latin Modern Math"/>
              </a:rPr>
              <a:t>test set</a:t>
            </a:r>
            <a:r>
              <a:rPr sz="1100" spc="5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accuracy).</a:t>
            </a:r>
            <a:endParaRPr sz="1100">
              <a:latin typeface="Latin Modern Math"/>
              <a:cs typeface="Latin Modern Math"/>
            </a:endParaRPr>
          </a:p>
          <a:p>
            <a:pPr marL="144780" marR="11747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It is </a:t>
            </a:r>
            <a:r>
              <a:rPr sz="1100" spc="-10" dirty="0">
                <a:latin typeface="Latin Modern Math"/>
                <a:cs typeface="Latin Modern Math"/>
              </a:rPr>
              <a:t>an </a:t>
            </a:r>
            <a:r>
              <a:rPr sz="1100" spc="-15" dirty="0">
                <a:latin typeface="Latin Modern Math"/>
                <a:cs typeface="Latin Modern Math"/>
              </a:rPr>
              <a:t>active field </a:t>
            </a:r>
            <a:r>
              <a:rPr sz="1100" spc="-5" dirty="0">
                <a:latin typeface="Latin Modern Math"/>
                <a:cs typeface="Latin Modern Math"/>
              </a:rPr>
              <a:t>of </a:t>
            </a:r>
            <a:r>
              <a:rPr sz="1100" spc="-10" dirty="0">
                <a:latin typeface="Latin Modern Math"/>
                <a:cs typeface="Latin Modern Math"/>
              </a:rPr>
              <a:t>research, with </a:t>
            </a:r>
            <a:r>
              <a:rPr sz="1100" spc="-15" dirty="0">
                <a:latin typeface="Latin Modern Math"/>
                <a:cs typeface="Latin Modern Math"/>
              </a:rPr>
              <a:t>many </a:t>
            </a:r>
            <a:r>
              <a:rPr sz="1100" spc="-10" dirty="0">
                <a:latin typeface="Latin Modern Math"/>
                <a:cs typeface="Latin Modern Math"/>
              </a:rPr>
              <a:t>recently  </a:t>
            </a:r>
            <a:r>
              <a:rPr sz="1100" spc="-5" dirty="0">
                <a:latin typeface="Latin Modern Math"/>
                <a:cs typeface="Latin Modern Math"/>
              </a:rPr>
              <a:t>developed </a:t>
            </a:r>
            <a:r>
              <a:rPr sz="1100" dirty="0">
                <a:latin typeface="Latin Modern Math"/>
                <a:cs typeface="Latin Modern Math"/>
              </a:rPr>
              <a:t>tools </a:t>
            </a:r>
            <a:r>
              <a:rPr sz="1100" spc="-15" dirty="0">
                <a:latin typeface="Latin Modern Math"/>
                <a:cs typeface="Latin Modern Math"/>
              </a:rPr>
              <a:t>such </a:t>
            </a:r>
            <a:r>
              <a:rPr sz="1100" spc="-5" dirty="0">
                <a:latin typeface="Latin Modern Math"/>
                <a:cs typeface="Latin Modern Math"/>
              </a:rPr>
              <a:t>as </a:t>
            </a:r>
            <a:r>
              <a:rPr sz="1100" i="1" spc="-10" dirty="0">
                <a:solidFill>
                  <a:srgbClr val="009900"/>
                </a:solidFill>
                <a:latin typeface="LM Roman 10"/>
                <a:cs typeface="LM Roman 10"/>
              </a:rPr>
              <a:t>self-organizing maps</a:t>
            </a:r>
            <a:r>
              <a:rPr sz="1100" spc="-10" dirty="0">
                <a:latin typeface="Latin Modern Math"/>
                <a:cs typeface="Latin Modern Math"/>
              </a:rPr>
              <a:t>, </a:t>
            </a:r>
            <a:r>
              <a:rPr sz="1100" i="1" spc="-10" dirty="0">
                <a:solidFill>
                  <a:srgbClr val="009900"/>
                </a:solidFill>
                <a:latin typeface="LM Roman 10"/>
                <a:cs typeface="LM Roman 10"/>
              </a:rPr>
              <a:t>independent  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components </a:t>
            </a:r>
            <a:r>
              <a:rPr sz="1100" i="1" spc="-10" dirty="0">
                <a:solidFill>
                  <a:srgbClr val="009900"/>
                </a:solidFill>
                <a:latin typeface="LM Roman 10"/>
                <a:cs typeface="LM Roman 10"/>
              </a:rPr>
              <a:t>analysis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i="1" spc="-30" dirty="0">
                <a:solidFill>
                  <a:srgbClr val="009900"/>
                </a:solidFill>
                <a:latin typeface="LM Roman 10"/>
                <a:cs typeface="LM Roman 10"/>
              </a:rPr>
              <a:t>spectral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 clustering.</a:t>
            </a:r>
            <a:endParaRPr sz="1100">
              <a:latin typeface="LM Roman 10"/>
              <a:cs typeface="LM Roman 10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atin Modern Math"/>
                <a:cs typeface="Latin Modern Math"/>
              </a:rPr>
              <a:t>See </a:t>
            </a:r>
            <a:r>
              <a:rPr sz="1100" i="1" spc="-10" dirty="0">
                <a:solidFill>
                  <a:srgbClr val="009900"/>
                </a:solidFill>
                <a:latin typeface="LM Roman 10"/>
                <a:cs typeface="LM Roman 10"/>
              </a:rPr>
              <a:t>The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Elements of </a:t>
            </a:r>
            <a:r>
              <a:rPr sz="1100" i="1" spc="-10" dirty="0">
                <a:solidFill>
                  <a:srgbClr val="009900"/>
                </a:solidFill>
                <a:latin typeface="LM Roman 10"/>
                <a:cs typeface="LM Roman 10"/>
              </a:rPr>
              <a:t>Statistical 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Learning</a:t>
            </a:r>
            <a:r>
              <a:rPr sz="1100" spc="-20" dirty="0">
                <a:latin typeface="Latin Modern Math"/>
                <a:cs typeface="Latin Modern Math"/>
              </a:rPr>
              <a:t>, </a:t>
            </a:r>
            <a:r>
              <a:rPr sz="1100" spc="-10" dirty="0">
                <a:latin typeface="Latin Modern Math"/>
                <a:cs typeface="Latin Modern Math"/>
              </a:rPr>
              <a:t>chapter</a:t>
            </a:r>
            <a:r>
              <a:rPr sz="1100" spc="-5" dirty="0">
                <a:latin typeface="Latin Modern Math"/>
                <a:cs typeface="Latin Modern Math"/>
              </a:rPr>
              <a:t> 14.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4907" y="211465"/>
            <a:ext cx="18180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Unsupervised</a:t>
            </a:r>
            <a:r>
              <a:rPr spc="-40" dirty="0"/>
              <a:t> </a:t>
            </a:r>
            <a:r>
              <a:rPr spc="15" dirty="0"/>
              <a:t>Learning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3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728609"/>
            <a:ext cx="3944620" cy="207165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Unsupervised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vs 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Supervised</a:t>
            </a:r>
            <a:r>
              <a:rPr sz="1100" i="1" dirty="0">
                <a:solidFill>
                  <a:srgbClr val="009900"/>
                </a:solidFill>
                <a:latin typeface="LM Roman 10"/>
                <a:cs typeface="LM Roman 10"/>
              </a:rPr>
              <a:t> 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Learning:</a:t>
            </a:r>
            <a:endParaRPr sz="1100" dirty="0">
              <a:latin typeface="LM Roman 10"/>
              <a:cs typeface="LM Roman 10"/>
            </a:endParaRPr>
          </a:p>
          <a:p>
            <a:pPr marL="327660" marR="431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328295" algn="l"/>
              </a:tabLst>
            </a:pPr>
            <a:r>
              <a:rPr lang="en-US"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Su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pervised </a:t>
            </a: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learning </a:t>
            </a:r>
            <a:r>
              <a:rPr sz="1100" spc="-5" dirty="0">
                <a:latin typeface="Latin Modern Math"/>
                <a:cs typeface="Latin Modern Math"/>
              </a:rPr>
              <a:t>methods  </a:t>
            </a:r>
            <a:r>
              <a:rPr lang="en-US" sz="1100" spc="-15" dirty="0">
                <a:latin typeface="Latin Modern Math"/>
                <a:cs typeface="Latin Modern Math"/>
              </a:rPr>
              <a:t>includes</a:t>
            </a:r>
            <a:r>
              <a:rPr sz="1100" spc="-5" dirty="0">
                <a:latin typeface="Latin Modern Math"/>
                <a:cs typeface="Latin Modern Math"/>
              </a:rPr>
              <a:t> regression </a:t>
            </a:r>
            <a:r>
              <a:rPr sz="1100" spc="-10" dirty="0">
                <a:latin typeface="Latin Modern Math"/>
                <a:cs typeface="Latin Modern Math"/>
              </a:rPr>
              <a:t>and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classification.</a:t>
            </a:r>
            <a:endParaRPr sz="1100" dirty="0">
              <a:latin typeface="Latin Modern Math"/>
              <a:cs typeface="Latin Modern Math"/>
            </a:endParaRPr>
          </a:p>
          <a:p>
            <a:pPr marL="327660" indent="-13335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32829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In that setting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15" dirty="0">
                <a:latin typeface="Latin Modern Math"/>
                <a:cs typeface="Latin Modern Math"/>
              </a:rPr>
              <a:t>observe </a:t>
            </a:r>
            <a:r>
              <a:rPr sz="1100" dirty="0">
                <a:latin typeface="Latin Modern Math"/>
                <a:cs typeface="Latin Modern Math"/>
              </a:rPr>
              <a:t>both </a:t>
            </a:r>
            <a:r>
              <a:rPr sz="1100" spc="-5" dirty="0">
                <a:latin typeface="Latin Modern Math"/>
                <a:cs typeface="Latin Modern Math"/>
              </a:rPr>
              <a:t>a set of</a:t>
            </a:r>
            <a:r>
              <a:rPr sz="1100" spc="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features</a:t>
            </a:r>
            <a:endParaRPr sz="1100" dirty="0">
              <a:latin typeface="Latin Modern Math"/>
              <a:cs typeface="Latin Modern Math"/>
            </a:endParaRPr>
          </a:p>
          <a:p>
            <a:pPr marL="327660" marR="177800">
              <a:lnSpc>
                <a:spcPct val="102600"/>
              </a:lnSpc>
              <a:spcBef>
                <a:spcPts val="5"/>
              </a:spcBef>
            </a:pP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200" spc="150" baseline="-10416" dirty="0">
                <a:latin typeface="LM Roman 8"/>
                <a:cs typeface="LM Roman 8"/>
              </a:rPr>
              <a:t>1</a:t>
            </a:r>
            <a:r>
              <a:rPr sz="1100" i="1" spc="100" dirty="0">
                <a:latin typeface="Times New Roman"/>
                <a:cs typeface="Times New Roman"/>
              </a:rPr>
              <a:t>, X</a:t>
            </a:r>
            <a:r>
              <a:rPr sz="1200" spc="150" baseline="-10416" dirty="0">
                <a:latin typeface="LM Roman 8"/>
                <a:cs typeface="LM Roman 8"/>
              </a:rPr>
              <a:t>2</a:t>
            </a:r>
            <a:r>
              <a:rPr sz="1100" i="1" spc="100" dirty="0">
                <a:latin typeface="Times New Roman"/>
                <a:cs typeface="Times New Roman"/>
              </a:rPr>
              <a:t>, </a:t>
            </a:r>
            <a:r>
              <a:rPr sz="1100" i="1" spc="25" dirty="0">
                <a:latin typeface="Times New Roman"/>
                <a:cs typeface="Times New Roman"/>
              </a:rPr>
              <a:t>. . . , </a:t>
            </a:r>
            <a:r>
              <a:rPr sz="1100" i="1" spc="125" dirty="0">
                <a:latin typeface="Times New Roman"/>
                <a:cs typeface="Times New Roman"/>
              </a:rPr>
              <a:t>X</a:t>
            </a:r>
            <a:r>
              <a:rPr sz="1200" i="1" spc="187" baseline="-10416" dirty="0">
                <a:latin typeface="Times New Roman"/>
                <a:cs typeface="Times New Roman"/>
              </a:rPr>
              <a:t>p </a:t>
            </a:r>
            <a:r>
              <a:rPr sz="1100" spc="-5" dirty="0">
                <a:latin typeface="Latin Modern Math"/>
                <a:cs typeface="Latin Modern Math"/>
              </a:rPr>
              <a:t>for </a:t>
            </a:r>
            <a:r>
              <a:rPr sz="1100" spc="-15" dirty="0">
                <a:latin typeface="Latin Modern Math"/>
                <a:cs typeface="Latin Modern Math"/>
              </a:rPr>
              <a:t>each </a:t>
            </a:r>
            <a:r>
              <a:rPr sz="1100" dirty="0">
                <a:latin typeface="Latin Modern Math"/>
                <a:cs typeface="Latin Modern Math"/>
              </a:rPr>
              <a:t>object, </a:t>
            </a:r>
            <a:r>
              <a:rPr sz="1100" spc="-5" dirty="0">
                <a:latin typeface="Latin Modern Math"/>
                <a:cs typeface="Latin Modern Math"/>
              </a:rPr>
              <a:t>as </a:t>
            </a:r>
            <a:r>
              <a:rPr sz="1100" spc="-15" dirty="0">
                <a:latin typeface="Latin Modern Math"/>
                <a:cs typeface="Latin Modern Math"/>
              </a:rPr>
              <a:t>well </a:t>
            </a:r>
            <a:r>
              <a:rPr sz="1100" spc="-5" dirty="0">
                <a:latin typeface="Latin Modern Math"/>
                <a:cs typeface="Latin Modern Math"/>
              </a:rPr>
              <a:t>as a response or  </a:t>
            </a:r>
            <a:r>
              <a:rPr sz="1100" spc="-10" dirty="0">
                <a:latin typeface="Latin Modern Math"/>
                <a:cs typeface="Latin Modern Math"/>
              </a:rPr>
              <a:t>outcome </a:t>
            </a:r>
            <a:r>
              <a:rPr sz="1100" spc="-15" dirty="0">
                <a:latin typeface="Latin Modern Math"/>
                <a:cs typeface="Latin Modern Math"/>
              </a:rPr>
              <a:t>variable </a:t>
            </a:r>
            <a:r>
              <a:rPr sz="1100" i="1" spc="20" dirty="0">
                <a:latin typeface="Times New Roman"/>
                <a:cs typeface="Times New Roman"/>
              </a:rPr>
              <a:t>Y </a:t>
            </a:r>
            <a:r>
              <a:rPr sz="1100" spc="-5" dirty="0">
                <a:latin typeface="Latin Modern Math"/>
                <a:cs typeface="Latin Modern Math"/>
              </a:rPr>
              <a:t>. </a:t>
            </a: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goal is </a:t>
            </a:r>
            <a:r>
              <a:rPr sz="1100" spc="-10" dirty="0">
                <a:latin typeface="Latin Modern Math"/>
                <a:cs typeface="Latin Modern Math"/>
              </a:rPr>
              <a:t>then </a:t>
            </a:r>
            <a:r>
              <a:rPr sz="1100" spc="-5" dirty="0">
                <a:latin typeface="Latin Modern Math"/>
                <a:cs typeface="Latin Modern Math"/>
              </a:rPr>
              <a:t>to predict </a:t>
            </a:r>
            <a:r>
              <a:rPr sz="1100" i="1" spc="20" dirty="0">
                <a:latin typeface="Times New Roman"/>
                <a:cs typeface="Times New Roman"/>
              </a:rPr>
              <a:t>Y </a:t>
            </a:r>
            <a:r>
              <a:rPr sz="1100" spc="-5" dirty="0">
                <a:latin typeface="Latin Modern Math"/>
                <a:cs typeface="Latin Modern Math"/>
              </a:rPr>
              <a:t>using  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200" spc="150" baseline="-10416" dirty="0">
                <a:latin typeface="LM Roman 8"/>
                <a:cs typeface="LM Roman 8"/>
              </a:rPr>
              <a:t>1</a:t>
            </a:r>
            <a:r>
              <a:rPr sz="1100" i="1" spc="100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200" spc="150" baseline="-10416" dirty="0">
                <a:latin typeface="LM Roman 8"/>
                <a:cs typeface="LM Roman 8"/>
              </a:rPr>
              <a:t>2</a:t>
            </a:r>
            <a:r>
              <a:rPr sz="1100" i="1" spc="100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200" i="1" spc="150" baseline="-10416" dirty="0">
                <a:latin typeface="Times New Roman"/>
                <a:cs typeface="Times New Roman"/>
              </a:rPr>
              <a:t>p</a:t>
            </a:r>
            <a:r>
              <a:rPr sz="1100" spc="100" dirty="0">
                <a:latin typeface="Latin Modern Math"/>
                <a:cs typeface="Latin Modern Math"/>
              </a:rPr>
              <a:t>.</a:t>
            </a:r>
            <a:endParaRPr sz="1100" dirty="0">
              <a:latin typeface="Latin Modern Math"/>
              <a:cs typeface="Latin Modern Math"/>
            </a:endParaRPr>
          </a:p>
          <a:p>
            <a:pPr marL="327660" marR="116839" indent="-13271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32829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Here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instead </a:t>
            </a:r>
            <a:r>
              <a:rPr sz="1100" dirty="0">
                <a:latin typeface="Latin Modern Math"/>
                <a:cs typeface="Latin Modern Math"/>
              </a:rPr>
              <a:t>focus </a:t>
            </a:r>
            <a:r>
              <a:rPr sz="1100" spc="-10" dirty="0">
                <a:latin typeface="Latin Modern Math"/>
                <a:cs typeface="Latin Modern Math"/>
              </a:rPr>
              <a:t>on </a:t>
            </a: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unsupervised learning</a:t>
            </a:r>
            <a:r>
              <a:rPr sz="1100" spc="-15" dirty="0">
                <a:latin typeface="Latin Modern Math"/>
                <a:cs typeface="Latin Modern Math"/>
              </a:rPr>
              <a:t>,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10" dirty="0">
                <a:latin typeface="Latin Modern Math"/>
                <a:cs typeface="Latin Modern Math"/>
              </a:rPr>
              <a:t>where  observe </a:t>
            </a:r>
            <a:r>
              <a:rPr sz="1100" spc="-5" dirty="0">
                <a:latin typeface="Latin Modern Math"/>
                <a:cs typeface="Latin Modern Math"/>
              </a:rPr>
              <a:t>only the features 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200" spc="150" baseline="-10416" dirty="0">
                <a:latin typeface="LM Roman 8"/>
                <a:cs typeface="LM Roman 8"/>
              </a:rPr>
              <a:t>1</a:t>
            </a:r>
            <a:r>
              <a:rPr sz="1100" i="1" spc="100" dirty="0">
                <a:latin typeface="Times New Roman"/>
                <a:cs typeface="Times New Roman"/>
              </a:rPr>
              <a:t>, X</a:t>
            </a:r>
            <a:r>
              <a:rPr sz="1200" spc="150" baseline="-10416" dirty="0">
                <a:latin typeface="LM Roman 8"/>
                <a:cs typeface="LM Roman 8"/>
              </a:rPr>
              <a:t>2</a:t>
            </a:r>
            <a:r>
              <a:rPr sz="1100" i="1" spc="100" dirty="0">
                <a:latin typeface="Times New Roman"/>
                <a:cs typeface="Times New Roman"/>
              </a:rPr>
              <a:t>, </a:t>
            </a:r>
            <a:r>
              <a:rPr sz="1100" i="1" spc="25" dirty="0">
                <a:latin typeface="Times New Roman"/>
                <a:cs typeface="Times New Roman"/>
              </a:rPr>
              <a:t>. . . , 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200" i="1" spc="150" baseline="-10416" dirty="0">
                <a:latin typeface="Times New Roman"/>
                <a:cs typeface="Times New Roman"/>
              </a:rPr>
              <a:t>p</a:t>
            </a:r>
            <a:r>
              <a:rPr sz="1100" spc="100" dirty="0">
                <a:latin typeface="Latin Modern Math"/>
                <a:cs typeface="Latin Modern Math"/>
              </a:rPr>
              <a:t>. </a:t>
            </a:r>
            <a:r>
              <a:rPr sz="1100" spc="-5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are </a:t>
            </a:r>
            <a:r>
              <a:rPr sz="1100" spc="-10" dirty="0">
                <a:latin typeface="Latin Modern Math"/>
                <a:cs typeface="Latin Modern Math"/>
              </a:rPr>
              <a:t>not  interested </a:t>
            </a:r>
            <a:r>
              <a:rPr sz="1100" spc="-5" dirty="0">
                <a:latin typeface="Latin Modern Math"/>
                <a:cs typeface="Latin Modern Math"/>
              </a:rPr>
              <a:t>in prediction, because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10" dirty="0">
                <a:latin typeface="Latin Modern Math"/>
                <a:cs typeface="Latin Modern Math"/>
              </a:rPr>
              <a:t>do not </a:t>
            </a:r>
            <a:r>
              <a:rPr sz="1100" spc="-25" dirty="0">
                <a:latin typeface="Latin Modern Math"/>
                <a:cs typeface="Latin Modern Math"/>
              </a:rPr>
              <a:t>have </a:t>
            </a:r>
            <a:r>
              <a:rPr sz="1100" spc="-10" dirty="0">
                <a:latin typeface="Latin Modern Math"/>
                <a:cs typeface="Latin Modern Math"/>
              </a:rPr>
              <a:t>an  </a:t>
            </a:r>
            <a:r>
              <a:rPr sz="1100" spc="-5" dirty="0">
                <a:latin typeface="Latin Modern Math"/>
                <a:cs typeface="Latin Modern Math"/>
              </a:rPr>
              <a:t>associated response </a:t>
            </a:r>
            <a:r>
              <a:rPr sz="1100" spc="-15" dirty="0">
                <a:latin typeface="Latin Modern Math"/>
                <a:cs typeface="Latin Modern Math"/>
              </a:rPr>
              <a:t>variable </a:t>
            </a:r>
            <a:r>
              <a:rPr sz="1100" i="1" spc="20" dirty="0">
                <a:latin typeface="Times New Roman"/>
                <a:cs typeface="Times New Roman"/>
              </a:rPr>
              <a:t>Y</a:t>
            </a:r>
            <a:r>
              <a:rPr sz="1100" i="1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.</a:t>
            </a:r>
            <a:endParaRPr sz="1100" dirty="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818" y="211465"/>
            <a:ext cx="2885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Goals </a:t>
            </a:r>
            <a:r>
              <a:rPr spc="10" dirty="0"/>
              <a:t>of </a:t>
            </a:r>
            <a:r>
              <a:rPr spc="15" dirty="0"/>
              <a:t>Unsupervised</a:t>
            </a:r>
            <a:r>
              <a:rPr spc="-35" dirty="0"/>
              <a:t> </a:t>
            </a:r>
            <a:r>
              <a:rPr spc="15" dirty="0"/>
              <a:t>Learning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4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41348"/>
            <a:ext cx="3735070" cy="1680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goal is to </a:t>
            </a:r>
            <a:r>
              <a:rPr sz="1100" spc="-15" dirty="0">
                <a:latin typeface="Latin Modern Math"/>
                <a:cs typeface="Latin Modern Math"/>
              </a:rPr>
              <a:t>discover </a:t>
            </a:r>
            <a:r>
              <a:rPr sz="1100" spc="-10" dirty="0">
                <a:latin typeface="Latin Modern Math"/>
                <a:cs typeface="Latin Modern Math"/>
              </a:rPr>
              <a:t>interesting </a:t>
            </a:r>
            <a:r>
              <a:rPr sz="1100" spc="-5" dirty="0">
                <a:latin typeface="Latin Modern Math"/>
                <a:cs typeface="Latin Modern Math"/>
              </a:rPr>
              <a:t>things </a:t>
            </a:r>
            <a:r>
              <a:rPr sz="1100" dirty="0">
                <a:latin typeface="Latin Modern Math"/>
                <a:cs typeface="Latin Modern Math"/>
              </a:rPr>
              <a:t>about </a:t>
            </a:r>
            <a:r>
              <a:rPr sz="1100" spc="-5" dirty="0">
                <a:latin typeface="Latin Modern Math"/>
                <a:cs typeface="Latin Modern Math"/>
              </a:rPr>
              <a:t>the  </a:t>
            </a:r>
            <a:r>
              <a:rPr sz="1100" spc="-10" dirty="0">
                <a:latin typeface="Latin Modern Math"/>
                <a:cs typeface="Latin Modern Math"/>
              </a:rPr>
              <a:t>measurements: </a:t>
            </a:r>
            <a:r>
              <a:rPr sz="1100" spc="-5" dirty="0">
                <a:latin typeface="Latin Modern Math"/>
                <a:cs typeface="Latin Modern Math"/>
              </a:rPr>
              <a:t>is there </a:t>
            </a:r>
            <a:r>
              <a:rPr sz="1100" spc="-10" dirty="0">
                <a:latin typeface="Latin Modern Math"/>
                <a:cs typeface="Latin Modern Math"/>
              </a:rPr>
              <a:t>an informative </a:t>
            </a:r>
            <a:r>
              <a:rPr sz="1100" spc="-30" dirty="0">
                <a:latin typeface="Latin Modern Math"/>
                <a:cs typeface="Latin Modern Math"/>
              </a:rPr>
              <a:t>way </a:t>
            </a:r>
            <a:r>
              <a:rPr sz="1100" spc="-5" dirty="0">
                <a:latin typeface="Latin Modern Math"/>
                <a:cs typeface="Latin Modern Math"/>
              </a:rPr>
              <a:t>to visualize the  data? </a:t>
            </a:r>
            <a:r>
              <a:rPr sz="1100" spc="-10" dirty="0">
                <a:latin typeface="Latin Modern Math"/>
                <a:cs typeface="Latin Modern Math"/>
              </a:rPr>
              <a:t>Can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15" dirty="0">
                <a:latin typeface="Latin Modern Math"/>
                <a:cs typeface="Latin Modern Math"/>
              </a:rPr>
              <a:t>discover </a:t>
            </a:r>
            <a:r>
              <a:rPr sz="1100" spc="-10" dirty="0">
                <a:latin typeface="Latin Modern Math"/>
                <a:cs typeface="Latin Modern Math"/>
              </a:rPr>
              <a:t>subgroups among </a:t>
            </a:r>
            <a:r>
              <a:rPr sz="1100" spc="-5" dirty="0">
                <a:latin typeface="Latin Modern Math"/>
                <a:cs typeface="Latin Modern Math"/>
              </a:rPr>
              <a:t>the </a:t>
            </a:r>
            <a:r>
              <a:rPr sz="1100" spc="-15" dirty="0">
                <a:latin typeface="Latin Modern Math"/>
                <a:cs typeface="Latin Modern Math"/>
              </a:rPr>
              <a:t>variables </a:t>
            </a:r>
            <a:r>
              <a:rPr sz="1100" spc="-5" dirty="0">
                <a:latin typeface="Latin Modern Math"/>
                <a:cs typeface="Latin Modern Math"/>
              </a:rPr>
              <a:t>or  </a:t>
            </a:r>
            <a:r>
              <a:rPr sz="1100" spc="-10" dirty="0">
                <a:latin typeface="Latin Modern Math"/>
                <a:cs typeface="Latin Modern Math"/>
              </a:rPr>
              <a:t>among </a:t>
            </a:r>
            <a:r>
              <a:rPr sz="1100" spc="-5" dirty="0">
                <a:latin typeface="Latin Modern Math"/>
                <a:cs typeface="Latin Modern Math"/>
              </a:rPr>
              <a:t>the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observations?</a:t>
            </a:r>
            <a:endParaRPr sz="1100">
              <a:latin typeface="Latin Modern Math"/>
              <a:cs typeface="Latin Modern Math"/>
            </a:endParaRPr>
          </a:p>
          <a:p>
            <a:pPr marL="14478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discuss </a:t>
            </a:r>
            <a:r>
              <a:rPr sz="1100" spc="-30" dirty="0">
                <a:latin typeface="Latin Modern Math"/>
                <a:cs typeface="Latin Modern Math"/>
              </a:rPr>
              <a:t>two</a:t>
            </a:r>
            <a:r>
              <a:rPr sz="1100" spc="4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methods:</a:t>
            </a:r>
            <a:endParaRPr sz="1100">
              <a:latin typeface="Latin Modern Math"/>
              <a:cs typeface="Latin Modern Math"/>
            </a:endParaRPr>
          </a:p>
          <a:p>
            <a:pPr marL="422275" marR="339725" lvl="1" indent="-12827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i="1" spc="-10" dirty="0">
                <a:solidFill>
                  <a:srgbClr val="009900"/>
                </a:solidFill>
                <a:latin typeface="LM Roman 10"/>
                <a:cs typeface="LM Roman 10"/>
              </a:rPr>
              <a:t>principal </a:t>
            </a:r>
            <a:r>
              <a:rPr sz="1000" i="1" spc="-15" dirty="0">
                <a:solidFill>
                  <a:srgbClr val="009900"/>
                </a:solidFill>
                <a:latin typeface="LM Roman 10"/>
                <a:cs typeface="LM Roman 10"/>
              </a:rPr>
              <a:t>components </a:t>
            </a:r>
            <a:r>
              <a:rPr sz="1000" i="1" spc="-5" dirty="0">
                <a:solidFill>
                  <a:srgbClr val="009900"/>
                </a:solidFill>
                <a:latin typeface="LM Roman 10"/>
                <a:cs typeface="LM Roman 10"/>
              </a:rPr>
              <a:t>analysis</a:t>
            </a:r>
            <a:r>
              <a:rPr sz="1000" spc="-5" dirty="0">
                <a:latin typeface="Latin Modern Math"/>
                <a:cs typeface="Latin Modern Math"/>
              </a:rPr>
              <a:t>, a </a:t>
            </a:r>
            <a:r>
              <a:rPr sz="1000" dirty="0">
                <a:latin typeface="Latin Modern Math"/>
                <a:cs typeface="Latin Modern Math"/>
              </a:rPr>
              <a:t>tool </a:t>
            </a:r>
            <a:r>
              <a:rPr sz="1000" spc="-5" dirty="0">
                <a:latin typeface="Latin Modern Math"/>
                <a:cs typeface="Latin Modern Math"/>
              </a:rPr>
              <a:t>used for data  visualization or data pre-processing </a:t>
            </a:r>
            <a:r>
              <a:rPr sz="1000" dirty="0">
                <a:latin typeface="Latin Modern Math"/>
                <a:cs typeface="Latin Modern Math"/>
              </a:rPr>
              <a:t>before supervised  </a:t>
            </a:r>
            <a:r>
              <a:rPr sz="1000" spc="-10" dirty="0">
                <a:latin typeface="Latin Modern Math"/>
                <a:cs typeface="Latin Modern Math"/>
              </a:rPr>
              <a:t>techniques </a:t>
            </a:r>
            <a:r>
              <a:rPr sz="1000" spc="-5" dirty="0">
                <a:latin typeface="Latin Modern Math"/>
                <a:cs typeface="Latin Modern Math"/>
              </a:rPr>
              <a:t>are applied,</a:t>
            </a:r>
            <a:r>
              <a:rPr sz="1000" dirty="0">
                <a:latin typeface="Latin Modern Math"/>
                <a:cs typeface="Latin Modern Math"/>
              </a:rPr>
              <a:t> </a:t>
            </a:r>
            <a:r>
              <a:rPr sz="1000" spc="-5" dirty="0">
                <a:latin typeface="Latin Modern Math"/>
                <a:cs typeface="Latin Modern Math"/>
              </a:rPr>
              <a:t>and</a:t>
            </a:r>
            <a:endParaRPr sz="1000">
              <a:latin typeface="Latin Modern Math"/>
              <a:cs typeface="Latin Modern Math"/>
            </a:endParaRPr>
          </a:p>
          <a:p>
            <a:pPr marL="422275" marR="476884" lvl="1" indent="-128270">
              <a:lnSpc>
                <a:spcPts val="1200"/>
              </a:lnSpc>
              <a:spcBef>
                <a:spcPts val="2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i="1" spc="-5" dirty="0">
                <a:solidFill>
                  <a:srgbClr val="009900"/>
                </a:solidFill>
                <a:latin typeface="LM Roman 10"/>
                <a:cs typeface="LM Roman 10"/>
              </a:rPr>
              <a:t>clustering</a:t>
            </a:r>
            <a:r>
              <a:rPr sz="1000" spc="-5" dirty="0">
                <a:latin typeface="Latin Modern Math"/>
                <a:cs typeface="Latin Modern Math"/>
              </a:rPr>
              <a:t>, a broad class of </a:t>
            </a:r>
            <a:r>
              <a:rPr sz="1000" dirty="0">
                <a:latin typeface="Latin Modern Math"/>
                <a:cs typeface="Latin Modern Math"/>
              </a:rPr>
              <a:t>methods </a:t>
            </a:r>
            <a:r>
              <a:rPr sz="1000" spc="-5" dirty="0">
                <a:latin typeface="Latin Modern Math"/>
                <a:cs typeface="Latin Modern Math"/>
              </a:rPr>
              <a:t>for </a:t>
            </a:r>
            <a:r>
              <a:rPr sz="1000" spc="-10" dirty="0">
                <a:latin typeface="Latin Modern Math"/>
                <a:cs typeface="Latin Modern Math"/>
              </a:rPr>
              <a:t>discovering  unknown </a:t>
            </a:r>
            <a:r>
              <a:rPr sz="1000" spc="-5" dirty="0">
                <a:latin typeface="Latin Modern Math"/>
                <a:cs typeface="Latin Modern Math"/>
              </a:rPr>
              <a:t>subgroups in</a:t>
            </a:r>
            <a:r>
              <a:rPr sz="1000" spc="10" dirty="0">
                <a:latin typeface="Latin Modern Math"/>
                <a:cs typeface="Latin Modern Math"/>
              </a:rPr>
              <a:t> </a:t>
            </a:r>
            <a:r>
              <a:rPr sz="1000" spc="-5" dirty="0">
                <a:latin typeface="Latin Modern Math"/>
                <a:cs typeface="Latin Modern Math"/>
              </a:rPr>
              <a:t>data.</a:t>
            </a:r>
            <a:endParaRPr sz="10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129" y="211465"/>
            <a:ext cx="32092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Challenge </a:t>
            </a:r>
            <a:r>
              <a:rPr spc="10" dirty="0"/>
              <a:t>of </a:t>
            </a:r>
            <a:r>
              <a:rPr spc="15" dirty="0"/>
              <a:t>Unsupervised</a:t>
            </a:r>
            <a:r>
              <a:rPr spc="-40" dirty="0"/>
              <a:t> </a:t>
            </a:r>
            <a:r>
              <a:rPr spc="15" dirty="0"/>
              <a:t>Learning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5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49450"/>
            <a:ext cx="3755390" cy="165988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Unsupervised learning is </a:t>
            </a:r>
            <a:r>
              <a:rPr sz="1100" spc="-10" dirty="0">
                <a:latin typeface="Latin Modern Math"/>
                <a:cs typeface="Latin Modern Math"/>
              </a:rPr>
              <a:t>more </a:t>
            </a:r>
            <a:r>
              <a:rPr sz="1100" spc="-5" dirty="0">
                <a:latin typeface="Latin Modern Math"/>
                <a:cs typeface="Latin Modern Math"/>
              </a:rPr>
              <a:t>subjective </a:t>
            </a:r>
            <a:r>
              <a:rPr sz="1100" spc="-10" dirty="0">
                <a:latin typeface="Latin Modern Math"/>
                <a:cs typeface="Latin Modern Math"/>
              </a:rPr>
              <a:t>than </a:t>
            </a:r>
            <a:r>
              <a:rPr sz="1100" spc="-5" dirty="0">
                <a:latin typeface="Latin Modern Math"/>
                <a:cs typeface="Latin Modern Math"/>
              </a:rPr>
              <a:t>supervised  learning, as </a:t>
            </a:r>
            <a:r>
              <a:rPr sz="1100" spc="-10" dirty="0">
                <a:latin typeface="Latin Modern Math"/>
                <a:cs typeface="Latin Modern Math"/>
              </a:rPr>
              <a:t>there </a:t>
            </a:r>
            <a:r>
              <a:rPr sz="1100" spc="-5" dirty="0">
                <a:latin typeface="Latin Modern Math"/>
                <a:cs typeface="Latin Modern Math"/>
              </a:rPr>
              <a:t>is </a:t>
            </a:r>
            <a:r>
              <a:rPr sz="1100" spc="-10" dirty="0">
                <a:latin typeface="Latin Modern Math"/>
                <a:cs typeface="Latin Modern Math"/>
              </a:rPr>
              <a:t>no </a:t>
            </a:r>
            <a:r>
              <a:rPr sz="1100" spc="-5" dirty="0">
                <a:latin typeface="Latin Modern Math"/>
                <a:cs typeface="Latin Modern Math"/>
              </a:rPr>
              <a:t>simple goal for the analysis, </a:t>
            </a:r>
            <a:r>
              <a:rPr sz="1100" spc="-15" dirty="0">
                <a:latin typeface="Latin Modern Math"/>
                <a:cs typeface="Latin Modern Math"/>
              </a:rPr>
              <a:t>such </a:t>
            </a:r>
            <a:r>
              <a:rPr sz="1100" spc="-5" dirty="0">
                <a:latin typeface="Latin Modern Math"/>
                <a:cs typeface="Latin Modern Math"/>
              </a:rPr>
              <a:t>as  prediction of a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response.</a:t>
            </a:r>
            <a:endParaRPr sz="1100">
              <a:latin typeface="Latin Modern Math"/>
              <a:cs typeface="Latin Modern Math"/>
            </a:endParaRPr>
          </a:p>
          <a:p>
            <a:pPr marL="144780" marR="208915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But techniques </a:t>
            </a:r>
            <a:r>
              <a:rPr sz="1100" spc="-5" dirty="0">
                <a:latin typeface="Latin Modern Math"/>
                <a:cs typeface="Latin Modern Math"/>
              </a:rPr>
              <a:t>for unsupervised learning are of </a:t>
            </a:r>
            <a:r>
              <a:rPr sz="1100" spc="-10" dirty="0">
                <a:latin typeface="Latin Modern Math"/>
                <a:cs typeface="Latin Modern Math"/>
              </a:rPr>
              <a:t>growing  </a:t>
            </a:r>
            <a:r>
              <a:rPr sz="1100" spc="-5" dirty="0">
                <a:latin typeface="Latin Modern Math"/>
                <a:cs typeface="Latin Modern Math"/>
              </a:rPr>
              <a:t>importance in a </a:t>
            </a:r>
            <a:r>
              <a:rPr sz="1100" spc="-15" dirty="0">
                <a:latin typeface="Latin Modern Math"/>
                <a:cs typeface="Latin Modern Math"/>
              </a:rPr>
              <a:t>number </a:t>
            </a:r>
            <a:r>
              <a:rPr sz="1100" spc="-5" dirty="0">
                <a:latin typeface="Latin Modern Math"/>
                <a:cs typeface="Latin Modern Math"/>
              </a:rPr>
              <a:t>of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fields:</a:t>
            </a:r>
            <a:endParaRPr sz="1100">
              <a:latin typeface="Latin Modern Math"/>
              <a:cs typeface="Latin Modern Math"/>
            </a:endParaRPr>
          </a:p>
          <a:p>
            <a:pPr marL="422275" marR="111760" lvl="1" indent="-128270">
              <a:lnSpc>
                <a:spcPct val="100000"/>
              </a:lnSpc>
              <a:spcBef>
                <a:spcPts val="150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spc="-5" dirty="0">
                <a:latin typeface="Latin Modern Math"/>
                <a:cs typeface="Latin Modern Math"/>
              </a:rPr>
              <a:t>subgroups of breast cancer </a:t>
            </a:r>
            <a:r>
              <a:rPr sz="1000" spc="-10" dirty="0">
                <a:latin typeface="Latin Modern Math"/>
                <a:cs typeface="Latin Modern Math"/>
              </a:rPr>
              <a:t>patients </a:t>
            </a:r>
            <a:r>
              <a:rPr sz="1000" dirty="0">
                <a:latin typeface="Latin Modern Math"/>
                <a:cs typeface="Latin Modern Math"/>
              </a:rPr>
              <a:t>grouped </a:t>
            </a:r>
            <a:r>
              <a:rPr sz="1000" spc="-20" dirty="0">
                <a:latin typeface="Latin Modern Math"/>
                <a:cs typeface="Latin Modern Math"/>
              </a:rPr>
              <a:t>by </a:t>
            </a:r>
            <a:r>
              <a:rPr sz="1000" spc="-5" dirty="0">
                <a:latin typeface="Latin Modern Math"/>
                <a:cs typeface="Latin Modern Math"/>
              </a:rPr>
              <a:t>their gene  expression measurements,</a:t>
            </a:r>
            <a:endParaRPr sz="1000">
              <a:latin typeface="Latin Modern Math"/>
              <a:cs typeface="Latin Modern Math"/>
            </a:endParaRPr>
          </a:p>
          <a:p>
            <a:pPr marL="422275" marR="262255" lvl="1" indent="-128270">
              <a:lnSpc>
                <a:spcPts val="1200"/>
              </a:lnSpc>
              <a:spcBef>
                <a:spcPts val="30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spc="-5" dirty="0">
                <a:latin typeface="Latin Modern Math"/>
                <a:cs typeface="Latin Modern Math"/>
              </a:rPr>
              <a:t>groups of </a:t>
            </a:r>
            <a:r>
              <a:rPr sz="1000" dirty="0">
                <a:latin typeface="Latin Modern Math"/>
                <a:cs typeface="Latin Modern Math"/>
              </a:rPr>
              <a:t>shoppers </a:t>
            </a:r>
            <a:r>
              <a:rPr sz="1000" spc="-5" dirty="0">
                <a:latin typeface="Latin Modern Math"/>
                <a:cs typeface="Latin Modern Math"/>
              </a:rPr>
              <a:t>characterized </a:t>
            </a:r>
            <a:r>
              <a:rPr sz="1000" spc="-20" dirty="0">
                <a:latin typeface="Latin Modern Math"/>
                <a:cs typeface="Latin Modern Math"/>
              </a:rPr>
              <a:t>by </a:t>
            </a:r>
            <a:r>
              <a:rPr sz="1000" spc="-5" dirty="0">
                <a:latin typeface="Latin Modern Math"/>
                <a:cs typeface="Latin Modern Math"/>
              </a:rPr>
              <a:t>their </a:t>
            </a:r>
            <a:r>
              <a:rPr sz="1000" spc="-10" dirty="0">
                <a:latin typeface="Latin Modern Math"/>
                <a:cs typeface="Latin Modern Math"/>
              </a:rPr>
              <a:t>browsing </a:t>
            </a:r>
            <a:r>
              <a:rPr sz="1000" spc="-5" dirty="0">
                <a:latin typeface="Latin Modern Math"/>
                <a:cs typeface="Latin Modern Math"/>
              </a:rPr>
              <a:t>and  </a:t>
            </a:r>
            <a:r>
              <a:rPr sz="1000" spc="-10" dirty="0">
                <a:latin typeface="Latin Modern Math"/>
                <a:cs typeface="Latin Modern Math"/>
              </a:rPr>
              <a:t>purchase</a:t>
            </a:r>
            <a:r>
              <a:rPr sz="1000" spc="-5" dirty="0">
                <a:latin typeface="Latin Modern Math"/>
                <a:cs typeface="Latin Modern Math"/>
              </a:rPr>
              <a:t> histories,</a:t>
            </a:r>
            <a:endParaRPr sz="1000">
              <a:latin typeface="Latin Modern Math"/>
              <a:cs typeface="Latin Modern Math"/>
            </a:endParaRPr>
          </a:p>
          <a:p>
            <a:pPr marL="422275" lvl="1" indent="-128905">
              <a:lnSpc>
                <a:spcPts val="1150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sz="1000" spc="-10" dirty="0">
                <a:latin typeface="Latin Modern Math"/>
                <a:cs typeface="Latin Modern Math"/>
              </a:rPr>
              <a:t>movies </a:t>
            </a:r>
            <a:r>
              <a:rPr sz="1000" dirty="0">
                <a:latin typeface="Latin Modern Math"/>
                <a:cs typeface="Latin Modern Math"/>
              </a:rPr>
              <a:t>grouped </a:t>
            </a:r>
            <a:r>
              <a:rPr sz="1000" spc="-20" dirty="0">
                <a:latin typeface="Latin Modern Math"/>
                <a:cs typeface="Latin Modern Math"/>
              </a:rPr>
              <a:t>by </a:t>
            </a:r>
            <a:r>
              <a:rPr sz="1000" spc="-5" dirty="0">
                <a:latin typeface="Latin Modern Math"/>
                <a:cs typeface="Latin Modern Math"/>
              </a:rPr>
              <a:t>the ratings assigned </a:t>
            </a:r>
            <a:r>
              <a:rPr sz="1000" spc="-20" dirty="0">
                <a:latin typeface="Latin Modern Math"/>
                <a:cs typeface="Latin Modern Math"/>
              </a:rPr>
              <a:t>by </a:t>
            </a:r>
            <a:r>
              <a:rPr sz="1000" spc="-10" dirty="0">
                <a:latin typeface="Latin Modern Math"/>
                <a:cs typeface="Latin Modern Math"/>
              </a:rPr>
              <a:t>movie</a:t>
            </a:r>
            <a:r>
              <a:rPr sz="1000" spc="75" dirty="0">
                <a:latin typeface="Latin Modern Math"/>
                <a:cs typeface="Latin Modern Math"/>
              </a:rPr>
              <a:t> </a:t>
            </a:r>
            <a:r>
              <a:rPr sz="1000" spc="-10" dirty="0">
                <a:latin typeface="Latin Modern Math"/>
                <a:cs typeface="Latin Modern Math"/>
              </a:rPr>
              <a:t>viewers.</a:t>
            </a:r>
            <a:endParaRPr sz="10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479" y="211465"/>
            <a:ext cx="15068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Another</a:t>
            </a:r>
            <a:r>
              <a:rPr spc="-50" dirty="0"/>
              <a:t> </a:t>
            </a:r>
            <a:r>
              <a:rPr dirty="0"/>
              <a:t>advantage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6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256879"/>
            <a:ext cx="3702050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4762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5" dirty="0">
                <a:latin typeface="Latin Modern Math"/>
                <a:cs typeface="Latin Modern Math"/>
              </a:rPr>
              <a:t>It is often easier to obtain 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unlabeled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data </a:t>
            </a:r>
            <a:r>
              <a:rPr sz="1100" spc="-10" dirty="0">
                <a:latin typeface="Latin Modern Math"/>
                <a:cs typeface="Latin Modern Math"/>
              </a:rPr>
              <a:t>— from </a:t>
            </a:r>
            <a:r>
              <a:rPr sz="1100" spc="-5" dirty="0">
                <a:latin typeface="Latin Modern Math"/>
                <a:cs typeface="Latin Modern Math"/>
              </a:rPr>
              <a:t>a lab  </a:t>
            </a:r>
            <a:r>
              <a:rPr sz="1100" spc="-10" dirty="0">
                <a:latin typeface="Latin Modern Math"/>
                <a:cs typeface="Latin Modern Math"/>
              </a:rPr>
              <a:t>instrument </a:t>
            </a:r>
            <a:r>
              <a:rPr sz="1100" spc="-5" dirty="0">
                <a:latin typeface="Latin Modern Math"/>
                <a:cs typeface="Latin Modern Math"/>
              </a:rPr>
              <a:t>or a </a:t>
            </a:r>
            <a:r>
              <a:rPr sz="1100" spc="-10" dirty="0">
                <a:latin typeface="Latin Modern Math"/>
                <a:cs typeface="Latin Modern Math"/>
              </a:rPr>
              <a:t>computer — than </a:t>
            </a:r>
            <a:r>
              <a:rPr sz="1100" i="1" spc="-25" dirty="0">
                <a:solidFill>
                  <a:srgbClr val="009900"/>
                </a:solidFill>
                <a:latin typeface="LM Roman 10"/>
                <a:cs typeface="LM Roman 10"/>
              </a:rPr>
              <a:t>labeled </a:t>
            </a:r>
            <a:r>
              <a:rPr sz="1100" i="1" spc="-5" dirty="0">
                <a:solidFill>
                  <a:srgbClr val="009900"/>
                </a:solidFill>
                <a:latin typeface="LM Roman 10"/>
                <a:cs typeface="LM Roman 10"/>
              </a:rPr>
              <a:t>data</a:t>
            </a:r>
            <a:r>
              <a:rPr sz="1100" spc="-5" dirty="0">
                <a:latin typeface="Latin Modern Math"/>
                <a:cs typeface="Latin Modern Math"/>
              </a:rPr>
              <a:t>, </a:t>
            </a:r>
            <a:r>
              <a:rPr sz="1100" spc="-15" dirty="0">
                <a:latin typeface="Latin Modern Math"/>
                <a:cs typeface="Latin Modern Math"/>
              </a:rPr>
              <a:t>which </a:t>
            </a:r>
            <a:r>
              <a:rPr sz="1100" spc="-5" dirty="0">
                <a:latin typeface="Latin Modern Math"/>
                <a:cs typeface="Latin Modern Math"/>
              </a:rPr>
              <a:t>can  require </a:t>
            </a:r>
            <a:r>
              <a:rPr sz="1100" spc="-15" dirty="0">
                <a:latin typeface="Latin Modern Math"/>
                <a:cs typeface="Latin Modern Math"/>
              </a:rPr>
              <a:t>human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15" dirty="0">
                <a:latin typeface="Latin Modern Math"/>
                <a:cs typeface="Latin Modern Math"/>
              </a:rPr>
              <a:t>intervention.</a:t>
            </a:r>
            <a:endParaRPr lang="en-US" sz="1100" dirty="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lang="en-US" sz="1100" spc="-40" dirty="0">
                <a:latin typeface="Latin Modern Math"/>
                <a:cs typeface="Latin Modern Math"/>
              </a:rPr>
              <a:t>For </a:t>
            </a:r>
            <a:r>
              <a:rPr lang="en-US" sz="1100" spc="-10" dirty="0">
                <a:latin typeface="Latin Modern Math"/>
                <a:cs typeface="Latin Modern Math"/>
              </a:rPr>
              <a:t>example </a:t>
            </a:r>
            <a:r>
              <a:rPr lang="en-US" sz="1100" spc="-5" dirty="0">
                <a:latin typeface="Latin Modern Math"/>
                <a:cs typeface="Latin Modern Math"/>
              </a:rPr>
              <a:t>it is </a:t>
            </a:r>
            <a:r>
              <a:rPr lang="en-US" sz="1100" spc="-15" dirty="0">
                <a:latin typeface="Latin Modern Math"/>
                <a:cs typeface="Latin Modern Math"/>
              </a:rPr>
              <a:t>difficult </a:t>
            </a:r>
            <a:r>
              <a:rPr lang="en-US" sz="1100" spc="-5" dirty="0">
                <a:latin typeface="Latin Modern Math"/>
                <a:cs typeface="Latin Modern Math"/>
              </a:rPr>
              <a:t>to </a:t>
            </a:r>
            <a:r>
              <a:rPr lang="en-US" sz="1100" spc="-10" dirty="0">
                <a:latin typeface="Latin Modern Math"/>
                <a:cs typeface="Latin Modern Math"/>
              </a:rPr>
              <a:t>automatically </a:t>
            </a:r>
            <a:r>
              <a:rPr lang="en-US" sz="1100" spc="-5" dirty="0">
                <a:latin typeface="Latin Modern Math"/>
                <a:cs typeface="Latin Modern Math"/>
              </a:rPr>
              <a:t>assess the  </a:t>
            </a:r>
            <a:r>
              <a:rPr lang="en-US" sz="1100" spc="-15" dirty="0">
                <a:latin typeface="Latin Modern Math"/>
                <a:cs typeface="Latin Modern Math"/>
              </a:rPr>
              <a:t>overall sentiment </a:t>
            </a:r>
            <a:r>
              <a:rPr lang="en-US" sz="1100" spc="-5" dirty="0">
                <a:latin typeface="Latin Modern Math"/>
                <a:cs typeface="Latin Modern Math"/>
              </a:rPr>
              <a:t>of a </a:t>
            </a:r>
            <a:r>
              <a:rPr lang="en-US" sz="1100" spc="-15" dirty="0">
                <a:latin typeface="Latin Modern Math"/>
                <a:cs typeface="Latin Modern Math"/>
              </a:rPr>
              <a:t>movie </a:t>
            </a:r>
            <a:r>
              <a:rPr lang="en-US" sz="1100" spc="-5" dirty="0">
                <a:latin typeface="Latin Modern Math"/>
                <a:cs typeface="Latin Modern Math"/>
              </a:rPr>
              <a:t>review: is it </a:t>
            </a:r>
            <a:r>
              <a:rPr lang="en-US" sz="1100" spc="-15" dirty="0">
                <a:latin typeface="Latin Modern Math"/>
                <a:cs typeface="Latin Modern Math"/>
              </a:rPr>
              <a:t>favorable </a:t>
            </a:r>
            <a:r>
              <a:rPr lang="en-US" sz="1100" spc="-5" dirty="0">
                <a:latin typeface="Latin Modern Math"/>
                <a:cs typeface="Latin Modern Math"/>
              </a:rPr>
              <a:t>or</a:t>
            </a:r>
            <a:r>
              <a:rPr lang="en-US" sz="1100" spc="160" dirty="0">
                <a:latin typeface="Latin Modern Math"/>
                <a:cs typeface="Latin Modern Math"/>
              </a:rPr>
              <a:t> </a:t>
            </a:r>
            <a:r>
              <a:rPr lang="en-US" sz="1100" spc="-5" dirty="0">
                <a:latin typeface="Latin Modern Math"/>
                <a:cs typeface="Latin Modern Math"/>
              </a:rPr>
              <a:t>not?</a:t>
            </a:r>
            <a:endParaRPr lang="en-US" sz="1100" dirty="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4346" y="211465"/>
            <a:ext cx="2477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Principal </a:t>
            </a:r>
            <a:r>
              <a:rPr spc="15" dirty="0"/>
              <a:t>Components</a:t>
            </a:r>
            <a:r>
              <a:rPr dirty="0"/>
              <a:t> </a:t>
            </a:r>
            <a:r>
              <a:rPr spc="10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7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19211"/>
            <a:ext cx="3758565" cy="12623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5684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PCA </a:t>
            </a:r>
            <a:r>
              <a:rPr sz="1100" spc="-5" dirty="0">
                <a:latin typeface="Latin Modern Math"/>
                <a:cs typeface="Latin Modern Math"/>
              </a:rPr>
              <a:t>produces a </a:t>
            </a:r>
            <a:r>
              <a:rPr sz="1100" spc="-10" dirty="0">
                <a:latin typeface="Latin Modern Math"/>
                <a:cs typeface="Latin Modern Math"/>
              </a:rPr>
              <a:t>low-dimensional representation </a:t>
            </a:r>
            <a:r>
              <a:rPr sz="1100" spc="-5" dirty="0">
                <a:latin typeface="Latin Modern Math"/>
                <a:cs typeface="Latin Modern Math"/>
              </a:rPr>
              <a:t>of a  dataset. It </a:t>
            </a:r>
            <a:r>
              <a:rPr sz="1100" spc="-15" dirty="0">
                <a:latin typeface="Latin Modern Math"/>
                <a:cs typeface="Latin Modern Math"/>
              </a:rPr>
              <a:t>finds </a:t>
            </a:r>
            <a:r>
              <a:rPr sz="1100" spc="-5" dirty="0">
                <a:latin typeface="Latin Modern Math"/>
                <a:cs typeface="Latin Modern Math"/>
              </a:rPr>
              <a:t>a sequence of linear </a:t>
            </a:r>
            <a:r>
              <a:rPr sz="1100" spc="-10" dirty="0">
                <a:latin typeface="Latin Modern Math"/>
                <a:cs typeface="Latin Modern Math"/>
              </a:rPr>
              <a:t>combinations </a:t>
            </a:r>
            <a:r>
              <a:rPr sz="1100" spc="-5" dirty="0">
                <a:latin typeface="Latin Modern Math"/>
                <a:cs typeface="Latin Modern Math"/>
              </a:rPr>
              <a:t>of the  </a:t>
            </a:r>
            <a:r>
              <a:rPr sz="1100" spc="-15" dirty="0">
                <a:latin typeface="Latin Modern Math"/>
                <a:cs typeface="Latin Modern Math"/>
              </a:rPr>
              <a:t>variables </a:t>
            </a:r>
            <a:r>
              <a:rPr sz="1100" spc="-5" dirty="0">
                <a:latin typeface="Latin Modern Math"/>
                <a:cs typeface="Latin Modern Math"/>
              </a:rPr>
              <a:t>that </a:t>
            </a:r>
            <a:r>
              <a:rPr sz="1100" spc="-25" dirty="0">
                <a:latin typeface="Latin Modern Math"/>
                <a:cs typeface="Latin Modern Math"/>
              </a:rPr>
              <a:t>have </a:t>
            </a:r>
            <a:r>
              <a:rPr sz="1100" spc="-10" dirty="0">
                <a:latin typeface="Latin Modern Math"/>
                <a:cs typeface="Latin Modern Math"/>
              </a:rPr>
              <a:t>maximal </a:t>
            </a:r>
            <a:r>
              <a:rPr sz="1100" spc="-15" dirty="0">
                <a:latin typeface="Latin Modern Math"/>
                <a:cs typeface="Latin Modern Math"/>
              </a:rPr>
              <a:t>variance,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are </a:t>
            </a:r>
            <a:r>
              <a:rPr sz="1100" spc="-10" dirty="0">
                <a:latin typeface="Latin Modern Math"/>
                <a:cs typeface="Latin Modern Math"/>
              </a:rPr>
              <a:t>mutually  </a:t>
            </a:r>
            <a:r>
              <a:rPr sz="1100" spc="-5" dirty="0">
                <a:latin typeface="Latin Modern Math"/>
                <a:cs typeface="Latin Modern Math"/>
              </a:rPr>
              <a:t>uncorrelated.</a:t>
            </a:r>
            <a:endParaRPr sz="1100" dirty="0">
              <a:latin typeface="Latin Modern Math"/>
              <a:cs typeface="Latin Modern Math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454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Apart from </a:t>
            </a:r>
            <a:r>
              <a:rPr sz="1100" spc="-5" dirty="0">
                <a:latin typeface="Latin Modern Math"/>
                <a:cs typeface="Latin Modern Math"/>
              </a:rPr>
              <a:t>producing </a:t>
            </a:r>
            <a:r>
              <a:rPr sz="1100" spc="-10" dirty="0">
                <a:latin typeface="Latin Modern Math"/>
                <a:cs typeface="Latin Modern Math"/>
              </a:rPr>
              <a:t>derived </a:t>
            </a:r>
            <a:r>
              <a:rPr sz="1100" spc="-15" dirty="0">
                <a:latin typeface="Latin Modern Math"/>
                <a:cs typeface="Latin Modern Math"/>
              </a:rPr>
              <a:t>variables </a:t>
            </a:r>
            <a:r>
              <a:rPr sz="1100" spc="-5" dirty="0">
                <a:latin typeface="Latin Modern Math"/>
                <a:cs typeface="Latin Modern Math"/>
              </a:rPr>
              <a:t>for use in  supervised learning problems, </a:t>
            </a:r>
            <a:r>
              <a:rPr sz="1100" spc="-10" dirty="0">
                <a:latin typeface="Latin Modern Math"/>
                <a:cs typeface="Latin Modern Math"/>
              </a:rPr>
              <a:t>PCA </a:t>
            </a:r>
            <a:r>
              <a:rPr sz="1100" spc="-5" dirty="0">
                <a:latin typeface="Latin Modern Math"/>
                <a:cs typeface="Latin Modern Math"/>
              </a:rPr>
              <a:t>also </a:t>
            </a:r>
            <a:r>
              <a:rPr sz="1100" spc="-15" dirty="0">
                <a:latin typeface="Latin Modern Math"/>
                <a:cs typeface="Latin Modern Math"/>
              </a:rPr>
              <a:t>serves </a:t>
            </a:r>
            <a:r>
              <a:rPr sz="1100" spc="-5" dirty="0">
                <a:latin typeface="Latin Modern Math"/>
                <a:cs typeface="Latin Modern Math"/>
              </a:rPr>
              <a:t>as a </a:t>
            </a:r>
            <a:r>
              <a:rPr sz="1100" dirty="0">
                <a:latin typeface="Latin Modern Math"/>
                <a:cs typeface="Latin Modern Math"/>
              </a:rPr>
              <a:t>tool </a:t>
            </a:r>
            <a:r>
              <a:rPr sz="1100" spc="-5" dirty="0">
                <a:latin typeface="Latin Modern Math"/>
                <a:cs typeface="Latin Modern Math"/>
              </a:rPr>
              <a:t>for  data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visualization.</a:t>
            </a:r>
            <a:endParaRPr sz="1100" dirty="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693" y="211465"/>
            <a:ext cx="3112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Principal </a:t>
            </a:r>
            <a:r>
              <a:rPr spc="15" dirty="0"/>
              <a:t>Components </a:t>
            </a:r>
            <a:r>
              <a:rPr spc="10" dirty="0"/>
              <a:t>Analysis:</a:t>
            </a:r>
            <a:r>
              <a:rPr spc="165" dirty="0"/>
              <a:t> </a:t>
            </a:r>
            <a:r>
              <a:rPr spc="10" dirty="0"/>
              <a:t>details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8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458" y="517993"/>
            <a:ext cx="3787140" cy="830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170815" algn="l"/>
              </a:tabLst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first principal </a:t>
            </a:r>
            <a:r>
              <a:rPr sz="1100" i="1" spc="-20" dirty="0">
                <a:solidFill>
                  <a:srgbClr val="009900"/>
                </a:solidFill>
                <a:latin typeface="LM Roman 10"/>
                <a:cs typeface="LM Roman 10"/>
              </a:rPr>
              <a:t>component </a:t>
            </a:r>
            <a:r>
              <a:rPr sz="1100" spc="-5" dirty="0">
                <a:latin typeface="Latin Modern Math"/>
                <a:cs typeface="Latin Modern Math"/>
              </a:rPr>
              <a:t>of a set of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features</a:t>
            </a:r>
            <a:endParaRPr sz="1100" dirty="0">
              <a:latin typeface="Latin Modern Math"/>
              <a:cs typeface="Latin Modern Math"/>
            </a:endParaRPr>
          </a:p>
          <a:p>
            <a:pPr marL="170180" marR="55880">
              <a:lnSpc>
                <a:spcPct val="102600"/>
              </a:lnSpc>
            </a:pP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200" spc="150" baseline="-10416" dirty="0">
                <a:latin typeface="LM Roman 8"/>
                <a:cs typeface="LM Roman 8"/>
              </a:rPr>
              <a:t>1</a:t>
            </a:r>
            <a:r>
              <a:rPr sz="1100" i="1" spc="100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200" spc="150" baseline="-10416" dirty="0">
                <a:latin typeface="LM Roman 8"/>
                <a:cs typeface="LM Roman 8"/>
              </a:rPr>
              <a:t>2</a:t>
            </a:r>
            <a:r>
              <a:rPr sz="1100" i="1" spc="100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125" dirty="0">
                <a:latin typeface="Times New Roman"/>
                <a:cs typeface="Times New Roman"/>
              </a:rPr>
              <a:t>X</a:t>
            </a:r>
            <a:r>
              <a:rPr sz="1200" i="1" spc="187" baseline="-10416" dirty="0">
                <a:latin typeface="Times New Roman"/>
                <a:cs typeface="Times New Roman"/>
              </a:rPr>
              <a:t>p</a:t>
            </a:r>
            <a:r>
              <a:rPr sz="1200" i="1" spc="307" baseline="-10416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is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the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normalized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linear</a:t>
            </a:r>
            <a:r>
              <a:rPr sz="1100" spc="-10" dirty="0">
                <a:latin typeface="Latin Modern Math"/>
                <a:cs typeface="Latin Modern Math"/>
              </a:rPr>
              <a:t> combination</a:t>
            </a:r>
            <a:r>
              <a:rPr sz="1100" spc="-5" dirty="0">
                <a:latin typeface="Latin Modern Math"/>
                <a:cs typeface="Latin Modern Math"/>
              </a:rPr>
              <a:t> of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the  features</a:t>
            </a:r>
            <a:endParaRPr sz="1100" dirty="0">
              <a:latin typeface="Latin Modern Math"/>
              <a:cs typeface="Latin Modern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" dirty="0">
              <a:latin typeface="Latin Modern Math"/>
              <a:cs typeface="Latin Modern Math"/>
            </a:endParaRPr>
          </a:p>
          <a:p>
            <a:pPr marL="913765">
              <a:lnSpc>
                <a:spcPct val="100000"/>
              </a:lnSpc>
              <a:spcBef>
                <a:spcPts val="5"/>
              </a:spcBef>
            </a:pPr>
            <a:r>
              <a:rPr sz="1100" i="1" spc="65" dirty="0">
                <a:latin typeface="Times New Roman"/>
                <a:cs typeface="Times New Roman"/>
              </a:rPr>
              <a:t>Z</a:t>
            </a:r>
            <a:r>
              <a:rPr sz="1200" spc="97" baseline="-10416" dirty="0">
                <a:latin typeface="LM Roman 8"/>
                <a:cs typeface="LM Roman 8"/>
              </a:rPr>
              <a:t>1</a:t>
            </a:r>
            <a:r>
              <a:rPr sz="1200" spc="89" baseline="-10416" dirty="0">
                <a:latin typeface="LM Roman 8"/>
                <a:cs typeface="LM Roman 8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=</a:t>
            </a:r>
            <a:r>
              <a:rPr sz="1100" spc="-65" dirty="0">
                <a:latin typeface="Latin Modern Math"/>
                <a:cs typeface="Latin Modern Math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φ</a:t>
            </a:r>
            <a:r>
              <a:rPr sz="1200" spc="89" baseline="-10416" dirty="0">
                <a:latin typeface="LM Roman 8"/>
                <a:cs typeface="LM Roman 8"/>
              </a:rPr>
              <a:t>11</a:t>
            </a:r>
            <a:r>
              <a:rPr sz="1100" i="1" spc="60" dirty="0">
                <a:latin typeface="Times New Roman"/>
                <a:cs typeface="Times New Roman"/>
              </a:rPr>
              <a:t>X</a:t>
            </a:r>
            <a:r>
              <a:rPr sz="1200" spc="89" baseline="-10416" dirty="0">
                <a:latin typeface="LM Roman 8"/>
                <a:cs typeface="LM Roman 8"/>
              </a:rPr>
              <a:t>1</a:t>
            </a:r>
            <a:r>
              <a:rPr sz="1200" spc="7" baseline="-10416" dirty="0">
                <a:latin typeface="LM Roman 8"/>
                <a:cs typeface="LM Roman 8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+</a:t>
            </a:r>
            <a:r>
              <a:rPr sz="1100" spc="-130" dirty="0">
                <a:latin typeface="Latin Modern Math"/>
                <a:cs typeface="Latin Modern Math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φ</a:t>
            </a:r>
            <a:r>
              <a:rPr sz="1200" spc="89" baseline="-10416" dirty="0">
                <a:latin typeface="LM Roman 8"/>
                <a:cs typeface="LM Roman 8"/>
              </a:rPr>
              <a:t>21</a:t>
            </a:r>
            <a:r>
              <a:rPr sz="1100" i="1" spc="60" dirty="0">
                <a:latin typeface="Times New Roman"/>
                <a:cs typeface="Times New Roman"/>
              </a:rPr>
              <a:t>X</a:t>
            </a:r>
            <a:r>
              <a:rPr sz="1200" spc="89" baseline="-10416" dirty="0">
                <a:latin typeface="LM Roman 8"/>
                <a:cs typeface="LM Roman 8"/>
              </a:rPr>
              <a:t>2</a:t>
            </a:r>
            <a:r>
              <a:rPr sz="1200" spc="7" baseline="-10416" dirty="0">
                <a:latin typeface="LM Roman 8"/>
                <a:cs typeface="LM Roman 8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+</a:t>
            </a:r>
            <a:r>
              <a:rPr sz="1100" spc="-125" dirty="0">
                <a:latin typeface="Latin Modern Math"/>
                <a:cs typeface="Latin Modern Math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+</a:t>
            </a:r>
            <a:r>
              <a:rPr sz="1100" spc="-125" dirty="0">
                <a:latin typeface="Latin Modern Math"/>
                <a:cs typeface="Latin Modern Math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φ</a:t>
            </a:r>
            <a:r>
              <a:rPr sz="1200" i="1" spc="104" baseline="-10416" dirty="0">
                <a:latin typeface="Times New Roman"/>
                <a:cs typeface="Times New Roman"/>
              </a:rPr>
              <a:t>p</a:t>
            </a:r>
            <a:r>
              <a:rPr sz="1200" spc="104" baseline="-10416" dirty="0">
                <a:latin typeface="LM Roman 8"/>
                <a:cs typeface="LM Roman 8"/>
              </a:rPr>
              <a:t>1</a:t>
            </a:r>
            <a:r>
              <a:rPr sz="1100" i="1" spc="70" dirty="0">
                <a:latin typeface="Times New Roman"/>
                <a:cs typeface="Times New Roman"/>
              </a:rPr>
              <a:t>X</a:t>
            </a:r>
            <a:r>
              <a:rPr sz="1200" i="1" spc="104" baseline="-10416" dirty="0">
                <a:latin typeface="Times New Roman"/>
                <a:cs typeface="Times New Roman"/>
              </a:rPr>
              <a:t>p</a:t>
            </a:r>
            <a:endParaRPr sz="1200" baseline="-10416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1451621"/>
            <a:ext cx="36366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atin Modern Math"/>
                <a:cs typeface="Latin Modern Math"/>
              </a:rPr>
              <a:t>that has the largest </a:t>
            </a:r>
            <a:r>
              <a:rPr sz="1100" spc="-15" dirty="0">
                <a:latin typeface="Latin Modern Math"/>
                <a:cs typeface="Latin Modern Math"/>
              </a:rPr>
              <a:t>variance. </a:t>
            </a:r>
            <a:r>
              <a:rPr sz="1100" spc="-10" dirty="0">
                <a:latin typeface="Latin Modern Math"/>
                <a:cs typeface="Latin Modern Math"/>
              </a:rPr>
              <a:t>By </a:t>
            </a:r>
            <a:r>
              <a:rPr sz="1100" i="1" spc="-15" dirty="0">
                <a:solidFill>
                  <a:srgbClr val="009900"/>
                </a:solidFill>
                <a:latin typeface="LM Roman 10"/>
                <a:cs typeface="LM Roman 10"/>
              </a:rPr>
              <a:t>normalized</a:t>
            </a:r>
            <a:r>
              <a:rPr sz="1100" spc="-15" dirty="0">
                <a:latin typeface="Latin Modern Math"/>
                <a:cs typeface="Latin Modern Math"/>
              </a:rPr>
              <a:t>, </a:t>
            </a:r>
            <a:r>
              <a:rPr sz="1100" spc="-25" dirty="0">
                <a:latin typeface="Latin Modern Math"/>
                <a:cs typeface="Latin Modern Math"/>
              </a:rPr>
              <a:t>we </a:t>
            </a:r>
            <a:r>
              <a:rPr sz="1100" spc="-10" dirty="0">
                <a:latin typeface="Latin Modern Math"/>
                <a:cs typeface="Latin Modern Math"/>
              </a:rPr>
              <a:t>mean</a:t>
            </a:r>
            <a:r>
              <a:rPr sz="1100" spc="-17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that</a:t>
            </a:r>
            <a:endParaRPr sz="1100" dirty="0">
              <a:latin typeface="Latin Modern Math"/>
              <a:cs typeface="Latin Modern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358" y="1825471"/>
            <a:ext cx="3864610" cy="1426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685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08915" algn="l"/>
              </a:tabLst>
            </a:pPr>
            <a:r>
              <a:rPr sz="1100" spc="-55" dirty="0">
                <a:latin typeface="Latin Modern Math"/>
                <a:cs typeface="Latin Modern Math"/>
              </a:rPr>
              <a:t>We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refer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to the </a:t>
            </a:r>
            <a:r>
              <a:rPr sz="1100" spc="-10" dirty="0">
                <a:latin typeface="Latin Modern Math"/>
                <a:cs typeface="Latin Modern Math"/>
              </a:rPr>
              <a:t>elements </a:t>
            </a:r>
            <a:r>
              <a:rPr sz="1100" i="1" spc="25" dirty="0">
                <a:latin typeface="Times New Roman"/>
                <a:cs typeface="Times New Roman"/>
              </a:rPr>
              <a:t>φ</a:t>
            </a:r>
            <a:r>
              <a:rPr sz="1200" spc="37" baseline="-10416" dirty="0">
                <a:latin typeface="LM Roman 8"/>
                <a:cs typeface="LM Roman 8"/>
              </a:rPr>
              <a:t>11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Times New Roman"/>
                <a:cs typeface="Times New Roman"/>
              </a:rPr>
              <a:t>φ</a:t>
            </a:r>
            <a:r>
              <a:rPr sz="1200" i="1" spc="30" baseline="-10416" dirty="0">
                <a:latin typeface="Times New Roman"/>
                <a:cs typeface="Times New Roman"/>
              </a:rPr>
              <a:t>p</a:t>
            </a:r>
            <a:r>
              <a:rPr sz="1200" spc="30" baseline="-10416" dirty="0">
                <a:latin typeface="LM Roman 8"/>
                <a:cs typeface="LM Roman 8"/>
              </a:rPr>
              <a:t>1</a:t>
            </a:r>
            <a:r>
              <a:rPr sz="1200" spc="187" baseline="-10416" dirty="0">
                <a:latin typeface="LM Roman 8"/>
                <a:cs typeface="LM Roman 8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as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the</a:t>
            </a:r>
            <a:r>
              <a:rPr sz="1100" dirty="0">
                <a:latin typeface="Latin Modern Math"/>
                <a:cs typeface="Latin Modern Math"/>
              </a:rPr>
              <a:t> </a:t>
            </a:r>
            <a:r>
              <a:rPr sz="1100" b="1" spc="-5" dirty="0">
                <a:latin typeface="Latin Modern Math"/>
                <a:cs typeface="Latin Modern Math"/>
              </a:rPr>
              <a:t>loadings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of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the  </a:t>
            </a:r>
            <a:r>
              <a:rPr sz="1100" spc="-10" dirty="0">
                <a:latin typeface="Latin Modern Math"/>
                <a:cs typeface="Latin Modern Math"/>
              </a:rPr>
              <a:t>first </a:t>
            </a:r>
            <a:r>
              <a:rPr sz="1100" spc="-5" dirty="0">
                <a:latin typeface="Latin Modern Math"/>
                <a:cs typeface="Latin Modern Math"/>
              </a:rPr>
              <a:t>principal </a:t>
            </a:r>
            <a:r>
              <a:rPr sz="1100" spc="-10" dirty="0">
                <a:latin typeface="Latin Modern Math"/>
                <a:cs typeface="Latin Modern Math"/>
              </a:rPr>
              <a:t>component; </a:t>
            </a:r>
            <a:r>
              <a:rPr sz="1100" spc="-5" dirty="0">
                <a:latin typeface="Latin Modern Math"/>
                <a:cs typeface="Latin Modern Math"/>
              </a:rPr>
              <a:t>together, the loadings </a:t>
            </a:r>
            <a:r>
              <a:rPr sz="1100" spc="-15" dirty="0">
                <a:latin typeface="Latin Modern Math"/>
                <a:cs typeface="Latin Modern Math"/>
              </a:rPr>
              <a:t>make </a:t>
            </a:r>
            <a:r>
              <a:rPr sz="1100" spc="-10" dirty="0">
                <a:latin typeface="Latin Modern Math"/>
                <a:cs typeface="Latin Modern Math"/>
              </a:rPr>
              <a:t>up  </a:t>
            </a:r>
            <a:r>
              <a:rPr sz="1100" spc="-5" dirty="0">
                <a:latin typeface="Latin Modern Math"/>
                <a:cs typeface="Latin Modern Math"/>
              </a:rPr>
              <a:t>the principal </a:t>
            </a:r>
            <a:r>
              <a:rPr sz="1100" spc="-10" dirty="0">
                <a:latin typeface="Latin Modern Math"/>
                <a:cs typeface="Latin Modern Math"/>
              </a:rPr>
              <a:t>component </a:t>
            </a:r>
            <a:r>
              <a:rPr sz="1100" spc="-5" dirty="0">
                <a:latin typeface="Latin Modern Math"/>
                <a:cs typeface="Latin Modern Math"/>
              </a:rPr>
              <a:t>loading </a:t>
            </a:r>
            <a:r>
              <a:rPr sz="1100" spc="-10" dirty="0">
                <a:latin typeface="Latin Modern Math"/>
                <a:cs typeface="Latin Modern Math"/>
              </a:rPr>
              <a:t>vector,</a:t>
            </a:r>
            <a:endParaRPr sz="1100" dirty="0">
              <a:latin typeface="Latin Modern Math"/>
              <a:cs typeface="Latin Modern Math"/>
            </a:endParaRPr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latin typeface="Times New Roman"/>
                <a:cs typeface="Times New Roman"/>
              </a:rPr>
              <a:t>φ</a:t>
            </a:r>
            <a:r>
              <a:rPr sz="1200" spc="22" baseline="-10416" dirty="0">
                <a:latin typeface="LM Roman 8"/>
                <a:cs typeface="LM Roman 8"/>
              </a:rPr>
              <a:t>1 </a:t>
            </a:r>
            <a:r>
              <a:rPr sz="1100" spc="-10" dirty="0">
                <a:latin typeface="Latin Modern Math"/>
                <a:cs typeface="Latin Modern Math"/>
              </a:rPr>
              <a:t>= </a:t>
            </a:r>
            <a:r>
              <a:rPr sz="1100" spc="5" dirty="0">
                <a:latin typeface="Latin Modern Math"/>
                <a:cs typeface="Latin Modern Math"/>
              </a:rPr>
              <a:t>(</a:t>
            </a:r>
            <a:r>
              <a:rPr sz="1100" i="1" spc="5" dirty="0">
                <a:latin typeface="Times New Roman"/>
                <a:cs typeface="Times New Roman"/>
              </a:rPr>
              <a:t>φ</a:t>
            </a:r>
            <a:r>
              <a:rPr sz="1200" spc="7" baseline="-10416" dirty="0">
                <a:latin typeface="LM Roman 8"/>
                <a:cs typeface="LM Roman 8"/>
              </a:rPr>
              <a:t>11 </a:t>
            </a:r>
            <a:r>
              <a:rPr sz="1100" i="1" spc="10" dirty="0">
                <a:latin typeface="Times New Roman"/>
                <a:cs typeface="Times New Roman"/>
              </a:rPr>
              <a:t>φ</a:t>
            </a:r>
            <a:r>
              <a:rPr sz="1200" spc="15" baseline="-10416" dirty="0">
                <a:latin typeface="LM Roman 8"/>
                <a:cs typeface="LM Roman 8"/>
              </a:rPr>
              <a:t>21 </a:t>
            </a:r>
            <a:r>
              <a:rPr sz="1100" i="1" spc="25" dirty="0">
                <a:latin typeface="Times New Roman"/>
                <a:cs typeface="Times New Roman"/>
              </a:rPr>
              <a:t>. . . </a:t>
            </a:r>
            <a:r>
              <a:rPr sz="1100" i="1" spc="30" dirty="0">
                <a:latin typeface="Times New Roman"/>
                <a:cs typeface="Times New Roman"/>
              </a:rPr>
              <a:t>φ</a:t>
            </a:r>
            <a:r>
              <a:rPr sz="1200" i="1" spc="44" baseline="-10416" dirty="0">
                <a:latin typeface="Times New Roman"/>
                <a:cs typeface="Times New Roman"/>
              </a:rPr>
              <a:t>p</a:t>
            </a:r>
            <a:r>
              <a:rPr sz="1200" spc="44" baseline="-10416" dirty="0">
                <a:latin typeface="LM Roman 8"/>
                <a:cs typeface="LM Roman 8"/>
              </a:rPr>
              <a:t>1</a:t>
            </a:r>
            <a:r>
              <a:rPr sz="1100" spc="30" dirty="0">
                <a:latin typeface="Latin Modern Math"/>
                <a:cs typeface="Latin Modern Math"/>
              </a:rPr>
              <a:t>)</a:t>
            </a:r>
            <a:r>
              <a:rPr sz="1200" i="1" spc="44" baseline="27777" dirty="0">
                <a:latin typeface="Times New Roman"/>
                <a:cs typeface="Times New Roman"/>
              </a:rPr>
              <a:t>T</a:t>
            </a:r>
            <a:r>
              <a:rPr sz="1200" i="1" spc="-150" baseline="27777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.</a:t>
            </a:r>
            <a:endParaRPr sz="1100" dirty="0">
              <a:latin typeface="Latin Modern Math"/>
              <a:cs typeface="Latin Modern Math"/>
            </a:endParaRPr>
          </a:p>
          <a:p>
            <a:pPr marL="208279" marR="176530" indent="-132715">
              <a:lnSpc>
                <a:spcPct val="102600"/>
              </a:lnSpc>
              <a:spcBef>
                <a:spcPts val="235"/>
              </a:spcBef>
              <a:buClr>
                <a:srgbClr val="3333B2"/>
              </a:buClr>
              <a:buSzPct val="90909"/>
              <a:buFont typeface="DejaVu Sans Condensed"/>
              <a:buChar char="•"/>
              <a:tabLst>
                <a:tab pos="208915" algn="l"/>
              </a:tabLst>
            </a:pPr>
            <a:r>
              <a:rPr sz="1100" spc="-55" dirty="0">
                <a:latin typeface="Latin Modern Math"/>
                <a:cs typeface="Latin Modern Math"/>
              </a:rPr>
              <a:t>We </a:t>
            </a:r>
            <a:r>
              <a:rPr sz="1100" spc="-5" dirty="0">
                <a:latin typeface="Latin Modern Math"/>
                <a:cs typeface="Latin Modern Math"/>
              </a:rPr>
              <a:t>constrain the </a:t>
            </a:r>
            <a:r>
              <a:rPr sz="1100" spc="-10" dirty="0">
                <a:latin typeface="Latin Modern Math"/>
                <a:cs typeface="Latin Modern Math"/>
              </a:rPr>
              <a:t>loadings </a:t>
            </a:r>
            <a:r>
              <a:rPr sz="1100" spc="-5" dirty="0">
                <a:latin typeface="Latin Modern Math"/>
                <a:cs typeface="Latin Modern Math"/>
              </a:rPr>
              <a:t>so that </a:t>
            </a:r>
            <a:r>
              <a:rPr sz="1100" spc="-10" dirty="0">
                <a:latin typeface="Latin Modern Math"/>
                <a:cs typeface="Latin Modern Math"/>
              </a:rPr>
              <a:t>their sum </a:t>
            </a:r>
            <a:r>
              <a:rPr sz="1100" spc="-5" dirty="0">
                <a:latin typeface="Latin Modern Math"/>
                <a:cs typeface="Latin Modern Math"/>
              </a:rPr>
              <a:t>of squares is  equal to one, since otherwise setting these </a:t>
            </a:r>
            <a:r>
              <a:rPr sz="1100" spc="-10" dirty="0">
                <a:latin typeface="Latin Modern Math"/>
                <a:cs typeface="Latin Modern Math"/>
              </a:rPr>
              <a:t>elements </a:t>
            </a:r>
            <a:r>
              <a:rPr sz="1100" spc="-5" dirty="0">
                <a:latin typeface="Latin Modern Math"/>
                <a:cs typeface="Latin Modern Math"/>
              </a:rPr>
              <a:t>to </a:t>
            </a:r>
            <a:r>
              <a:rPr sz="1100" spc="5" dirty="0">
                <a:latin typeface="Latin Modern Math"/>
                <a:cs typeface="Latin Modern Math"/>
              </a:rPr>
              <a:t>be  </a:t>
            </a:r>
            <a:r>
              <a:rPr sz="1100" spc="-5" dirty="0">
                <a:latin typeface="Latin Modern Math"/>
                <a:cs typeface="Latin Modern Math"/>
              </a:rPr>
              <a:t>arbitrarily large in absolute </a:t>
            </a:r>
            <a:r>
              <a:rPr sz="1100" spc="-20" dirty="0">
                <a:latin typeface="Latin Modern Math"/>
                <a:cs typeface="Latin Modern Math"/>
              </a:rPr>
              <a:t>value </a:t>
            </a:r>
            <a:r>
              <a:rPr sz="1100" spc="-5" dirty="0">
                <a:latin typeface="Latin Modern Math"/>
                <a:cs typeface="Latin Modern Math"/>
              </a:rPr>
              <a:t>could result in </a:t>
            </a:r>
            <a:r>
              <a:rPr sz="1100" spc="-10" dirty="0">
                <a:latin typeface="Latin Modern Math"/>
                <a:cs typeface="Latin Modern Math"/>
              </a:rPr>
              <a:t>an  </a:t>
            </a:r>
            <a:r>
              <a:rPr sz="1100" spc="-5" dirty="0">
                <a:latin typeface="Latin Modern Math"/>
                <a:cs typeface="Latin Modern Math"/>
              </a:rPr>
              <a:t>arbitrarily large</a:t>
            </a:r>
            <a:r>
              <a:rPr sz="1100" spc="-10" dirty="0">
                <a:latin typeface="Latin Modern Math"/>
                <a:cs typeface="Latin Modern Math"/>
              </a:rPr>
              <a:t> </a:t>
            </a:r>
            <a:r>
              <a:rPr sz="1100" spc="-15" dirty="0">
                <a:latin typeface="Latin Modern Math"/>
                <a:cs typeface="Latin Modern Math"/>
              </a:rPr>
              <a:t>variance.</a:t>
            </a:r>
            <a:endParaRPr sz="1100" dirty="0">
              <a:latin typeface="Latin Modern Math"/>
              <a:cs typeface="Latin Modern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6CC65-3089-4BD0-A7DF-215A7C7A7F3C}"/>
                  </a:ext>
                </a:extLst>
              </p:cNvPr>
              <p:cNvSpPr txBox="1"/>
              <p:nvPr/>
            </p:nvSpPr>
            <p:spPr>
              <a:xfrm>
                <a:off x="3490670" y="1373256"/>
                <a:ext cx="1447115" cy="350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6CC65-3089-4BD0-A7DF-215A7C7A7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670" y="1373256"/>
                <a:ext cx="1447115" cy="350096"/>
              </a:xfrm>
              <a:prstGeom prst="rect">
                <a:avLst/>
              </a:prstGeom>
              <a:blipFill>
                <a:blip r:embed="rId2"/>
                <a:stretch>
                  <a:fillRect t="-117241" b="-17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5180" y="211465"/>
            <a:ext cx="1156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PCA:</a:t>
            </a:r>
            <a:r>
              <a:rPr spc="-65" dirty="0"/>
              <a:t> </a:t>
            </a:r>
            <a:r>
              <a:rPr spc="1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0809" y="829450"/>
            <a:ext cx="2331720" cy="1278890"/>
            <a:chOff x="1210809" y="829450"/>
            <a:chExt cx="2331720" cy="1278890"/>
          </a:xfrm>
        </p:grpSpPr>
        <p:sp>
          <p:nvSpPr>
            <p:cNvPr id="4" name="object 4"/>
            <p:cNvSpPr/>
            <p:nvPr/>
          </p:nvSpPr>
          <p:spPr>
            <a:xfrm>
              <a:off x="1635273" y="1708870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19768" y="0"/>
                  </a:moveTo>
                  <a:lnTo>
                    <a:pt x="5702" y="0"/>
                  </a:lnTo>
                  <a:lnTo>
                    <a:pt x="0" y="5702"/>
                  </a:lnTo>
                  <a:lnTo>
                    <a:pt x="0" y="19768"/>
                  </a:lnTo>
                  <a:lnTo>
                    <a:pt x="5702" y="25470"/>
                  </a:lnTo>
                  <a:lnTo>
                    <a:pt x="19768" y="25470"/>
                  </a:lnTo>
                  <a:lnTo>
                    <a:pt x="25470" y="19768"/>
                  </a:lnTo>
                  <a:lnTo>
                    <a:pt x="25470" y="5702"/>
                  </a:lnTo>
                  <a:close/>
                </a:path>
              </a:pathLst>
            </a:custGeom>
            <a:solidFill>
              <a:srgbClr val="C37A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5273" y="1708870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25470" y="12735"/>
                  </a:moveTo>
                  <a:lnTo>
                    <a:pt x="25470" y="5702"/>
                  </a:lnTo>
                  <a:lnTo>
                    <a:pt x="19768" y="0"/>
                  </a:lnTo>
                  <a:lnTo>
                    <a:pt x="12735" y="0"/>
                  </a:lnTo>
                  <a:lnTo>
                    <a:pt x="5702" y="0"/>
                  </a:lnTo>
                  <a:lnTo>
                    <a:pt x="0" y="5702"/>
                  </a:lnTo>
                  <a:lnTo>
                    <a:pt x="0" y="12735"/>
                  </a:lnTo>
                  <a:lnTo>
                    <a:pt x="0" y="19768"/>
                  </a:lnTo>
                  <a:lnTo>
                    <a:pt x="5702" y="25470"/>
                  </a:lnTo>
                  <a:lnTo>
                    <a:pt x="12735" y="25470"/>
                  </a:lnTo>
                  <a:lnTo>
                    <a:pt x="19768" y="25470"/>
                  </a:lnTo>
                  <a:lnTo>
                    <a:pt x="25470" y="19768"/>
                  </a:lnTo>
                  <a:lnTo>
                    <a:pt x="25470" y="12735"/>
                  </a:lnTo>
                </a:path>
              </a:pathLst>
            </a:custGeom>
            <a:ln w="3537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4139" y="1935228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19768" y="0"/>
                  </a:moveTo>
                  <a:lnTo>
                    <a:pt x="5702" y="0"/>
                  </a:lnTo>
                  <a:lnTo>
                    <a:pt x="0" y="5702"/>
                  </a:lnTo>
                  <a:lnTo>
                    <a:pt x="0" y="19768"/>
                  </a:lnTo>
                  <a:lnTo>
                    <a:pt x="5702" y="25470"/>
                  </a:lnTo>
                  <a:lnTo>
                    <a:pt x="19768" y="25470"/>
                  </a:lnTo>
                  <a:lnTo>
                    <a:pt x="25470" y="19768"/>
                  </a:lnTo>
                  <a:lnTo>
                    <a:pt x="25470" y="5702"/>
                  </a:lnTo>
                  <a:close/>
                </a:path>
              </a:pathLst>
            </a:custGeom>
            <a:solidFill>
              <a:srgbClr val="C37A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4139" y="1935228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25470" y="12735"/>
                  </a:moveTo>
                  <a:lnTo>
                    <a:pt x="25470" y="5702"/>
                  </a:lnTo>
                  <a:lnTo>
                    <a:pt x="19768" y="0"/>
                  </a:lnTo>
                  <a:lnTo>
                    <a:pt x="12735" y="0"/>
                  </a:lnTo>
                  <a:lnTo>
                    <a:pt x="5702" y="0"/>
                  </a:lnTo>
                  <a:lnTo>
                    <a:pt x="0" y="5702"/>
                  </a:lnTo>
                  <a:lnTo>
                    <a:pt x="0" y="12735"/>
                  </a:lnTo>
                  <a:lnTo>
                    <a:pt x="0" y="19768"/>
                  </a:lnTo>
                  <a:lnTo>
                    <a:pt x="5702" y="25470"/>
                  </a:lnTo>
                  <a:lnTo>
                    <a:pt x="12735" y="25470"/>
                  </a:lnTo>
                  <a:lnTo>
                    <a:pt x="19768" y="25470"/>
                  </a:lnTo>
                  <a:lnTo>
                    <a:pt x="25470" y="19768"/>
                  </a:lnTo>
                  <a:lnTo>
                    <a:pt x="25470" y="12735"/>
                  </a:lnTo>
                </a:path>
              </a:pathLst>
            </a:custGeom>
            <a:ln w="3537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9205" y="908126"/>
              <a:ext cx="1388997" cy="852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9995" y="1896079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19768" y="0"/>
                  </a:moveTo>
                  <a:lnTo>
                    <a:pt x="5702" y="0"/>
                  </a:lnTo>
                  <a:lnTo>
                    <a:pt x="0" y="5702"/>
                  </a:lnTo>
                  <a:lnTo>
                    <a:pt x="0" y="19768"/>
                  </a:lnTo>
                  <a:lnTo>
                    <a:pt x="5702" y="25470"/>
                  </a:lnTo>
                  <a:lnTo>
                    <a:pt x="19768" y="25470"/>
                  </a:lnTo>
                  <a:lnTo>
                    <a:pt x="25470" y="19768"/>
                  </a:lnTo>
                  <a:lnTo>
                    <a:pt x="25470" y="5702"/>
                  </a:lnTo>
                  <a:close/>
                </a:path>
              </a:pathLst>
            </a:custGeom>
            <a:solidFill>
              <a:srgbClr val="C37A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9995" y="1896079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470" y="12735"/>
                  </a:moveTo>
                  <a:lnTo>
                    <a:pt x="25470" y="5702"/>
                  </a:lnTo>
                  <a:lnTo>
                    <a:pt x="19768" y="0"/>
                  </a:lnTo>
                  <a:lnTo>
                    <a:pt x="12735" y="0"/>
                  </a:lnTo>
                  <a:lnTo>
                    <a:pt x="5702" y="0"/>
                  </a:lnTo>
                  <a:lnTo>
                    <a:pt x="0" y="5702"/>
                  </a:lnTo>
                  <a:lnTo>
                    <a:pt x="0" y="12735"/>
                  </a:lnTo>
                  <a:lnTo>
                    <a:pt x="0" y="19768"/>
                  </a:lnTo>
                  <a:lnTo>
                    <a:pt x="5702" y="25470"/>
                  </a:lnTo>
                  <a:lnTo>
                    <a:pt x="12735" y="25470"/>
                  </a:lnTo>
                  <a:lnTo>
                    <a:pt x="19768" y="25470"/>
                  </a:lnTo>
                  <a:lnTo>
                    <a:pt x="25470" y="19768"/>
                  </a:lnTo>
                  <a:lnTo>
                    <a:pt x="25470" y="12735"/>
                  </a:lnTo>
                </a:path>
              </a:pathLst>
            </a:custGeom>
            <a:ln w="3537">
              <a:solidFill>
                <a:srgbClr val="C37A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0809" y="831219"/>
              <a:ext cx="2329815" cy="1276985"/>
            </a:xfrm>
            <a:custGeom>
              <a:avLst/>
              <a:gdLst/>
              <a:ahLst/>
              <a:cxnLst/>
              <a:rect l="l" t="t" r="r" b="b"/>
              <a:pathLst>
                <a:path w="2329815" h="1276985">
                  <a:moveTo>
                    <a:pt x="119004" y="1242966"/>
                  </a:moveTo>
                  <a:lnTo>
                    <a:pt x="2244669" y="1242966"/>
                  </a:lnTo>
                </a:path>
                <a:path w="2329815" h="1276985">
                  <a:moveTo>
                    <a:pt x="119004" y="1242966"/>
                  </a:moveTo>
                  <a:lnTo>
                    <a:pt x="119004" y="1276927"/>
                  </a:lnTo>
                </a:path>
                <a:path w="2329815" h="1276985">
                  <a:moveTo>
                    <a:pt x="473282" y="1242966"/>
                  </a:moveTo>
                  <a:lnTo>
                    <a:pt x="473282" y="1276927"/>
                  </a:lnTo>
                </a:path>
                <a:path w="2329815" h="1276985">
                  <a:moveTo>
                    <a:pt x="827560" y="1242966"/>
                  </a:moveTo>
                  <a:lnTo>
                    <a:pt x="827560" y="1276927"/>
                  </a:lnTo>
                </a:path>
                <a:path w="2329815" h="1276985">
                  <a:moveTo>
                    <a:pt x="1181837" y="1242966"/>
                  </a:moveTo>
                  <a:lnTo>
                    <a:pt x="1181837" y="1276927"/>
                  </a:lnTo>
                </a:path>
                <a:path w="2329815" h="1276985">
                  <a:moveTo>
                    <a:pt x="1536114" y="1242966"/>
                  </a:moveTo>
                  <a:lnTo>
                    <a:pt x="1536114" y="1276927"/>
                  </a:lnTo>
                </a:path>
                <a:path w="2329815" h="1276985">
                  <a:moveTo>
                    <a:pt x="1890392" y="1242966"/>
                  </a:moveTo>
                  <a:lnTo>
                    <a:pt x="1890392" y="1276927"/>
                  </a:lnTo>
                </a:path>
                <a:path w="2329815" h="1276985">
                  <a:moveTo>
                    <a:pt x="2244669" y="1242966"/>
                  </a:moveTo>
                  <a:lnTo>
                    <a:pt x="2244669" y="1276927"/>
                  </a:lnTo>
                </a:path>
                <a:path w="2329815" h="1276985">
                  <a:moveTo>
                    <a:pt x="33960" y="1196930"/>
                  </a:moveTo>
                  <a:lnTo>
                    <a:pt x="33960" y="46035"/>
                  </a:lnTo>
                </a:path>
                <a:path w="2329815" h="1276985">
                  <a:moveTo>
                    <a:pt x="33960" y="1196930"/>
                  </a:moveTo>
                  <a:lnTo>
                    <a:pt x="0" y="1196930"/>
                  </a:lnTo>
                </a:path>
                <a:path w="2329815" h="1276985">
                  <a:moveTo>
                    <a:pt x="33960" y="1032503"/>
                  </a:moveTo>
                  <a:lnTo>
                    <a:pt x="0" y="1032503"/>
                  </a:lnTo>
                </a:path>
                <a:path w="2329815" h="1276985">
                  <a:moveTo>
                    <a:pt x="33960" y="868123"/>
                  </a:moveTo>
                  <a:lnTo>
                    <a:pt x="0" y="868123"/>
                  </a:lnTo>
                </a:path>
                <a:path w="2329815" h="1276985">
                  <a:moveTo>
                    <a:pt x="33960" y="703696"/>
                  </a:moveTo>
                  <a:lnTo>
                    <a:pt x="0" y="703696"/>
                  </a:lnTo>
                </a:path>
                <a:path w="2329815" h="1276985">
                  <a:moveTo>
                    <a:pt x="33960" y="539269"/>
                  </a:moveTo>
                  <a:lnTo>
                    <a:pt x="0" y="539269"/>
                  </a:lnTo>
                </a:path>
                <a:path w="2329815" h="1276985">
                  <a:moveTo>
                    <a:pt x="33960" y="374842"/>
                  </a:moveTo>
                  <a:lnTo>
                    <a:pt x="0" y="374842"/>
                  </a:lnTo>
                </a:path>
                <a:path w="2329815" h="1276985">
                  <a:moveTo>
                    <a:pt x="33960" y="210462"/>
                  </a:moveTo>
                  <a:lnTo>
                    <a:pt x="0" y="210462"/>
                  </a:lnTo>
                </a:path>
                <a:path w="2329815" h="1276985">
                  <a:moveTo>
                    <a:pt x="33960" y="46035"/>
                  </a:moveTo>
                  <a:lnTo>
                    <a:pt x="0" y="46035"/>
                  </a:lnTo>
                </a:path>
                <a:path w="2329815" h="1276985">
                  <a:moveTo>
                    <a:pt x="33960" y="1242966"/>
                  </a:moveTo>
                  <a:lnTo>
                    <a:pt x="2329712" y="1242966"/>
                  </a:lnTo>
                  <a:lnTo>
                    <a:pt x="2329712" y="0"/>
                  </a:lnTo>
                  <a:lnTo>
                    <a:pt x="33960" y="0"/>
                  </a:lnTo>
                  <a:lnTo>
                    <a:pt x="33960" y="1242966"/>
                  </a:lnTo>
                </a:path>
              </a:pathLst>
            </a:custGeom>
            <a:ln w="3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9375" y="937158"/>
              <a:ext cx="1417320" cy="854075"/>
            </a:xfrm>
            <a:custGeom>
              <a:avLst/>
              <a:gdLst/>
              <a:ahLst/>
              <a:cxnLst/>
              <a:rect l="l" t="t" r="r" b="b"/>
              <a:pathLst>
                <a:path w="1417320" h="854075">
                  <a:moveTo>
                    <a:pt x="0" y="853501"/>
                  </a:moveTo>
                  <a:lnTo>
                    <a:pt x="1417109" y="0"/>
                  </a:lnTo>
                </a:path>
              </a:pathLst>
            </a:custGeom>
            <a:ln w="14150">
              <a:solidFill>
                <a:srgbClr val="009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36190" y="1161205"/>
              <a:ext cx="283845" cy="405765"/>
            </a:xfrm>
            <a:custGeom>
              <a:avLst/>
              <a:gdLst/>
              <a:ahLst/>
              <a:cxnLst/>
              <a:rect l="l" t="t" r="r" b="b"/>
              <a:pathLst>
                <a:path w="283844" h="405765">
                  <a:moveTo>
                    <a:pt x="0" y="0"/>
                  </a:moveTo>
                  <a:lnTo>
                    <a:pt x="283431" y="405407"/>
                  </a:lnTo>
                </a:path>
              </a:pathLst>
            </a:custGeom>
            <a:ln w="14150">
              <a:solidFill>
                <a:srgbClr val="0072CB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85644" y="2127142"/>
            <a:ext cx="88900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-5" dirty="0">
                <a:latin typeface="Arial"/>
                <a:cs typeface="Arial"/>
              </a:rPr>
              <a:t>10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5" dirty="0"/>
              <a:t>9</a:t>
            </a:fld>
            <a:r>
              <a:rPr spc="-160" dirty="0"/>
              <a:t> </a:t>
            </a:r>
            <a:r>
              <a:rPr spc="-5" dirty="0"/>
              <a:t>/</a:t>
            </a:r>
            <a:r>
              <a:rPr spc="-160" dirty="0"/>
              <a:t> </a:t>
            </a:r>
            <a:r>
              <a:rPr spc="-5" dirty="0"/>
              <a:t>50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39922" y="2127142"/>
            <a:ext cx="88900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-5" dirty="0">
                <a:latin typeface="Arial"/>
                <a:cs typeface="Arial"/>
              </a:rPr>
              <a:t>20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4198" y="2127142"/>
            <a:ext cx="796925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6395" algn="l"/>
                <a:tab pos="720725" algn="l"/>
              </a:tabLst>
            </a:pPr>
            <a:r>
              <a:rPr sz="450" spc="-5" dirty="0">
                <a:latin typeface="Arial"/>
                <a:cs typeface="Arial"/>
              </a:rPr>
              <a:t>30	40	50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57031" y="2127142"/>
            <a:ext cx="88900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-5" dirty="0">
                <a:latin typeface="Arial"/>
                <a:cs typeface="Arial"/>
              </a:rPr>
              <a:t>60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1309" y="2127142"/>
            <a:ext cx="88900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-5" dirty="0">
                <a:latin typeface="Arial"/>
                <a:cs typeface="Arial"/>
              </a:rPr>
              <a:t>70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2765" y="833084"/>
            <a:ext cx="236220" cy="1223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R="7620" algn="ctr">
              <a:lnSpc>
                <a:spcPts val="710"/>
              </a:lnSpc>
            </a:pPr>
            <a:r>
              <a:rPr sz="600" spc="15" dirty="0">
                <a:latin typeface="Arial"/>
                <a:cs typeface="Arial"/>
              </a:rPr>
              <a:t>Ad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15" dirty="0">
                <a:latin typeface="Arial"/>
                <a:cs typeface="Arial"/>
              </a:rPr>
              <a:t>Spending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  <a:tabLst>
                <a:tab pos="163830" algn="l"/>
              </a:tabLst>
            </a:pPr>
            <a:r>
              <a:rPr sz="450" spc="-5" dirty="0">
                <a:latin typeface="Arial"/>
                <a:cs typeface="Arial"/>
              </a:rPr>
              <a:t>0	5 10 15 20 25 30</a:t>
            </a:r>
            <a:r>
              <a:rPr sz="450" spc="20" dirty="0">
                <a:latin typeface="Arial"/>
                <a:cs typeface="Arial"/>
              </a:rPr>
              <a:t> </a:t>
            </a:r>
            <a:r>
              <a:rPr sz="450" spc="-5" dirty="0">
                <a:latin typeface="Arial"/>
                <a:cs typeface="Arial"/>
              </a:rPr>
              <a:t>35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0520" y="2239402"/>
            <a:ext cx="40068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15" dirty="0">
                <a:latin typeface="Arial"/>
                <a:cs typeface="Arial"/>
              </a:rPr>
              <a:t>P</a:t>
            </a:r>
            <a:r>
              <a:rPr sz="600" spc="10" dirty="0">
                <a:latin typeface="Arial"/>
                <a:cs typeface="Arial"/>
              </a:rPr>
              <a:t>opulation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7294" y="2446044"/>
            <a:ext cx="3913504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population size (</a:t>
            </a:r>
            <a:r>
              <a:rPr sz="1000" spc="-5" dirty="0">
                <a:solidFill>
                  <a:srgbClr val="BF7F3F"/>
                </a:solidFill>
                <a:latin typeface="LM Mono 10"/>
                <a:cs typeface="LM Mono 10"/>
              </a:rPr>
              <a:t>pop</a:t>
            </a:r>
            <a:r>
              <a:rPr sz="1100" spc="-5" dirty="0">
                <a:latin typeface="Latin Modern Math"/>
                <a:cs typeface="Latin Modern Math"/>
              </a:rPr>
              <a:t>) </a:t>
            </a:r>
            <a:r>
              <a:rPr sz="1100" spc="-10" dirty="0">
                <a:latin typeface="Latin Modern Math"/>
                <a:cs typeface="Latin Modern Math"/>
              </a:rPr>
              <a:t>and ad </a:t>
            </a:r>
            <a:r>
              <a:rPr sz="1100" spc="-5" dirty="0">
                <a:latin typeface="Latin Modern Math"/>
                <a:cs typeface="Latin Modern Math"/>
              </a:rPr>
              <a:t>spending (</a:t>
            </a:r>
            <a:r>
              <a:rPr sz="1000" spc="-5" dirty="0">
                <a:solidFill>
                  <a:srgbClr val="BF7F3F"/>
                </a:solidFill>
                <a:latin typeface="LM Mono 10"/>
                <a:cs typeface="LM Mono 10"/>
              </a:rPr>
              <a:t>ad</a:t>
            </a:r>
            <a:r>
              <a:rPr sz="1100" spc="-5" dirty="0">
                <a:latin typeface="Latin Modern Math"/>
                <a:cs typeface="Latin Modern Math"/>
              </a:rPr>
              <a:t>) for 100 </a:t>
            </a:r>
            <a:r>
              <a:rPr sz="1100" spc="-15" dirty="0">
                <a:latin typeface="Latin Modern Math"/>
                <a:cs typeface="Latin Modern Math"/>
              </a:rPr>
              <a:t>different  </a:t>
            </a:r>
            <a:r>
              <a:rPr sz="1100" spc="-5" dirty="0">
                <a:latin typeface="Latin Modern Math"/>
                <a:cs typeface="Latin Modern Math"/>
              </a:rPr>
              <a:t>cities are </a:t>
            </a:r>
            <a:r>
              <a:rPr sz="1100" spc="-15" dirty="0">
                <a:latin typeface="Latin Modern Math"/>
                <a:cs typeface="Latin Modern Math"/>
              </a:rPr>
              <a:t>shown </a:t>
            </a:r>
            <a:r>
              <a:rPr sz="1100" spc="-5" dirty="0">
                <a:latin typeface="Latin Modern Math"/>
                <a:cs typeface="Latin Modern Math"/>
              </a:rPr>
              <a:t>as </a:t>
            </a:r>
            <a:r>
              <a:rPr sz="1100" spc="-10" dirty="0">
                <a:latin typeface="Latin Modern Math"/>
                <a:cs typeface="Latin Modern Math"/>
              </a:rPr>
              <a:t>purple </a:t>
            </a:r>
            <a:r>
              <a:rPr sz="1100" spc="-5" dirty="0">
                <a:latin typeface="Latin Modern Math"/>
                <a:cs typeface="Latin Modern Math"/>
              </a:rPr>
              <a:t>circles. </a:t>
            </a:r>
            <a:r>
              <a:rPr sz="1100" spc="-10" dirty="0">
                <a:latin typeface="Latin Modern Math"/>
                <a:cs typeface="Latin Modern Math"/>
              </a:rPr>
              <a:t>The </a:t>
            </a:r>
            <a:r>
              <a:rPr sz="1100" spc="-5" dirty="0">
                <a:latin typeface="Latin Modern Math"/>
                <a:cs typeface="Latin Modern Math"/>
              </a:rPr>
              <a:t>green solid line indicates  the </a:t>
            </a:r>
            <a:r>
              <a:rPr sz="1100" spc="-10" dirty="0">
                <a:latin typeface="Latin Modern Math"/>
                <a:cs typeface="Latin Modern Math"/>
              </a:rPr>
              <a:t>first principal component </a:t>
            </a:r>
            <a:r>
              <a:rPr sz="1100" spc="-5" dirty="0">
                <a:latin typeface="Latin Modern Math"/>
                <a:cs typeface="Latin Modern Math"/>
              </a:rPr>
              <a:t>direction, </a:t>
            </a:r>
            <a:r>
              <a:rPr sz="1100" spc="-10" dirty="0">
                <a:latin typeface="Latin Modern Math"/>
                <a:cs typeface="Latin Modern Math"/>
              </a:rPr>
              <a:t>and </a:t>
            </a:r>
            <a:r>
              <a:rPr sz="1100" spc="-5" dirty="0">
                <a:latin typeface="Latin Modern Math"/>
                <a:cs typeface="Latin Modern Math"/>
              </a:rPr>
              <a:t>the blue </a:t>
            </a:r>
            <a:r>
              <a:rPr sz="1100" spc="-10" dirty="0">
                <a:latin typeface="Latin Modern Math"/>
                <a:cs typeface="Latin Modern Math"/>
              </a:rPr>
              <a:t>dashed  </a:t>
            </a:r>
            <a:r>
              <a:rPr sz="1100" spc="-5" dirty="0">
                <a:latin typeface="Latin Modern Math"/>
                <a:cs typeface="Latin Modern Math"/>
              </a:rPr>
              <a:t>line indicates the second principal </a:t>
            </a:r>
            <a:r>
              <a:rPr sz="1100" spc="-10" dirty="0">
                <a:latin typeface="Latin Modern Math"/>
                <a:cs typeface="Latin Modern Math"/>
              </a:rPr>
              <a:t>component</a:t>
            </a:r>
            <a:r>
              <a:rPr sz="1100" spc="-2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direction.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4075</TotalTime>
  <Words>2223</Words>
  <Application>Microsoft Office PowerPoint</Application>
  <PresentationFormat>Custom</PresentationFormat>
  <Paragraphs>368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Cambria Math</vt:lpstr>
      <vt:lpstr>DejaVu Sans Condensed</vt:lpstr>
      <vt:lpstr>Latin Modern Math</vt:lpstr>
      <vt:lpstr>LM Mono 10</vt:lpstr>
      <vt:lpstr>LM Roman 10</vt:lpstr>
      <vt:lpstr>LM Roman 12</vt:lpstr>
      <vt:lpstr>LM Roman 6</vt:lpstr>
      <vt:lpstr>LM Roman 8</vt:lpstr>
      <vt:lpstr>Times New Roman</vt:lpstr>
      <vt:lpstr>Office Theme</vt:lpstr>
      <vt:lpstr>Unsupervised Methods</vt:lpstr>
      <vt:lpstr>PowerPoint Presentation</vt:lpstr>
      <vt:lpstr>Unsupervised Learning</vt:lpstr>
      <vt:lpstr>The Goals of Unsupervised Learning</vt:lpstr>
      <vt:lpstr>The Challenge of Unsupervised Learning</vt:lpstr>
      <vt:lpstr>Another advantage</vt:lpstr>
      <vt:lpstr>Principal Components Analysis</vt:lpstr>
      <vt:lpstr>Principal Components Analysis: details</vt:lpstr>
      <vt:lpstr>PCA: example</vt:lpstr>
      <vt:lpstr>Computation of Principal Components</vt:lpstr>
      <vt:lpstr>Computation: continued</vt:lpstr>
      <vt:lpstr>Geometry of PCA</vt:lpstr>
      <vt:lpstr>Further principal components</vt:lpstr>
      <vt:lpstr>Further principal components: continued</vt:lpstr>
      <vt:lpstr>Illustration</vt:lpstr>
      <vt:lpstr>USAarrests data: PCA plot</vt:lpstr>
      <vt:lpstr>Figure details</vt:lpstr>
      <vt:lpstr>PowerPoint Presentation</vt:lpstr>
      <vt:lpstr>Another Interpretation of Principal Components</vt:lpstr>
      <vt:lpstr>PCA find the hyperplane closest to the observations</vt:lpstr>
      <vt:lpstr>Scaling of the variables matters</vt:lpstr>
      <vt:lpstr>Proportion Variance Explained</vt:lpstr>
      <vt:lpstr>Proportion Variance Explained: continued</vt:lpstr>
      <vt:lpstr>How many principal components should we use?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cp:lastModifiedBy>Nikolay Simakov</cp:lastModifiedBy>
  <cp:revision>6</cp:revision>
  <dcterms:created xsi:type="dcterms:W3CDTF">2022-02-12T00:04:55Z</dcterms:created>
  <dcterms:modified xsi:type="dcterms:W3CDTF">2022-02-18T20:17:51Z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2015-07-23T00:00:00Z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2022-02-12T00:00:00Z</vt:filetime>
  </property>
</Properties>
</file>