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4" r:id="rId3"/>
    <p:sldId id="268" r:id="rId4"/>
    <p:sldId id="269" r:id="rId5"/>
    <p:sldId id="270" r:id="rId6"/>
    <p:sldId id="271" r:id="rId7"/>
    <p:sldId id="272" r:id="rId8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88" autoAdjust="0"/>
  </p:normalViewPr>
  <p:slideViewPr>
    <p:cSldViewPr snapToGrid="0">
      <p:cViewPr varScale="1">
        <p:scale>
          <a:sx n="104" d="100"/>
          <a:sy n="104" d="100"/>
        </p:scale>
        <p:origin x="72" y="15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c11b13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c11b13e2_0_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37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c11b13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c11b13e2_0_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77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c11b13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c11b13e2_0_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55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c11b13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c11b13e2_0_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5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c11b13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c11b13e2_0_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32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c11b13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c11b13e2_0_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92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06FAA53-88C3-4045-828C-CFDC201158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36214" y="-1714489"/>
            <a:ext cx="9144000" cy="6857989"/>
          </a:xfrm>
          <a:prstGeom prst="rect">
            <a:avLst/>
          </a:prstGeom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2004575"/>
            <a:ext cx="8520600" cy="7926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59253" y="2834125"/>
            <a:ext cx="4425494" cy="79260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aa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5721"/>
            <a:ext cx="8520600" cy="414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611284"/>
            <a:ext cx="8520600" cy="39575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035DC7-40F2-4BCC-8250-7750C11F9B10}"/>
              </a:ext>
            </a:extLst>
          </p:cNvPr>
          <p:cNvCxnSpPr/>
          <p:nvPr userDrawn="1"/>
        </p:nvCxnSpPr>
        <p:spPr>
          <a:xfrm>
            <a:off x="311700" y="464778"/>
            <a:ext cx="852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216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586024"/>
            <a:ext cx="3999900" cy="3998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586024"/>
            <a:ext cx="3999900" cy="3982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90BB0F-2E64-4FD8-89A6-D6995E8E27BA}"/>
              </a:ext>
            </a:extLst>
          </p:cNvPr>
          <p:cNvCxnSpPr/>
          <p:nvPr userDrawn="1"/>
        </p:nvCxnSpPr>
        <p:spPr>
          <a:xfrm>
            <a:off x="311700" y="464778"/>
            <a:ext cx="852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86683"/>
            <a:ext cx="8520600" cy="36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997901"/>
            <a:ext cx="8520600" cy="799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Unsupervised Methods, Principal Component Analysis, Kernel PCA. Part 4.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0" y="-154004"/>
            <a:ext cx="523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EAS  509: Statistical Learning and Data Mining II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 Analysis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97005-F6AF-4EFF-9742-98CDB5AD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4918" y="611284"/>
            <a:ext cx="5677381" cy="2721883"/>
          </a:xfrm>
        </p:spPr>
        <p:txBody>
          <a:bodyPr>
            <a:noAutofit/>
          </a:bodyPr>
          <a:lstStyle/>
          <a:p>
            <a:r>
              <a:rPr lang="en-US" dirty="0"/>
              <a:t>PCA produces a low-dimensional representation of a  dataset. It finds a sequence of linear combinations of the  variables that have maximal variance, and are mutually  uncorrelated.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Apart from producing derived variables for use in  supervised learning problems, PCA also serves as a tool for  data visualization.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9061AD4-497D-4264-9590-243DB5E4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4" y="527829"/>
            <a:ext cx="3129406" cy="182121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77B94DC-594A-43F3-9284-1B3AC7832C92}"/>
              </a:ext>
            </a:extLst>
          </p:cNvPr>
          <p:cNvSpPr txBox="1"/>
          <p:nvPr/>
        </p:nvSpPr>
        <p:spPr>
          <a:xfrm rot="19660181">
            <a:off x="1936516" y="856639"/>
            <a:ext cx="14960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100" b="1" dirty="0"/>
              <a:t>First Principal Component </a:t>
            </a:r>
          </a:p>
          <a:p>
            <a:pPr algn="ctr"/>
            <a:r>
              <a:rPr lang="en" sz="1100" b="1" dirty="0"/>
              <a:t>(</a:t>
            </a:r>
            <a:r>
              <a:rPr lang="en" sz="1100" b="1" i="1" dirty="0"/>
              <a:t>Vary the Most</a:t>
            </a:r>
            <a:r>
              <a:rPr lang="en" sz="1100" b="1" dirty="0"/>
              <a:t>)</a:t>
            </a:r>
            <a:endParaRPr lang="en-US" sz="11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124737-6461-4A5C-A9D9-72BB6A241DB9}"/>
              </a:ext>
            </a:extLst>
          </p:cNvPr>
          <p:cNvSpPr txBox="1"/>
          <p:nvPr/>
        </p:nvSpPr>
        <p:spPr>
          <a:xfrm rot="3464698">
            <a:off x="626626" y="639603"/>
            <a:ext cx="1051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800" b="1" dirty="0"/>
              <a:t>Second </a:t>
            </a:r>
          </a:p>
          <a:p>
            <a:pPr algn="ctr"/>
            <a:r>
              <a:rPr lang="en" sz="800" b="1" dirty="0"/>
              <a:t>Principal Component </a:t>
            </a:r>
            <a:endParaRPr lang="en-US" sz="8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BC60B3-50BC-4F5A-9D79-017C30ECCDD3}"/>
              </a:ext>
            </a:extLst>
          </p:cNvPr>
          <p:cNvCxnSpPr>
            <a:stCxn id="51" idx="0"/>
          </p:cNvCxnSpPr>
          <p:nvPr/>
        </p:nvCxnSpPr>
        <p:spPr>
          <a:xfrm>
            <a:off x="1347811" y="747243"/>
            <a:ext cx="227255" cy="205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E61971-76D2-4445-A648-A97345475F25}"/>
              </a:ext>
            </a:extLst>
          </p:cNvPr>
          <p:cNvCxnSpPr>
            <a:cxnSpLocks/>
          </p:cNvCxnSpPr>
          <p:nvPr/>
        </p:nvCxnSpPr>
        <p:spPr>
          <a:xfrm flipH="1" flipV="1">
            <a:off x="2475104" y="799502"/>
            <a:ext cx="95820" cy="158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1E89C85E-8D7E-4A88-961A-358B4921D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82" y="2568455"/>
            <a:ext cx="2350452" cy="16504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96DCB6-8BEE-460C-BBEC-DF1A01504249}"/>
              </a:ext>
            </a:extLst>
          </p:cNvPr>
          <p:cNvSpPr txBox="1"/>
          <p:nvPr/>
        </p:nvSpPr>
        <p:spPr>
          <a:xfrm>
            <a:off x="2462354" y="380441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biplot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4B0E9E-2E22-41ED-8218-0FECA11F5322}"/>
              </a:ext>
            </a:extLst>
          </p:cNvPr>
          <p:cNvSpPr txBox="1"/>
          <p:nvPr/>
        </p:nvSpPr>
        <p:spPr>
          <a:xfrm>
            <a:off x="1087641" y="4384499"/>
            <a:ext cx="14960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100" b="1" dirty="0"/>
              <a:t>First Principal Component </a:t>
            </a:r>
          </a:p>
          <a:p>
            <a:pPr algn="ctr"/>
            <a:r>
              <a:rPr lang="en" sz="1100" b="1" dirty="0"/>
              <a:t>(</a:t>
            </a:r>
            <a:r>
              <a:rPr lang="en" sz="1100" b="1" i="1" dirty="0"/>
              <a:t>Vary the Most</a:t>
            </a:r>
            <a:r>
              <a:rPr lang="en" sz="1100" b="1" dirty="0"/>
              <a:t>)</a:t>
            </a:r>
            <a:endParaRPr lang="en-US" sz="11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03998B-9660-4086-A81C-2DE7D181A2C6}"/>
              </a:ext>
            </a:extLst>
          </p:cNvPr>
          <p:cNvCxnSpPr>
            <a:cxnSpLocks/>
          </p:cNvCxnSpPr>
          <p:nvPr/>
        </p:nvCxnSpPr>
        <p:spPr>
          <a:xfrm rot="1939819" flipH="1" flipV="1">
            <a:off x="1721060" y="4232234"/>
            <a:ext cx="95820" cy="158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0B56A3-8F8C-40EC-A910-43535B0E7076}"/>
              </a:ext>
            </a:extLst>
          </p:cNvPr>
          <p:cNvSpPr txBox="1"/>
          <p:nvPr/>
        </p:nvSpPr>
        <p:spPr>
          <a:xfrm rot="5400000">
            <a:off x="-154789" y="3162853"/>
            <a:ext cx="1051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800" b="1" dirty="0"/>
              <a:t>Second </a:t>
            </a:r>
          </a:p>
          <a:p>
            <a:pPr algn="ctr"/>
            <a:r>
              <a:rPr lang="en" sz="800" b="1" dirty="0"/>
              <a:t>Principal Component </a:t>
            </a:r>
            <a:endParaRPr lang="en-US" sz="80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35DB23-236A-4159-971C-862E41E16277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42939" y="3393685"/>
            <a:ext cx="133743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E3E1A84-B016-440F-A51A-45F1E768D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236" y="3341017"/>
            <a:ext cx="1828959" cy="1755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D5855D-4657-435F-8EDA-8E7917026A9C}"/>
              </a:ext>
            </a:extLst>
          </p:cNvPr>
          <p:cNvSpPr txBox="1"/>
          <p:nvPr/>
        </p:nvSpPr>
        <p:spPr>
          <a:xfrm>
            <a:off x="3360624" y="3895751"/>
            <a:ext cx="3832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PCA can also be viewed as incremental data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04430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60714AB-699A-4335-9DFC-7F271746B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461"/>
          <a:stretch/>
        </p:blipFill>
        <p:spPr>
          <a:xfrm rot="2287102">
            <a:off x="1540075" y="3699165"/>
            <a:ext cx="1229854" cy="11112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4DF21A-49C8-4491-8A91-C101FB5D1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703" y="2300625"/>
            <a:ext cx="2991853" cy="1420813"/>
          </a:xfrm>
          <a:prstGeom prst="rect">
            <a:avLst/>
          </a:prstGeom>
        </p:spPr>
      </p:pic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Principal Component Analysis - 2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97005-F6AF-4EFF-9742-98CDB5AD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1251" y="3607959"/>
            <a:ext cx="4234228" cy="15694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Strengths:  </a:t>
            </a:r>
          </a:p>
          <a:p>
            <a:pPr lvl="1"/>
            <a:r>
              <a:rPr lang="en-US" dirty="0"/>
              <a:t>Eigenvector method </a:t>
            </a:r>
          </a:p>
          <a:p>
            <a:pPr lvl="1"/>
            <a:r>
              <a:rPr lang="en-US" dirty="0"/>
              <a:t>No tuning parameters </a:t>
            </a:r>
          </a:p>
          <a:p>
            <a:pPr lvl="1"/>
            <a:r>
              <a:rPr lang="en-US" dirty="0"/>
              <a:t>Non -iterative  </a:t>
            </a:r>
          </a:p>
          <a:p>
            <a:pPr lvl="1"/>
            <a:r>
              <a:rPr lang="en-US" dirty="0"/>
              <a:t>No local optima</a:t>
            </a:r>
          </a:p>
          <a:p>
            <a:r>
              <a:rPr lang="en-US" dirty="0"/>
              <a:t>Weaknesses:  </a:t>
            </a:r>
          </a:p>
          <a:p>
            <a:pPr lvl="1"/>
            <a:r>
              <a:rPr lang="en-US" dirty="0"/>
              <a:t>Limited to linear projections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EF552-7968-4CC1-8B2F-D988C0E6539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89485" y="567126"/>
            <a:ext cx="4330667" cy="2899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2A09D4-2A6A-4751-AEE5-E54F23E7F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461"/>
          <a:stretch/>
        </p:blipFill>
        <p:spPr>
          <a:xfrm>
            <a:off x="62237" y="3667175"/>
            <a:ext cx="1229854" cy="1111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C5D20F-E9F7-4F3E-A545-9D5DE7223703}"/>
                  </a:ext>
                </a:extLst>
              </p:cNvPr>
              <p:cNvSpPr txBox="1"/>
              <p:nvPr/>
            </p:nvSpPr>
            <p:spPr>
              <a:xfrm>
                <a:off x="5330281" y="1896033"/>
                <a:ext cx="2876941" cy="463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𝑃𝑉𝐸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𝑎𝑙𝑜𝑛𝑔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𝑇𝑜𝑡𝑎𝑙𝑉𝑎𝑟𝑖𝑎𝑛𝑐𝑒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C5D20F-E9F7-4F3E-A545-9D5DE722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281" y="1896033"/>
                <a:ext cx="2876941" cy="463075"/>
              </a:xfrm>
              <a:prstGeom prst="rect">
                <a:avLst/>
              </a:prstGeom>
              <a:blipFill>
                <a:blip r:embed="rId6"/>
                <a:stretch>
                  <a:fillRect l="-636" t="-65789" r="-5508" b="-9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C366F85-3110-4652-AAD1-982E6A117241}"/>
              </a:ext>
            </a:extLst>
          </p:cNvPr>
          <p:cNvSpPr txBox="1"/>
          <p:nvPr/>
        </p:nvSpPr>
        <p:spPr>
          <a:xfrm>
            <a:off x="4831950" y="1634423"/>
            <a:ext cx="2623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Proportion Variance Explained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08712D-454A-411C-8453-10A4B3A3F89F}"/>
              </a:ext>
            </a:extLst>
          </p:cNvPr>
          <p:cNvSpPr txBox="1"/>
          <p:nvPr/>
        </p:nvSpPr>
        <p:spPr>
          <a:xfrm>
            <a:off x="5624591" y="2345233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40B3D-5314-4B24-964F-CD3FC55C7979}"/>
                  </a:ext>
                </a:extLst>
              </p:cNvPr>
              <p:cNvSpPr txBox="1"/>
              <p:nvPr/>
            </p:nvSpPr>
            <p:spPr>
              <a:xfrm>
                <a:off x="4831950" y="835529"/>
                <a:ext cx="2847574" cy="210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1 =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i="1" baseline="-2500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1 +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i="1" baseline="-25000"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2 + . . . +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𝑖𝑝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40B3D-5314-4B24-964F-CD3FC55C7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950" y="835529"/>
                <a:ext cx="2847574" cy="210507"/>
              </a:xfrm>
              <a:prstGeom prst="rect">
                <a:avLst/>
              </a:prstGeom>
              <a:blipFill>
                <a:blip r:embed="rId7"/>
                <a:stretch>
                  <a:fillRect r="-149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44259869-3AE9-4DF9-8C55-2CE8A3D527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46"/>
          <a:stretch/>
        </p:blipFill>
        <p:spPr>
          <a:xfrm>
            <a:off x="7191571" y="3824622"/>
            <a:ext cx="1249589" cy="11112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68A72F-C612-4B55-A08B-E82EDCEE2AE7}"/>
              </a:ext>
            </a:extLst>
          </p:cNvPr>
          <p:cNvCxnSpPr/>
          <p:nvPr/>
        </p:nvCxnSpPr>
        <p:spPr>
          <a:xfrm>
            <a:off x="1373994" y="4236666"/>
            <a:ext cx="16708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F6815C-0C8D-44F4-8C93-A1BDBD0001ED}"/>
              </a:ext>
            </a:extLst>
          </p:cNvPr>
          <p:cNvCxnSpPr>
            <a:cxnSpLocks/>
          </p:cNvCxnSpPr>
          <p:nvPr/>
        </p:nvCxnSpPr>
        <p:spPr>
          <a:xfrm flipV="1">
            <a:off x="2155002" y="3531111"/>
            <a:ext cx="0" cy="1404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83766-4272-40E2-881A-7A6518D24A76}"/>
                  </a:ext>
                </a:extLst>
              </p:cNvPr>
              <p:cNvSpPr txBox="1"/>
              <p:nvPr/>
            </p:nvSpPr>
            <p:spPr>
              <a:xfrm>
                <a:off x="758808" y="4177196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83766-4272-40E2-881A-7A6518D24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08" y="4177196"/>
                <a:ext cx="45720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34C273-719B-41E6-BCC4-4A7F6A5BA8AE}"/>
                  </a:ext>
                </a:extLst>
              </p:cNvPr>
              <p:cNvSpPr txBox="1"/>
              <p:nvPr/>
            </p:nvSpPr>
            <p:spPr>
              <a:xfrm>
                <a:off x="0" y="3416966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34C273-719B-41E6-BCC4-4A7F6A5B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16966"/>
                <a:ext cx="45720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16BBB0-F1CB-4546-804C-93AA6622F728}"/>
                  </a:ext>
                </a:extLst>
              </p:cNvPr>
              <p:cNvSpPr txBox="1"/>
              <p:nvPr/>
            </p:nvSpPr>
            <p:spPr>
              <a:xfrm>
                <a:off x="-1122653" y="4100889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16BBB0-F1CB-4546-804C-93AA6622F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653" y="4100889"/>
                <a:ext cx="457200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F01AA3-5705-4C94-90D0-F1CB8782D187}"/>
                  </a:ext>
                </a:extLst>
              </p:cNvPr>
              <p:cNvSpPr txBox="1"/>
              <p:nvPr/>
            </p:nvSpPr>
            <p:spPr>
              <a:xfrm>
                <a:off x="-1764568" y="3635193"/>
                <a:ext cx="51337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5F01AA3-5705-4C94-90D0-F1CB8782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64568" y="3635193"/>
                <a:ext cx="513377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207231C-C447-472E-9D4F-3F0C4C772A5B}"/>
              </a:ext>
            </a:extLst>
          </p:cNvPr>
          <p:cNvSpPr txBox="1"/>
          <p:nvPr/>
        </p:nvSpPr>
        <p:spPr>
          <a:xfrm>
            <a:off x="5941092" y="2880226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Elbow?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0BD9D6-6864-4147-A901-631BA6F57FC5}"/>
              </a:ext>
            </a:extLst>
          </p:cNvPr>
          <p:cNvCxnSpPr/>
          <p:nvPr/>
        </p:nvCxnSpPr>
        <p:spPr>
          <a:xfrm flipH="1">
            <a:off x="5880370" y="3092178"/>
            <a:ext cx="263466" cy="8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B2BEA9-7DB5-4D4F-B77B-DE5838A9969D}"/>
                  </a:ext>
                </a:extLst>
              </p:cNvPr>
              <p:cNvSpPr txBox="1"/>
              <p:nvPr/>
            </p:nvSpPr>
            <p:spPr>
              <a:xfrm>
                <a:off x="4831950" y="1097953"/>
                <a:ext cx="2881238" cy="210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2 + . . . +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𝑝𝑥𝑖𝑝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B2BEA9-7DB5-4D4F-B77B-DE5838A9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950" y="1097953"/>
                <a:ext cx="2881238" cy="210507"/>
              </a:xfrm>
              <a:prstGeom prst="rect">
                <a:avLst/>
              </a:prstGeom>
              <a:blipFill>
                <a:blip r:embed="rId12"/>
                <a:stretch>
                  <a:fillRect r="-84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4BA91A-D7A7-4BF8-8B71-82C354B87301}"/>
                  </a:ext>
                </a:extLst>
              </p:cNvPr>
              <p:cNvSpPr txBox="1"/>
              <p:nvPr/>
            </p:nvSpPr>
            <p:spPr>
              <a:xfrm>
                <a:off x="2270487" y="1209455"/>
                <a:ext cx="545478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. . .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4BA91A-D7A7-4BF8-8B71-82C354B87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87" y="1209455"/>
                <a:ext cx="545478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9D86F7-FCAF-4C91-99C3-1D90DAEDECB1}"/>
              </a:ext>
            </a:extLst>
          </p:cNvPr>
          <p:cNvCxnSpPr>
            <a:cxnSpLocks/>
          </p:cNvCxnSpPr>
          <p:nvPr/>
        </p:nvCxnSpPr>
        <p:spPr>
          <a:xfrm flipH="1">
            <a:off x="5638831" y="688927"/>
            <a:ext cx="1129920" cy="16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F49E71-E751-4CA2-A1F0-AF9201426A34}"/>
              </a:ext>
            </a:extLst>
          </p:cNvPr>
          <p:cNvCxnSpPr>
            <a:cxnSpLocks/>
          </p:cNvCxnSpPr>
          <p:nvPr/>
        </p:nvCxnSpPr>
        <p:spPr>
          <a:xfrm>
            <a:off x="6768751" y="685232"/>
            <a:ext cx="352914" cy="16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8BB3EB-1ADD-4E48-94B6-47BD540BA4C8}"/>
              </a:ext>
            </a:extLst>
          </p:cNvPr>
          <p:cNvCxnSpPr>
            <a:cxnSpLocks/>
          </p:cNvCxnSpPr>
          <p:nvPr/>
        </p:nvCxnSpPr>
        <p:spPr>
          <a:xfrm flipH="1">
            <a:off x="6385641" y="688927"/>
            <a:ext cx="379703" cy="15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3821938-5248-4DC4-956D-B243098C9463}"/>
              </a:ext>
            </a:extLst>
          </p:cNvPr>
          <p:cNvSpPr txBox="1"/>
          <p:nvPr/>
        </p:nvSpPr>
        <p:spPr>
          <a:xfrm>
            <a:off x="5844218" y="511798"/>
            <a:ext cx="367061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800" b="1" dirty="0"/>
              <a:t>Loadings of First Principal Component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E46815-2C99-46C1-8CBB-69CC04EBFEF3}"/>
              </a:ext>
            </a:extLst>
          </p:cNvPr>
          <p:cNvCxnSpPr>
            <a:cxnSpLocks/>
          </p:cNvCxnSpPr>
          <p:nvPr/>
        </p:nvCxnSpPr>
        <p:spPr>
          <a:xfrm flipH="1" flipV="1">
            <a:off x="5476672" y="1328747"/>
            <a:ext cx="1292079" cy="9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B6714F-594B-4446-B333-C809B660D4C6}"/>
              </a:ext>
            </a:extLst>
          </p:cNvPr>
          <p:cNvCxnSpPr>
            <a:cxnSpLocks/>
          </p:cNvCxnSpPr>
          <p:nvPr/>
        </p:nvCxnSpPr>
        <p:spPr>
          <a:xfrm flipV="1">
            <a:off x="6828348" y="1315317"/>
            <a:ext cx="452710" cy="10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8C3B2F-E59E-4BAC-9CBF-F5DE96D31D4A}"/>
              </a:ext>
            </a:extLst>
          </p:cNvPr>
          <p:cNvCxnSpPr>
            <a:cxnSpLocks/>
          </p:cNvCxnSpPr>
          <p:nvPr/>
        </p:nvCxnSpPr>
        <p:spPr>
          <a:xfrm flipH="1" flipV="1">
            <a:off x="6255737" y="1340506"/>
            <a:ext cx="572611" cy="7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89FD9DF-5A26-4A0C-B320-1A4B8B59EBB5}"/>
              </a:ext>
            </a:extLst>
          </p:cNvPr>
          <p:cNvSpPr txBox="1"/>
          <p:nvPr/>
        </p:nvSpPr>
        <p:spPr>
          <a:xfrm>
            <a:off x="5950173" y="1379937"/>
            <a:ext cx="367061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800" b="1" dirty="0"/>
              <a:t>Loadings of Second Principal Component 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FC3B920-CE89-44A3-80D7-3CDBAA671FDD}"/>
              </a:ext>
            </a:extLst>
          </p:cNvPr>
          <p:cNvSpPr/>
          <p:nvPr/>
        </p:nvSpPr>
        <p:spPr>
          <a:xfrm>
            <a:off x="5344521" y="838649"/>
            <a:ext cx="294310" cy="2692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ADCFA4C-060E-4596-83E6-7B1A1BF9E1BA}"/>
              </a:ext>
            </a:extLst>
          </p:cNvPr>
          <p:cNvSpPr/>
          <p:nvPr/>
        </p:nvSpPr>
        <p:spPr>
          <a:xfrm>
            <a:off x="6083952" y="829169"/>
            <a:ext cx="294310" cy="2692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09F9F0A-EB2A-44D1-8FBB-58A3524058C7}"/>
              </a:ext>
            </a:extLst>
          </p:cNvPr>
          <p:cNvSpPr/>
          <p:nvPr/>
        </p:nvSpPr>
        <p:spPr>
          <a:xfrm>
            <a:off x="7125072" y="840704"/>
            <a:ext cx="294310" cy="2692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D71502F-697B-8BAF-B455-A1B04D7C61BB}"/>
              </a:ext>
            </a:extLst>
          </p:cNvPr>
          <p:cNvSpPr txBox="1">
            <a:spLocks/>
          </p:cNvSpPr>
          <p:nvPr/>
        </p:nvSpPr>
        <p:spPr>
          <a:xfrm>
            <a:off x="2692605" y="1413567"/>
            <a:ext cx="1879395" cy="47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1.2 Scale x if needed</a:t>
            </a:r>
          </a:p>
        </p:txBody>
      </p:sp>
    </p:spTree>
    <p:extLst>
      <p:ext uri="{BB962C8B-B14F-4D97-AF65-F5344CB8AC3E}">
        <p14:creationId xmlns:p14="http://schemas.microsoft.com/office/powerpoint/2010/main" val="134323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Kernel PCA Motivation: Going to Higher Dimentional Space Helps with Linear Separation</a:t>
            </a:r>
            <a:endParaRPr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9B65E-C8AD-4C7F-91E8-9548FE122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94" y="3397349"/>
            <a:ext cx="2735169" cy="9618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5254C5-88CB-47D6-8B42-595246163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286"/>
          <a:stretch/>
        </p:blipFill>
        <p:spPr>
          <a:xfrm>
            <a:off x="223190" y="515888"/>
            <a:ext cx="2211603" cy="21072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599F6A-6954-423F-8CB6-85AD02FC67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368"/>
          <a:stretch/>
        </p:blipFill>
        <p:spPr>
          <a:xfrm>
            <a:off x="3615668" y="515888"/>
            <a:ext cx="2328280" cy="2249346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A01353-A55F-40AF-A950-A710F9DA3150}"/>
              </a:ext>
            </a:extLst>
          </p:cNvPr>
          <p:cNvSpPr/>
          <p:nvPr/>
        </p:nvSpPr>
        <p:spPr>
          <a:xfrm>
            <a:off x="2643779" y="1488791"/>
            <a:ext cx="762902" cy="302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9373FF-25FA-4BB8-8445-833C8B9239CD}"/>
              </a:ext>
            </a:extLst>
          </p:cNvPr>
          <p:cNvSpPr txBox="1"/>
          <p:nvPr/>
        </p:nvSpPr>
        <p:spPr>
          <a:xfrm>
            <a:off x="2726967" y="1183405"/>
            <a:ext cx="570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/>
              <a:t>PCA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E66C81-A71D-46D5-B9F2-8EA4D106FDED}"/>
              </a:ext>
            </a:extLst>
          </p:cNvPr>
          <p:cNvSpPr txBox="1"/>
          <p:nvPr/>
        </p:nvSpPr>
        <p:spPr>
          <a:xfrm>
            <a:off x="110919" y="3181593"/>
            <a:ext cx="2399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/>
              <a:t>Adding distance from origin: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360B813-284F-4728-B941-D0B88E226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791" y="2997500"/>
            <a:ext cx="2490002" cy="20368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70F4A6-72BA-485F-B049-968972BA9C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2860"/>
          <a:stretch/>
        </p:blipFill>
        <p:spPr>
          <a:xfrm>
            <a:off x="6508640" y="2579905"/>
            <a:ext cx="2524441" cy="2454407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F2047E4D-26C1-475E-BC3E-21EC20E1130E}"/>
              </a:ext>
            </a:extLst>
          </p:cNvPr>
          <p:cNvSpPr/>
          <p:nvPr/>
        </p:nvSpPr>
        <p:spPr>
          <a:xfrm>
            <a:off x="5701698" y="3970947"/>
            <a:ext cx="762902" cy="302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49E832-3A88-4ADD-98C5-7AA73A06E2EC}"/>
              </a:ext>
            </a:extLst>
          </p:cNvPr>
          <p:cNvSpPr txBox="1"/>
          <p:nvPr/>
        </p:nvSpPr>
        <p:spPr>
          <a:xfrm>
            <a:off x="5688071" y="3397349"/>
            <a:ext cx="7901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/>
              <a:t>PCA on R</a:t>
            </a:r>
            <a:r>
              <a:rPr lang="en" sz="1400" baseline="30000" dirty="0"/>
              <a:t>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59877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Kernel PCA</a:t>
            </a:r>
            <a:endParaRPr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246B64-33C8-49A3-8CED-458F1893E600}"/>
                  </a:ext>
                </a:extLst>
              </p:cNvPr>
              <p:cNvSpPr txBox="1"/>
              <p:nvPr/>
            </p:nvSpPr>
            <p:spPr>
              <a:xfrm>
                <a:off x="265122" y="470302"/>
                <a:ext cx="5297027" cy="2465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Idea: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general N points cannot be linearly separated in d&lt;N dimensions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They can almost always be linearly separated in d&gt;=N dimensions</a:t>
                </a:r>
              </a:p>
              <a:p>
                <a:r>
                  <a:rPr lang="en-US" dirty="0"/>
                  <a:t>Let: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Map:</a:t>
                </a:r>
              </a:p>
              <a:p>
                <a:endParaRPr lang="en-US" dirty="0"/>
              </a:p>
              <a:p>
                <a:r>
                  <a:rPr lang="en-US" dirty="0"/>
                  <a:t>If we can represent kernel as the inner product space then there are significant simplifications and we don’t need to work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(Kernel Trick)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246B64-33C8-49A3-8CED-458F1893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2" y="470302"/>
                <a:ext cx="5297027" cy="2465996"/>
              </a:xfrm>
              <a:prstGeom prst="rect">
                <a:avLst/>
              </a:prstGeom>
              <a:blipFill>
                <a:blip r:embed="rId3"/>
                <a:stretch>
                  <a:fillRect l="-345" t="-494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CDF917D-C1C9-4A95-BFAB-F92D38B1D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56" y="1911651"/>
            <a:ext cx="2279904" cy="275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BAF297-3549-4CC3-AC30-317E5943A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83" y="2997393"/>
            <a:ext cx="3209925" cy="23812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CB7E563-A75B-46B1-AFF6-449BF29D1499}"/>
              </a:ext>
            </a:extLst>
          </p:cNvPr>
          <p:cNvGrpSpPr/>
          <p:nvPr/>
        </p:nvGrpSpPr>
        <p:grpSpPr>
          <a:xfrm>
            <a:off x="5375774" y="966254"/>
            <a:ext cx="3732805" cy="1605496"/>
            <a:chOff x="5375774" y="966254"/>
            <a:chExt cx="3732805" cy="1605496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0528F80-4586-424C-92B2-0717D088BF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186" t="-69" r="1186" b="41471"/>
            <a:stretch/>
          </p:blipFill>
          <p:spPr>
            <a:xfrm>
              <a:off x="5375774" y="966254"/>
              <a:ext cx="3732805" cy="146443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E3E79EA-E3AA-4479-A92E-8DA90BD56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42176" y="2140445"/>
              <a:ext cx="1437683" cy="431305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9C0DCE-7562-454D-BC08-4D6A73B09156}"/>
                </a:ext>
              </a:extLst>
            </p:cNvPr>
            <p:cNvGrpSpPr/>
            <p:nvPr/>
          </p:nvGrpSpPr>
          <p:grpSpPr>
            <a:xfrm>
              <a:off x="6495779" y="2102532"/>
              <a:ext cx="746398" cy="328158"/>
              <a:chOff x="6495779" y="2102532"/>
              <a:chExt cx="746398" cy="32815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B12B8BA-D45D-4235-81C5-671CFBE34AA0}"/>
                  </a:ext>
                </a:extLst>
              </p:cNvPr>
              <p:cNvCxnSpPr>
                <a:endCxn id="32" idx="2"/>
              </p:cNvCxnSpPr>
              <p:nvPr/>
            </p:nvCxnSpPr>
            <p:spPr>
              <a:xfrm>
                <a:off x="6495779" y="2102532"/>
                <a:ext cx="746398" cy="3281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1E72893-06ED-46B1-9A47-6C8473E80A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5296" y="2140445"/>
                <a:ext cx="584350" cy="290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0BA5ECA-BB4D-4516-9EE9-FDA342D2161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2042"/>
          <a:stretch/>
        </p:blipFill>
        <p:spPr>
          <a:xfrm>
            <a:off x="1123625" y="3271059"/>
            <a:ext cx="3281297" cy="930223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2796759A-C0FD-42C9-B646-4A0A25FD216C}"/>
              </a:ext>
            </a:extLst>
          </p:cNvPr>
          <p:cNvGrpSpPr/>
          <p:nvPr/>
        </p:nvGrpSpPr>
        <p:grpSpPr>
          <a:xfrm>
            <a:off x="311700" y="2175188"/>
            <a:ext cx="7994961" cy="2941123"/>
            <a:chOff x="311700" y="2175188"/>
            <a:chExt cx="7994961" cy="2941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7FD132A-5D40-4D80-AA0A-9DD2921F209B}"/>
                    </a:ext>
                  </a:extLst>
                </p:cNvPr>
                <p:cNvSpPr txBox="1"/>
                <p:nvPr/>
              </p:nvSpPr>
              <p:spPr>
                <a:xfrm>
                  <a:off x="311700" y="4377647"/>
                  <a:ext cx="4741848" cy="738664"/>
                </a:xfrm>
                <a:prstGeom prst="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The consequence of Kernel Trick is that we don’t need to do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transformation and do PCA on it.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Instead, PC is calculated from eigenvectors of K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7FD132A-5D40-4D80-AA0A-9DD2921F2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700" y="4377647"/>
                  <a:ext cx="4741848" cy="738664"/>
                </a:xfrm>
                <a:prstGeom prst="rect">
                  <a:avLst/>
                </a:prstGeom>
                <a:blipFill>
                  <a:blip r:embed="rId9"/>
                  <a:stretch>
                    <a:fillRect b="-64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DA32630-A1BE-422C-B68E-F46AEBF6EE2A}"/>
                </a:ext>
              </a:extLst>
            </p:cNvPr>
            <p:cNvGrpSpPr/>
            <p:nvPr/>
          </p:nvGrpSpPr>
          <p:grpSpPr>
            <a:xfrm>
              <a:off x="7560263" y="2175188"/>
              <a:ext cx="746398" cy="328158"/>
              <a:chOff x="6495779" y="2102532"/>
              <a:chExt cx="746398" cy="328158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0623BE-3061-4E79-B7FD-F2C8B366D8B1}"/>
                  </a:ext>
                </a:extLst>
              </p:cNvPr>
              <p:cNvCxnSpPr/>
              <p:nvPr/>
            </p:nvCxnSpPr>
            <p:spPr>
              <a:xfrm>
                <a:off x="6495779" y="2102532"/>
                <a:ext cx="746398" cy="3281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4CB7FE6-94B0-4269-A494-6C9B99054F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5296" y="2140445"/>
                <a:ext cx="584350" cy="290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D10774-1FFD-42DA-AAB7-C8F95407C10F}"/>
              </a:ext>
            </a:extLst>
          </p:cNvPr>
          <p:cNvGrpSpPr/>
          <p:nvPr/>
        </p:nvGrpSpPr>
        <p:grpSpPr>
          <a:xfrm>
            <a:off x="5411194" y="2609144"/>
            <a:ext cx="4572000" cy="2568881"/>
            <a:chOff x="5411194" y="2609144"/>
            <a:chExt cx="4572000" cy="256888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66A97EE-9E1E-41DA-81F9-9090532AD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3127"/>
            <a:stretch/>
          </p:blipFill>
          <p:spPr>
            <a:xfrm>
              <a:off x="5411194" y="3005492"/>
              <a:ext cx="3732805" cy="217253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A841EC-2209-474E-AD70-CDD278D9ACD4}"/>
                </a:ext>
              </a:extLst>
            </p:cNvPr>
            <p:cNvSpPr txBox="1"/>
            <p:nvPr/>
          </p:nvSpPr>
          <p:spPr>
            <a:xfrm>
              <a:off x="5411194" y="2609144"/>
              <a:ext cx="4572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Calculate Kernel Matrix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85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D7C8BC-7DBD-4254-AD30-DFA5AB37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15" y="34309"/>
            <a:ext cx="3740117" cy="3168218"/>
          </a:xfrm>
          <a:prstGeom prst="rect">
            <a:avLst/>
          </a:prstGeom>
        </p:spPr>
      </p:pic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Kernel PCA</a:t>
            </a:r>
            <a:r>
              <a:rPr lang="en-US" sz="1600" dirty="0"/>
              <a:t>: Examples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220AF1-F1C4-4D8A-9420-C7A5A638B8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692"/>
          <a:stretch/>
        </p:blipFill>
        <p:spPr>
          <a:xfrm>
            <a:off x="3534932" y="646167"/>
            <a:ext cx="2172121" cy="210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A191E6-9EE8-49F7-BC80-7B168C2C4B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286"/>
          <a:stretch/>
        </p:blipFill>
        <p:spPr>
          <a:xfrm>
            <a:off x="63568" y="564787"/>
            <a:ext cx="2211603" cy="210726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8138A2A-8299-4742-B380-8108D6D5DCA7}"/>
              </a:ext>
            </a:extLst>
          </p:cNvPr>
          <p:cNvSpPr/>
          <p:nvPr/>
        </p:nvSpPr>
        <p:spPr>
          <a:xfrm>
            <a:off x="2484157" y="1537690"/>
            <a:ext cx="762902" cy="302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4780D-DDD1-4E54-B6EF-991CA81B0F06}"/>
              </a:ext>
            </a:extLst>
          </p:cNvPr>
          <p:cNvSpPr txBox="1"/>
          <p:nvPr/>
        </p:nvSpPr>
        <p:spPr>
          <a:xfrm>
            <a:off x="2456286" y="929069"/>
            <a:ext cx="818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Kernel</a:t>
            </a:r>
          </a:p>
          <a:p>
            <a:r>
              <a:rPr lang="en" sz="1400" dirty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4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Kernel PCA</a:t>
            </a:r>
            <a:endParaRPr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46E04-03AA-4322-BD88-84803FF24D90}"/>
              </a:ext>
            </a:extLst>
          </p:cNvPr>
          <p:cNvSpPr txBox="1"/>
          <p:nvPr/>
        </p:nvSpPr>
        <p:spPr>
          <a:xfrm>
            <a:off x="2012169" y="1011757"/>
            <a:ext cx="52688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Kernel PCA can give a good reencoding of the data when it lies along a non-linear manifold.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kernel matrix is The kernel matrix is n x n, so kernel PCA will have difficulties if we have lots of data points.</a:t>
            </a:r>
          </a:p>
        </p:txBody>
      </p:sp>
    </p:spTree>
    <p:extLst>
      <p:ext uri="{BB962C8B-B14F-4D97-AF65-F5344CB8AC3E}">
        <p14:creationId xmlns:p14="http://schemas.microsoft.com/office/powerpoint/2010/main" val="19091980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5593</TotalTime>
  <Words>397</Words>
  <Application>Microsoft Office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 Math</vt:lpstr>
      <vt:lpstr>Simple Light</vt:lpstr>
      <vt:lpstr>Unsupervised Methods, Principal Component Analysis, Kernel PCA. Part 4.</vt:lpstr>
      <vt:lpstr>Principal Component Analysis</vt:lpstr>
      <vt:lpstr>Principal Component Analysis - 2</vt:lpstr>
      <vt:lpstr>Kernel PCA Motivation: Going to Higher Dimentional Space Helps with Linear Separation</vt:lpstr>
      <vt:lpstr>Kernel PCA</vt:lpstr>
      <vt:lpstr>Kernel PCA: Examples</vt:lpstr>
      <vt:lpstr>Kernel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L01: Interactive Data Visualization with plotly in R </dc:title>
  <cp:lastModifiedBy>Nikolay Simakov</cp:lastModifiedBy>
  <cp:revision>16</cp:revision>
  <cp:lastPrinted>2022-02-04T19:08:26Z</cp:lastPrinted>
  <dcterms:modified xsi:type="dcterms:W3CDTF">2022-09-21T17:16:24Z</dcterms:modified>
</cp:coreProperties>
</file>