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0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19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263" y="211465"/>
            <a:ext cx="26752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886763"/>
            <a:ext cx="3912336" cy="181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MOOC-Slides/unsupervised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380-513B-48FD-9F30-0F17350E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215444"/>
          </a:xfrm>
        </p:spPr>
        <p:txBody>
          <a:bodyPr/>
          <a:lstStyle/>
          <a:p>
            <a:r>
              <a:rPr lang="en-US" dirty="0"/>
              <a:t>Unsupervised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E971-8C76-49C3-BD99-47D0ECE1270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65" y="211465"/>
            <a:ext cx="305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Computation </a:t>
            </a:r>
            <a:r>
              <a:rPr spc="10" dirty="0"/>
              <a:t>of Principal</a:t>
            </a:r>
            <a:r>
              <a:rPr spc="-25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158" y="629423"/>
            <a:ext cx="3820160" cy="1401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Suppose </a:t>
            </a:r>
            <a:r>
              <a:rPr sz="1100" spc="-25" dirty="0">
                <a:latin typeface="Latin Modern Math"/>
                <a:cs typeface="Latin Modern Math"/>
              </a:rPr>
              <a:t>we have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-5" dirty="0">
                <a:latin typeface="Latin Modern Math"/>
                <a:cs typeface="Latin Modern Math"/>
              </a:rPr>
              <a:t>data set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. </a:t>
            </a:r>
            <a:r>
              <a:rPr sz="1100" spc="-5" dirty="0">
                <a:latin typeface="Latin Modern Math"/>
                <a:cs typeface="Latin Modern Math"/>
              </a:rPr>
              <a:t>Since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only  </a:t>
            </a:r>
            <a:r>
              <a:rPr sz="1100" spc="-10" dirty="0">
                <a:latin typeface="Latin Modern Math"/>
                <a:cs typeface="Latin Modern Math"/>
              </a:rPr>
              <a:t>interested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variance,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assume that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5" dirty="0">
                <a:latin typeface="Latin Modern Math"/>
                <a:cs typeface="Latin Modern Math"/>
              </a:rPr>
              <a:t>variables 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b="1" spc="-10" dirty="0">
                <a:latin typeface="LM Roman 10"/>
                <a:cs typeface="LM Roman 10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has </a:t>
            </a:r>
            <a:r>
              <a:rPr sz="1100" dirty="0">
                <a:latin typeface="Latin Modern Math"/>
                <a:cs typeface="Latin Modern Math"/>
              </a:rPr>
              <a:t>been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 (that is, the  </a:t>
            </a:r>
            <a:r>
              <a:rPr sz="1100" spc="-10" dirty="0">
                <a:latin typeface="Latin Modern Math"/>
                <a:cs typeface="Latin Modern Math"/>
              </a:rPr>
              <a:t>column means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b="1" spc="-10" dirty="0">
                <a:latin typeface="LM Roman 10"/>
                <a:cs typeface="LM Roman 10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are</a:t>
            </a:r>
            <a:r>
              <a:rPr sz="1100" spc="-5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zero).</a:t>
            </a:r>
            <a:endParaRPr sz="1100">
              <a:latin typeface="Latin Modern Math"/>
              <a:cs typeface="Latin Modern Math"/>
            </a:endParaRPr>
          </a:p>
          <a:p>
            <a:pPr marL="157480" marR="3613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dirty="0">
                <a:latin typeface="Latin Modern Math"/>
                <a:cs typeface="Latin Modern Math"/>
              </a:rPr>
              <a:t>look </a:t>
            </a:r>
            <a:r>
              <a:rPr sz="1100" spc="-5" dirty="0">
                <a:latin typeface="Latin Modern Math"/>
                <a:cs typeface="Latin Modern Math"/>
              </a:rPr>
              <a:t>for the linear </a:t>
            </a:r>
            <a:r>
              <a:rPr sz="1100" spc="-10" dirty="0">
                <a:latin typeface="Latin Modern Math"/>
                <a:cs typeface="Latin Modern Math"/>
              </a:rPr>
              <a:t>combination </a:t>
            </a:r>
            <a:r>
              <a:rPr sz="1100" spc="-5" dirty="0">
                <a:latin typeface="Latin Modern Math"/>
                <a:cs typeface="Latin Modern Math"/>
              </a:rPr>
              <a:t>of the sample  feature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of 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form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">
              <a:latin typeface="Latin Modern Math"/>
              <a:cs typeface="Latin Modern Math"/>
            </a:endParaRPr>
          </a:p>
          <a:p>
            <a:pPr marL="896619">
              <a:lnSpc>
                <a:spcPct val="100000"/>
              </a:lnSpc>
              <a:tabLst>
                <a:tab pos="3591560" algn="l"/>
              </a:tabLst>
            </a:pP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9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0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11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0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21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2</a:t>
            </a:r>
            <a:r>
              <a:rPr sz="1200" spc="15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0" dirty="0">
                <a:latin typeface="Latin Modern Math"/>
                <a:cs typeface="Latin Modern Math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φ</a:t>
            </a:r>
            <a:r>
              <a:rPr sz="1200" i="1" spc="82" baseline="-10416" dirty="0">
                <a:latin typeface="Times New Roman"/>
                <a:cs typeface="Times New Roman"/>
              </a:rPr>
              <a:t>p</a:t>
            </a:r>
            <a:r>
              <a:rPr sz="1200" spc="82" baseline="-10416" dirty="0">
                <a:latin typeface="LM Roman 8"/>
                <a:cs typeface="LM Roman 8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200" i="1" spc="82" baseline="-10416" dirty="0">
                <a:latin typeface="Times New Roman"/>
                <a:cs typeface="Times New Roman"/>
              </a:rPr>
              <a:t>ip	</a:t>
            </a:r>
            <a:r>
              <a:rPr sz="1100" spc="-5" dirty="0">
                <a:latin typeface="Latin Modern Math"/>
                <a:cs typeface="Latin Modern Math"/>
              </a:rPr>
              <a:t>(1)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150261"/>
            <a:ext cx="3620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for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i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n</a:t>
            </a:r>
            <a:r>
              <a:rPr sz="1100" i="1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 has largest sample </a:t>
            </a:r>
            <a:r>
              <a:rPr sz="1100" spc="-15" dirty="0">
                <a:latin typeface="Latin Modern Math"/>
                <a:cs typeface="Latin Modern Math"/>
              </a:rPr>
              <a:t>variance,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dirty="0">
                <a:latin typeface="Latin Modern Math"/>
                <a:cs typeface="Latin Modern Math"/>
              </a:rPr>
              <a:t>subject</a:t>
            </a:r>
            <a:r>
              <a:rPr sz="1100" spc="-5" dirty="0">
                <a:latin typeface="Latin Modern Math"/>
                <a:cs typeface="Latin Modern Math"/>
              </a:rPr>
              <a:t> to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322346"/>
            <a:ext cx="1170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constraint</a:t>
            </a:r>
            <a:r>
              <a:rPr sz="1100" spc="-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4728" y="221843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968" y="2292259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1735" y="2272066"/>
            <a:ext cx="21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22" baseline="-20202" dirty="0">
                <a:latin typeface="Times New Roman"/>
                <a:cs typeface="Times New Roman"/>
              </a:rPr>
              <a:t>φ</a:t>
            </a:r>
            <a:r>
              <a:rPr sz="800" spc="1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968" y="2401022"/>
            <a:ext cx="427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Times New Roman"/>
                <a:cs typeface="Times New Roman"/>
              </a:rPr>
              <a:t>j</a:t>
            </a:r>
            <a:r>
              <a:rPr sz="800" spc="50" dirty="0">
                <a:latin typeface="LM Roman 8"/>
                <a:cs typeface="LM Roman 8"/>
              </a:rPr>
              <a:t>=1</a:t>
            </a:r>
            <a:r>
              <a:rPr sz="800" spc="185" dirty="0">
                <a:latin typeface="LM Roman 8"/>
                <a:cs typeface="LM Roman 8"/>
              </a:rPr>
              <a:t> </a:t>
            </a:r>
            <a:r>
              <a:rPr sz="800" i="1" spc="80" dirty="0">
                <a:latin typeface="Times New Roman"/>
                <a:cs typeface="Times New Roman"/>
              </a:rPr>
              <a:t>j</a:t>
            </a:r>
            <a:r>
              <a:rPr sz="800" spc="8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602" y="2322346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4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458" y="2532378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708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Since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i="1" spc="105" dirty="0">
                <a:latin typeface="Times New Roman"/>
                <a:cs typeface="Times New Roman"/>
              </a:rPr>
              <a:t>x</a:t>
            </a:r>
            <a:r>
              <a:rPr sz="1200" i="1" spc="157" baseline="-10416" dirty="0">
                <a:latin typeface="Times New Roman"/>
                <a:cs typeface="Times New Roman"/>
              </a:rPr>
              <a:t>ij </a:t>
            </a:r>
            <a:r>
              <a:rPr sz="1100" spc="-5" dirty="0">
                <a:latin typeface="Latin Modern Math"/>
                <a:cs typeface="Latin Modern Math"/>
              </a:rPr>
              <a:t>has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zero,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spc="-5" dirty="0">
                <a:latin typeface="Latin Modern Math"/>
                <a:cs typeface="Latin Modern Math"/>
              </a:rPr>
              <a:t>so </a:t>
            </a:r>
            <a:r>
              <a:rPr sz="1100" dirty="0">
                <a:latin typeface="Latin Modern Math"/>
                <a:cs typeface="Latin Modern Math"/>
              </a:rPr>
              <a:t>does </a:t>
            </a: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-30" baseline="-10416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(for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995" y="2704451"/>
            <a:ext cx="3461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atin Modern Math"/>
                <a:cs typeface="Latin Modern Math"/>
              </a:rPr>
              <a:t>any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i="1" spc="67" baseline="-10416" dirty="0">
                <a:latin typeface="Times New Roman"/>
                <a:cs typeface="Times New Roman"/>
              </a:rPr>
              <a:t>j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100" spc="45" dirty="0">
                <a:latin typeface="Latin Modern Math"/>
                <a:cs typeface="Latin Modern Math"/>
              </a:rPr>
              <a:t>). </a:t>
            </a:r>
            <a:r>
              <a:rPr sz="1100" spc="-5" dirty="0">
                <a:latin typeface="Latin Modern Math"/>
                <a:cs typeface="Latin Modern Math"/>
              </a:rPr>
              <a:t>Hence the sample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5" dirty="0">
                <a:latin typeface="Latin Modern Math"/>
                <a:cs typeface="Latin Modern Math"/>
              </a:rPr>
              <a:t>of the</a:t>
            </a:r>
            <a:r>
              <a:rPr sz="1100" spc="7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endParaRPr sz="1200" baseline="-10416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2876523"/>
            <a:ext cx="1076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written</a:t>
            </a:r>
            <a:r>
              <a:rPr sz="1100" spc="-9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7550" y="2859302"/>
            <a:ext cx="9080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ts val="885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  <a:p>
            <a:pPr marL="12700">
              <a:lnSpc>
                <a:spcPts val="885"/>
              </a:lnSpc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1080" y="277261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7321" y="2850005"/>
            <a:ext cx="38417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i="1" spc="20" dirty="0">
                <a:latin typeface="Times New Roman"/>
                <a:cs typeface="Times New Roman"/>
              </a:rPr>
              <a:t>i</a:t>
            </a:r>
            <a:r>
              <a:rPr sz="800" spc="20" dirty="0">
                <a:latin typeface="LM Roman 8"/>
                <a:cs typeface="LM Roman 8"/>
              </a:rPr>
              <a:t>=1</a:t>
            </a:r>
            <a:r>
              <a:rPr sz="800" spc="65" dirty="0">
                <a:latin typeface="LM Roman 8"/>
                <a:cs typeface="LM Roman 8"/>
              </a:rPr>
              <a:t> </a:t>
            </a:r>
            <a:r>
              <a:rPr sz="800" i="1" spc="30" dirty="0">
                <a:latin typeface="Times New Roman"/>
                <a:cs typeface="Times New Roman"/>
              </a:rPr>
              <a:t>i</a:t>
            </a:r>
            <a:r>
              <a:rPr sz="800" spc="3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5375" y="2876523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spc="89" baseline="27777" dirty="0">
                <a:latin typeface="LM Roman 8"/>
                <a:cs typeface="LM Roman 8"/>
              </a:rPr>
              <a:t>2</a:t>
            </a:r>
            <a:r>
              <a:rPr sz="1200" spc="-67" baseline="27777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884" y="211465"/>
            <a:ext cx="193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Computation:</a:t>
            </a:r>
            <a:r>
              <a:rPr spc="95" dirty="0"/>
              <a:t> </a:t>
            </a:r>
            <a:r>
              <a:rPr spc="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481" y="1456993"/>
            <a:ext cx="598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maximize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124" y="136326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877" y="157360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871" y="1550376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spc="35" dirty="0">
                <a:latin typeface="Times New Roman"/>
                <a:cs typeface="Times New Roman"/>
              </a:rPr>
              <a:t>φ</a:t>
            </a:r>
            <a:r>
              <a:rPr sz="900" spc="52" baseline="-9259" dirty="0">
                <a:latin typeface="LM Roman 6"/>
                <a:cs typeface="LM Roman 6"/>
              </a:rPr>
              <a:t>11</a:t>
            </a:r>
            <a:r>
              <a:rPr sz="800" i="1" spc="35" dirty="0">
                <a:latin typeface="Times New Roman"/>
                <a:cs typeface="Times New Roman"/>
              </a:rPr>
              <a:t>,...,φ</a:t>
            </a:r>
            <a:r>
              <a:rPr sz="900" i="1" spc="52" baseline="-9259" dirty="0">
                <a:latin typeface="Arial"/>
                <a:cs typeface="Arial"/>
              </a:rPr>
              <a:t>p</a:t>
            </a:r>
            <a:r>
              <a:rPr sz="900" spc="52" baseline="-9259" dirty="0">
                <a:latin typeface="LM Roman 6"/>
                <a:cs typeface="LM Roman 6"/>
              </a:rPr>
              <a:t>1</a:t>
            </a:r>
            <a:r>
              <a:rPr sz="900" spc="179" baseline="-9259" dirty="0">
                <a:latin typeface="LM Roman 6"/>
                <a:cs typeface="LM Roman 6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37817" y="1427910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70" dirty="0">
                <a:latin typeface="Arial"/>
                <a:cs typeface="Arial"/>
              </a:rPr>
              <a:t>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2038" y="1321141"/>
            <a:ext cx="429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sz="800" i="1" spc="110" dirty="0">
                <a:latin typeface="Times New Roman"/>
                <a:cs typeface="Times New Roman"/>
              </a:rPr>
              <a:t>n	</a:t>
            </a:r>
            <a:r>
              <a:rPr sz="1200" i="1" spc="37" baseline="3472" dirty="0">
                <a:latin typeface="Times New Roman"/>
                <a:cs typeface="Times New Roman"/>
              </a:rPr>
              <a:t>p</a:t>
            </a:r>
            <a:endParaRPr sz="1200" baseline="347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4602" y="1325383"/>
            <a:ext cx="557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100" spc="894" dirty="0">
                <a:latin typeface="Arial"/>
                <a:cs typeface="Arial"/>
              </a:rPr>
              <a:t>Σ	</a:t>
            </a:r>
            <a:r>
              <a:rPr sz="1100" spc="-11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6853" y="1477783"/>
            <a:ext cx="561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42" baseline="7575" dirty="0">
                <a:latin typeface="Times New Roman"/>
                <a:cs typeface="Times New Roman"/>
              </a:rPr>
              <a:t>φ</a:t>
            </a:r>
            <a:r>
              <a:rPr sz="800" i="1" spc="95" dirty="0">
                <a:latin typeface="Times New Roman"/>
                <a:cs typeface="Times New Roman"/>
              </a:rPr>
              <a:t>j</a:t>
            </a:r>
            <a:r>
              <a:rPr sz="800" spc="95" dirty="0">
                <a:latin typeface="LM Roman 8"/>
                <a:cs typeface="LM Roman 8"/>
              </a:rPr>
              <a:t>1</a:t>
            </a:r>
            <a:r>
              <a:rPr sz="1650" i="1" spc="142" baseline="7575" dirty="0">
                <a:latin typeface="Times New Roman"/>
                <a:cs typeface="Times New Roman"/>
              </a:rPr>
              <a:t>x</a:t>
            </a:r>
            <a:r>
              <a:rPr sz="800" i="1" spc="95" dirty="0">
                <a:latin typeface="Times New Roman"/>
                <a:cs typeface="Times New Roman"/>
              </a:rPr>
              <a:t>ij</a:t>
            </a:r>
            <a:r>
              <a:rPr sz="800" i="1" spc="-165" dirty="0">
                <a:latin typeface="Times New Roman"/>
                <a:cs typeface="Times New Roman"/>
              </a:rPr>
              <a:t> </a:t>
            </a:r>
            <a:r>
              <a:rPr sz="1650" spc="157" baseline="20202" dirty="0">
                <a:latin typeface="Arial"/>
                <a:cs typeface="Arial"/>
              </a:rPr>
              <a:t></a:t>
            </a:r>
            <a:endParaRPr sz="1650" baseline="2020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158" y="796974"/>
            <a:ext cx="3795395" cy="573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Plugging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5" dirty="0">
                <a:latin typeface="Latin Modern Math"/>
                <a:cs typeface="Latin Modern Math"/>
                <a:hlinkClick r:id="rId2" action="ppaction://hlinksldjump"/>
              </a:rPr>
              <a:t>(1)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vector  solves </a:t>
            </a:r>
            <a:r>
              <a:rPr sz="1100" spc="-5" dirty="0">
                <a:latin typeface="Latin Modern Math"/>
                <a:cs typeface="Latin Modern Math"/>
              </a:rPr>
              <a:t>the optimization </a:t>
            </a:r>
            <a:r>
              <a:rPr sz="1100" spc="-10" dirty="0">
                <a:latin typeface="Latin Modern Math"/>
                <a:cs typeface="Latin Modern Math"/>
              </a:rPr>
              <a:t>problem</a:t>
            </a:r>
            <a:endParaRPr sz="1100">
              <a:latin typeface="Latin Modern Math"/>
              <a:cs typeface="Latin Modern Math"/>
            </a:endParaRPr>
          </a:p>
          <a:p>
            <a:pPr marR="361315" algn="ctr">
              <a:lnSpc>
                <a:spcPct val="100000"/>
              </a:lnSpc>
              <a:spcBef>
                <a:spcPts val="330"/>
              </a:spcBef>
              <a:tabLst>
                <a:tab pos="707390" algn="l"/>
              </a:tabLst>
            </a:pPr>
            <a:r>
              <a:rPr sz="1100" spc="170" dirty="0">
                <a:latin typeface="Arial"/>
                <a:cs typeface="Arial"/>
              </a:rPr>
              <a:t>	</a:t>
            </a:r>
            <a:r>
              <a:rPr sz="1100" spc="85" dirty="0">
                <a:latin typeface="Arial"/>
                <a:cs typeface="Arial"/>
              </a:rPr>
              <a:t></a:t>
            </a:r>
            <a:r>
              <a:rPr sz="1200" spc="127" baseline="-17361" dirty="0">
                <a:latin typeface="LM Roman 8"/>
                <a:cs typeface="LM Roman 8"/>
              </a:rPr>
              <a:t>2</a:t>
            </a:r>
            <a:endParaRPr sz="1200" baseline="-17361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528" y="1313775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0541" y="1325383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7644" y="1660536"/>
            <a:ext cx="2061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  <a:tab pos="1861820" algn="l"/>
              </a:tabLst>
            </a:pP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LM Roman 8"/>
                <a:cs typeface="LM Roman 8"/>
              </a:rPr>
              <a:t>=1	</a:t>
            </a:r>
            <a:r>
              <a:rPr sz="800" i="1" spc="160" dirty="0">
                <a:latin typeface="Times New Roman"/>
                <a:cs typeface="Times New Roman"/>
              </a:rPr>
              <a:t>j</a:t>
            </a:r>
            <a:r>
              <a:rPr sz="800" spc="-5" dirty="0">
                <a:latin typeface="LM Roman 8"/>
                <a:cs typeface="LM Roman 8"/>
              </a:rPr>
              <a:t>=1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160" dirty="0">
                <a:latin typeface="Times New Roman"/>
                <a:cs typeface="Times New Roman"/>
              </a:rPr>
              <a:t>j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6306" y="14371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0886" y="1456993"/>
            <a:ext cx="1458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35355" algn="l"/>
              </a:tabLst>
            </a:pPr>
            <a:r>
              <a:rPr sz="1100" dirty="0">
                <a:latin typeface="Latin Modern Math"/>
                <a:cs typeface="Latin Modern Math"/>
              </a:rPr>
              <a:t>subject</a:t>
            </a:r>
            <a:r>
              <a:rPr sz="1100" spc="-5" dirty="0">
                <a:latin typeface="Latin Modern Math"/>
                <a:cs typeface="Latin Modern Math"/>
              </a:rPr>
              <a:t> to	</a:t>
            </a:r>
            <a:r>
              <a:rPr sz="1100" i="1" spc="65" dirty="0">
                <a:latin typeface="Times New Roman"/>
                <a:cs typeface="Times New Roman"/>
              </a:rPr>
              <a:t>φ</a:t>
            </a:r>
            <a:r>
              <a:rPr sz="1200" i="1" spc="97" baseline="-17361" dirty="0">
                <a:latin typeface="Times New Roman"/>
                <a:cs typeface="Times New Roman"/>
              </a:rPr>
              <a:t>j</a:t>
            </a:r>
            <a:r>
              <a:rPr sz="1200" spc="97" baseline="-17361" dirty="0">
                <a:latin typeface="LM Roman 8"/>
                <a:cs typeface="LM Roman 8"/>
              </a:rPr>
              <a:t>1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20" dirty="0">
                <a:latin typeface="Latin Modern Math"/>
                <a:cs typeface="Latin Modern Math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</a:t>
            </a:r>
            <a:r>
              <a:rPr sz="1100" i="1" spc="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058" y="1919794"/>
            <a:ext cx="363220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962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</a:t>
            </a:r>
            <a:r>
              <a:rPr sz="1100" spc="-10" dirty="0">
                <a:latin typeface="Latin Modern Math"/>
                <a:cs typeface="Latin Modern Math"/>
              </a:rPr>
              <a:t>problem </a:t>
            </a: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5" dirty="0">
                <a:latin typeface="Latin Modern Math"/>
                <a:cs typeface="Latin Modern Math"/>
              </a:rPr>
              <a:t>solved </a:t>
            </a:r>
            <a:r>
              <a:rPr sz="1100" spc="-5" dirty="0">
                <a:latin typeface="Latin Modern Math"/>
                <a:cs typeface="Latin Modern Math"/>
              </a:rPr>
              <a:t>via a </a:t>
            </a:r>
            <a:r>
              <a:rPr sz="1100" spc="-10" dirty="0">
                <a:latin typeface="Latin Modern Math"/>
                <a:cs typeface="Latin Modern Math"/>
              </a:rPr>
              <a:t>singular-value  </a:t>
            </a:r>
            <a:r>
              <a:rPr sz="1100" spc="-5" dirty="0">
                <a:latin typeface="Latin Modern Math"/>
                <a:cs typeface="Latin Modern Math"/>
              </a:rPr>
              <a:t>decomposition of the </a:t>
            </a:r>
            <a:r>
              <a:rPr sz="1100" spc="-10" dirty="0">
                <a:latin typeface="Latin Modern Math"/>
                <a:cs typeface="Latin Modern Math"/>
              </a:rPr>
              <a:t>matrix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a standard </a:t>
            </a:r>
            <a:r>
              <a:rPr sz="1100" spc="-10" dirty="0">
                <a:latin typeface="Latin Modern Math"/>
                <a:cs typeface="Latin Modern Math"/>
              </a:rPr>
              <a:t>technique </a:t>
            </a:r>
            <a:r>
              <a:rPr sz="1100" spc="-5" dirty="0">
                <a:latin typeface="Latin Modern Math"/>
                <a:cs typeface="Latin Modern Math"/>
              </a:rPr>
              <a:t>in  linear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algebra.</a:t>
            </a:r>
            <a:endParaRPr sz="1100">
              <a:latin typeface="Latin Modern Math"/>
              <a:cs typeface="Latin Modern Math"/>
            </a:endParaRPr>
          </a:p>
          <a:p>
            <a:pPr marL="195580" marR="2108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962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refer to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 </a:t>
            </a:r>
            <a:r>
              <a:rPr sz="1100" spc="-5" dirty="0">
                <a:latin typeface="Latin Modern Math"/>
                <a:cs typeface="Latin Modern Math"/>
              </a:rPr>
              <a:t>as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component, with  </a:t>
            </a:r>
            <a:r>
              <a:rPr sz="1100" spc="-5" dirty="0">
                <a:latin typeface="Latin Modern Math"/>
                <a:cs typeface="Latin Modern Math"/>
              </a:rPr>
              <a:t>realized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values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endParaRPr sz="1200" baseline="-10416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334" y="211465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Geometry </a:t>
            </a:r>
            <a:r>
              <a:rPr spc="10" dirty="0"/>
              <a:t>of</a:t>
            </a:r>
            <a:r>
              <a:rPr spc="-55" dirty="0"/>
              <a:t> </a:t>
            </a:r>
            <a:r>
              <a:rPr spc="20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1177263"/>
            <a:ext cx="384873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21145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1 </a:t>
            </a:r>
            <a:r>
              <a:rPr sz="1100" spc="-10" dirty="0">
                <a:latin typeface="Latin Modern Math"/>
                <a:cs typeface="Latin Modern Math"/>
              </a:rPr>
              <a:t>with elements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11</a:t>
            </a:r>
            <a:r>
              <a:rPr sz="1100" i="1" spc="25" dirty="0">
                <a:latin typeface="Times New Roman"/>
                <a:cs typeface="Times New Roman"/>
              </a:rPr>
              <a:t>, φ</a:t>
            </a:r>
            <a:r>
              <a:rPr sz="1200" spc="37" baseline="-10416" dirty="0">
                <a:latin typeface="LM Roman 8"/>
                <a:cs typeface="LM Roman 8"/>
              </a:rPr>
              <a:t>21</a:t>
            </a:r>
            <a:r>
              <a:rPr sz="1100" i="1" spc="25" dirty="0">
                <a:latin typeface="Times New Roman"/>
                <a:cs typeface="Times New Roman"/>
              </a:rPr>
              <a:t>, . . . , </a:t>
            </a:r>
            <a:r>
              <a:rPr sz="1100" i="1" spc="20" dirty="0">
                <a:latin typeface="Times New Roman"/>
                <a:cs typeface="Times New Roman"/>
              </a:rPr>
              <a:t>φ</a:t>
            </a:r>
            <a:r>
              <a:rPr sz="1200" i="1" spc="30" baseline="-10416" dirty="0">
                <a:latin typeface="Times New Roman"/>
                <a:cs typeface="Times New Roman"/>
              </a:rPr>
              <a:t>p</a:t>
            </a:r>
            <a:r>
              <a:rPr sz="1200" spc="30" baseline="-10416" dirty="0">
                <a:latin typeface="LM Roman 8"/>
                <a:cs typeface="LM Roman 8"/>
              </a:rPr>
              <a:t>1 </a:t>
            </a:r>
            <a:r>
              <a:rPr sz="800" spc="20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defines </a:t>
            </a:r>
            <a:r>
              <a:rPr sz="1100" spc="-5" dirty="0">
                <a:latin typeface="Latin Modern Math"/>
                <a:cs typeface="Latin Modern Math"/>
              </a:rPr>
              <a:t>a direction in feature space along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the data  </a:t>
            </a:r>
            <a:r>
              <a:rPr sz="1100" spc="-25" dirty="0">
                <a:latin typeface="Latin Modern Math"/>
                <a:cs typeface="Latin Modern Math"/>
              </a:rPr>
              <a:t>vary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most.</a:t>
            </a:r>
            <a:endParaRPr sz="1100">
              <a:latin typeface="Latin Modern Math"/>
              <a:cs typeface="Latin Modern Math"/>
            </a:endParaRPr>
          </a:p>
          <a:p>
            <a:pPr marL="208279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dirty="0">
                <a:latin typeface="Latin Modern Math"/>
                <a:cs typeface="Latin Modern Math"/>
              </a:rPr>
              <a:t>project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5" dirty="0">
                <a:latin typeface="Latin Modern Math"/>
                <a:cs typeface="Latin Modern Math"/>
              </a:rPr>
              <a:t>data </a:t>
            </a:r>
            <a:r>
              <a:rPr sz="1100" spc="-10" dirty="0">
                <a:latin typeface="Latin Modern Math"/>
                <a:cs typeface="Latin Modern Math"/>
              </a:rPr>
              <a:t>points 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spc="104" baseline="-10416" dirty="0">
                <a:latin typeface="LM Roman 8"/>
                <a:cs typeface="LM Roman 8"/>
              </a:rPr>
              <a:t>1</a:t>
            </a:r>
            <a:r>
              <a:rPr sz="1100" i="1" spc="7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20" dirty="0">
                <a:latin typeface="Times New Roman"/>
                <a:cs typeface="Times New Roman"/>
              </a:rPr>
              <a:t>x</a:t>
            </a:r>
            <a:r>
              <a:rPr sz="1200" i="1" spc="179" baseline="-10416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onto </a:t>
            </a:r>
            <a:r>
              <a:rPr sz="1100" spc="-10" dirty="0">
                <a:latin typeface="Latin Modern Math"/>
                <a:cs typeface="Latin Modern Math"/>
              </a:rPr>
              <a:t>this  </a:t>
            </a:r>
            <a:r>
              <a:rPr sz="1100" spc="-5" dirty="0">
                <a:latin typeface="Latin Modern Math"/>
                <a:cs typeface="Latin Modern Math"/>
              </a:rPr>
              <a:t>direction, the </a:t>
            </a:r>
            <a:r>
              <a:rPr sz="1100" dirty="0">
                <a:latin typeface="Latin Modern Math"/>
                <a:cs typeface="Latin Modern Math"/>
              </a:rPr>
              <a:t>projected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are the principal </a:t>
            </a:r>
            <a:r>
              <a:rPr sz="1100" spc="-10" dirty="0">
                <a:latin typeface="Latin Modern Math"/>
                <a:cs typeface="Latin Modern Math"/>
              </a:rPr>
              <a:t>component  </a:t>
            </a:r>
            <a:r>
              <a:rPr sz="1100" spc="-5" dirty="0">
                <a:latin typeface="Latin Modern Math"/>
                <a:cs typeface="Latin Modern Math"/>
              </a:rPr>
              <a:t>scores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r>
              <a:rPr sz="1200" spc="195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themselves.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948" y="211465"/>
            <a:ext cx="2338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Further </a:t>
            </a:r>
            <a:r>
              <a:rPr spc="10" dirty="0"/>
              <a:t>principal</a:t>
            </a:r>
            <a:r>
              <a:rPr spc="-10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58" y="922857"/>
            <a:ext cx="3865879" cy="1712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979" marR="11239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216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second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linear </a:t>
            </a:r>
            <a:r>
              <a:rPr sz="1100" spc="-10" dirty="0">
                <a:latin typeface="Latin Modern Math"/>
                <a:cs typeface="Latin Modern Math"/>
              </a:rPr>
              <a:t>combination 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</a:t>
            </a:r>
            <a:r>
              <a:rPr sz="1200" i="1" spc="315" baseline="-10416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 has </a:t>
            </a:r>
            <a:r>
              <a:rPr sz="1100" spc="-10" dirty="0">
                <a:latin typeface="Latin Modern Math"/>
                <a:cs typeface="Latin Modern Math"/>
              </a:rPr>
              <a:t>maximal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variance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among</a:t>
            </a:r>
            <a:r>
              <a:rPr sz="1100" spc="-5" dirty="0">
                <a:latin typeface="Latin Modern Math"/>
                <a:cs typeface="Latin Modern Math"/>
              </a:rPr>
              <a:t> all linear  </a:t>
            </a:r>
            <a:r>
              <a:rPr sz="1100" spc="-10" dirty="0">
                <a:latin typeface="Latin Modern Math"/>
                <a:cs typeface="Latin Modern Math"/>
              </a:rPr>
              <a:t>combinations </a:t>
            </a:r>
            <a:r>
              <a:rPr sz="1100" spc="-5" dirty="0">
                <a:latin typeface="Latin Modern Math"/>
                <a:cs typeface="Latin Modern Math"/>
              </a:rPr>
              <a:t>that are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uncorrelated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i="1" spc="55" dirty="0">
                <a:latin typeface="Times New Roman"/>
                <a:cs typeface="Times New Roman"/>
              </a:rPr>
              <a:t>Z</a:t>
            </a:r>
            <a:r>
              <a:rPr sz="1200" spc="82" baseline="-10416" dirty="0">
                <a:latin typeface="LM Roman 8"/>
                <a:cs typeface="LM Roman 8"/>
              </a:rPr>
              <a:t>1</a:t>
            </a:r>
            <a:r>
              <a:rPr sz="1100" spc="5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216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second 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5" dirty="0">
                <a:latin typeface="Latin Modern Math"/>
                <a:cs typeface="Latin Modern Math"/>
              </a:rPr>
              <a:t> scores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12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22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2</a:t>
            </a:r>
            <a:endParaRPr sz="1200" baseline="-10416">
              <a:latin typeface="LM Roman 8"/>
              <a:cs typeface="LM Roman 8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atin Modern Math"/>
                <a:cs typeface="Latin Modern Math"/>
              </a:rPr>
              <a:t>take </a:t>
            </a:r>
            <a:r>
              <a:rPr sz="1100" spc="-10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form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">
              <a:latin typeface="Latin Modern Math"/>
              <a:cs typeface="Latin Modern Math"/>
            </a:endParaRPr>
          </a:p>
          <a:p>
            <a:pPr marL="940435">
              <a:lnSpc>
                <a:spcPct val="100000"/>
              </a:lnSpc>
            </a:pP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2</a:t>
            </a:r>
            <a:r>
              <a:rPr sz="1200" spc="89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12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22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2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φ</a:t>
            </a:r>
            <a:r>
              <a:rPr sz="1200" i="1" spc="82" baseline="-10416" dirty="0">
                <a:latin typeface="Times New Roman"/>
                <a:cs typeface="Times New Roman"/>
              </a:rPr>
              <a:t>p</a:t>
            </a:r>
            <a:r>
              <a:rPr sz="1200" spc="82" baseline="-10416" dirty="0">
                <a:latin typeface="LM Roman 8"/>
                <a:cs typeface="LM Roman 8"/>
              </a:rPr>
              <a:t>2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200" i="1" spc="82" baseline="-10416" dirty="0">
                <a:latin typeface="Times New Roman"/>
                <a:cs typeface="Times New Roman"/>
              </a:rPr>
              <a:t>ip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20979" marR="43180">
              <a:lnSpc>
                <a:spcPct val="102600"/>
              </a:lnSpc>
            </a:pPr>
            <a:r>
              <a:rPr sz="1100" spc="-10" dirty="0">
                <a:latin typeface="Latin Modern Math"/>
                <a:cs typeface="Latin Modern Math"/>
              </a:rPr>
              <a:t>where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is the second principal </a:t>
            </a:r>
            <a:r>
              <a:rPr sz="1100" spc="-10" dirty="0">
                <a:latin typeface="Latin Modern Math"/>
                <a:cs typeface="Latin Modern Math"/>
              </a:rPr>
              <a:t>component loading vector,  with elements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22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i="1" spc="37" baseline="-10416" dirty="0">
                <a:latin typeface="Times New Roman"/>
                <a:cs typeface="Times New Roman"/>
              </a:rPr>
              <a:t>p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r>
              <a:rPr sz="1100" spc="2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02" y="211465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Further </a:t>
            </a:r>
            <a:r>
              <a:rPr spc="10" dirty="0"/>
              <a:t>principal </a:t>
            </a:r>
            <a:r>
              <a:rPr spc="15" dirty="0"/>
              <a:t>components:</a:t>
            </a:r>
            <a:r>
              <a:rPr spc="145" dirty="0"/>
              <a:t> </a:t>
            </a:r>
            <a:r>
              <a:rPr spc="5" dirty="0"/>
              <a:t>continued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1036534"/>
            <a:ext cx="385127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turns </a:t>
            </a:r>
            <a:r>
              <a:rPr sz="1100" spc="-10" dirty="0">
                <a:latin typeface="Latin Modern Math"/>
                <a:cs typeface="Latin Modern Math"/>
              </a:rPr>
              <a:t>out </a:t>
            </a:r>
            <a:r>
              <a:rPr sz="1100" spc="-5" dirty="0">
                <a:latin typeface="Latin Modern Math"/>
                <a:cs typeface="Latin Modern Math"/>
              </a:rPr>
              <a:t>that constraining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uncorrelated </a:t>
            </a:r>
            <a:r>
              <a:rPr sz="1100" spc="-10" dirty="0">
                <a:latin typeface="Latin Modern Math"/>
                <a:cs typeface="Latin Modern Math"/>
              </a:rPr>
              <a:t>with 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5" dirty="0">
                <a:latin typeface="Latin Modern Math"/>
                <a:cs typeface="Latin Modern Math"/>
              </a:rPr>
              <a:t>equivalent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0" dirty="0">
                <a:latin typeface="Latin Modern Math"/>
                <a:cs typeface="Latin Modern Math"/>
              </a:rPr>
              <a:t>constraining </a:t>
            </a:r>
            <a:r>
              <a:rPr sz="1100" spc="-5" dirty="0">
                <a:latin typeface="Latin Modern Math"/>
                <a:cs typeface="Latin Modern Math"/>
              </a:rPr>
              <a:t>the direction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 </a:t>
            </a:r>
            <a:r>
              <a:rPr sz="1100" spc="-5" dirty="0">
                <a:latin typeface="Latin Modern Math"/>
                <a:cs typeface="Latin Modern Math"/>
              </a:rPr>
              <a:t>orthogonal (perpendicular) to the direction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r>
              <a:rPr sz="1100" spc="25" dirty="0">
                <a:latin typeface="Latin Modern Math"/>
                <a:cs typeface="Latin Modern Math"/>
              </a:rPr>
              <a:t>.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so</a:t>
            </a:r>
            <a:r>
              <a:rPr sz="1100" spc="9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on.</a:t>
            </a:r>
            <a:endParaRPr sz="1100">
              <a:latin typeface="Latin Modern Math"/>
              <a:cs typeface="Latin Modern Math"/>
            </a:endParaRPr>
          </a:p>
          <a:p>
            <a:pPr marL="208279" marR="6476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directions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r>
              <a:rPr sz="1100" spc="25" dirty="0">
                <a:latin typeface="Latin Modern Math"/>
                <a:cs typeface="Latin Modern Math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r>
              <a:rPr sz="1100" spc="25" dirty="0">
                <a:latin typeface="Latin Modern Math"/>
                <a:cs typeface="Latin Modern Math"/>
              </a:rPr>
              <a:t>, </a:t>
            </a:r>
            <a:r>
              <a:rPr sz="1100" i="1" spc="35" dirty="0">
                <a:latin typeface="Times New Roman"/>
                <a:cs typeface="Times New Roman"/>
              </a:rPr>
              <a:t>φ</a:t>
            </a:r>
            <a:r>
              <a:rPr sz="1200" spc="52" baseline="-10416" dirty="0">
                <a:latin typeface="LM Roman 8"/>
                <a:cs typeface="LM Roman 8"/>
              </a:rPr>
              <a:t>3</a:t>
            </a:r>
            <a:r>
              <a:rPr sz="1100" i="1" spc="35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</a:t>
            </a:r>
            <a:r>
              <a:rPr sz="1100" spc="-5" dirty="0">
                <a:latin typeface="Latin Modern Math"/>
                <a:cs typeface="Latin Modern Math"/>
              </a:rPr>
              <a:t>are the  ordered sequence of </a:t>
            </a:r>
            <a:r>
              <a:rPr sz="1100" spc="-15" dirty="0">
                <a:latin typeface="Latin Modern Math"/>
                <a:cs typeface="Latin Modern Math"/>
              </a:rPr>
              <a:t>right </a:t>
            </a:r>
            <a:r>
              <a:rPr sz="1100" spc="-5" dirty="0">
                <a:latin typeface="Latin Modern Math"/>
                <a:cs typeface="Latin Modern Math"/>
              </a:rPr>
              <a:t>singular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0" dirty="0">
                <a:latin typeface="Latin Modern Math"/>
                <a:cs typeface="Latin Modern Math"/>
              </a:rPr>
              <a:t>matrix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,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995" y="1934856"/>
            <a:ext cx="3277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variances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sz="1200" spc="-7" baseline="31250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times</a:t>
            </a:r>
            <a:r>
              <a:rPr sz="1100" spc="-2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019959"/>
            <a:ext cx="299720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0050" algn="r">
              <a:lnSpc>
                <a:spcPts val="819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1180"/>
              </a:lnSpc>
            </a:pPr>
            <a:r>
              <a:rPr sz="1100" spc="-5" dirty="0">
                <a:latin typeface="Latin Modern Math"/>
                <a:cs typeface="Latin Modern Math"/>
              </a:rPr>
              <a:t>squares of the singular </a:t>
            </a:r>
            <a:r>
              <a:rPr sz="1100" spc="-15" dirty="0">
                <a:latin typeface="Latin Modern Math"/>
                <a:cs typeface="Latin Modern Math"/>
              </a:rPr>
              <a:t>values. </a:t>
            </a:r>
            <a:r>
              <a:rPr sz="1100" spc="-10" dirty="0">
                <a:latin typeface="Latin Modern Math"/>
                <a:cs typeface="Latin Modern Math"/>
              </a:rPr>
              <a:t>There </a:t>
            </a:r>
            <a:r>
              <a:rPr sz="1100" spc="-5" dirty="0">
                <a:latin typeface="Latin Modern Math"/>
                <a:cs typeface="Latin Modern Math"/>
              </a:rPr>
              <a:t>are at</a:t>
            </a:r>
            <a:r>
              <a:rPr sz="1100" spc="-254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most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atin Modern Math"/>
                <a:cs typeface="Latin Modern Math"/>
              </a:rPr>
              <a:t>min(</a:t>
            </a:r>
            <a:r>
              <a:rPr sz="1100" i="1" spc="15" dirty="0">
                <a:latin typeface="Times New Roman"/>
                <a:cs typeface="Times New Roman"/>
              </a:rPr>
              <a:t>n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spc="10" dirty="0">
                <a:latin typeface="Latin Modern Math"/>
                <a:cs typeface="Latin Modern Math"/>
              </a:rPr>
              <a:t>1</a:t>
            </a:r>
            <a:r>
              <a:rPr sz="1100" i="1" spc="10" dirty="0">
                <a:latin typeface="Times New Roman"/>
                <a:cs typeface="Times New Roman"/>
              </a:rPr>
              <a:t>,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Latin Modern Math"/>
                <a:cs typeface="Latin Modern Math"/>
              </a:rPr>
              <a:t>) </a:t>
            </a:r>
            <a:r>
              <a:rPr sz="1100" spc="-5" dirty="0">
                <a:latin typeface="Latin Modern Math"/>
                <a:cs typeface="Latin Modern Math"/>
              </a:rPr>
              <a:t>principal</a:t>
            </a:r>
            <a:r>
              <a:rPr sz="1100" spc="-254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components.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22" y="211465"/>
            <a:ext cx="892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Illustration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7545"/>
            <a:ext cx="3765550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12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DejaVu Sans Condensed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USAarrests </a:t>
            </a:r>
            <a:r>
              <a:rPr sz="1100" spc="-5" dirty="0">
                <a:latin typeface="Latin Modern Math"/>
                <a:cs typeface="Latin Modern Math"/>
              </a:rPr>
              <a:t>data: </a:t>
            </a: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20" dirty="0">
                <a:latin typeface="Latin Modern Math"/>
                <a:cs typeface="Latin Modern Math"/>
              </a:rPr>
              <a:t>fifty </a:t>
            </a:r>
            <a:r>
              <a:rPr sz="1100" spc="-5" dirty="0">
                <a:latin typeface="Latin Modern Math"/>
                <a:cs typeface="Latin Modern Math"/>
              </a:rPr>
              <a:t>states in the </a:t>
            </a:r>
            <a:r>
              <a:rPr sz="1100" spc="-10" dirty="0">
                <a:latin typeface="Latin Modern Math"/>
                <a:cs typeface="Latin Modern Math"/>
              </a:rPr>
              <a:t>United  </a:t>
            </a:r>
            <a:r>
              <a:rPr sz="1100" spc="-5" dirty="0">
                <a:latin typeface="Latin Modern Math"/>
                <a:cs typeface="Latin Modern Math"/>
              </a:rPr>
              <a:t>States, the data set </a:t>
            </a:r>
            <a:r>
              <a:rPr sz="1100" spc="-10" dirty="0">
                <a:latin typeface="Latin Modern Math"/>
                <a:cs typeface="Latin Modern Math"/>
              </a:rPr>
              <a:t>contains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 arrests</a:t>
            </a:r>
            <a:r>
              <a:rPr sz="1100" spc="-20" dirty="0">
                <a:latin typeface="Latin Modern Math"/>
                <a:cs typeface="Latin Modern Math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per</a:t>
            </a:r>
            <a:endParaRPr sz="1100">
              <a:latin typeface="Latin Modern Math"/>
              <a:cs typeface="Latin Modern Math"/>
            </a:endParaRPr>
          </a:p>
          <a:p>
            <a:pPr marL="144780" marR="5080">
              <a:lnSpc>
                <a:spcPct val="102600"/>
              </a:lnSpc>
            </a:pPr>
            <a:r>
              <a:rPr sz="1100" dirty="0">
                <a:latin typeface="Latin Modern Math"/>
                <a:cs typeface="Latin Modern Math"/>
              </a:rPr>
              <a:t>100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000 </a:t>
            </a:r>
            <a:r>
              <a:rPr sz="1100" spc="-10" dirty="0">
                <a:latin typeface="Latin Modern Math"/>
                <a:cs typeface="Latin Modern Math"/>
              </a:rPr>
              <a:t>residents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three crimes: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Assault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Murder</a:t>
            </a:r>
            <a:r>
              <a:rPr sz="1100" spc="-5" dirty="0">
                <a:latin typeface="Latin Modern Math"/>
                <a:cs typeface="Latin Modern Math"/>
              </a:rPr>
              <a:t>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</a:t>
            </a:r>
            <a:r>
              <a:rPr sz="1100" spc="-5" dirty="0">
                <a:latin typeface="Latin Modern Math"/>
                <a:cs typeface="Latin Modern Math"/>
              </a:rPr>
              <a:t>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also record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UrbanPop </a:t>
            </a:r>
            <a:r>
              <a:rPr sz="1100" spc="-5" dirty="0">
                <a:latin typeface="Latin Modern Math"/>
                <a:cs typeface="Latin Modern Math"/>
              </a:rPr>
              <a:t>(the </a:t>
            </a:r>
            <a:r>
              <a:rPr sz="1100" spc="-10" dirty="0">
                <a:latin typeface="Latin Modern Math"/>
                <a:cs typeface="Latin Modern Math"/>
              </a:rPr>
              <a:t>percent </a:t>
            </a:r>
            <a:r>
              <a:rPr sz="1100" spc="-5" dirty="0">
                <a:latin typeface="Latin Modern Math"/>
                <a:cs typeface="Latin Modern Math"/>
              </a:rPr>
              <a:t>of the  population in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state living in </a:t>
            </a:r>
            <a:r>
              <a:rPr sz="1100" spc="-10" dirty="0">
                <a:latin typeface="Latin Modern Math"/>
                <a:cs typeface="Latin Modern Math"/>
              </a:rPr>
              <a:t>urban</a:t>
            </a:r>
            <a:r>
              <a:rPr sz="1100" spc="-5" dirty="0">
                <a:latin typeface="Latin Modern Math"/>
                <a:cs typeface="Latin Modern Math"/>
              </a:rPr>
              <a:t> areas).</a:t>
            </a:r>
            <a:endParaRPr sz="1100">
              <a:latin typeface="Latin Modern Math"/>
              <a:cs typeface="Latin Modern Math"/>
            </a:endParaRPr>
          </a:p>
          <a:p>
            <a:pPr marL="144780" marR="3556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score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5" dirty="0">
                <a:latin typeface="Latin Modern Math"/>
                <a:cs typeface="Latin Modern Math"/>
              </a:rPr>
              <a:t>length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14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50,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principal 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25" dirty="0">
                <a:latin typeface="Latin Modern Math"/>
                <a:cs typeface="Latin Modern Math"/>
              </a:rPr>
              <a:t>have</a:t>
            </a:r>
            <a:r>
              <a:rPr sz="1100" spc="3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length</a:t>
            </a:r>
            <a:endParaRPr sz="1100">
              <a:latin typeface="Latin Modern Math"/>
              <a:cs typeface="Latin Modern Math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4.</a:t>
            </a:r>
            <a:endParaRPr sz="1100">
              <a:latin typeface="Latin Modern Math"/>
              <a:cs typeface="Latin Modern Math"/>
            </a:endParaRPr>
          </a:p>
          <a:p>
            <a:pPr marL="144780" marR="1936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15" dirty="0">
                <a:latin typeface="Latin Modern Math"/>
                <a:cs typeface="Latin Modern Math"/>
              </a:rPr>
              <a:t>was </a:t>
            </a:r>
            <a:r>
              <a:rPr sz="1100" spc="-5" dirty="0">
                <a:latin typeface="Latin Modern Math"/>
                <a:cs typeface="Latin Modern Math"/>
              </a:rPr>
              <a:t>performed after standardizing </a:t>
            </a:r>
            <a:r>
              <a:rPr sz="1100" spc="-15" dirty="0">
                <a:latin typeface="Latin Modern Math"/>
                <a:cs typeface="Latin Modern Math"/>
              </a:rPr>
              <a:t>each variable </a:t>
            </a:r>
            <a:r>
              <a:rPr sz="1100" spc="-5" dirty="0">
                <a:latin typeface="Latin Modern Math"/>
                <a:cs typeface="Latin Modern Math"/>
              </a:rPr>
              <a:t>to 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standard deviation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98" y="211465"/>
            <a:ext cx="2195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USAarrests </a:t>
            </a:r>
            <a:r>
              <a:rPr spc="10" dirty="0"/>
              <a:t>data: </a:t>
            </a:r>
            <a:r>
              <a:rPr spc="20" dirty="0"/>
              <a:t>PCA</a:t>
            </a:r>
            <a:r>
              <a:rPr spc="114" dirty="0"/>
              <a:t> </a:t>
            </a:r>
            <a:r>
              <a:rPr spc="10" dirty="0"/>
              <a:t>plot</a:t>
            </a:r>
          </a:p>
        </p:txBody>
      </p:sp>
      <p:sp>
        <p:nvSpPr>
          <p:cNvPr id="3" name="object 3"/>
          <p:cNvSpPr/>
          <p:nvPr/>
        </p:nvSpPr>
        <p:spPr>
          <a:xfrm>
            <a:off x="1264485" y="739294"/>
            <a:ext cx="2227580" cy="2227580"/>
          </a:xfrm>
          <a:custGeom>
            <a:avLst/>
            <a:gdLst/>
            <a:ahLst/>
            <a:cxnLst/>
            <a:rect l="l" t="t" r="r" b="b"/>
            <a:pathLst>
              <a:path w="2227579" h="2227580">
                <a:moveTo>
                  <a:pt x="103810" y="2191403"/>
                </a:moveTo>
                <a:lnTo>
                  <a:pt x="2151679" y="2191403"/>
                </a:lnTo>
              </a:path>
              <a:path w="2227579" h="2227580">
                <a:moveTo>
                  <a:pt x="103810" y="2191403"/>
                </a:moveTo>
                <a:lnTo>
                  <a:pt x="103810" y="2226978"/>
                </a:lnTo>
              </a:path>
              <a:path w="2227579" h="2227580">
                <a:moveTo>
                  <a:pt x="445129" y="2191403"/>
                </a:moveTo>
                <a:lnTo>
                  <a:pt x="445129" y="2226978"/>
                </a:lnTo>
              </a:path>
              <a:path w="2227579" h="2227580">
                <a:moveTo>
                  <a:pt x="786449" y="2191403"/>
                </a:moveTo>
                <a:lnTo>
                  <a:pt x="786449" y="2226978"/>
                </a:lnTo>
              </a:path>
              <a:path w="2227579" h="2227580">
                <a:moveTo>
                  <a:pt x="1127769" y="2191403"/>
                </a:moveTo>
                <a:lnTo>
                  <a:pt x="1127769" y="2226978"/>
                </a:lnTo>
              </a:path>
              <a:path w="2227579" h="2227580">
                <a:moveTo>
                  <a:pt x="1469089" y="2191403"/>
                </a:moveTo>
                <a:lnTo>
                  <a:pt x="1469089" y="2226978"/>
                </a:lnTo>
              </a:path>
              <a:path w="2227579" h="2227580">
                <a:moveTo>
                  <a:pt x="1810408" y="2191403"/>
                </a:moveTo>
                <a:lnTo>
                  <a:pt x="1810408" y="2226978"/>
                </a:lnTo>
              </a:path>
              <a:path w="2227579" h="2227580">
                <a:moveTo>
                  <a:pt x="2151679" y="2191403"/>
                </a:moveTo>
                <a:lnTo>
                  <a:pt x="2151679" y="2226978"/>
                </a:lnTo>
              </a:path>
              <a:path w="2227579" h="2227580">
                <a:moveTo>
                  <a:pt x="35574" y="2123169"/>
                </a:moveTo>
                <a:lnTo>
                  <a:pt x="35574" y="75299"/>
                </a:lnTo>
              </a:path>
              <a:path w="2227579" h="2227580">
                <a:moveTo>
                  <a:pt x="35574" y="2123169"/>
                </a:moveTo>
                <a:lnTo>
                  <a:pt x="0" y="2123169"/>
                </a:lnTo>
              </a:path>
              <a:path w="2227579" h="2227580">
                <a:moveTo>
                  <a:pt x="35574" y="1781849"/>
                </a:moveTo>
                <a:lnTo>
                  <a:pt x="0" y="1781849"/>
                </a:lnTo>
              </a:path>
              <a:path w="2227579" h="2227580">
                <a:moveTo>
                  <a:pt x="35574" y="1440529"/>
                </a:moveTo>
                <a:lnTo>
                  <a:pt x="0" y="1440529"/>
                </a:lnTo>
              </a:path>
              <a:path w="2227579" h="2227580">
                <a:moveTo>
                  <a:pt x="35574" y="1099209"/>
                </a:moveTo>
                <a:lnTo>
                  <a:pt x="0" y="1099209"/>
                </a:lnTo>
              </a:path>
              <a:path w="2227579" h="2227580">
                <a:moveTo>
                  <a:pt x="35574" y="757889"/>
                </a:moveTo>
                <a:lnTo>
                  <a:pt x="0" y="757889"/>
                </a:lnTo>
              </a:path>
              <a:path w="2227579" h="2227580">
                <a:moveTo>
                  <a:pt x="35574" y="416570"/>
                </a:moveTo>
                <a:lnTo>
                  <a:pt x="0" y="416570"/>
                </a:lnTo>
              </a:path>
              <a:path w="2227579" h="2227580">
                <a:moveTo>
                  <a:pt x="35574" y="75299"/>
                </a:moveTo>
                <a:lnTo>
                  <a:pt x="0" y="75299"/>
                </a:lnTo>
              </a:path>
              <a:path w="2227579" h="2227580">
                <a:moveTo>
                  <a:pt x="35574" y="2191403"/>
                </a:moveTo>
                <a:lnTo>
                  <a:pt x="2226979" y="2191403"/>
                </a:lnTo>
                <a:lnTo>
                  <a:pt x="2226979" y="0"/>
                </a:lnTo>
                <a:lnTo>
                  <a:pt x="35574" y="0"/>
                </a:lnTo>
                <a:lnTo>
                  <a:pt x="35574" y="2191403"/>
                </a:lnTo>
              </a:path>
            </a:pathLst>
          </a:custGeom>
          <a:ln w="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1800" y="2986775"/>
            <a:ext cx="933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120" y="2986775"/>
            <a:ext cx="933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440" y="2986775"/>
            <a:ext cx="758825" cy="239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0840" algn="l"/>
                <a:tab pos="712470" algn="l"/>
              </a:tabLst>
            </a:pPr>
            <a:r>
              <a:rPr sz="450" spc="5" dirty="0">
                <a:latin typeface="Arial"/>
                <a:cs typeface="Arial"/>
              </a:rPr>
              <a:t>−1	0	1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450" spc="5" dirty="0">
                <a:latin typeface="Arial"/>
                <a:cs typeface="Arial"/>
              </a:rPr>
              <a:t>First Principal</a:t>
            </a:r>
            <a:r>
              <a:rPr sz="450" spc="-3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5710" y="298677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6980" y="298677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6169" y="281596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169" y="247464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169" y="213332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169" y="180932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169" y="146800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169" y="112668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169" y="78541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870" y="1437497"/>
            <a:ext cx="85090" cy="7943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spc="5" dirty="0">
                <a:latin typeface="Arial"/>
                <a:cs typeface="Arial"/>
              </a:rPr>
              <a:t>Second Principal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5093" y="2176709"/>
            <a:ext cx="220979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Alabama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8809" y="2172113"/>
            <a:ext cx="2324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r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kansas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8010" y="1272814"/>
            <a:ext cx="23431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Cali</a:t>
            </a:r>
            <a:r>
              <a:rPr sz="350" spc="-5" dirty="0">
                <a:solidFill>
                  <a:srgbClr val="0072CB"/>
                </a:solidFill>
                <a:latin typeface="Arial"/>
                <a:cs typeface="Arial"/>
              </a:rPr>
              <a:t>f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rnia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1088" y="1460471"/>
            <a:ext cx="22542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Colorado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0060" y="1426232"/>
            <a:ext cx="2863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Connecticut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2091" y="1807029"/>
            <a:ext cx="17716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Florida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7080" y="1263131"/>
            <a:ext cx="1720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H</a:t>
            </a:r>
            <a:r>
              <a:rPr sz="350" spc="10" dirty="0">
                <a:solidFill>
                  <a:srgbClr val="0072CB"/>
                </a:solidFill>
                <a:latin typeface="Arial"/>
                <a:cs typeface="Arial"/>
              </a:rPr>
              <a:t>awaii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3672" y="1865036"/>
            <a:ext cx="14922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Idaho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1411" y="1563391"/>
            <a:ext cx="35877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Illinois</a:t>
            </a:r>
            <a:r>
              <a:rPr sz="525" baseline="23809" dirty="0">
                <a:solidFill>
                  <a:srgbClr val="0072CB"/>
                </a:solidFill>
                <a:latin typeface="Arial"/>
                <a:cs typeface="Arial"/>
              </a:rPr>
              <a:t>Arizona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4252" y="2112675"/>
            <a:ext cx="22669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K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entucky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2420" y="1920967"/>
            <a:ext cx="1600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Maine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3100" y="1736227"/>
            <a:ext cx="2235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Michigan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2875" y="1975173"/>
            <a:ext cx="217804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Montana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0782" y="1728224"/>
            <a:ext cx="52006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Nebraska</a:t>
            </a:r>
            <a:r>
              <a:rPr sz="350" spc="5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525" spc="22" baseline="-15873" dirty="0">
                <a:solidFill>
                  <a:srgbClr val="0072CB"/>
                </a:solidFill>
                <a:latin typeface="Arial"/>
                <a:cs typeface="Arial"/>
              </a:rPr>
              <a:t>Indiana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5614" y="1531722"/>
            <a:ext cx="1930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ev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ada</a:t>
            </a:r>
            <a:endParaRPr sz="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985" y="1782920"/>
            <a:ext cx="4267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1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Ha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I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ow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p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shire</a:t>
            </a:r>
            <a:endParaRPr sz="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40991" y="1515616"/>
            <a:ext cx="2324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3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York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6128" y="1996221"/>
            <a:ext cx="2546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rth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Dakota</a:t>
            </a:r>
            <a:endParaRPr sz="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02484" y="1704804"/>
            <a:ext cx="7562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Kansa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s 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klaho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D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el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aware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Missouri</a:t>
            </a:r>
            <a:endParaRPr sz="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6837" y="2447427"/>
            <a:ext cx="417830" cy="2355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South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Carolina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">
              <a:latin typeface="Arial"/>
              <a:cs typeface="Arial"/>
            </a:endParaRPr>
          </a:p>
          <a:p>
            <a:pPr marL="12700" marR="73660" indent="2540">
              <a:lnSpc>
                <a:spcPts val="400"/>
              </a:lnSpc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North</a:t>
            </a:r>
            <a:r>
              <a:rPr sz="350" spc="-5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Carolina </a:t>
            </a:r>
            <a:r>
              <a:rPr sz="350" spc="1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Mississippi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58225" y="2072362"/>
            <a:ext cx="32385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South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Dakota</a:t>
            </a:r>
            <a:endParaRPr sz="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70137" y="1654407"/>
            <a:ext cx="1530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T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xas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6740" y="1299104"/>
            <a:ext cx="7023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RhodMe 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aIsl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U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saa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t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cd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h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use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tt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s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w</a:t>
            </a:r>
            <a:r>
              <a:rPr sz="350" spc="-6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Jersey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64635" y="1856197"/>
            <a:ext cx="19050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Virginia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75845" y="1460922"/>
            <a:ext cx="28448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Washington</a:t>
            </a:r>
            <a:endParaRPr sz="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9637" y="2270148"/>
            <a:ext cx="49720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VermontWest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Virginia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3509" y="1543334"/>
            <a:ext cx="1032510" cy="12890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63500" marR="43180" indent="686435">
              <a:lnSpc>
                <a:spcPts val="350"/>
              </a:lnSpc>
              <a:spcBef>
                <a:spcPts val="209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Ohio  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Wisco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ns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in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in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nesota </a:t>
            </a:r>
            <a:r>
              <a:rPr sz="525" spc="22" baseline="-7936" dirty="0">
                <a:solidFill>
                  <a:srgbClr val="0072CB"/>
                </a:solidFill>
                <a:latin typeface="Arial"/>
                <a:cs typeface="Arial"/>
              </a:rPr>
              <a:t>Pennsylvania</a:t>
            </a:r>
            <a:r>
              <a:rPr sz="525" spc="97" baseline="-7936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525" spc="30" baseline="-23809" dirty="0">
                <a:solidFill>
                  <a:srgbClr val="0072CB"/>
                </a:solidFill>
                <a:latin typeface="Arial"/>
                <a:cs typeface="Arial"/>
              </a:rPr>
              <a:t>Oregon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63936" y="1897157"/>
            <a:ext cx="22987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W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y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oming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98154" y="701814"/>
            <a:ext cx="2231390" cy="2231390"/>
            <a:chOff x="1298154" y="701814"/>
            <a:chExt cx="2231390" cy="2231390"/>
          </a:xfrm>
        </p:grpSpPr>
        <p:sp>
          <p:nvSpPr>
            <p:cNvPr id="46" name="object 46"/>
            <p:cNvSpPr/>
            <p:nvPr/>
          </p:nvSpPr>
          <p:spPr>
            <a:xfrm>
              <a:off x="1809026" y="703719"/>
              <a:ext cx="1718310" cy="1718310"/>
            </a:xfrm>
            <a:custGeom>
              <a:avLst/>
              <a:gdLst/>
              <a:ahLst/>
              <a:cxnLst/>
              <a:rect l="l" t="t" r="r" b="b"/>
              <a:pathLst>
                <a:path w="1718310" h="1718310">
                  <a:moveTo>
                    <a:pt x="0" y="35574"/>
                  </a:moveTo>
                  <a:lnTo>
                    <a:pt x="1166406" y="35574"/>
                  </a:lnTo>
                </a:path>
                <a:path w="1718310" h="1718310">
                  <a:moveTo>
                    <a:pt x="0" y="35574"/>
                  </a:moveTo>
                  <a:lnTo>
                    <a:pt x="0" y="0"/>
                  </a:lnTo>
                </a:path>
                <a:path w="1718310" h="1718310">
                  <a:moveTo>
                    <a:pt x="583227" y="35574"/>
                  </a:moveTo>
                  <a:lnTo>
                    <a:pt x="583227" y="0"/>
                  </a:lnTo>
                </a:path>
                <a:path w="1718310" h="1718310">
                  <a:moveTo>
                    <a:pt x="1166406" y="35574"/>
                  </a:moveTo>
                  <a:lnTo>
                    <a:pt x="1166406" y="0"/>
                  </a:lnTo>
                </a:path>
                <a:path w="1718310" h="1718310">
                  <a:moveTo>
                    <a:pt x="1682437" y="1718012"/>
                  </a:moveTo>
                  <a:lnTo>
                    <a:pt x="1682437" y="551605"/>
                  </a:lnTo>
                </a:path>
                <a:path w="1718310" h="1718310">
                  <a:moveTo>
                    <a:pt x="1682437" y="1718012"/>
                  </a:moveTo>
                  <a:lnTo>
                    <a:pt x="1718012" y="1718012"/>
                  </a:lnTo>
                </a:path>
                <a:path w="1718310" h="1718310">
                  <a:moveTo>
                    <a:pt x="1682437" y="1134784"/>
                  </a:moveTo>
                  <a:lnTo>
                    <a:pt x="1718012" y="1134784"/>
                  </a:lnTo>
                </a:path>
                <a:path w="1718310" h="1718310">
                  <a:moveTo>
                    <a:pt x="1682437" y="551605"/>
                  </a:moveTo>
                  <a:lnTo>
                    <a:pt x="1718012" y="551605"/>
                  </a:lnTo>
                </a:path>
              </a:pathLst>
            </a:custGeom>
            <a:ln w="370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0059" y="739294"/>
              <a:ext cx="2192020" cy="2192020"/>
            </a:xfrm>
            <a:custGeom>
              <a:avLst/>
              <a:gdLst/>
              <a:ahLst/>
              <a:cxnLst/>
              <a:rect l="l" t="t" r="r" b="b"/>
              <a:pathLst>
                <a:path w="2192020" h="2192020">
                  <a:moveTo>
                    <a:pt x="0" y="2191403"/>
                  </a:moveTo>
                  <a:lnTo>
                    <a:pt x="2191404" y="2191403"/>
                  </a:lnTo>
                  <a:lnTo>
                    <a:pt x="2191404" y="0"/>
                  </a:lnTo>
                  <a:lnTo>
                    <a:pt x="0" y="0"/>
                  </a:lnTo>
                  <a:lnTo>
                    <a:pt x="0" y="2191403"/>
                  </a:lnTo>
                </a:path>
              </a:pathLst>
            </a:custGeom>
            <a:ln w="370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45567" y="2150767"/>
            <a:ext cx="292735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8745">
              <a:lnSpc>
                <a:spcPct val="121700"/>
              </a:lnSpc>
              <a:spcBef>
                <a:spcPts val="9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Alaska  Georgia</a:t>
            </a:r>
            <a:endParaRPr sz="350">
              <a:latin typeface="Arial"/>
              <a:cs typeface="Arial"/>
            </a:endParaRPr>
          </a:p>
          <a:p>
            <a:pPr marL="77470">
              <a:lnSpc>
                <a:spcPts val="520"/>
              </a:lnSpc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Murder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95129" y="1810049"/>
            <a:ext cx="611505" cy="36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830" marR="5080" indent="40005">
              <a:lnSpc>
                <a:spcPct val="171200"/>
              </a:lnSpc>
              <a:spcBef>
                <a:spcPts val="9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5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Mexico  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Maryland</a:t>
            </a:r>
            <a:endParaRPr sz="35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135"/>
              </a:spcBef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Assault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" baseline="7936" dirty="0">
                <a:solidFill>
                  <a:srgbClr val="0072CB"/>
                </a:solidFill>
                <a:latin typeface="Arial"/>
                <a:cs typeface="Arial"/>
              </a:rPr>
              <a:t>Tennesse</a:t>
            </a: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L</a:t>
            </a:r>
            <a:r>
              <a:rPr sz="525" baseline="7936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ouisiana</a:t>
            </a:r>
            <a:endParaRPr sz="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37806" y="581924"/>
            <a:ext cx="1428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38346" y="581924"/>
            <a:ext cx="1079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21524" y="581924"/>
            <a:ext cx="1079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61020" y="2350511"/>
            <a:ext cx="85090" cy="1428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61020" y="1784598"/>
            <a:ext cx="85090" cy="10795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61020" y="1201419"/>
            <a:ext cx="85090" cy="10795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70569" y="763603"/>
            <a:ext cx="28956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42573" y="1586515"/>
            <a:ext cx="1676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Rape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00059" y="739294"/>
            <a:ext cx="2192020" cy="2192020"/>
            <a:chOff x="1300059" y="739294"/>
            <a:chExt cx="2192020" cy="2192020"/>
          </a:xfrm>
        </p:grpSpPr>
        <p:sp>
          <p:nvSpPr>
            <p:cNvPr id="59" name="object 59"/>
            <p:cNvSpPr/>
            <p:nvPr/>
          </p:nvSpPr>
          <p:spPr>
            <a:xfrm>
              <a:off x="2392254" y="1024090"/>
              <a:ext cx="544195" cy="1205230"/>
            </a:xfrm>
            <a:custGeom>
              <a:avLst/>
              <a:gdLst/>
              <a:ahLst/>
              <a:cxnLst/>
              <a:rect l="l" t="t" r="r" b="b"/>
              <a:pathLst>
                <a:path w="544194" h="1205230">
                  <a:moveTo>
                    <a:pt x="0" y="814414"/>
                  </a:moveTo>
                  <a:lnTo>
                    <a:pt x="500072" y="1204649"/>
                  </a:lnTo>
                </a:path>
                <a:path w="544194" h="1205230">
                  <a:moveTo>
                    <a:pt x="464843" y="1199708"/>
                  </a:moveTo>
                  <a:lnTo>
                    <a:pt x="500072" y="1204649"/>
                  </a:lnTo>
                  <a:lnTo>
                    <a:pt x="486731" y="1171643"/>
                  </a:lnTo>
                </a:path>
                <a:path w="544194" h="1205230">
                  <a:moveTo>
                    <a:pt x="0" y="814414"/>
                  </a:moveTo>
                  <a:lnTo>
                    <a:pt x="544194" y="989817"/>
                  </a:lnTo>
                </a:path>
                <a:path w="544194" h="1205230">
                  <a:moveTo>
                    <a:pt x="509410" y="997327"/>
                  </a:moveTo>
                  <a:lnTo>
                    <a:pt x="544194" y="989817"/>
                  </a:lnTo>
                  <a:lnTo>
                    <a:pt x="520329" y="963432"/>
                  </a:lnTo>
                </a:path>
                <a:path w="544194" h="1205230">
                  <a:moveTo>
                    <a:pt x="0" y="814414"/>
                  </a:moveTo>
                  <a:lnTo>
                    <a:pt x="259596" y="0"/>
                  </a:lnTo>
                </a:path>
                <a:path w="544194" h="1205230">
                  <a:moveTo>
                    <a:pt x="267156" y="34734"/>
                  </a:moveTo>
                  <a:lnTo>
                    <a:pt x="259596" y="0"/>
                  </a:lnTo>
                  <a:lnTo>
                    <a:pt x="233261" y="23914"/>
                  </a:lnTo>
                </a:path>
                <a:path w="544194" h="1205230">
                  <a:moveTo>
                    <a:pt x="0" y="814414"/>
                  </a:moveTo>
                  <a:lnTo>
                    <a:pt x="507088" y="658280"/>
                  </a:lnTo>
                </a:path>
                <a:path w="544194" h="1205230">
                  <a:moveTo>
                    <a:pt x="482877" y="684368"/>
                  </a:moveTo>
                  <a:lnTo>
                    <a:pt x="507088" y="658280"/>
                  </a:lnTo>
                  <a:lnTo>
                    <a:pt x="472402" y="650375"/>
                  </a:lnTo>
                </a:path>
              </a:pathLst>
            </a:custGeom>
            <a:ln w="370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0059" y="739294"/>
              <a:ext cx="2192020" cy="2192020"/>
            </a:xfrm>
            <a:custGeom>
              <a:avLst/>
              <a:gdLst/>
              <a:ahLst/>
              <a:cxnLst/>
              <a:rect l="l" t="t" r="r" b="b"/>
              <a:pathLst>
                <a:path w="2192020" h="2192020">
                  <a:moveTo>
                    <a:pt x="0" y="1099209"/>
                  </a:moveTo>
                  <a:lnTo>
                    <a:pt x="2191404" y="1099209"/>
                  </a:lnTo>
                </a:path>
                <a:path w="2192020" h="2192020">
                  <a:moveTo>
                    <a:pt x="1092194" y="2191403"/>
                  </a:moveTo>
                  <a:lnTo>
                    <a:pt x="1092194" y="0"/>
                  </a:lnTo>
                </a:path>
              </a:pathLst>
            </a:custGeom>
            <a:ln w="370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867" y="211465"/>
            <a:ext cx="1094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Figure</a:t>
            </a:r>
            <a:r>
              <a:rPr spc="-60" dirty="0"/>
              <a:t> </a:t>
            </a:r>
            <a:r>
              <a:rPr spc="10" dirty="0"/>
              <a:t>details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9775"/>
            <a:ext cx="3843020" cy="2242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atin Modern Math"/>
                <a:cs typeface="Latin Modern Math"/>
              </a:rPr>
              <a:t>The 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for the </a:t>
            </a:r>
            <a:r>
              <a:rPr sz="1100" spc="-10" dirty="0">
                <a:latin typeface="Latin Modern Math"/>
                <a:cs typeface="Latin Modern Math"/>
              </a:rPr>
              <a:t>USArrests</a:t>
            </a:r>
            <a:r>
              <a:rPr sz="1100" spc="4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data.</a:t>
            </a:r>
            <a:endParaRPr sz="1100">
              <a:latin typeface="Latin Modern Math"/>
              <a:cs typeface="Latin Modern Math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blue state </a:t>
            </a:r>
            <a:r>
              <a:rPr sz="1100" spc="-10" dirty="0">
                <a:latin typeface="Latin Modern Math"/>
                <a:cs typeface="Latin Modern Math"/>
              </a:rPr>
              <a:t>names represent </a:t>
            </a:r>
            <a:r>
              <a:rPr sz="1100" spc="-5" dirty="0">
                <a:latin typeface="Latin Modern Math"/>
                <a:cs typeface="Latin Modern Math"/>
              </a:rPr>
              <a:t>the scores for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 </a:t>
            </a:r>
            <a:r>
              <a:rPr sz="1100" spc="-5" dirty="0">
                <a:latin typeface="Latin Modern Math"/>
                <a:cs typeface="Latin Modern Math"/>
              </a:rPr>
              <a:t>principal</a:t>
            </a:r>
            <a:r>
              <a:rPr sz="1100" spc="-10" dirty="0">
                <a:latin typeface="Latin Modern Math"/>
                <a:cs typeface="Latin Modern Math"/>
              </a:rPr>
              <a:t> components.</a:t>
            </a:r>
            <a:endParaRPr sz="1100">
              <a:latin typeface="Latin Modern Math"/>
              <a:cs typeface="Latin Modern Math"/>
            </a:endParaRPr>
          </a:p>
          <a:p>
            <a:pPr marL="28956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orange </a:t>
            </a:r>
            <a:r>
              <a:rPr sz="1100" spc="-15" dirty="0">
                <a:latin typeface="Latin Modern Math"/>
                <a:cs typeface="Latin Modern Math"/>
              </a:rPr>
              <a:t>arrows </a:t>
            </a:r>
            <a:r>
              <a:rPr sz="1100" spc="-5" dirty="0">
                <a:latin typeface="Latin Modern Math"/>
                <a:cs typeface="Latin Modern Math"/>
              </a:rPr>
              <a:t>indicate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vectors (with </a:t>
            </a:r>
            <a:r>
              <a:rPr sz="1100" spc="-5" dirty="0">
                <a:latin typeface="Latin Modern Math"/>
                <a:cs typeface="Latin Modern Math"/>
              </a:rPr>
              <a:t>axes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top and  right). </a:t>
            </a: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example, </a:t>
            </a:r>
            <a:r>
              <a:rPr sz="1100" spc="-5" dirty="0">
                <a:latin typeface="Latin Modern Math"/>
                <a:cs typeface="Latin Modern Math"/>
              </a:rPr>
              <a:t>the loading for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first  component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dirty="0">
                <a:latin typeface="Latin Modern Math"/>
                <a:cs typeface="Latin Modern Math"/>
              </a:rPr>
              <a:t>0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Latin Modern Math"/>
                <a:cs typeface="Latin Modern Math"/>
              </a:rPr>
              <a:t>54,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its loading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second 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dirty="0">
                <a:latin typeface="Latin Modern Math"/>
                <a:cs typeface="Latin Modern Math"/>
              </a:rPr>
              <a:t>0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Latin Modern Math"/>
                <a:cs typeface="Latin Modern Math"/>
              </a:rPr>
              <a:t>17 </a:t>
            </a:r>
            <a:r>
              <a:rPr sz="1100" spc="-5" dirty="0">
                <a:latin typeface="Latin Modern Math"/>
                <a:cs typeface="Latin Modern Math"/>
              </a:rPr>
              <a:t>[the </a:t>
            </a:r>
            <a:r>
              <a:rPr sz="1100" spc="-15" dirty="0">
                <a:latin typeface="Latin Modern Math"/>
                <a:cs typeface="Latin Modern Math"/>
              </a:rPr>
              <a:t>word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at the </a:t>
            </a:r>
            <a:r>
              <a:rPr sz="1100" spc="-10" dirty="0">
                <a:latin typeface="Latin Modern Math"/>
                <a:cs typeface="Latin Modern Math"/>
              </a:rPr>
              <a:t>point  </a:t>
            </a:r>
            <a:r>
              <a:rPr sz="1100" spc="5" dirty="0">
                <a:latin typeface="Latin Modern Math"/>
                <a:cs typeface="Latin Modern Math"/>
              </a:rPr>
              <a:t>(0</a:t>
            </a:r>
            <a:r>
              <a:rPr sz="1100" i="1" spc="5" dirty="0">
                <a:latin typeface="Times New Roman"/>
                <a:cs typeface="Times New Roman"/>
              </a:rPr>
              <a:t>.</a:t>
            </a:r>
            <a:r>
              <a:rPr sz="1100" spc="5" dirty="0">
                <a:latin typeface="Latin Modern Math"/>
                <a:cs typeface="Latin Modern Math"/>
              </a:rPr>
              <a:t>54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0</a:t>
            </a:r>
            <a:r>
              <a:rPr sz="1100" i="1" spc="-5" dirty="0">
                <a:latin typeface="Times New Roman"/>
                <a:cs typeface="Times New Roman"/>
              </a:rPr>
              <a:t>.</a:t>
            </a:r>
            <a:r>
              <a:rPr sz="1100" spc="-5" dirty="0">
                <a:latin typeface="Latin Modern Math"/>
                <a:cs typeface="Latin Modern Math"/>
              </a:rPr>
              <a:t>17)].</a:t>
            </a:r>
            <a:endParaRPr sz="1100">
              <a:latin typeface="Latin Modern Math"/>
              <a:cs typeface="Latin Modern Math"/>
            </a:endParaRPr>
          </a:p>
          <a:p>
            <a:pPr marL="289560" marR="1085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</a:t>
            </a:r>
            <a:r>
              <a:rPr sz="1100" spc="-10" dirty="0">
                <a:latin typeface="Latin Modern Math"/>
                <a:cs typeface="Latin Modern Math"/>
              </a:rPr>
              <a:t>figure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5" dirty="0">
                <a:latin typeface="Latin Modern Math"/>
                <a:cs typeface="Latin Modern Math"/>
              </a:rPr>
              <a:t>known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biplot</a:t>
            </a:r>
            <a:r>
              <a:rPr sz="1100" spc="-5" dirty="0">
                <a:latin typeface="Latin Modern Math"/>
                <a:cs typeface="Latin Modern Math"/>
              </a:rPr>
              <a:t>, because it </a:t>
            </a:r>
            <a:r>
              <a:rPr sz="1100" spc="-10" dirty="0">
                <a:latin typeface="Latin Modern Math"/>
                <a:cs typeface="Latin Modern Math"/>
              </a:rPr>
              <a:t>displays </a:t>
            </a:r>
            <a:r>
              <a:rPr sz="1100" dirty="0">
                <a:latin typeface="Latin Modern Math"/>
                <a:cs typeface="Latin Modern Math"/>
              </a:rPr>
              <a:t>both  </a:t>
            </a:r>
            <a:r>
              <a:rPr sz="1100" spc="-5" dirty="0">
                <a:latin typeface="Latin Modern Math"/>
                <a:cs typeface="Latin Modern Math"/>
              </a:rPr>
              <a:t>the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scores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939" y="211465"/>
            <a:ext cx="110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LM Roman 12"/>
                <a:cs typeface="LM Roman 12"/>
              </a:rPr>
              <a:t>PCA</a:t>
            </a:r>
            <a:r>
              <a:rPr sz="1400" spc="-40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loadings</a:t>
            </a:r>
            <a:endParaRPr sz="14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1458" y="1270457"/>
          <a:ext cx="2305685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PC1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PC2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atin Modern Math"/>
                          <a:cs typeface="Latin Modern Math"/>
                        </a:rPr>
                        <a:t>Murder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0.5358995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-0.4181809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Latin Modern Math"/>
                          <a:cs typeface="Latin Modern Math"/>
                        </a:rPr>
                        <a:t>Assault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0.5831836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-0.1879856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Latin Modern Math"/>
                          <a:cs typeface="Latin Modern Math"/>
                        </a:rPr>
                        <a:t>UrbanPop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0.2781909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0.8728062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Rape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0.5434321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0.1673186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33" y="211465"/>
            <a:ext cx="381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Another </a:t>
            </a:r>
            <a:r>
              <a:rPr spc="10" dirty="0"/>
              <a:t>Interpretation of Principal</a:t>
            </a:r>
            <a:r>
              <a:rPr spc="-20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44373" y="929170"/>
            <a:ext cx="1823921" cy="175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2347" y="1366560"/>
            <a:ext cx="88265" cy="816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5" dirty="0">
                <a:latin typeface="Arial"/>
                <a:cs typeface="Arial"/>
              </a:rPr>
              <a:t>Second principal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component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7369" y="2610440"/>
            <a:ext cx="1456690" cy="27305"/>
          </a:xfrm>
          <a:custGeom>
            <a:avLst/>
            <a:gdLst/>
            <a:ahLst/>
            <a:cxnLst/>
            <a:rect l="l" t="t" r="r" b="b"/>
            <a:pathLst>
              <a:path w="1456689" h="27305">
                <a:moveTo>
                  <a:pt x="0" y="0"/>
                </a:moveTo>
                <a:lnTo>
                  <a:pt x="0" y="26869"/>
                </a:lnTo>
              </a:path>
              <a:path w="1456689" h="27305">
                <a:moveTo>
                  <a:pt x="363638" y="0"/>
                </a:moveTo>
                <a:lnTo>
                  <a:pt x="363638" y="26869"/>
                </a:lnTo>
              </a:path>
              <a:path w="1456689" h="27305">
                <a:moveTo>
                  <a:pt x="728170" y="0"/>
                </a:moveTo>
                <a:lnTo>
                  <a:pt x="728170" y="26869"/>
                </a:lnTo>
              </a:path>
              <a:path w="1456689" h="27305">
                <a:moveTo>
                  <a:pt x="1091806" y="0"/>
                </a:moveTo>
                <a:lnTo>
                  <a:pt x="1091806" y="26869"/>
                </a:lnTo>
              </a:path>
              <a:path w="1456689" h="27305">
                <a:moveTo>
                  <a:pt x="1456337" y="0"/>
                </a:moveTo>
                <a:lnTo>
                  <a:pt x="1456337" y="26869"/>
                </a:lnTo>
              </a:path>
              <a:path w="1456689" h="27305">
                <a:moveTo>
                  <a:pt x="0" y="0"/>
                </a:moveTo>
                <a:lnTo>
                  <a:pt x="1456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2790" y="2635698"/>
            <a:ext cx="1492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427" y="2635698"/>
            <a:ext cx="1492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744" y="2611514"/>
            <a:ext cx="732155" cy="2247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4"/>
              </a:spcBef>
              <a:tabLst>
                <a:tab pos="363220" algn="l"/>
              </a:tabLst>
            </a:pPr>
            <a:r>
              <a:rPr sz="500" spc="-5" dirty="0">
                <a:latin typeface="Arial"/>
                <a:cs typeface="Arial"/>
              </a:rPr>
              <a:t>0.0	0.5</a:t>
            </a:r>
            <a:endParaRPr sz="500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180"/>
              </a:spcBef>
            </a:pPr>
            <a:r>
              <a:rPr sz="500" spc="-5" dirty="0">
                <a:latin typeface="Arial"/>
                <a:cs typeface="Arial"/>
              </a:rPr>
              <a:t>First principal</a:t>
            </a:r>
            <a:r>
              <a:rPr sz="500" spc="-6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component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437" y="2635698"/>
            <a:ext cx="113030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5116" y="939143"/>
            <a:ext cx="1710055" cy="1671320"/>
          </a:xfrm>
          <a:custGeom>
            <a:avLst/>
            <a:gdLst/>
            <a:ahLst/>
            <a:cxnLst/>
            <a:rect l="l" t="t" r="r" b="b"/>
            <a:pathLst>
              <a:path w="1710054" h="1671320">
                <a:moveTo>
                  <a:pt x="33139" y="1613079"/>
                </a:moveTo>
                <a:lnTo>
                  <a:pt x="0" y="1613079"/>
                </a:lnTo>
              </a:path>
              <a:path w="1710054" h="1671320">
                <a:moveTo>
                  <a:pt x="33139" y="1250338"/>
                </a:moveTo>
                <a:lnTo>
                  <a:pt x="0" y="1250338"/>
                </a:lnTo>
              </a:path>
              <a:path w="1710054" h="1671320">
                <a:moveTo>
                  <a:pt x="33139" y="886702"/>
                </a:moveTo>
                <a:lnTo>
                  <a:pt x="0" y="886702"/>
                </a:lnTo>
              </a:path>
              <a:path w="1710054" h="1671320">
                <a:moveTo>
                  <a:pt x="33139" y="523960"/>
                </a:moveTo>
                <a:lnTo>
                  <a:pt x="0" y="523960"/>
                </a:lnTo>
              </a:path>
              <a:path w="1710054" h="1671320">
                <a:moveTo>
                  <a:pt x="33139" y="161218"/>
                </a:moveTo>
                <a:lnTo>
                  <a:pt x="0" y="161218"/>
                </a:lnTo>
              </a:path>
              <a:path w="1710054" h="1671320">
                <a:moveTo>
                  <a:pt x="33139" y="1613079"/>
                </a:moveTo>
                <a:lnTo>
                  <a:pt x="33139" y="161218"/>
                </a:lnTo>
              </a:path>
              <a:path w="1710054" h="1671320">
                <a:moveTo>
                  <a:pt x="33139" y="1671296"/>
                </a:moveTo>
                <a:lnTo>
                  <a:pt x="1709809" y="1671296"/>
                </a:lnTo>
                <a:lnTo>
                  <a:pt x="1709809" y="0"/>
                </a:lnTo>
                <a:lnTo>
                  <a:pt x="33139" y="0"/>
                </a:lnTo>
                <a:lnTo>
                  <a:pt x="33139" y="1671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7739" y="2477640"/>
            <a:ext cx="88265" cy="149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−1.0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7739" y="2114898"/>
            <a:ext cx="88265" cy="149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−0.5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7739" y="1769570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0.0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7739" y="1406827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7739" y="1044086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7253" y="1610379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3339" y="192744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0661" y="1692779"/>
            <a:ext cx="1866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55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-18518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1125" baseline="-1851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5000" y="2016111"/>
            <a:ext cx="1695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25" spc="15" baseline="3703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112" baseline="3703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504" y="186205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1400" y="2081494"/>
            <a:ext cx="13716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37" baseline="-22222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4503" y="1744727"/>
            <a:ext cx="2628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15" baseline="7407" dirty="0">
                <a:solidFill>
                  <a:srgbClr val="FF9132"/>
                </a:solidFill>
                <a:latin typeface="Arial"/>
                <a:cs typeface="Arial"/>
              </a:rPr>
              <a:t>• </a:t>
            </a: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80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-15" baseline="-14814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8279" y="1854892"/>
            <a:ext cx="1739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15" baseline="29629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10" dirty="0">
                <a:solidFill>
                  <a:srgbClr val="FF9132"/>
                </a:solidFill>
                <a:latin typeface="Arial"/>
                <a:cs typeface="Arial"/>
              </a:rPr>
              <a:t>••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9453" y="1946249"/>
            <a:ext cx="3416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44" baseline="-7407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-44" baseline="-259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b="1" spc="-30" dirty="0">
                <a:solidFill>
                  <a:srgbClr val="FF9132"/>
                </a:solidFill>
                <a:latin typeface="Arial"/>
                <a:cs typeface="Arial"/>
              </a:rPr>
              <a:t>• </a:t>
            </a:r>
            <a:r>
              <a:rPr sz="1125" spc="67" baseline="3703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67" baseline="-18518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-217" baseline="-18518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-259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1125" baseline="-2592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5039" y="162470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CE5E5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8217" y="2384224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8759" y="185936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4366" y="2278535"/>
            <a:ext cx="68580" cy="3035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85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1643" y="208865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62869" y="1971323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9144" y="1907731"/>
            <a:ext cx="47688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03225" algn="l"/>
              </a:tabLst>
            </a:pPr>
            <a:r>
              <a:rPr sz="1125" b="1" spc="15" baseline="7407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b="1" spc="315" baseline="7407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b="1" spc="15" baseline="14814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b="1" spc="-89" baseline="14814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FF9132"/>
                </a:solidFill>
                <a:latin typeface="Arial"/>
                <a:cs typeface="Arial"/>
              </a:rPr>
              <a:t>•	</a:t>
            </a: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5390" y="178592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5613" y="2120002"/>
            <a:ext cx="349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3625" y="2017000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6993" y="213522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9311" y="231883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4257" y="1982071"/>
            <a:ext cx="12001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750" spc="85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1125" spc="15" baseline="370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7153" y="2039392"/>
            <a:ext cx="1638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750" spc="-105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56160" y="2248079"/>
            <a:ext cx="3232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125" spc="-22" baseline="-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-22" baseline="370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75" baseline="3703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28D1D1"/>
                </a:solidFill>
                <a:latin typeface="Arial"/>
                <a:cs typeface="Arial"/>
              </a:rPr>
              <a:t>••</a:t>
            </a:r>
            <a:r>
              <a:rPr sz="1125" spc="-30" baseline="14814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1481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61067" y="2390492"/>
            <a:ext cx="33274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15" baseline="-22222" dirty="0">
                <a:solidFill>
                  <a:srgbClr val="28D1D1"/>
                </a:solidFill>
                <a:latin typeface="Arial"/>
                <a:cs typeface="Arial"/>
              </a:rPr>
              <a:t>• </a:t>
            </a:r>
            <a:r>
              <a:rPr sz="1125" spc="15" baseline="3703" dirty="0">
                <a:solidFill>
                  <a:srgbClr val="28D1D1"/>
                </a:solidFill>
                <a:latin typeface="Arial"/>
                <a:cs typeface="Arial"/>
              </a:rPr>
              <a:t>• </a:t>
            </a:r>
            <a:r>
              <a:rPr sz="1125" spc="-89" baseline="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-89" baseline="3333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97" baseline="33333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83734" y="189160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9824" y="1560221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2280" y="125569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6575" y="98610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62826" y="165247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64753" y="148856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22971" y="160231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8783" y="1012976"/>
            <a:ext cx="92075" cy="2432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43815">
              <a:lnSpc>
                <a:spcPts val="840"/>
              </a:lnSpc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15449" y="1399899"/>
            <a:ext cx="22732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9070" algn="l"/>
              </a:tabLst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1125" spc="15" baseline="3703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4344" y="131570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97133" y="122524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5765" y="1508274"/>
            <a:ext cx="1593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-130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18352" y="1099852"/>
            <a:ext cx="483870" cy="171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555"/>
              </a:lnSpc>
              <a:spcBef>
                <a:spcPts val="130"/>
              </a:spcBef>
              <a:tabLst>
                <a:tab pos="227329" algn="l"/>
              </a:tabLst>
            </a:pPr>
            <a:r>
              <a:rPr sz="1125" spc="15" baseline="18518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1125" spc="-52" baseline="7407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-202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-135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130810">
              <a:lnSpc>
                <a:spcPts val="555"/>
              </a:lnSpc>
              <a:tabLst>
                <a:tab pos="320040" algn="l"/>
              </a:tabLst>
            </a:pPr>
            <a:r>
              <a:rPr sz="1125" spc="15" baseline="-11111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170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2596" y="95117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57552" y="1157175"/>
            <a:ext cx="7620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11480" algn="l"/>
              </a:tabLst>
            </a:pPr>
            <a:r>
              <a:rPr sz="1125" spc="15" baseline="-7407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44" baseline="-7407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3703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187" baseline="3703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-7407" dirty="0">
                <a:solidFill>
                  <a:srgbClr val="81C47A"/>
                </a:solidFill>
                <a:latin typeface="Arial"/>
                <a:cs typeface="Arial"/>
              </a:rPr>
              <a:t>•	• 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15" baseline="-22222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1125" spc="-44" baseline="-22222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67" baseline="-33333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45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837CD-26C4-4A99-BBCA-7DAF595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3FCB-79BC-4ADD-B457-5F54D2A5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81" y="886763"/>
            <a:ext cx="3912336" cy="1354217"/>
          </a:xfrm>
        </p:spPr>
        <p:txBody>
          <a:bodyPr/>
          <a:lstStyle/>
          <a:p>
            <a:r>
              <a:rPr lang="en-US" dirty="0"/>
              <a:t>Adopted from slide from Introduction to Statistical Learning, with applications in R (2nd edition):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https://web.stanford.edu/~hastie/MOOC-Slides/unsupervised.pdf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also videos from the book authors: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https://www.youtube.com/playlist?list=PL5-da3qGB5IBC-MneTc9oBZz0C6kNJ-f2</a:t>
            </a:r>
          </a:p>
        </p:txBody>
      </p:sp>
    </p:spTree>
    <p:extLst>
      <p:ext uri="{BB962C8B-B14F-4D97-AF65-F5344CB8AC3E}">
        <p14:creationId xmlns:p14="http://schemas.microsoft.com/office/powerpoint/2010/main" val="161871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85" y="211465"/>
            <a:ext cx="4099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PCA </a:t>
            </a:r>
            <a:r>
              <a:rPr dirty="0"/>
              <a:t>find </a:t>
            </a:r>
            <a:r>
              <a:rPr spc="10" dirty="0"/>
              <a:t>the hyperplane closest to the</a:t>
            </a:r>
            <a:r>
              <a:rPr spc="65" dirty="0"/>
              <a:t> </a:t>
            </a:r>
            <a:r>
              <a:rPr spc="5" dirty="0"/>
              <a:t>observations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763"/>
            <a:ext cx="3744595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first principal 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 </a:t>
            </a:r>
            <a:r>
              <a:rPr sz="1100" spc="-5" dirty="0">
                <a:latin typeface="Latin Modern Math"/>
                <a:cs typeface="Latin Modern Math"/>
              </a:rPr>
              <a:t>has a </a:t>
            </a:r>
            <a:r>
              <a:rPr sz="1100" spc="-15" dirty="0">
                <a:latin typeface="Latin Modern Math"/>
                <a:cs typeface="Latin Modern Math"/>
              </a:rPr>
              <a:t>very  </a:t>
            </a:r>
            <a:r>
              <a:rPr sz="1100" dirty="0">
                <a:latin typeface="Latin Modern Math"/>
                <a:cs typeface="Latin Modern Math"/>
              </a:rPr>
              <a:t>special </a:t>
            </a:r>
            <a:r>
              <a:rPr sz="1100" spc="-10" dirty="0">
                <a:latin typeface="Latin Modern Math"/>
                <a:cs typeface="Latin Modern Math"/>
              </a:rPr>
              <a:t>property: </a:t>
            </a:r>
            <a:r>
              <a:rPr sz="1100" spc="-5" dirty="0">
                <a:latin typeface="Latin Modern Math"/>
                <a:cs typeface="Latin Modern Math"/>
              </a:rPr>
              <a:t>it </a:t>
            </a:r>
            <a:r>
              <a:rPr sz="1100" spc="-10" dirty="0">
                <a:latin typeface="Latin Modern Math"/>
                <a:cs typeface="Latin Modern Math"/>
              </a:rPr>
              <a:t>defines </a:t>
            </a:r>
            <a:r>
              <a:rPr sz="1100" spc="-5" dirty="0">
                <a:latin typeface="Latin Modern Math"/>
                <a:cs typeface="Latin Modern Math"/>
              </a:rPr>
              <a:t>the line in </a:t>
            </a:r>
            <a:r>
              <a:rPr sz="1100" i="1" spc="-5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Latin Modern Math"/>
                <a:cs typeface="Latin Modern Math"/>
              </a:rPr>
              <a:t>-dimensional space  that is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closest </a:t>
            </a:r>
            <a:r>
              <a:rPr sz="1100" spc="-5" dirty="0">
                <a:latin typeface="Latin Modern Math"/>
                <a:cs typeface="Latin Modern Math"/>
              </a:rPr>
              <a:t>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(using </a:t>
            </a:r>
            <a:r>
              <a:rPr sz="1100" spc="-15" dirty="0">
                <a:latin typeface="Latin Modern Math"/>
                <a:cs typeface="Latin Modern Math"/>
              </a:rPr>
              <a:t>average </a:t>
            </a:r>
            <a:r>
              <a:rPr sz="1100" spc="-5" dirty="0">
                <a:latin typeface="Latin Modern Math"/>
                <a:cs typeface="Latin Modern Math"/>
              </a:rPr>
              <a:t>squared  </a:t>
            </a:r>
            <a:r>
              <a:rPr sz="1100" spc="-10" dirty="0">
                <a:latin typeface="Latin Modern Math"/>
                <a:cs typeface="Latin Modern Math"/>
              </a:rPr>
              <a:t>Euclidean </a:t>
            </a:r>
            <a:r>
              <a:rPr sz="1100" spc="-5" dirty="0">
                <a:latin typeface="Latin Modern Math"/>
                <a:cs typeface="Latin Modern Math"/>
              </a:rPr>
              <a:t>distance as a measure 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closeness)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notion of 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as the dimensions that  are closest 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extends </a:t>
            </a:r>
            <a:r>
              <a:rPr sz="1100" spc="-10" dirty="0">
                <a:latin typeface="Latin Modern Math"/>
                <a:cs typeface="Latin Modern Math"/>
              </a:rPr>
              <a:t>beyond </a:t>
            </a:r>
            <a:r>
              <a:rPr sz="1100" spc="-5" dirty="0">
                <a:latin typeface="Latin Modern Math"/>
                <a:cs typeface="Latin Modern Math"/>
              </a:rPr>
              <a:t>just the 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component.</a:t>
            </a:r>
            <a:endParaRPr sz="1100">
              <a:latin typeface="Latin Modern Math"/>
              <a:cs typeface="Latin Modern Math"/>
            </a:endParaRPr>
          </a:p>
          <a:p>
            <a:pPr marL="144780" marR="8191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5" dirty="0">
                <a:latin typeface="Latin Modern Math"/>
                <a:cs typeface="Latin Modern Math"/>
              </a:rPr>
              <a:t>instance,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10" dirty="0">
                <a:latin typeface="Latin Modern Math"/>
                <a:cs typeface="Latin Modern Math"/>
              </a:rPr>
              <a:t>principal components </a:t>
            </a:r>
            <a:r>
              <a:rPr sz="1100" spc="-5" dirty="0">
                <a:latin typeface="Latin Modern Math"/>
                <a:cs typeface="Latin Modern Math"/>
              </a:rPr>
              <a:t>of a data  set </a:t>
            </a:r>
            <a:r>
              <a:rPr sz="1100" spc="-10" dirty="0">
                <a:latin typeface="Latin Modern Math"/>
                <a:cs typeface="Latin Modern Math"/>
              </a:rPr>
              <a:t>span </a:t>
            </a:r>
            <a:r>
              <a:rPr sz="1100" spc="-5" dirty="0">
                <a:latin typeface="Latin Modern Math"/>
                <a:cs typeface="Latin Modern Math"/>
              </a:rPr>
              <a:t>the plane that is closest 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observations, </a:t>
            </a:r>
            <a:r>
              <a:rPr sz="1100" spc="-5" dirty="0">
                <a:latin typeface="Latin Modern Math"/>
                <a:cs typeface="Latin Modern Math"/>
              </a:rPr>
              <a:t>in  terms of </a:t>
            </a:r>
            <a:r>
              <a:rPr sz="1100" spc="-15" dirty="0">
                <a:latin typeface="Latin Modern Math"/>
                <a:cs typeface="Latin Modern Math"/>
              </a:rPr>
              <a:t>average </a:t>
            </a:r>
            <a:r>
              <a:rPr sz="1100" spc="-10" dirty="0">
                <a:latin typeface="Latin Modern Math"/>
                <a:cs typeface="Latin Modern Math"/>
              </a:rPr>
              <a:t>squared Euclidean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distance.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338" y="211465"/>
            <a:ext cx="2486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Scaling of the </a:t>
            </a:r>
            <a:r>
              <a:rPr dirty="0"/>
              <a:t>variables</a:t>
            </a:r>
            <a:r>
              <a:rPr spc="-5" dirty="0"/>
              <a:t> </a:t>
            </a:r>
            <a:r>
              <a:rPr spc="15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72872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953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the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are in </a:t>
            </a:r>
            <a:r>
              <a:rPr sz="1100" spc="-15" dirty="0">
                <a:latin typeface="Latin Modern Math"/>
                <a:cs typeface="Latin Modern Math"/>
              </a:rPr>
              <a:t>different </a:t>
            </a:r>
            <a:r>
              <a:rPr sz="1100" spc="-5" dirty="0">
                <a:latin typeface="Latin Modern Math"/>
                <a:cs typeface="Latin Modern Math"/>
              </a:rPr>
              <a:t>units, scaling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 </a:t>
            </a:r>
            <a:r>
              <a:rPr sz="1100" spc="-5" dirty="0">
                <a:latin typeface="Latin Modern Math"/>
                <a:cs typeface="Latin Modern Math"/>
              </a:rPr>
              <a:t>standard deviation equal to one is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recommended.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10" dirty="0">
                <a:latin typeface="Latin Modern Math"/>
                <a:cs typeface="Latin Modern Math"/>
              </a:rPr>
              <a:t>they </a:t>
            </a:r>
            <a:r>
              <a:rPr sz="1100" spc="-5" dirty="0">
                <a:latin typeface="Latin Modern Math"/>
                <a:cs typeface="Latin Modern Math"/>
              </a:rPr>
              <a:t>are in the same units, </a:t>
            </a:r>
            <a:r>
              <a:rPr sz="1100" spc="-20" dirty="0">
                <a:latin typeface="Latin Modern Math"/>
                <a:cs typeface="Latin Modern Math"/>
              </a:rPr>
              <a:t>you </a:t>
            </a:r>
            <a:r>
              <a:rPr sz="1100" spc="-15" dirty="0">
                <a:latin typeface="Latin Modern Math"/>
                <a:cs typeface="Latin Modern Math"/>
              </a:rPr>
              <a:t>might </a:t>
            </a:r>
            <a:r>
              <a:rPr sz="1100" spc="-5" dirty="0">
                <a:latin typeface="Latin Modern Math"/>
                <a:cs typeface="Latin Modern Math"/>
              </a:rPr>
              <a:t>or </a:t>
            </a:r>
            <a:r>
              <a:rPr sz="1100" spc="-15" dirty="0">
                <a:latin typeface="Latin Modern Math"/>
                <a:cs typeface="Latin Modern Math"/>
              </a:rPr>
              <a:t>might </a:t>
            </a:r>
            <a:r>
              <a:rPr sz="1100" spc="-10" dirty="0">
                <a:latin typeface="Latin Modern Math"/>
                <a:cs typeface="Latin Modern Math"/>
              </a:rPr>
              <a:t>not </a:t>
            </a:r>
            <a:r>
              <a:rPr sz="1100" spc="-5" dirty="0">
                <a:latin typeface="Latin Modern Math"/>
                <a:cs typeface="Latin Modern Math"/>
              </a:rPr>
              <a:t>scale  the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variables.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210" y="1722806"/>
            <a:ext cx="1273810" cy="1273810"/>
          </a:xfrm>
          <a:custGeom>
            <a:avLst/>
            <a:gdLst/>
            <a:ahLst/>
            <a:cxnLst/>
            <a:rect l="l" t="t" r="r" b="b"/>
            <a:pathLst>
              <a:path w="1273810" h="1273810">
                <a:moveTo>
                  <a:pt x="74916" y="1237133"/>
                </a:moveTo>
                <a:lnTo>
                  <a:pt x="1231026" y="1237133"/>
                </a:lnTo>
              </a:path>
              <a:path w="1273810" h="1273810">
                <a:moveTo>
                  <a:pt x="74916" y="1237133"/>
                </a:moveTo>
                <a:lnTo>
                  <a:pt x="74916" y="1273519"/>
                </a:lnTo>
              </a:path>
              <a:path w="1273810" h="1273810">
                <a:moveTo>
                  <a:pt x="267600" y="1237133"/>
                </a:moveTo>
                <a:lnTo>
                  <a:pt x="267600" y="1273519"/>
                </a:lnTo>
              </a:path>
              <a:path w="1273810" h="1273810">
                <a:moveTo>
                  <a:pt x="460286" y="1237133"/>
                </a:moveTo>
                <a:lnTo>
                  <a:pt x="460286" y="1273519"/>
                </a:lnTo>
              </a:path>
              <a:path w="1273810" h="1273810">
                <a:moveTo>
                  <a:pt x="652969" y="1237133"/>
                </a:moveTo>
                <a:lnTo>
                  <a:pt x="652969" y="1273519"/>
                </a:lnTo>
              </a:path>
              <a:path w="1273810" h="1273810">
                <a:moveTo>
                  <a:pt x="845659" y="1237133"/>
                </a:moveTo>
                <a:lnTo>
                  <a:pt x="845659" y="1273519"/>
                </a:lnTo>
              </a:path>
              <a:path w="1273810" h="1273810">
                <a:moveTo>
                  <a:pt x="1038342" y="1237133"/>
                </a:moveTo>
                <a:lnTo>
                  <a:pt x="1038342" y="1273519"/>
                </a:lnTo>
              </a:path>
              <a:path w="1273810" h="1273810">
                <a:moveTo>
                  <a:pt x="1231026" y="1237133"/>
                </a:moveTo>
                <a:lnTo>
                  <a:pt x="1231026" y="1273519"/>
                </a:lnTo>
              </a:path>
              <a:path w="1273810" h="1273810">
                <a:moveTo>
                  <a:pt x="36386" y="1198605"/>
                </a:moveTo>
                <a:lnTo>
                  <a:pt x="36386" y="42493"/>
                </a:lnTo>
              </a:path>
              <a:path w="1273810" h="1273810">
                <a:moveTo>
                  <a:pt x="36386" y="1198605"/>
                </a:moveTo>
                <a:lnTo>
                  <a:pt x="0" y="1198605"/>
                </a:lnTo>
              </a:path>
              <a:path w="1273810" h="1273810">
                <a:moveTo>
                  <a:pt x="36386" y="1005916"/>
                </a:moveTo>
                <a:lnTo>
                  <a:pt x="0" y="1005916"/>
                </a:lnTo>
              </a:path>
              <a:path w="1273810" h="1273810">
                <a:moveTo>
                  <a:pt x="36386" y="813232"/>
                </a:moveTo>
                <a:lnTo>
                  <a:pt x="0" y="813232"/>
                </a:lnTo>
              </a:path>
              <a:path w="1273810" h="1273810">
                <a:moveTo>
                  <a:pt x="36386" y="620549"/>
                </a:moveTo>
                <a:lnTo>
                  <a:pt x="0" y="620549"/>
                </a:lnTo>
              </a:path>
              <a:path w="1273810" h="1273810">
                <a:moveTo>
                  <a:pt x="36386" y="427859"/>
                </a:moveTo>
                <a:lnTo>
                  <a:pt x="0" y="427859"/>
                </a:lnTo>
              </a:path>
              <a:path w="1273810" h="1273810">
                <a:moveTo>
                  <a:pt x="36386" y="235176"/>
                </a:moveTo>
                <a:lnTo>
                  <a:pt x="0" y="235176"/>
                </a:lnTo>
              </a:path>
              <a:path w="1273810" h="1273810">
                <a:moveTo>
                  <a:pt x="36386" y="42493"/>
                </a:moveTo>
                <a:lnTo>
                  <a:pt x="0" y="42493"/>
                </a:lnTo>
              </a:path>
              <a:path w="1273810" h="1273810">
                <a:moveTo>
                  <a:pt x="36386" y="1237133"/>
                </a:moveTo>
                <a:lnTo>
                  <a:pt x="1273519" y="1237133"/>
                </a:lnTo>
                <a:lnTo>
                  <a:pt x="1273519" y="0"/>
                </a:lnTo>
                <a:lnTo>
                  <a:pt x="36386" y="0"/>
                </a:lnTo>
                <a:lnTo>
                  <a:pt x="36386" y="1237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9860" y="3017586"/>
            <a:ext cx="6553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8330" algn="l"/>
              </a:tabLst>
            </a:pPr>
            <a:r>
              <a:rPr sz="450" spc="15" dirty="0">
                <a:latin typeface="Arial"/>
                <a:cs typeface="Arial"/>
              </a:rPr>
              <a:t>−3       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−2</a:t>
            </a:r>
            <a:r>
              <a:rPr sz="450" dirty="0">
                <a:latin typeface="Arial"/>
                <a:cs typeface="Arial"/>
              </a:rPr>
              <a:t>       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−1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1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309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0995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3678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711" y="2874142"/>
            <a:ext cx="86360" cy="946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711" y="2488771"/>
            <a:ext cx="86360" cy="2876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−2</a:t>
            </a:r>
            <a:r>
              <a:rPr sz="450" spc="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711" y="2313793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711" y="2121109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711" y="1928423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711" y="1735738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681" y="3163131"/>
            <a:ext cx="7239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First Principal</a:t>
            </a:r>
            <a:r>
              <a:rPr sz="450" spc="-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166" y="1935077"/>
            <a:ext cx="86360" cy="8121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Second </a:t>
            </a:r>
            <a:r>
              <a:rPr sz="450" spc="10" dirty="0">
                <a:latin typeface="Arial"/>
                <a:cs typeface="Arial"/>
              </a:rPr>
              <a:t>Principal</a:t>
            </a:r>
            <a:r>
              <a:rPr sz="450" spc="-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8687" y="25210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2679" y="250955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3723" y="2518448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2122" y="20105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1538" y="20971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5430" y="2312339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0807" y="2285009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451" y="2487681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3479" y="2376662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4574" y="2407266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8996" y="2156928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5948" y="230142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1085" y="2332108"/>
            <a:ext cx="24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4197" y="2116460"/>
            <a:ext cx="1320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8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3086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9918" y="241915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1192" y="2254607"/>
            <a:ext cx="4870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675" spc="15" baseline="-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60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2199" y="2163276"/>
            <a:ext cx="1543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7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37037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3703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1216" y="219590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2651" y="2673653"/>
            <a:ext cx="149860" cy="154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2395">
              <a:lnSpc>
                <a:spcPts val="49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50800">
              <a:lnSpc>
                <a:spcPts val="490"/>
              </a:lnSpc>
            </a:pP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1508" y="246188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1398" y="2471023"/>
            <a:ext cx="1568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4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1898" y="2226183"/>
            <a:ext cx="167640" cy="147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465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143510">
              <a:lnSpc>
                <a:spcPts val="465"/>
              </a:lnSpc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8503" y="2028363"/>
            <a:ext cx="3213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675" spc="-75" baseline="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-52" baseline="6172" dirty="0">
                <a:solidFill>
                  <a:srgbClr val="0072CB"/>
                </a:solidFill>
                <a:latin typeface="Arial"/>
                <a:cs typeface="Arial"/>
              </a:rPr>
              <a:t>**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9336" y="2119812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6342" y="2576623"/>
            <a:ext cx="1816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142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4004" y="2188259"/>
            <a:ext cx="12318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5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2490" y="2345087"/>
            <a:ext cx="3943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30504" algn="l"/>
              </a:tabLst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7009" y="1684832"/>
            <a:ext cx="1276985" cy="1276985"/>
            <a:chOff x="867009" y="1684832"/>
            <a:chExt cx="1276985" cy="1276985"/>
          </a:xfrm>
        </p:grpSpPr>
        <p:sp>
          <p:nvSpPr>
            <p:cNvPr id="45" name="object 45"/>
            <p:cNvSpPr/>
            <p:nvPr/>
          </p:nvSpPr>
          <p:spPr>
            <a:xfrm>
              <a:off x="1155927" y="1686420"/>
              <a:ext cx="986790" cy="986790"/>
            </a:xfrm>
            <a:custGeom>
              <a:avLst/>
              <a:gdLst/>
              <a:ahLst/>
              <a:cxnLst/>
              <a:rect l="l" t="t" r="r" b="b"/>
              <a:pathLst>
                <a:path w="986789" h="986789">
                  <a:moveTo>
                    <a:pt x="0" y="36386"/>
                  </a:moveTo>
                  <a:lnTo>
                    <a:pt x="658511" y="36386"/>
                  </a:lnTo>
                </a:path>
                <a:path w="986789" h="986789">
                  <a:moveTo>
                    <a:pt x="0" y="36386"/>
                  </a:moveTo>
                  <a:lnTo>
                    <a:pt x="0" y="0"/>
                  </a:lnTo>
                </a:path>
                <a:path w="986789" h="986789">
                  <a:moveTo>
                    <a:pt x="329252" y="36386"/>
                  </a:moveTo>
                  <a:lnTo>
                    <a:pt x="329252" y="0"/>
                  </a:lnTo>
                </a:path>
                <a:path w="986789" h="986789">
                  <a:moveTo>
                    <a:pt x="658511" y="36386"/>
                  </a:moveTo>
                  <a:lnTo>
                    <a:pt x="658511" y="0"/>
                  </a:lnTo>
                </a:path>
                <a:path w="986789" h="986789">
                  <a:moveTo>
                    <a:pt x="949802" y="986188"/>
                  </a:moveTo>
                  <a:lnTo>
                    <a:pt x="949802" y="327676"/>
                  </a:lnTo>
                </a:path>
                <a:path w="986789" h="986789">
                  <a:moveTo>
                    <a:pt x="949802" y="986188"/>
                  </a:moveTo>
                  <a:lnTo>
                    <a:pt x="986188" y="986188"/>
                  </a:lnTo>
                </a:path>
                <a:path w="986789" h="986789">
                  <a:moveTo>
                    <a:pt x="949802" y="656935"/>
                  </a:moveTo>
                  <a:lnTo>
                    <a:pt x="986188" y="656935"/>
                  </a:lnTo>
                </a:path>
                <a:path w="986789" h="986789">
                  <a:moveTo>
                    <a:pt x="949802" y="327676"/>
                  </a:moveTo>
                  <a:lnTo>
                    <a:pt x="986188" y="327676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59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1237133"/>
                  </a:moveTo>
                  <a:lnTo>
                    <a:pt x="1237132" y="1237133"/>
                  </a:lnTo>
                  <a:lnTo>
                    <a:pt x="1237132" y="0"/>
                  </a:lnTo>
                  <a:lnTo>
                    <a:pt x="0" y="0"/>
                  </a:lnTo>
                  <a:lnTo>
                    <a:pt x="0" y="1237133"/>
                  </a:lnTo>
                </a:path>
              </a:pathLst>
            </a:custGeom>
            <a:ln w="317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16625" y="2566681"/>
            <a:ext cx="24320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M</a:t>
            </a:r>
            <a:r>
              <a:rPr sz="675" spc="-22" baseline="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urder</a:t>
            </a:r>
            <a:endParaRPr sz="4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44357" y="2415112"/>
            <a:ext cx="2501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A</a:t>
            </a:r>
            <a:r>
              <a:rPr sz="675" spc="-22" baseline="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ssault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3375" y="1400095"/>
            <a:ext cx="528320" cy="2603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440"/>
              </a:spcBef>
            </a:pPr>
            <a:r>
              <a:rPr sz="550" spc="10" dirty="0">
                <a:latin typeface="Arial"/>
                <a:cs typeface="Arial"/>
              </a:rPr>
              <a:t>Scaled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9410" algn="l"/>
              </a:tabLst>
            </a:pPr>
            <a:r>
              <a:rPr sz="450" spc="10" dirty="0">
                <a:latin typeface="Arial"/>
                <a:cs typeface="Arial"/>
              </a:rPr>
              <a:t>−0.5	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59593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77162" y="2600053"/>
            <a:ext cx="86360" cy="1454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77162" y="2288506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77162" y="1959251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19140" y="1710795"/>
            <a:ext cx="295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0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11021" y="2175326"/>
            <a:ext cx="22987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7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-25" dirty="0">
                <a:solidFill>
                  <a:srgbClr val="CE6017"/>
                </a:solidFill>
                <a:latin typeface="Arial"/>
                <a:cs typeface="Arial"/>
              </a:rPr>
              <a:t>R</a:t>
            </a:r>
            <a:r>
              <a:rPr sz="675" spc="-37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25" dirty="0">
                <a:solidFill>
                  <a:srgbClr val="CE6017"/>
                </a:solidFill>
                <a:latin typeface="Arial"/>
                <a:cs typeface="Arial"/>
              </a:rPr>
              <a:t>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68597" y="1722806"/>
            <a:ext cx="1237615" cy="1237615"/>
            <a:chOff x="868597" y="1722806"/>
            <a:chExt cx="1237615" cy="1237615"/>
          </a:xfrm>
        </p:grpSpPr>
        <p:sp>
          <p:nvSpPr>
            <p:cNvPr id="57" name="object 57"/>
            <p:cNvSpPr/>
            <p:nvPr/>
          </p:nvSpPr>
          <p:spPr>
            <a:xfrm>
              <a:off x="1485180" y="1883554"/>
              <a:ext cx="307340" cy="680720"/>
            </a:xfrm>
            <a:custGeom>
              <a:avLst/>
              <a:gdLst/>
              <a:ahLst/>
              <a:cxnLst/>
              <a:rect l="l" t="t" r="r" b="b"/>
              <a:pathLst>
                <a:path w="307339" h="680719">
                  <a:moveTo>
                    <a:pt x="0" y="459801"/>
                  </a:moveTo>
                  <a:lnTo>
                    <a:pt x="282320" y="680095"/>
                  </a:lnTo>
                </a:path>
                <a:path w="307339" h="680719">
                  <a:moveTo>
                    <a:pt x="253490" y="676056"/>
                  </a:moveTo>
                  <a:lnTo>
                    <a:pt x="282320" y="680095"/>
                  </a:lnTo>
                  <a:lnTo>
                    <a:pt x="271405" y="653133"/>
                  </a:lnTo>
                </a:path>
                <a:path w="307339" h="680719">
                  <a:moveTo>
                    <a:pt x="0" y="459801"/>
                  </a:moveTo>
                  <a:lnTo>
                    <a:pt x="307221" y="558850"/>
                  </a:lnTo>
                </a:path>
                <a:path w="307339" h="680719">
                  <a:moveTo>
                    <a:pt x="278761" y="564957"/>
                  </a:moveTo>
                  <a:lnTo>
                    <a:pt x="307221" y="558850"/>
                  </a:lnTo>
                  <a:lnTo>
                    <a:pt x="287694" y="537261"/>
                  </a:lnTo>
                </a:path>
                <a:path w="307339" h="680719">
                  <a:moveTo>
                    <a:pt x="0" y="459801"/>
                  </a:moveTo>
                  <a:lnTo>
                    <a:pt x="146557" y="0"/>
                  </a:lnTo>
                </a:path>
                <a:path w="307339" h="680719">
                  <a:moveTo>
                    <a:pt x="152743" y="28460"/>
                  </a:moveTo>
                  <a:lnTo>
                    <a:pt x="146557" y="0"/>
                  </a:lnTo>
                  <a:lnTo>
                    <a:pt x="125011" y="19606"/>
                  </a:lnTo>
                </a:path>
                <a:path w="307339" h="680719">
                  <a:moveTo>
                    <a:pt x="0" y="459801"/>
                  </a:moveTo>
                  <a:lnTo>
                    <a:pt x="286281" y="371661"/>
                  </a:lnTo>
                </a:path>
                <a:path w="307339" h="680719">
                  <a:moveTo>
                    <a:pt x="266468" y="392971"/>
                  </a:moveTo>
                  <a:lnTo>
                    <a:pt x="286281" y="371661"/>
                  </a:lnTo>
                  <a:lnTo>
                    <a:pt x="257899" y="365154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59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620549"/>
                  </a:moveTo>
                  <a:lnTo>
                    <a:pt x="1237132" y="620549"/>
                  </a:lnTo>
                </a:path>
                <a:path w="1237614" h="1237614">
                  <a:moveTo>
                    <a:pt x="616583" y="1237133"/>
                  </a:moveTo>
                  <a:lnTo>
                    <a:pt x="616583" y="0"/>
                  </a:lnTo>
                </a:path>
              </a:pathLst>
            </a:custGeom>
            <a:ln w="317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578751" y="1722806"/>
            <a:ext cx="1273810" cy="1273810"/>
          </a:xfrm>
          <a:custGeom>
            <a:avLst/>
            <a:gdLst/>
            <a:ahLst/>
            <a:cxnLst/>
            <a:rect l="l" t="t" r="r" b="b"/>
            <a:pathLst>
              <a:path w="1273810" h="1273810">
                <a:moveTo>
                  <a:pt x="189814" y="1237133"/>
                </a:moveTo>
                <a:lnTo>
                  <a:pt x="1168041" y="1237133"/>
                </a:lnTo>
              </a:path>
              <a:path w="1273810" h="1273810">
                <a:moveTo>
                  <a:pt x="189814" y="1237133"/>
                </a:moveTo>
                <a:lnTo>
                  <a:pt x="189814" y="1273519"/>
                </a:lnTo>
              </a:path>
              <a:path w="1273810" h="1273810">
                <a:moveTo>
                  <a:pt x="385451" y="1237133"/>
                </a:moveTo>
                <a:lnTo>
                  <a:pt x="385451" y="1273519"/>
                </a:lnTo>
              </a:path>
              <a:path w="1273810" h="1273810">
                <a:moveTo>
                  <a:pt x="581088" y="1237133"/>
                </a:moveTo>
                <a:lnTo>
                  <a:pt x="581088" y="1273519"/>
                </a:lnTo>
              </a:path>
              <a:path w="1273810" h="1273810">
                <a:moveTo>
                  <a:pt x="776767" y="1237133"/>
                </a:moveTo>
                <a:lnTo>
                  <a:pt x="776767" y="1273519"/>
                </a:lnTo>
              </a:path>
              <a:path w="1273810" h="1273810">
                <a:moveTo>
                  <a:pt x="972404" y="1237133"/>
                </a:moveTo>
                <a:lnTo>
                  <a:pt x="972404" y="1273519"/>
                </a:lnTo>
              </a:path>
              <a:path w="1273810" h="1273810">
                <a:moveTo>
                  <a:pt x="1168041" y="1237133"/>
                </a:moveTo>
                <a:lnTo>
                  <a:pt x="1168041" y="1273519"/>
                </a:lnTo>
              </a:path>
              <a:path w="1273810" h="1273810">
                <a:moveTo>
                  <a:pt x="36386" y="1083704"/>
                </a:moveTo>
                <a:lnTo>
                  <a:pt x="36386" y="105477"/>
                </a:lnTo>
              </a:path>
              <a:path w="1273810" h="1273810">
                <a:moveTo>
                  <a:pt x="36386" y="1083704"/>
                </a:moveTo>
                <a:lnTo>
                  <a:pt x="0" y="1083704"/>
                </a:lnTo>
              </a:path>
              <a:path w="1273810" h="1273810">
                <a:moveTo>
                  <a:pt x="36386" y="888067"/>
                </a:moveTo>
                <a:lnTo>
                  <a:pt x="0" y="888067"/>
                </a:lnTo>
              </a:path>
              <a:path w="1273810" h="1273810">
                <a:moveTo>
                  <a:pt x="36386" y="692430"/>
                </a:moveTo>
                <a:lnTo>
                  <a:pt x="0" y="692430"/>
                </a:lnTo>
              </a:path>
              <a:path w="1273810" h="1273810">
                <a:moveTo>
                  <a:pt x="36386" y="496751"/>
                </a:moveTo>
                <a:lnTo>
                  <a:pt x="0" y="496751"/>
                </a:lnTo>
              </a:path>
              <a:path w="1273810" h="1273810">
                <a:moveTo>
                  <a:pt x="36386" y="301114"/>
                </a:moveTo>
                <a:lnTo>
                  <a:pt x="0" y="301114"/>
                </a:lnTo>
              </a:path>
              <a:path w="1273810" h="1273810">
                <a:moveTo>
                  <a:pt x="36386" y="105477"/>
                </a:moveTo>
                <a:lnTo>
                  <a:pt x="0" y="105477"/>
                </a:lnTo>
              </a:path>
              <a:path w="1273810" h="1273810">
                <a:moveTo>
                  <a:pt x="36386" y="1237133"/>
                </a:moveTo>
                <a:lnTo>
                  <a:pt x="1273519" y="1237133"/>
                </a:lnTo>
                <a:lnTo>
                  <a:pt x="1273519" y="0"/>
                </a:lnTo>
                <a:lnTo>
                  <a:pt x="36386" y="0"/>
                </a:lnTo>
                <a:lnTo>
                  <a:pt x="36386" y="1237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687587" y="3017586"/>
            <a:ext cx="11226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5295" algn="l"/>
                <a:tab pos="633730" algn="l"/>
              </a:tabLst>
            </a:pPr>
            <a:r>
              <a:rPr sz="450" spc="15" dirty="0">
                <a:latin typeface="Arial"/>
                <a:cs typeface="Arial"/>
              </a:rPr>
              <a:t>−100   </a:t>
            </a:r>
            <a:r>
              <a:rPr sz="450" spc="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−50	0	50  100</a:t>
            </a:r>
            <a:r>
              <a:rPr sz="450" spc="14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150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68252" y="1960640"/>
            <a:ext cx="86360" cy="927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55295" algn="l"/>
                <a:tab pos="633730" algn="l"/>
              </a:tabLst>
            </a:pPr>
            <a:r>
              <a:rPr sz="450" spc="15" dirty="0">
                <a:latin typeface="Arial"/>
                <a:cs typeface="Arial"/>
              </a:rPr>
              <a:t>−100   </a:t>
            </a:r>
            <a:r>
              <a:rPr sz="450" spc="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−50	0	50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100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68252" y="1765002"/>
            <a:ext cx="86360" cy="1270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150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72223" y="3163131"/>
            <a:ext cx="7239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First Principal</a:t>
            </a:r>
            <a:r>
              <a:rPr sz="450" spc="-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22707" y="1935077"/>
            <a:ext cx="86360" cy="8121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Second </a:t>
            </a:r>
            <a:r>
              <a:rPr sz="450" spc="10" dirty="0">
                <a:latin typeface="Arial"/>
                <a:cs typeface="Arial"/>
              </a:rPr>
              <a:t>Principal</a:t>
            </a:r>
            <a:r>
              <a:rPr sz="450" spc="-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51973" y="2281651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5231" y="2484040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60817" y="2421657"/>
            <a:ext cx="3467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b="1" spc="15" baseline="24691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22" baseline="43209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22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44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5713" y="2286180"/>
            <a:ext cx="24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19066" y="2326245"/>
            <a:ext cx="21145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-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-7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150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37037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37037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78370" y="249839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56817" y="2341849"/>
            <a:ext cx="12827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37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2469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81704" y="2447087"/>
            <a:ext cx="44830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28930" algn="l"/>
              </a:tabLst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8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18518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71693" y="2307647"/>
            <a:ext cx="4749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12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-44" baseline="-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44" baseline="-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12345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47366" y="248359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99122" y="2371444"/>
            <a:ext cx="5581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09575" algn="l"/>
              </a:tabLst>
            </a:pPr>
            <a:r>
              <a:rPr sz="675" baseline="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209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8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1851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11048" y="2441669"/>
            <a:ext cx="2622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72917" y="2356323"/>
            <a:ext cx="1244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6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613550" y="1684832"/>
            <a:ext cx="1276985" cy="1276985"/>
            <a:chOff x="2613550" y="1684832"/>
            <a:chExt cx="1276985" cy="1276985"/>
          </a:xfrm>
        </p:grpSpPr>
        <p:sp>
          <p:nvSpPr>
            <p:cNvPr id="79" name="object 79"/>
            <p:cNvSpPr/>
            <p:nvPr/>
          </p:nvSpPr>
          <p:spPr>
            <a:xfrm>
              <a:off x="2834995" y="1686420"/>
              <a:ext cx="1054100" cy="1054100"/>
            </a:xfrm>
            <a:custGeom>
              <a:avLst/>
              <a:gdLst/>
              <a:ahLst/>
              <a:cxnLst/>
              <a:rect l="l" t="t" r="r" b="b"/>
              <a:pathLst>
                <a:path w="1054100" h="1054100">
                  <a:moveTo>
                    <a:pt x="0" y="36386"/>
                  </a:moveTo>
                  <a:lnTo>
                    <a:pt x="974545" y="36386"/>
                  </a:lnTo>
                </a:path>
                <a:path w="1054100" h="1054100">
                  <a:moveTo>
                    <a:pt x="0" y="36386"/>
                  </a:moveTo>
                  <a:lnTo>
                    <a:pt x="0" y="0"/>
                  </a:lnTo>
                </a:path>
                <a:path w="1054100" h="1054100">
                  <a:moveTo>
                    <a:pt x="324844" y="36386"/>
                  </a:moveTo>
                  <a:lnTo>
                    <a:pt x="324844" y="0"/>
                  </a:lnTo>
                </a:path>
                <a:path w="1054100" h="1054100">
                  <a:moveTo>
                    <a:pt x="649694" y="36386"/>
                  </a:moveTo>
                  <a:lnTo>
                    <a:pt x="649694" y="0"/>
                  </a:lnTo>
                </a:path>
                <a:path w="1054100" h="1054100">
                  <a:moveTo>
                    <a:pt x="974545" y="36386"/>
                  </a:moveTo>
                  <a:lnTo>
                    <a:pt x="974545" y="0"/>
                  </a:lnTo>
                </a:path>
                <a:path w="1054100" h="1054100">
                  <a:moveTo>
                    <a:pt x="1017274" y="1053667"/>
                  </a:moveTo>
                  <a:lnTo>
                    <a:pt x="1017274" y="79121"/>
                  </a:lnTo>
                </a:path>
                <a:path w="1054100" h="1054100">
                  <a:moveTo>
                    <a:pt x="1017274" y="1053667"/>
                  </a:moveTo>
                  <a:lnTo>
                    <a:pt x="1053661" y="1053667"/>
                  </a:lnTo>
                </a:path>
                <a:path w="1054100" h="1054100">
                  <a:moveTo>
                    <a:pt x="1017274" y="728816"/>
                  </a:moveTo>
                  <a:lnTo>
                    <a:pt x="1053661" y="728816"/>
                  </a:lnTo>
                </a:path>
                <a:path w="1054100" h="1054100">
                  <a:moveTo>
                    <a:pt x="1017274" y="403966"/>
                  </a:moveTo>
                  <a:lnTo>
                    <a:pt x="1053661" y="403966"/>
                  </a:lnTo>
                </a:path>
                <a:path w="1054100" h="1054100">
                  <a:moveTo>
                    <a:pt x="1017274" y="79121"/>
                  </a:moveTo>
                  <a:lnTo>
                    <a:pt x="1053661" y="79121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1513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1237133"/>
                  </a:moveTo>
                  <a:lnTo>
                    <a:pt x="1237132" y="1237133"/>
                  </a:lnTo>
                  <a:lnTo>
                    <a:pt x="1237132" y="0"/>
                  </a:lnTo>
                  <a:lnTo>
                    <a:pt x="0" y="0"/>
                  </a:lnTo>
                  <a:lnTo>
                    <a:pt x="0" y="1237133"/>
                  </a:lnTo>
                </a:path>
              </a:pathLst>
            </a:custGeom>
            <a:ln w="317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051971" y="2392306"/>
            <a:ext cx="46418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spc="-209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40" dirty="0">
                <a:solidFill>
                  <a:srgbClr val="CE6017"/>
                </a:solidFill>
                <a:latin typeface="Arial"/>
                <a:cs typeface="Arial"/>
              </a:rPr>
              <a:t>M</a:t>
            </a:r>
            <a:r>
              <a:rPr sz="675" spc="-209" baseline="-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-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-20" dirty="0">
                <a:solidFill>
                  <a:srgbClr val="CE6017"/>
                </a:solidFill>
                <a:latin typeface="Arial"/>
                <a:cs typeface="Arial"/>
              </a:rPr>
              <a:t>urd</a:t>
            </a:r>
            <a:r>
              <a:rPr sz="675" spc="-30" baseline="-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20" dirty="0">
                <a:solidFill>
                  <a:srgbClr val="CE6017"/>
                </a:solidFill>
                <a:latin typeface="Arial"/>
                <a:cs typeface="Arial"/>
              </a:rPr>
              <a:t>er </a:t>
            </a:r>
            <a:r>
              <a:rPr sz="675" spc="15" baseline="-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52" baseline="-30864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46735" y="2352158"/>
            <a:ext cx="346075" cy="147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65"/>
              </a:lnSpc>
              <a:spcBef>
                <a:spcPts val="125"/>
              </a:spcBef>
              <a:tabLst>
                <a:tab pos="247650" algn="l"/>
              </a:tabLst>
            </a:pPr>
            <a:r>
              <a:rPr sz="675" spc="15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44" baseline="-24691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107314">
              <a:lnSpc>
                <a:spcPts val="465"/>
              </a:lnSpc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7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Assa</a:t>
            </a:r>
            <a:endParaRPr sz="4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62440" y="1562135"/>
            <a:ext cx="1454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69352" y="1400095"/>
            <a:ext cx="328930" cy="2603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550" spc="10" dirty="0">
                <a:latin typeface="Arial"/>
                <a:cs typeface="Arial"/>
              </a:rPr>
              <a:t>Unscaled</a:t>
            </a:r>
            <a:endParaRPr sz="55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300"/>
              </a:spcBef>
            </a:pPr>
            <a:r>
              <a:rPr sz="450" spc="1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29843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754692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23703" y="2667526"/>
            <a:ext cx="86360" cy="1454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23703" y="2360387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923703" y="2035538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23703" y="1710689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40728" y="1722716"/>
            <a:ext cx="295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0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36209" y="2226950"/>
            <a:ext cx="1454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Rape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615137" y="1722806"/>
            <a:ext cx="1237615" cy="1237615"/>
            <a:chOff x="2615137" y="1722806"/>
            <a:chExt cx="1237615" cy="1237615"/>
          </a:xfrm>
        </p:grpSpPr>
        <p:sp>
          <p:nvSpPr>
            <p:cNvPr id="94" name="object 94"/>
            <p:cNvSpPr/>
            <p:nvPr/>
          </p:nvSpPr>
          <p:spPr>
            <a:xfrm>
              <a:off x="3153696" y="1907484"/>
              <a:ext cx="523875" cy="551815"/>
            </a:xfrm>
            <a:custGeom>
              <a:avLst/>
              <a:gdLst/>
              <a:ahLst/>
              <a:cxnLst/>
              <a:rect l="l" t="t" r="r" b="b"/>
              <a:pathLst>
                <a:path w="523875" h="551814">
                  <a:moveTo>
                    <a:pt x="6143" y="507752"/>
                  </a:moveTo>
                  <a:lnTo>
                    <a:pt x="27811" y="531039"/>
                  </a:lnTo>
                </a:path>
                <a:path w="523875" h="551814">
                  <a:moveTo>
                    <a:pt x="0" y="522506"/>
                  </a:moveTo>
                  <a:lnTo>
                    <a:pt x="27811" y="531039"/>
                  </a:lnTo>
                  <a:lnTo>
                    <a:pt x="21304" y="502657"/>
                  </a:lnTo>
                </a:path>
                <a:path w="523875" h="551814">
                  <a:moveTo>
                    <a:pt x="6143" y="507752"/>
                  </a:moveTo>
                  <a:lnTo>
                    <a:pt x="523434" y="538274"/>
                  </a:lnTo>
                </a:path>
                <a:path w="523875" h="551814">
                  <a:moveTo>
                    <a:pt x="497400" y="551336"/>
                  </a:moveTo>
                  <a:lnTo>
                    <a:pt x="523434" y="538274"/>
                  </a:lnTo>
                  <a:lnTo>
                    <a:pt x="499134" y="522264"/>
                  </a:lnTo>
                </a:path>
                <a:path w="523875" h="551814">
                  <a:moveTo>
                    <a:pt x="6143" y="507752"/>
                  </a:moveTo>
                  <a:lnTo>
                    <a:pt x="30236" y="0"/>
                  </a:lnTo>
                </a:path>
                <a:path w="523875" h="551814">
                  <a:moveTo>
                    <a:pt x="43578" y="25876"/>
                  </a:moveTo>
                  <a:lnTo>
                    <a:pt x="30236" y="0"/>
                  </a:lnTo>
                  <a:lnTo>
                    <a:pt x="14512" y="24500"/>
                  </a:lnTo>
                </a:path>
                <a:path w="523875" h="551814">
                  <a:moveTo>
                    <a:pt x="6143" y="507752"/>
                  </a:moveTo>
                  <a:lnTo>
                    <a:pt x="45197" y="403402"/>
                  </a:lnTo>
                </a:path>
                <a:path w="523875" h="551814">
                  <a:moveTo>
                    <a:pt x="50012" y="432147"/>
                  </a:moveTo>
                  <a:lnTo>
                    <a:pt x="45197" y="403402"/>
                  </a:lnTo>
                  <a:lnTo>
                    <a:pt x="22759" y="421922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1513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692430"/>
                  </a:moveTo>
                  <a:lnTo>
                    <a:pt x="1237132" y="692430"/>
                  </a:lnTo>
                </a:path>
                <a:path w="1237614" h="1237614">
                  <a:moveTo>
                    <a:pt x="544702" y="1237133"/>
                  </a:moveTo>
                  <a:lnTo>
                    <a:pt x="544702" y="0"/>
                  </a:lnTo>
                </a:path>
              </a:pathLst>
            </a:custGeom>
            <a:ln w="317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741" y="211465"/>
            <a:ext cx="2447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Proportion </a:t>
            </a:r>
            <a:r>
              <a:rPr dirty="0"/>
              <a:t>Variance</a:t>
            </a:r>
            <a:r>
              <a:rPr spc="-50" dirty="0"/>
              <a:t> </a:t>
            </a:r>
            <a:r>
              <a:rPr spc="15" dirty="0"/>
              <a:t>Explained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17257"/>
            <a:ext cx="3752850" cy="9093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To </a:t>
            </a:r>
            <a:r>
              <a:rPr sz="1100" spc="-10" dirty="0">
                <a:latin typeface="Latin Modern Math"/>
                <a:cs typeface="Latin Modern Math"/>
              </a:rPr>
              <a:t>understand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strength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10" dirty="0">
                <a:latin typeface="Latin Modern Math"/>
                <a:cs typeface="Latin Modern Math"/>
              </a:rPr>
              <a:t>component,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 </a:t>
            </a:r>
            <a:r>
              <a:rPr sz="1100" spc="-10" dirty="0">
                <a:latin typeface="Latin Modern Math"/>
                <a:cs typeface="Latin Modern Math"/>
              </a:rPr>
              <a:t>interested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knowing </a:t>
            </a:r>
            <a:r>
              <a:rPr sz="1100" spc="-5" dirty="0">
                <a:latin typeface="Latin Modern Math"/>
                <a:cs typeface="Latin Modern Math"/>
              </a:rPr>
              <a:t>the proportion of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10" dirty="0">
                <a:latin typeface="Latin Modern Math"/>
                <a:cs typeface="Latin Modern Math"/>
              </a:rPr>
              <a:t>explained  (PVE)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15" dirty="0">
                <a:latin typeface="Latin Modern Math"/>
                <a:cs typeface="Latin Modern Math"/>
              </a:rPr>
              <a:t>each</a:t>
            </a:r>
            <a:r>
              <a:rPr sz="1100" spc="2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one.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99"/>
              </a:lnSpc>
              <a:spcBef>
                <a:spcPts val="229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total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variance </a:t>
            </a:r>
            <a:r>
              <a:rPr sz="1100" spc="-10" dirty="0">
                <a:latin typeface="Latin Modern Math"/>
                <a:cs typeface="Latin Modern Math"/>
              </a:rPr>
              <a:t>present </a:t>
            </a:r>
            <a:r>
              <a:rPr sz="1100" spc="-5" dirty="0">
                <a:latin typeface="Latin Modern Math"/>
                <a:cs typeface="Latin Modern Math"/>
              </a:rPr>
              <a:t>in a data set (assuming that the 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dirty="0">
                <a:latin typeface="Latin Modern Math"/>
                <a:cs typeface="Latin Modern Math"/>
              </a:rPr>
              <a:t>been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zero) is</a:t>
            </a:r>
            <a:r>
              <a:rPr sz="1100" spc="6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defined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06701"/>
            <a:ext cx="149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as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114" y="1715438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4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5558" y="1657336"/>
            <a:ext cx="666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atin Modern Math"/>
                <a:cs typeface="Latin Modern Math"/>
              </a:rPr>
              <a:t>Var(</a:t>
            </a:r>
            <a:r>
              <a:rPr sz="1100" i="1" spc="20" dirty="0">
                <a:latin typeface="Times New Roman"/>
                <a:cs typeface="Times New Roman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5330" y="1514118"/>
            <a:ext cx="981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4400" algn="l"/>
              </a:tabLst>
            </a:pPr>
            <a:r>
              <a:rPr sz="800" i="1" spc="25" dirty="0">
                <a:latin typeface="Times New Roman"/>
                <a:cs typeface="Times New Roman"/>
              </a:rPr>
              <a:t>p	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2765" y="1541104"/>
            <a:ext cx="10858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1640" y="1521484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343" y="1525713"/>
            <a:ext cx="1487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4400" algn="l"/>
                <a:tab pos="1274445" algn="l"/>
              </a:tabLst>
            </a:pPr>
            <a:r>
              <a:rPr sz="1100" spc="894" dirty="0">
                <a:latin typeface="Arial"/>
                <a:cs typeface="Arial"/>
              </a:rPr>
              <a:t>Σ	Σ	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9024" y="1860866"/>
            <a:ext cx="14681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4400" algn="l"/>
                <a:tab pos="1280795" algn="l"/>
              </a:tabLst>
            </a:pPr>
            <a:r>
              <a:rPr sz="800" i="1" spc="160" dirty="0">
                <a:latin typeface="Times New Roman"/>
                <a:cs typeface="Times New Roman"/>
              </a:rPr>
              <a:t>j</a:t>
            </a:r>
            <a:r>
              <a:rPr sz="800" spc="-5" dirty="0">
                <a:latin typeface="LM Roman 8"/>
                <a:cs typeface="LM Roman 8"/>
              </a:rPr>
              <a:t>=1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160" dirty="0">
                <a:latin typeface="Times New Roman"/>
                <a:cs typeface="Times New Roman"/>
              </a:rPr>
              <a:t>j</a:t>
            </a:r>
            <a:r>
              <a:rPr sz="800" spc="-5" dirty="0">
                <a:latin typeface="LM Roman 8"/>
                <a:cs typeface="LM Roman 8"/>
              </a:rPr>
              <a:t>=1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6602" y="163746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6602" y="1728913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0" dirty="0">
                <a:latin typeface="Times New Roman"/>
                <a:cs typeface="Times New Roman"/>
              </a:rPr>
              <a:t>ij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7418" y="1657336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0" dirty="0">
                <a:latin typeface="Times New Roman"/>
                <a:cs typeface="Times New Roman"/>
              </a:rPr>
              <a:t>x</a:t>
            </a:r>
            <a:r>
              <a:rPr sz="1100" i="1" spc="36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2039301"/>
            <a:ext cx="29578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5" dirty="0">
                <a:latin typeface="Latin Modern Math"/>
                <a:cs typeface="Latin Modern Math"/>
              </a:rPr>
              <a:t>explained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i="1" spc="50" dirty="0">
                <a:latin typeface="Times New Roman"/>
                <a:cs typeface="Times New Roman"/>
              </a:rPr>
              <a:t>m</a:t>
            </a:r>
            <a:r>
              <a:rPr sz="1100" spc="50" dirty="0">
                <a:latin typeface="Latin Modern Math"/>
                <a:cs typeface="Latin Modern Math"/>
              </a:rPr>
              <a:t>th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1588" y="2539694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70" dirty="0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7225" y="2481578"/>
            <a:ext cx="691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atin Modern Math"/>
                <a:cs typeface="Latin Modern Math"/>
              </a:rPr>
              <a:t>Var(</a:t>
            </a:r>
            <a:r>
              <a:rPr sz="1100" i="1" dirty="0">
                <a:latin typeface="Times New Roman"/>
                <a:cs typeface="Times New Roman"/>
              </a:rPr>
              <a:t>Z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spc="-17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6832" y="2365334"/>
            <a:ext cx="10858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5694" y="2345726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8257" y="234996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1300" y="2685121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1995" y="24617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5899" y="2553155"/>
            <a:ext cx="1574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4" dirty="0">
                <a:latin typeface="Times New Roman"/>
                <a:cs typeface="Times New Roman"/>
              </a:rPr>
              <a:t>im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1472" y="2481578"/>
            <a:ext cx="26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629" algn="l"/>
              </a:tabLst>
            </a:pPr>
            <a:r>
              <a:rPr sz="1100" i="1" spc="75" dirty="0">
                <a:latin typeface="Times New Roman"/>
                <a:cs typeface="Times New Roman"/>
              </a:rPr>
              <a:t>z	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858" y="2880663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5" dirty="0">
                <a:latin typeface="Latin Modern Math"/>
                <a:cs typeface="Latin Modern Math"/>
              </a:rPr>
              <a:t>shown</a:t>
            </a:r>
            <a:r>
              <a:rPr sz="1100" spc="-8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7499" y="277675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3739" y="2850589"/>
            <a:ext cx="212725" cy="255904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09"/>
              </a:spcBef>
            </a:pPr>
            <a:r>
              <a:rPr sz="800" i="1" spc="25" dirty="0">
                <a:latin typeface="Times New Roman"/>
                <a:cs typeface="Times New Roman"/>
              </a:rPr>
              <a:t>p  </a:t>
            </a:r>
            <a:r>
              <a:rPr sz="800" i="1" spc="160" dirty="0">
                <a:latin typeface="Times New Roman"/>
                <a:cs typeface="Times New Roman"/>
              </a:rPr>
              <a:t>j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4462" y="2938766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4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9906" y="2880663"/>
            <a:ext cx="666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atin Modern Math"/>
                <a:cs typeface="Latin Modern Math"/>
              </a:rPr>
              <a:t>Var(</a:t>
            </a:r>
            <a:r>
              <a:rPr sz="1100" i="1" spc="20" dirty="0">
                <a:latin typeface="Times New Roman"/>
                <a:cs typeface="Times New Roman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721" y="277675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4961" y="2854146"/>
            <a:ext cx="25844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145" dirty="0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i="1" spc="170" dirty="0">
                <a:latin typeface="Times New Roman"/>
                <a:cs typeface="Times New Roman"/>
              </a:rPr>
              <a:t>m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1537" y="2880663"/>
            <a:ext cx="635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Latin Modern Math"/>
                <a:cs typeface="Latin Modern Math"/>
              </a:rPr>
              <a:t>Var(</a:t>
            </a:r>
            <a:r>
              <a:rPr sz="1100" i="1" spc="25" dirty="0">
                <a:latin typeface="Times New Roman"/>
                <a:cs typeface="Times New Roman"/>
              </a:rPr>
              <a:t>Z</a:t>
            </a:r>
            <a:r>
              <a:rPr sz="1200" i="1" spc="37" baseline="-10416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Latin Modern Math"/>
                <a:cs typeface="Latin Modern Math"/>
              </a:rPr>
              <a:t>),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3052735"/>
            <a:ext cx="150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with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i="1" spc="140" dirty="0">
                <a:latin typeface="Times New Roman"/>
                <a:cs typeface="Times New Roman"/>
              </a:rPr>
              <a:t>M</a:t>
            </a:r>
            <a:r>
              <a:rPr sz="1100" i="1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75" dirty="0">
                <a:latin typeface="Latin Modern Math"/>
                <a:cs typeface="Latin Modern Math"/>
              </a:rPr>
              <a:t> </a:t>
            </a:r>
            <a:r>
              <a:rPr sz="1100" spc="15" dirty="0">
                <a:latin typeface="Latin Modern Math"/>
                <a:cs typeface="Latin Modern Math"/>
              </a:rPr>
              <a:t>min(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Latin Modern Math"/>
                <a:cs typeface="Latin Modern Math"/>
              </a:rPr>
              <a:t>).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95" y="211465"/>
            <a:ext cx="33293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Proportion </a:t>
            </a:r>
            <a:r>
              <a:rPr dirty="0"/>
              <a:t>Variance </a:t>
            </a:r>
            <a:r>
              <a:rPr spc="10" dirty="0"/>
              <a:t>Explained:</a:t>
            </a:r>
            <a:r>
              <a:rPr spc="160" dirty="0"/>
              <a:t> </a:t>
            </a:r>
            <a:r>
              <a:rPr spc="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475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Therefore, the </a:t>
            </a:r>
            <a:r>
              <a:rPr sz="1100" spc="-10" dirty="0">
                <a:latin typeface="Latin Modern Math"/>
                <a:cs typeface="Latin Modern Math"/>
              </a:rPr>
              <a:t>PVE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i="1" spc="50" dirty="0">
                <a:latin typeface="Times New Roman"/>
                <a:cs typeface="Times New Roman"/>
              </a:rPr>
              <a:t>m</a:t>
            </a:r>
            <a:r>
              <a:rPr sz="1100" spc="50" dirty="0">
                <a:latin typeface="Latin Modern Math"/>
                <a:cs typeface="Latin Modern Math"/>
              </a:rPr>
              <a:t>th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8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655407"/>
            <a:ext cx="287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atin Modern Math"/>
                <a:cs typeface="Latin Modern Math"/>
              </a:rPr>
              <a:t>given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positive </a:t>
            </a:r>
            <a:r>
              <a:rPr sz="1100" spc="-15" dirty="0">
                <a:latin typeface="Latin Modern Math"/>
                <a:cs typeface="Latin Modern Math"/>
              </a:rPr>
              <a:t>quantity between </a:t>
            </a:r>
            <a:r>
              <a:rPr sz="1100" spc="-5" dirty="0">
                <a:latin typeface="Latin Modern Math"/>
                <a:cs typeface="Latin Modern Math"/>
              </a:rPr>
              <a:t>0 </a:t>
            </a:r>
            <a:r>
              <a:rPr sz="1100" spc="-10" dirty="0">
                <a:latin typeface="Latin Modern Math"/>
                <a:cs typeface="Latin Modern Math"/>
              </a:rPr>
              <a:t>and</a:t>
            </a:r>
            <a:r>
              <a:rPr sz="1100" spc="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4501" y="769860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742" y="847254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8796" y="823492"/>
            <a:ext cx="200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89" baseline="-20202" dirty="0">
                <a:latin typeface="Times New Roman"/>
                <a:cs typeface="Times New Roman"/>
              </a:rPr>
              <a:t>z</a:t>
            </a:r>
            <a:r>
              <a:rPr sz="800" spc="60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742" y="952066"/>
            <a:ext cx="425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Times New Roman"/>
                <a:cs typeface="Times New Roman"/>
              </a:rPr>
              <a:t>i</a:t>
            </a:r>
            <a:r>
              <a:rPr sz="800" spc="20" dirty="0">
                <a:latin typeface="LM Roman 8"/>
                <a:cs typeface="LM Roman 8"/>
              </a:rPr>
              <a:t>=1</a:t>
            </a:r>
            <a:r>
              <a:rPr sz="800" spc="65" dirty="0">
                <a:latin typeface="LM Roman 8"/>
                <a:cs typeface="LM Roman 8"/>
              </a:rPr>
              <a:t> </a:t>
            </a:r>
            <a:r>
              <a:rPr sz="800" i="1" spc="114" dirty="0">
                <a:latin typeface="Times New Roman"/>
                <a:cs typeface="Times New Roman"/>
              </a:rPr>
              <a:t>im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530" y="1085380"/>
            <a:ext cx="883919" cy="0"/>
          </a:xfrm>
          <a:custGeom>
            <a:avLst/>
            <a:gdLst/>
            <a:ahLst/>
            <a:cxnLst/>
            <a:rect l="l" t="t" r="r" b="b"/>
            <a:pathLst>
              <a:path w="883919">
                <a:moveTo>
                  <a:pt x="0" y="0"/>
                </a:moveTo>
                <a:lnTo>
                  <a:pt x="88356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5070" y="1039963"/>
            <a:ext cx="453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1200" i="1" spc="37" baseline="3472" dirty="0">
                <a:latin typeface="Times New Roman"/>
                <a:cs typeface="Times New Roman"/>
              </a:rPr>
              <a:t>p	</a:t>
            </a: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430" y="968767"/>
            <a:ext cx="1013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00050" algn="l"/>
                <a:tab pos="749935" algn="l"/>
              </a:tabLst>
            </a:pPr>
            <a:r>
              <a:rPr sz="1650" spc="705" baseline="2525" dirty="0">
                <a:latin typeface="Arial"/>
                <a:cs typeface="Arial"/>
              </a:rPr>
              <a:t>Σ	Σ	</a:t>
            </a:r>
            <a:r>
              <a:rPr sz="1650" i="1" spc="97" baseline="-37878" dirty="0">
                <a:latin typeface="Times New Roman"/>
                <a:cs typeface="Times New Roman"/>
              </a:rPr>
              <a:t>x</a:t>
            </a:r>
            <a:r>
              <a:rPr sz="1200" spc="97" baseline="-27777" dirty="0">
                <a:latin typeface="LM Roman 8"/>
                <a:cs typeface="LM Roman 8"/>
              </a:rPr>
              <a:t>2</a:t>
            </a:r>
            <a:r>
              <a:rPr sz="1200" spc="120" baseline="-27777" dirty="0">
                <a:latin typeface="LM Roman 8"/>
                <a:cs typeface="LM Roman 8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858" y="1121047"/>
            <a:ext cx="3179445" cy="542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635760">
              <a:lnSpc>
                <a:spcPct val="100000"/>
              </a:lnSpc>
              <a:spcBef>
                <a:spcPts val="285"/>
              </a:spcBef>
              <a:tabLst>
                <a:tab pos="1997710" algn="l"/>
              </a:tabLst>
            </a:pPr>
            <a:r>
              <a:rPr sz="800" i="1" spc="50" dirty="0">
                <a:latin typeface="Times New Roman"/>
                <a:cs typeface="Times New Roman"/>
              </a:rPr>
              <a:t>j</a:t>
            </a:r>
            <a:r>
              <a:rPr sz="800" spc="50" dirty="0">
                <a:latin typeface="LM Roman 8"/>
                <a:cs typeface="LM Roman 8"/>
              </a:rPr>
              <a:t>=1	</a:t>
            </a:r>
            <a:r>
              <a:rPr sz="800" i="1" spc="20" dirty="0">
                <a:latin typeface="Times New Roman"/>
                <a:cs typeface="Times New Roman"/>
              </a:rPr>
              <a:t>i</a:t>
            </a:r>
            <a:r>
              <a:rPr sz="800" spc="20" dirty="0">
                <a:latin typeface="LM Roman 8"/>
                <a:cs typeface="LM Roman 8"/>
              </a:rPr>
              <a:t>=1</a:t>
            </a:r>
            <a:r>
              <a:rPr sz="800" spc="254" dirty="0">
                <a:latin typeface="LM Roman 8"/>
                <a:cs typeface="LM Roman 8"/>
              </a:rPr>
              <a:t> </a:t>
            </a:r>
            <a:r>
              <a:rPr sz="800" i="1" spc="90" dirty="0">
                <a:latin typeface="Times New Roman"/>
                <a:cs typeface="Times New Roman"/>
              </a:rPr>
              <a:t>ij</a:t>
            </a:r>
            <a:endParaRPr sz="800">
              <a:latin typeface="Times New Roman"/>
              <a:cs typeface="Times New Roman"/>
            </a:endParaRPr>
          </a:p>
          <a:p>
            <a:pPr marL="144780" marR="5080" indent="-132715">
              <a:lnSpc>
                <a:spcPct val="102600"/>
              </a:lnSpc>
              <a:spcBef>
                <a:spcPts val="2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PVEs sum </a:t>
            </a:r>
            <a:r>
              <a:rPr sz="1100" spc="-5" dirty="0">
                <a:latin typeface="Latin Modern Math"/>
                <a:cs typeface="Latin Modern Math"/>
              </a:rPr>
              <a:t>to one.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sometimes </a:t>
            </a:r>
            <a:r>
              <a:rPr sz="1100" spc="-10" dirty="0">
                <a:latin typeface="Latin Modern Math"/>
                <a:cs typeface="Latin Modern Math"/>
              </a:rPr>
              <a:t>display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5" dirty="0">
                <a:latin typeface="Latin Modern Math"/>
                <a:cs typeface="Latin Modern Math"/>
              </a:rPr>
              <a:t>cumulative</a:t>
            </a:r>
            <a:r>
              <a:rPr sz="1100" spc="-10" dirty="0">
                <a:latin typeface="Latin Modern Math"/>
                <a:cs typeface="Latin Modern Math"/>
              </a:rPr>
              <a:t> PVEs.</a:t>
            </a:r>
            <a:endParaRPr sz="1100">
              <a:latin typeface="Latin Modern Math"/>
              <a:cs typeface="Latin Modern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8985" y="1935882"/>
            <a:ext cx="1178560" cy="1122680"/>
            <a:chOff x="1008985" y="1935882"/>
            <a:chExt cx="1178560" cy="1122680"/>
          </a:xfrm>
        </p:grpSpPr>
        <p:sp>
          <p:nvSpPr>
            <p:cNvPr id="14" name="object 14"/>
            <p:cNvSpPr/>
            <p:nvPr/>
          </p:nvSpPr>
          <p:spPr>
            <a:xfrm>
              <a:off x="1071946" y="234793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697" y="12349"/>
                  </a:moveTo>
                  <a:lnTo>
                    <a:pt x="24697" y="5530"/>
                  </a:lnTo>
                  <a:lnTo>
                    <a:pt x="19165" y="0"/>
                  </a:lnTo>
                  <a:lnTo>
                    <a:pt x="12347" y="0"/>
                  </a:lnTo>
                  <a:lnTo>
                    <a:pt x="5529" y="0"/>
                  </a:lnTo>
                  <a:lnTo>
                    <a:pt x="0" y="5530"/>
                  </a:lnTo>
                  <a:lnTo>
                    <a:pt x="0" y="12349"/>
                  </a:lnTo>
                  <a:lnTo>
                    <a:pt x="0" y="19168"/>
                  </a:lnTo>
                  <a:lnTo>
                    <a:pt x="5529" y="24699"/>
                  </a:lnTo>
                  <a:lnTo>
                    <a:pt x="12347" y="24699"/>
                  </a:lnTo>
                  <a:lnTo>
                    <a:pt x="19165" y="24699"/>
                  </a:lnTo>
                  <a:lnTo>
                    <a:pt x="24697" y="19168"/>
                  </a:lnTo>
                  <a:lnTo>
                    <a:pt x="24697" y="1234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985" y="1977652"/>
              <a:ext cx="1134745" cy="1080770"/>
            </a:xfrm>
            <a:custGeom>
              <a:avLst/>
              <a:gdLst/>
              <a:ahLst/>
              <a:cxnLst/>
              <a:rect l="l" t="t" r="r" b="b"/>
              <a:pathLst>
                <a:path w="1134745" h="1080770">
                  <a:moveTo>
                    <a:pt x="75309" y="1047367"/>
                  </a:moveTo>
                  <a:lnTo>
                    <a:pt x="1134673" y="1047367"/>
                  </a:lnTo>
                </a:path>
                <a:path w="1134745" h="1080770">
                  <a:moveTo>
                    <a:pt x="75309" y="1047367"/>
                  </a:moveTo>
                  <a:lnTo>
                    <a:pt x="75309" y="1080298"/>
                  </a:lnTo>
                </a:path>
                <a:path w="1134745" h="1080770">
                  <a:moveTo>
                    <a:pt x="251884" y="1047367"/>
                  </a:moveTo>
                  <a:lnTo>
                    <a:pt x="251884" y="1080298"/>
                  </a:lnTo>
                </a:path>
                <a:path w="1134745" h="1080770">
                  <a:moveTo>
                    <a:pt x="428419" y="1047367"/>
                  </a:moveTo>
                  <a:lnTo>
                    <a:pt x="428419" y="1080298"/>
                  </a:lnTo>
                </a:path>
                <a:path w="1134745" h="1080770">
                  <a:moveTo>
                    <a:pt x="604990" y="1047367"/>
                  </a:moveTo>
                  <a:lnTo>
                    <a:pt x="604990" y="1080298"/>
                  </a:lnTo>
                </a:path>
                <a:path w="1134745" h="1080770">
                  <a:moveTo>
                    <a:pt x="781568" y="1047367"/>
                  </a:moveTo>
                  <a:lnTo>
                    <a:pt x="781568" y="1080298"/>
                  </a:lnTo>
                </a:path>
                <a:path w="1134745" h="1080770">
                  <a:moveTo>
                    <a:pt x="958102" y="1047367"/>
                  </a:moveTo>
                  <a:lnTo>
                    <a:pt x="958102" y="1080298"/>
                  </a:lnTo>
                </a:path>
                <a:path w="1134745" h="1080770">
                  <a:moveTo>
                    <a:pt x="1134673" y="1047367"/>
                  </a:moveTo>
                  <a:lnTo>
                    <a:pt x="1134673" y="1080298"/>
                  </a:lnTo>
                </a:path>
                <a:path w="1134745" h="1080770">
                  <a:moveTo>
                    <a:pt x="32930" y="1007065"/>
                  </a:moveTo>
                  <a:lnTo>
                    <a:pt x="32930" y="0"/>
                  </a:lnTo>
                </a:path>
                <a:path w="1134745" h="1080770">
                  <a:moveTo>
                    <a:pt x="32930" y="1007065"/>
                  </a:moveTo>
                  <a:lnTo>
                    <a:pt x="0" y="1007065"/>
                  </a:lnTo>
                </a:path>
                <a:path w="1134745" h="1080770">
                  <a:moveTo>
                    <a:pt x="32930" y="805677"/>
                  </a:moveTo>
                  <a:lnTo>
                    <a:pt x="0" y="805677"/>
                  </a:lnTo>
                </a:path>
                <a:path w="1134745" h="1080770">
                  <a:moveTo>
                    <a:pt x="32930" y="604244"/>
                  </a:moveTo>
                  <a:lnTo>
                    <a:pt x="0" y="604244"/>
                  </a:lnTo>
                </a:path>
                <a:path w="1134745" h="1080770">
                  <a:moveTo>
                    <a:pt x="32930" y="402817"/>
                  </a:moveTo>
                  <a:lnTo>
                    <a:pt x="0" y="402817"/>
                  </a:lnTo>
                </a:path>
                <a:path w="1134745" h="1080770">
                  <a:moveTo>
                    <a:pt x="32930" y="201389"/>
                  </a:moveTo>
                  <a:lnTo>
                    <a:pt x="0" y="201389"/>
                  </a:lnTo>
                </a:path>
                <a:path w="1134745" h="108077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5054" y="2723187"/>
              <a:ext cx="731520" cy="230504"/>
            </a:xfrm>
            <a:custGeom>
              <a:avLst/>
              <a:gdLst/>
              <a:ahLst/>
              <a:cxnLst/>
              <a:rect l="l" t="t" r="r" b="b"/>
              <a:pathLst>
                <a:path w="731519" h="230505">
                  <a:moveTo>
                    <a:pt x="24699" y="12349"/>
                  </a:moveTo>
                  <a:lnTo>
                    <a:pt x="24699" y="5536"/>
                  </a:lnTo>
                  <a:lnTo>
                    <a:pt x="19168" y="0"/>
                  </a:lnTo>
                  <a:lnTo>
                    <a:pt x="12349" y="0"/>
                  </a:lnTo>
                  <a:lnTo>
                    <a:pt x="5530" y="0"/>
                  </a:lnTo>
                  <a:lnTo>
                    <a:pt x="0" y="5536"/>
                  </a:lnTo>
                  <a:lnTo>
                    <a:pt x="0" y="12349"/>
                  </a:lnTo>
                  <a:lnTo>
                    <a:pt x="0" y="19168"/>
                  </a:lnTo>
                  <a:lnTo>
                    <a:pt x="5530" y="24699"/>
                  </a:lnTo>
                  <a:lnTo>
                    <a:pt x="12349" y="24699"/>
                  </a:lnTo>
                  <a:lnTo>
                    <a:pt x="19168" y="24699"/>
                  </a:lnTo>
                  <a:lnTo>
                    <a:pt x="24699" y="19168"/>
                  </a:lnTo>
                  <a:lnTo>
                    <a:pt x="24699" y="12349"/>
                  </a:lnTo>
                </a:path>
                <a:path w="731519" h="230505">
                  <a:moveTo>
                    <a:pt x="377848" y="171793"/>
                  </a:moveTo>
                  <a:lnTo>
                    <a:pt x="377848" y="164975"/>
                  </a:lnTo>
                  <a:lnTo>
                    <a:pt x="372312" y="159445"/>
                  </a:lnTo>
                  <a:lnTo>
                    <a:pt x="365498" y="159445"/>
                  </a:lnTo>
                  <a:lnTo>
                    <a:pt x="358679" y="159445"/>
                  </a:lnTo>
                  <a:lnTo>
                    <a:pt x="353148" y="164975"/>
                  </a:lnTo>
                  <a:lnTo>
                    <a:pt x="353148" y="171793"/>
                  </a:lnTo>
                  <a:lnTo>
                    <a:pt x="353148" y="178611"/>
                  </a:lnTo>
                  <a:lnTo>
                    <a:pt x="358679" y="184142"/>
                  </a:lnTo>
                  <a:lnTo>
                    <a:pt x="365498" y="184142"/>
                  </a:lnTo>
                  <a:lnTo>
                    <a:pt x="372312" y="184142"/>
                  </a:lnTo>
                  <a:lnTo>
                    <a:pt x="377848" y="178611"/>
                  </a:lnTo>
                  <a:lnTo>
                    <a:pt x="377848" y="171793"/>
                  </a:lnTo>
                </a:path>
                <a:path w="731519" h="230505">
                  <a:moveTo>
                    <a:pt x="730953" y="217896"/>
                  </a:moveTo>
                  <a:lnTo>
                    <a:pt x="730953" y="211078"/>
                  </a:lnTo>
                  <a:lnTo>
                    <a:pt x="725423" y="205548"/>
                  </a:lnTo>
                  <a:lnTo>
                    <a:pt x="718604" y="205548"/>
                  </a:lnTo>
                  <a:lnTo>
                    <a:pt x="711785" y="205548"/>
                  </a:lnTo>
                  <a:lnTo>
                    <a:pt x="706254" y="211078"/>
                  </a:lnTo>
                  <a:lnTo>
                    <a:pt x="706254" y="217896"/>
                  </a:lnTo>
                  <a:lnTo>
                    <a:pt x="706254" y="224714"/>
                  </a:lnTo>
                  <a:lnTo>
                    <a:pt x="711785" y="230246"/>
                  </a:lnTo>
                  <a:lnTo>
                    <a:pt x="718604" y="230246"/>
                  </a:lnTo>
                  <a:lnTo>
                    <a:pt x="725423" y="230246"/>
                  </a:lnTo>
                  <a:lnTo>
                    <a:pt x="730953" y="224714"/>
                  </a:lnTo>
                  <a:lnTo>
                    <a:pt x="730953" y="217896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1915" y="1937352"/>
              <a:ext cx="1144270" cy="1087755"/>
            </a:xfrm>
            <a:custGeom>
              <a:avLst/>
              <a:gdLst/>
              <a:ahLst/>
              <a:cxnLst/>
              <a:rect l="l" t="t" r="r" b="b"/>
              <a:pathLst>
                <a:path w="1144270" h="1087755">
                  <a:moveTo>
                    <a:pt x="0" y="1087667"/>
                  </a:moveTo>
                  <a:lnTo>
                    <a:pt x="1144123" y="1087667"/>
                  </a:lnTo>
                  <a:lnTo>
                    <a:pt x="1144123" y="0"/>
                  </a:lnTo>
                  <a:lnTo>
                    <a:pt x="0" y="0"/>
                  </a:lnTo>
                  <a:lnTo>
                    <a:pt x="0" y="10876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4294" y="2360281"/>
              <a:ext cx="1059815" cy="581025"/>
            </a:xfrm>
            <a:custGeom>
              <a:avLst/>
              <a:gdLst/>
              <a:ahLst/>
              <a:cxnLst/>
              <a:rect l="l" t="t" r="r" b="b"/>
              <a:pathLst>
                <a:path w="1059814" h="581025">
                  <a:moveTo>
                    <a:pt x="0" y="0"/>
                  </a:moveTo>
                  <a:lnTo>
                    <a:pt x="353109" y="375255"/>
                  </a:lnTo>
                  <a:lnTo>
                    <a:pt x="706258" y="534698"/>
                  </a:lnTo>
                  <a:lnTo>
                    <a:pt x="1059364" y="58080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33450" y="3075986"/>
            <a:ext cx="11614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0" dirty="0">
                <a:latin typeface="Arial"/>
                <a:cs typeface="Arial"/>
              </a:rPr>
              <a:t>1.0 1.5 2.0 2.5 3.0 3.5</a:t>
            </a:r>
            <a:r>
              <a:rPr sz="400" spc="1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4.0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7772" y="1926808"/>
            <a:ext cx="80645" cy="110934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00" spc="10" dirty="0">
                <a:latin typeface="Arial"/>
                <a:cs typeface="Arial"/>
              </a:rPr>
              <a:t>0.0 0.2 0.4 0.6 0.8</a:t>
            </a:r>
            <a:r>
              <a:rPr sz="400" spc="6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1.0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6568" y="3207710"/>
            <a:ext cx="53594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0" dirty="0">
                <a:latin typeface="Arial"/>
                <a:cs typeface="Arial"/>
              </a:rPr>
              <a:t>Principal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Component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048" y="2163788"/>
            <a:ext cx="80645" cy="64008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00" spc="10" dirty="0">
                <a:latin typeface="Arial"/>
                <a:cs typeface="Arial"/>
              </a:rPr>
              <a:t>Prop. Variance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Explained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61456" y="1935882"/>
            <a:ext cx="1178560" cy="1122680"/>
            <a:chOff x="2561456" y="1935882"/>
            <a:chExt cx="1178560" cy="1122680"/>
          </a:xfrm>
        </p:grpSpPr>
        <p:sp>
          <p:nvSpPr>
            <p:cNvPr id="24" name="object 24"/>
            <p:cNvSpPr/>
            <p:nvPr/>
          </p:nvSpPr>
          <p:spPr>
            <a:xfrm>
              <a:off x="2624417" y="234793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693" y="12349"/>
                  </a:moveTo>
                  <a:lnTo>
                    <a:pt x="24693" y="5530"/>
                  </a:lnTo>
                  <a:lnTo>
                    <a:pt x="19163" y="0"/>
                  </a:lnTo>
                  <a:lnTo>
                    <a:pt x="12344" y="0"/>
                  </a:lnTo>
                  <a:lnTo>
                    <a:pt x="5525" y="0"/>
                  </a:lnTo>
                  <a:lnTo>
                    <a:pt x="0" y="5530"/>
                  </a:lnTo>
                  <a:lnTo>
                    <a:pt x="0" y="12349"/>
                  </a:lnTo>
                  <a:lnTo>
                    <a:pt x="0" y="19168"/>
                  </a:lnTo>
                  <a:lnTo>
                    <a:pt x="5525" y="24699"/>
                  </a:lnTo>
                  <a:lnTo>
                    <a:pt x="12344" y="24699"/>
                  </a:lnTo>
                  <a:lnTo>
                    <a:pt x="19163" y="24699"/>
                  </a:lnTo>
                  <a:lnTo>
                    <a:pt x="24693" y="19168"/>
                  </a:lnTo>
                  <a:lnTo>
                    <a:pt x="24693" y="1234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1456" y="1977652"/>
              <a:ext cx="1134745" cy="1080770"/>
            </a:xfrm>
            <a:custGeom>
              <a:avLst/>
              <a:gdLst/>
              <a:ahLst/>
              <a:cxnLst/>
              <a:rect l="l" t="t" r="r" b="b"/>
              <a:pathLst>
                <a:path w="1134745" h="1080770">
                  <a:moveTo>
                    <a:pt x="75305" y="1047367"/>
                  </a:moveTo>
                  <a:lnTo>
                    <a:pt x="1134671" y="1047367"/>
                  </a:lnTo>
                </a:path>
                <a:path w="1134745" h="1080770">
                  <a:moveTo>
                    <a:pt x="75305" y="1047367"/>
                  </a:moveTo>
                  <a:lnTo>
                    <a:pt x="75305" y="1080298"/>
                  </a:lnTo>
                </a:path>
                <a:path w="1134745" h="1080770">
                  <a:moveTo>
                    <a:pt x="251882" y="1047367"/>
                  </a:moveTo>
                  <a:lnTo>
                    <a:pt x="251882" y="1080298"/>
                  </a:lnTo>
                </a:path>
                <a:path w="1134745" h="1080770">
                  <a:moveTo>
                    <a:pt x="428416" y="1047367"/>
                  </a:moveTo>
                  <a:lnTo>
                    <a:pt x="428416" y="1080298"/>
                  </a:lnTo>
                </a:path>
                <a:path w="1134745" h="1080770">
                  <a:moveTo>
                    <a:pt x="604988" y="1047367"/>
                  </a:moveTo>
                  <a:lnTo>
                    <a:pt x="604988" y="1080298"/>
                  </a:lnTo>
                </a:path>
                <a:path w="1134745" h="1080770">
                  <a:moveTo>
                    <a:pt x="781565" y="1047367"/>
                  </a:moveTo>
                  <a:lnTo>
                    <a:pt x="781565" y="1080298"/>
                  </a:lnTo>
                </a:path>
                <a:path w="1134745" h="1080770">
                  <a:moveTo>
                    <a:pt x="958099" y="1047367"/>
                  </a:moveTo>
                  <a:lnTo>
                    <a:pt x="958099" y="1080298"/>
                  </a:lnTo>
                </a:path>
                <a:path w="1134745" h="1080770">
                  <a:moveTo>
                    <a:pt x="1134671" y="1047367"/>
                  </a:moveTo>
                  <a:lnTo>
                    <a:pt x="1134671" y="1080298"/>
                  </a:lnTo>
                </a:path>
                <a:path w="1134745" h="1080770">
                  <a:moveTo>
                    <a:pt x="32930" y="1007065"/>
                  </a:moveTo>
                  <a:lnTo>
                    <a:pt x="32930" y="0"/>
                  </a:lnTo>
                </a:path>
                <a:path w="1134745" h="1080770">
                  <a:moveTo>
                    <a:pt x="32930" y="1007065"/>
                  </a:moveTo>
                  <a:lnTo>
                    <a:pt x="0" y="1007065"/>
                  </a:lnTo>
                </a:path>
                <a:path w="1134745" h="1080770">
                  <a:moveTo>
                    <a:pt x="32930" y="805677"/>
                  </a:moveTo>
                  <a:lnTo>
                    <a:pt x="0" y="805677"/>
                  </a:lnTo>
                </a:path>
                <a:path w="1134745" h="1080770">
                  <a:moveTo>
                    <a:pt x="32930" y="604244"/>
                  </a:moveTo>
                  <a:lnTo>
                    <a:pt x="0" y="604244"/>
                  </a:lnTo>
                </a:path>
                <a:path w="1134745" h="1080770">
                  <a:moveTo>
                    <a:pt x="32930" y="402817"/>
                  </a:moveTo>
                  <a:lnTo>
                    <a:pt x="0" y="402817"/>
                  </a:lnTo>
                </a:path>
                <a:path w="1134745" h="1080770">
                  <a:moveTo>
                    <a:pt x="32930" y="201389"/>
                  </a:moveTo>
                  <a:lnTo>
                    <a:pt x="0" y="201389"/>
                  </a:lnTo>
                </a:path>
                <a:path w="1134745" h="108077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7522" y="1965302"/>
              <a:ext cx="731520" cy="158115"/>
            </a:xfrm>
            <a:custGeom>
              <a:avLst/>
              <a:gdLst/>
              <a:ahLst/>
              <a:cxnLst/>
              <a:rect l="l" t="t" r="r" b="b"/>
              <a:pathLst>
                <a:path w="731520" h="158114">
                  <a:moveTo>
                    <a:pt x="24699" y="145759"/>
                  </a:moveTo>
                  <a:lnTo>
                    <a:pt x="24699" y="138940"/>
                  </a:lnTo>
                  <a:lnTo>
                    <a:pt x="19168" y="133409"/>
                  </a:lnTo>
                  <a:lnTo>
                    <a:pt x="12349" y="133409"/>
                  </a:lnTo>
                  <a:lnTo>
                    <a:pt x="5530" y="133409"/>
                  </a:lnTo>
                  <a:lnTo>
                    <a:pt x="0" y="138940"/>
                  </a:lnTo>
                  <a:lnTo>
                    <a:pt x="0" y="145759"/>
                  </a:lnTo>
                  <a:lnTo>
                    <a:pt x="0" y="152578"/>
                  </a:lnTo>
                  <a:lnTo>
                    <a:pt x="5530" y="158109"/>
                  </a:lnTo>
                  <a:lnTo>
                    <a:pt x="12349" y="158109"/>
                  </a:lnTo>
                  <a:lnTo>
                    <a:pt x="19168" y="158109"/>
                  </a:lnTo>
                  <a:lnTo>
                    <a:pt x="24699" y="152578"/>
                  </a:lnTo>
                  <a:lnTo>
                    <a:pt x="24699" y="145759"/>
                  </a:lnTo>
                </a:path>
                <a:path w="731520" h="158114">
                  <a:moveTo>
                    <a:pt x="377848" y="55980"/>
                  </a:moveTo>
                  <a:lnTo>
                    <a:pt x="377848" y="49166"/>
                  </a:lnTo>
                  <a:lnTo>
                    <a:pt x="372312" y="43636"/>
                  </a:lnTo>
                  <a:lnTo>
                    <a:pt x="365498" y="43636"/>
                  </a:lnTo>
                  <a:lnTo>
                    <a:pt x="358679" y="43636"/>
                  </a:lnTo>
                  <a:lnTo>
                    <a:pt x="353148" y="49166"/>
                  </a:lnTo>
                  <a:lnTo>
                    <a:pt x="353148" y="55980"/>
                  </a:lnTo>
                  <a:lnTo>
                    <a:pt x="353148" y="62799"/>
                  </a:lnTo>
                  <a:lnTo>
                    <a:pt x="358679" y="68330"/>
                  </a:lnTo>
                  <a:lnTo>
                    <a:pt x="365498" y="68330"/>
                  </a:lnTo>
                  <a:lnTo>
                    <a:pt x="372312" y="68330"/>
                  </a:lnTo>
                  <a:lnTo>
                    <a:pt x="377848" y="62799"/>
                  </a:lnTo>
                  <a:lnTo>
                    <a:pt x="377848" y="55980"/>
                  </a:lnTo>
                </a:path>
                <a:path w="731520" h="158114">
                  <a:moveTo>
                    <a:pt x="730953" y="12349"/>
                  </a:moveTo>
                  <a:lnTo>
                    <a:pt x="730953" y="5530"/>
                  </a:lnTo>
                  <a:lnTo>
                    <a:pt x="725423" y="0"/>
                  </a:lnTo>
                  <a:lnTo>
                    <a:pt x="718604" y="0"/>
                  </a:lnTo>
                  <a:lnTo>
                    <a:pt x="711785" y="0"/>
                  </a:lnTo>
                  <a:lnTo>
                    <a:pt x="706254" y="5530"/>
                  </a:lnTo>
                  <a:lnTo>
                    <a:pt x="706254" y="12349"/>
                  </a:lnTo>
                  <a:lnTo>
                    <a:pt x="706254" y="19168"/>
                  </a:lnTo>
                  <a:lnTo>
                    <a:pt x="711785" y="24699"/>
                  </a:lnTo>
                  <a:lnTo>
                    <a:pt x="718604" y="24699"/>
                  </a:lnTo>
                  <a:lnTo>
                    <a:pt x="725423" y="24699"/>
                  </a:lnTo>
                  <a:lnTo>
                    <a:pt x="730953" y="19168"/>
                  </a:lnTo>
                  <a:lnTo>
                    <a:pt x="730953" y="1234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94386" y="1937352"/>
              <a:ext cx="1144270" cy="1087755"/>
            </a:xfrm>
            <a:custGeom>
              <a:avLst/>
              <a:gdLst/>
              <a:ahLst/>
              <a:cxnLst/>
              <a:rect l="l" t="t" r="r" b="b"/>
              <a:pathLst>
                <a:path w="1144270" h="1087755">
                  <a:moveTo>
                    <a:pt x="0" y="1087667"/>
                  </a:moveTo>
                  <a:lnTo>
                    <a:pt x="1144120" y="1087667"/>
                  </a:lnTo>
                  <a:lnTo>
                    <a:pt x="1144120" y="0"/>
                  </a:lnTo>
                  <a:lnTo>
                    <a:pt x="0" y="0"/>
                  </a:lnTo>
                  <a:lnTo>
                    <a:pt x="0" y="10876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36761" y="1977652"/>
              <a:ext cx="1059815" cy="382905"/>
            </a:xfrm>
            <a:custGeom>
              <a:avLst/>
              <a:gdLst/>
              <a:ahLst/>
              <a:cxnLst/>
              <a:rect l="l" t="t" r="r" b="b"/>
              <a:pathLst>
                <a:path w="1059814" h="382905">
                  <a:moveTo>
                    <a:pt x="0" y="382629"/>
                  </a:moveTo>
                  <a:lnTo>
                    <a:pt x="353111" y="133409"/>
                  </a:lnTo>
                  <a:lnTo>
                    <a:pt x="706259" y="43630"/>
                  </a:lnTo>
                  <a:lnTo>
                    <a:pt x="1059365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85918" y="3075986"/>
            <a:ext cx="11614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0" dirty="0">
                <a:latin typeface="Arial"/>
                <a:cs typeface="Arial"/>
              </a:rPr>
              <a:t>1.0 1.5 2.0 2.5 3.0 3.5</a:t>
            </a:r>
            <a:r>
              <a:rPr sz="400" spc="1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4.0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60242" y="1926808"/>
            <a:ext cx="80645" cy="110934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00" spc="10" dirty="0">
                <a:latin typeface="Arial"/>
                <a:cs typeface="Arial"/>
              </a:rPr>
              <a:t>0.0 0.2 0.4 0.6 0.8</a:t>
            </a:r>
            <a:r>
              <a:rPr sz="400" spc="6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1.0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9037" y="3207710"/>
            <a:ext cx="53594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0" dirty="0">
                <a:latin typeface="Arial"/>
                <a:cs typeface="Arial"/>
              </a:rPr>
              <a:t>Principal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Component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8514" y="2020827"/>
            <a:ext cx="80645" cy="92773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00" spc="10" dirty="0">
                <a:latin typeface="Arial"/>
                <a:cs typeface="Arial"/>
              </a:rPr>
              <a:t>Cumulative Prop. Variance</a:t>
            </a:r>
            <a:r>
              <a:rPr sz="400" spc="-3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Explained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520" y="211465"/>
            <a:ext cx="380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How many </a:t>
            </a:r>
            <a:r>
              <a:rPr spc="10" dirty="0"/>
              <a:t>principal </a:t>
            </a:r>
            <a:r>
              <a:rPr spc="15" dirty="0"/>
              <a:t>components </a:t>
            </a:r>
            <a:r>
              <a:rPr spc="10" dirty="0"/>
              <a:t>should </a:t>
            </a:r>
            <a:r>
              <a:rPr spc="-5" dirty="0"/>
              <a:t>we</a:t>
            </a:r>
            <a:r>
              <a:rPr spc="20" dirty="0"/>
              <a:t> </a:t>
            </a:r>
            <a:r>
              <a:rPr spc="15" dirty="0"/>
              <a:t>use?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55597"/>
            <a:ext cx="3913504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874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use 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spc="-10" dirty="0">
                <a:latin typeface="Latin Modern Math"/>
                <a:cs typeface="Latin Modern Math"/>
              </a:rPr>
              <a:t>summary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our </a:t>
            </a:r>
            <a:r>
              <a:rPr sz="1100" spc="-5" dirty="0">
                <a:latin typeface="Latin Modern Math"/>
                <a:cs typeface="Latin Modern Math"/>
              </a:rPr>
              <a:t>data, </a:t>
            </a:r>
            <a:r>
              <a:rPr sz="1100" spc="-20" dirty="0">
                <a:latin typeface="Latin Modern Math"/>
                <a:cs typeface="Latin Modern Math"/>
              </a:rPr>
              <a:t>how 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are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sufficient?</a:t>
            </a:r>
            <a:endParaRPr sz="1100">
              <a:latin typeface="Latin Modern Math"/>
              <a:cs typeface="Latin Modern Math"/>
            </a:endParaRPr>
          </a:p>
          <a:p>
            <a:pPr marL="289560" marR="5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No </a:t>
            </a:r>
            <a:r>
              <a:rPr sz="1100" spc="-5" dirty="0">
                <a:latin typeface="Latin Modern Math"/>
                <a:cs typeface="Latin Modern Math"/>
              </a:rPr>
              <a:t>simple </a:t>
            </a:r>
            <a:r>
              <a:rPr sz="1100" spc="-15" dirty="0">
                <a:latin typeface="Latin Modern Math"/>
                <a:cs typeface="Latin Modern Math"/>
              </a:rPr>
              <a:t>answer </a:t>
            </a:r>
            <a:r>
              <a:rPr sz="1100" spc="-5" dirty="0">
                <a:latin typeface="Latin Modern Math"/>
                <a:cs typeface="Latin Modern Math"/>
              </a:rPr>
              <a:t>to this question, as </a:t>
            </a:r>
            <a:r>
              <a:rPr sz="1100" spc="-10" dirty="0">
                <a:latin typeface="Latin Modern Math"/>
                <a:cs typeface="Latin Modern Math"/>
              </a:rPr>
              <a:t>cross-validation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r>
              <a:rPr sz="1100" spc="-15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not  </a:t>
            </a:r>
            <a:r>
              <a:rPr sz="1100" spc="-20" dirty="0">
                <a:latin typeface="Latin Modern Math"/>
                <a:cs typeface="Latin Modern Math"/>
              </a:rPr>
              <a:t>available </a:t>
            </a:r>
            <a:r>
              <a:rPr sz="1100" spc="-5" dirty="0">
                <a:latin typeface="Latin Modern Math"/>
                <a:cs typeface="Latin Modern Math"/>
              </a:rPr>
              <a:t>for this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purpose.</a:t>
            </a:r>
            <a:endParaRPr sz="1100">
              <a:latin typeface="Latin Modern Math"/>
              <a:cs typeface="Latin Modern Math"/>
            </a:endParaRPr>
          </a:p>
          <a:p>
            <a:pPr marL="566420" lvl="1" indent="-128270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Why</a:t>
            </a:r>
            <a:r>
              <a:rPr sz="1000" i="1" spc="-10" dirty="0">
                <a:solidFill>
                  <a:srgbClr val="009900"/>
                </a:solidFill>
                <a:latin typeface="LM Roman 10"/>
                <a:cs typeface="LM Roman 10"/>
              </a:rPr>
              <a:t> </a:t>
            </a: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not?</a:t>
            </a:r>
            <a:endParaRPr sz="1000">
              <a:latin typeface="LM Roman 10"/>
              <a:cs typeface="LM Roman 10"/>
            </a:endParaRPr>
          </a:p>
          <a:p>
            <a:pPr marL="566420" marR="48895" lvl="1" indent="-12827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When could </a:t>
            </a:r>
            <a:r>
              <a:rPr sz="1000" spc="-20" dirty="0">
                <a:latin typeface="Latin Modern Math"/>
                <a:cs typeface="Latin Modern Math"/>
              </a:rPr>
              <a:t>we </a:t>
            </a:r>
            <a:r>
              <a:rPr sz="1000" spc="-5" dirty="0">
                <a:latin typeface="Latin Modern Math"/>
                <a:cs typeface="Latin Modern Math"/>
              </a:rPr>
              <a:t>use </a:t>
            </a:r>
            <a:r>
              <a:rPr sz="1000" spc="-10" dirty="0">
                <a:latin typeface="Latin Modern Math"/>
                <a:cs typeface="Latin Modern Math"/>
              </a:rPr>
              <a:t>cross-validation </a:t>
            </a:r>
            <a:r>
              <a:rPr sz="1000" spc="-5" dirty="0">
                <a:latin typeface="Latin Modern Math"/>
                <a:cs typeface="Latin Modern Math"/>
              </a:rPr>
              <a:t>to select the </a:t>
            </a:r>
            <a:r>
              <a:rPr sz="1000" spc="-10" dirty="0">
                <a:latin typeface="Latin Modern Math"/>
                <a:cs typeface="Latin Modern Math"/>
              </a:rPr>
              <a:t>number </a:t>
            </a:r>
            <a:r>
              <a:rPr sz="1000" spc="-5" dirty="0">
                <a:latin typeface="Latin Modern Math"/>
                <a:cs typeface="Latin Modern Math"/>
              </a:rPr>
              <a:t>of  components?</a:t>
            </a:r>
            <a:endParaRPr sz="1000">
              <a:latin typeface="Latin Modern Math"/>
              <a:cs typeface="Latin Modern Math"/>
            </a:endParaRPr>
          </a:p>
          <a:p>
            <a:pPr marL="289560" marR="316230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dirty="0">
                <a:latin typeface="Latin Modern Math"/>
                <a:cs typeface="Latin Modern Math"/>
              </a:rPr>
              <a:t>“scree plot”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previous slide 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used as</a:t>
            </a:r>
            <a:r>
              <a:rPr sz="1100" spc="-7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  guide: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dirty="0">
                <a:latin typeface="Latin Modern Math"/>
                <a:cs typeface="Latin Modern Math"/>
              </a:rPr>
              <a:t>look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an</a:t>
            </a:r>
            <a:r>
              <a:rPr sz="1100" spc="120" dirty="0">
                <a:latin typeface="Latin Modern Math"/>
                <a:cs typeface="Latin Modern Math"/>
              </a:rPr>
              <a:t> </a:t>
            </a:r>
            <a:r>
              <a:rPr sz="1100" dirty="0">
                <a:latin typeface="Latin Modern Math"/>
                <a:cs typeface="Latin Modern Math"/>
              </a:rPr>
              <a:t>“elbow”.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04" y="211465"/>
            <a:ext cx="828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2356"/>
            <a:ext cx="3752850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3600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 </a:t>
            </a:r>
            <a:r>
              <a:rPr sz="1100" spc="-5" dirty="0">
                <a:latin typeface="Latin Modern Math"/>
                <a:cs typeface="Latin Modern Math"/>
              </a:rPr>
              <a:t>refers to a </a:t>
            </a:r>
            <a:r>
              <a:rPr sz="1100" spc="-15" dirty="0">
                <a:latin typeface="Latin Modern Math"/>
                <a:cs typeface="Latin Modern Math"/>
              </a:rPr>
              <a:t>very </a:t>
            </a:r>
            <a:r>
              <a:rPr sz="1100" spc="-10" dirty="0">
                <a:latin typeface="Latin Modern Math"/>
                <a:cs typeface="Latin Modern Math"/>
              </a:rPr>
              <a:t>broad </a:t>
            </a:r>
            <a:r>
              <a:rPr sz="1100" spc="-5" dirty="0">
                <a:latin typeface="Latin Modern Math"/>
                <a:cs typeface="Latin Modern Math"/>
              </a:rPr>
              <a:t>set of </a:t>
            </a:r>
            <a:r>
              <a:rPr sz="1100" spc="-10" dirty="0">
                <a:latin typeface="Latin Modern Math"/>
                <a:cs typeface="Latin Modern Math"/>
              </a:rPr>
              <a:t>techniques </a:t>
            </a:r>
            <a:r>
              <a:rPr sz="1100" spc="-5" dirty="0">
                <a:latin typeface="Latin Modern Math"/>
                <a:cs typeface="Latin Modern Math"/>
              </a:rPr>
              <a:t>for  </a:t>
            </a:r>
            <a:r>
              <a:rPr sz="1100" spc="-10" dirty="0">
                <a:latin typeface="Latin Modern Math"/>
                <a:cs typeface="Latin Modern Math"/>
              </a:rPr>
              <a:t>finding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subgroups</a:t>
            </a:r>
            <a:r>
              <a:rPr sz="1100" spc="-20" dirty="0">
                <a:latin typeface="Latin Modern Math"/>
                <a:cs typeface="Latin Modern Math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or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clusters</a:t>
            </a:r>
            <a:r>
              <a:rPr sz="1100" spc="-5" dirty="0">
                <a:latin typeface="Latin Modern Math"/>
                <a:cs typeface="Latin Modern Math"/>
              </a:rPr>
              <a:t>, in a data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set.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seek a partition of the </a:t>
            </a:r>
            <a:r>
              <a:rPr sz="1100" spc="-10" dirty="0">
                <a:latin typeface="Latin Modern Math"/>
                <a:cs typeface="Latin Modern Math"/>
              </a:rPr>
              <a:t>data </a:t>
            </a:r>
            <a:r>
              <a:rPr sz="1100" spc="-15" dirty="0">
                <a:latin typeface="Latin Modern Math"/>
                <a:cs typeface="Latin Modern Math"/>
              </a:rPr>
              <a:t>into </a:t>
            </a:r>
            <a:r>
              <a:rPr sz="1100" spc="-5" dirty="0">
                <a:latin typeface="Latin Modern Math"/>
                <a:cs typeface="Latin Modern Math"/>
              </a:rPr>
              <a:t>distinct </a:t>
            </a:r>
            <a:r>
              <a:rPr sz="1100" spc="-10" dirty="0">
                <a:latin typeface="Latin Modern Math"/>
                <a:cs typeface="Latin Modern Math"/>
              </a:rPr>
              <a:t>groups </a:t>
            </a:r>
            <a:r>
              <a:rPr sz="1100" spc="-5" dirty="0">
                <a:latin typeface="Latin Modern Math"/>
                <a:cs typeface="Latin Modern Math"/>
              </a:rPr>
              <a:t>so that  the </a:t>
            </a:r>
            <a:r>
              <a:rPr sz="1100" spc="-10" dirty="0">
                <a:latin typeface="Latin Modern Math"/>
                <a:cs typeface="Latin Modern Math"/>
              </a:rPr>
              <a:t>observations within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10" dirty="0">
                <a:latin typeface="Latin Modern Math"/>
                <a:cs typeface="Latin Modern Math"/>
              </a:rPr>
              <a:t>group </a:t>
            </a:r>
            <a:r>
              <a:rPr sz="1100" spc="-5" dirty="0">
                <a:latin typeface="Latin Modern Math"/>
                <a:cs typeface="Latin Modern Math"/>
              </a:rPr>
              <a:t>are quite similar to  </a:t>
            </a:r>
            <a:r>
              <a:rPr sz="1100" spc="-15" dirty="0">
                <a:latin typeface="Latin Modern Math"/>
                <a:cs typeface="Latin Modern Math"/>
              </a:rPr>
              <a:t>each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other,</a:t>
            </a:r>
            <a:endParaRPr sz="1100">
              <a:latin typeface="Latin Modern Math"/>
              <a:cs typeface="Latin Modern Math"/>
            </a:endParaRPr>
          </a:p>
          <a:p>
            <a:pPr marL="144780" marR="209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</a:t>
            </a:r>
            <a:r>
              <a:rPr sz="1100" spc="-15" dirty="0">
                <a:latin typeface="Latin Modern Math"/>
                <a:cs typeface="Latin Modern Math"/>
              </a:rPr>
              <a:t>make </a:t>
            </a:r>
            <a:r>
              <a:rPr sz="1100" spc="-5" dirty="0">
                <a:latin typeface="Latin Modern Math"/>
                <a:cs typeface="Latin Modern Math"/>
              </a:rPr>
              <a:t>this concrete,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5" dirty="0">
                <a:latin typeface="Latin Modern Math"/>
                <a:cs typeface="Latin Modern Math"/>
              </a:rPr>
              <a:t>must </a:t>
            </a:r>
            <a:r>
              <a:rPr sz="1100" spc="-10" dirty="0">
                <a:latin typeface="Latin Modern Math"/>
                <a:cs typeface="Latin Modern Math"/>
              </a:rPr>
              <a:t>define what </a:t>
            </a:r>
            <a:r>
              <a:rPr sz="1100" spc="-5" dirty="0">
                <a:latin typeface="Latin Modern Math"/>
                <a:cs typeface="Latin Modern Math"/>
              </a:rPr>
              <a:t>it </a:t>
            </a:r>
            <a:r>
              <a:rPr sz="1100" spc="-10" dirty="0">
                <a:latin typeface="Latin Modern Math"/>
                <a:cs typeface="Latin Modern Math"/>
              </a:rPr>
              <a:t>means </a:t>
            </a:r>
            <a:r>
              <a:rPr sz="1100" spc="-5" dirty="0">
                <a:latin typeface="Latin Modern Math"/>
                <a:cs typeface="Latin Modern Math"/>
              </a:rPr>
              <a:t>for 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or </a:t>
            </a:r>
            <a:r>
              <a:rPr sz="1100" spc="-10" dirty="0">
                <a:latin typeface="Latin Modern Math"/>
                <a:cs typeface="Latin Modern Math"/>
              </a:rPr>
              <a:t>more observations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similar </a:t>
            </a:r>
            <a:r>
              <a:rPr sz="1100" spc="-5" dirty="0">
                <a:latin typeface="Latin Modern Math"/>
                <a:cs typeface="Latin Modern Math"/>
              </a:rPr>
              <a:t>or</a:t>
            </a:r>
            <a:r>
              <a:rPr sz="1100" spc="-30" dirty="0">
                <a:latin typeface="Latin Modern Math"/>
                <a:cs typeface="Latin Modern Math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different</a:t>
            </a:r>
            <a:r>
              <a:rPr sz="1100" spc="-10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144780" marR="1593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Indeed, this is often a </a:t>
            </a:r>
            <a:r>
              <a:rPr sz="1100" spc="-10" dirty="0">
                <a:latin typeface="Latin Modern Math"/>
                <a:cs typeface="Latin Modern Math"/>
              </a:rPr>
              <a:t>domain-specific </a:t>
            </a:r>
            <a:r>
              <a:rPr sz="1100" spc="-5" dirty="0">
                <a:latin typeface="Latin Modern Math"/>
                <a:cs typeface="Latin Modern Math"/>
              </a:rPr>
              <a:t>consideration that  </a:t>
            </a:r>
            <a:r>
              <a:rPr sz="1100" spc="-15" dirty="0">
                <a:latin typeface="Latin Modern Math"/>
                <a:cs typeface="Latin Modern Math"/>
              </a:rPr>
              <a:t>must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0" dirty="0">
                <a:latin typeface="Latin Modern Math"/>
                <a:cs typeface="Latin Modern Math"/>
              </a:rPr>
              <a:t>made </a:t>
            </a:r>
            <a:r>
              <a:rPr sz="1100" spc="-5" dirty="0">
                <a:latin typeface="Latin Modern Math"/>
                <a:cs typeface="Latin Modern Math"/>
              </a:rPr>
              <a:t>based </a:t>
            </a:r>
            <a:r>
              <a:rPr sz="1100" spc="-10" dirty="0">
                <a:latin typeface="Latin Modern Math"/>
                <a:cs typeface="Latin Modern Math"/>
              </a:rPr>
              <a:t>on knowledge </a:t>
            </a:r>
            <a:r>
              <a:rPr sz="1100" spc="-5" dirty="0">
                <a:latin typeface="Latin Modern Math"/>
                <a:cs typeface="Latin Modern Math"/>
              </a:rPr>
              <a:t>of the data </a:t>
            </a:r>
            <a:r>
              <a:rPr sz="1100" dirty="0">
                <a:latin typeface="Latin Modern Math"/>
                <a:cs typeface="Latin Modern Math"/>
              </a:rPr>
              <a:t>being  </a:t>
            </a:r>
            <a:r>
              <a:rPr sz="1100" spc="-5" dirty="0">
                <a:latin typeface="Latin Modern Math"/>
                <a:cs typeface="Latin Modern Math"/>
              </a:rPr>
              <a:t>studied.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699" y="211465"/>
            <a:ext cx="1496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PCA </a:t>
            </a:r>
            <a:r>
              <a:rPr spc="10" dirty="0"/>
              <a:t>vs</a:t>
            </a:r>
            <a:r>
              <a:rPr spc="-35" dirty="0"/>
              <a:t> </a:t>
            </a:r>
            <a:r>
              <a:rPr spc="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325701"/>
            <a:ext cx="3681729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dirty="0">
                <a:latin typeface="Latin Modern Math"/>
                <a:cs typeface="Latin Modern Math"/>
              </a:rPr>
              <a:t>looks </a:t>
            </a:r>
            <a:r>
              <a:rPr sz="1100" spc="-5" dirty="0">
                <a:latin typeface="Latin Modern Math"/>
                <a:cs typeface="Latin Modern Math"/>
              </a:rPr>
              <a:t>for a </a:t>
            </a:r>
            <a:r>
              <a:rPr sz="1100" spc="-10" dirty="0">
                <a:latin typeface="Latin Modern Math"/>
                <a:cs typeface="Latin Modern Math"/>
              </a:rPr>
              <a:t>low-dimensional representation </a:t>
            </a:r>
            <a:r>
              <a:rPr sz="1100" spc="-5" dirty="0">
                <a:latin typeface="Latin Modern Math"/>
                <a:cs typeface="Latin Modern Math"/>
              </a:rPr>
              <a:t>of the 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that explains a </a:t>
            </a:r>
            <a:r>
              <a:rPr sz="1100" spc="5" dirty="0">
                <a:latin typeface="Latin Modern Math"/>
                <a:cs typeface="Latin Modern Math"/>
              </a:rPr>
              <a:t>good </a:t>
            </a:r>
            <a:r>
              <a:rPr sz="1100" spc="-5" dirty="0">
                <a:latin typeface="Latin Modern Math"/>
                <a:cs typeface="Latin Modern Math"/>
              </a:rPr>
              <a:t>fraction of the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variance.</a:t>
            </a:r>
            <a:endParaRPr sz="1100">
              <a:latin typeface="Latin Modern Math"/>
              <a:cs typeface="Latin Modern Math"/>
            </a:endParaRPr>
          </a:p>
          <a:p>
            <a:pPr marL="144780" marR="14859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Clustering </a:t>
            </a:r>
            <a:r>
              <a:rPr sz="1100" dirty="0">
                <a:latin typeface="Latin Modern Math"/>
                <a:cs typeface="Latin Modern Math"/>
              </a:rPr>
              <a:t>looks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homogeneous subgroups among the  observations.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52" y="211465"/>
            <a:ext cx="2835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Clustering for </a:t>
            </a:r>
            <a:r>
              <a:rPr spc="5" dirty="0"/>
              <a:t>Market</a:t>
            </a:r>
            <a:r>
              <a:rPr spc="10" dirty="0"/>
              <a:t> Segmentation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sz="1100" spc="-5" dirty="0"/>
              <a:t>Suppose </a:t>
            </a:r>
            <a:r>
              <a:rPr sz="1100" spc="-25" dirty="0"/>
              <a:t>we have </a:t>
            </a:r>
            <a:r>
              <a:rPr sz="1100" spc="-5" dirty="0"/>
              <a:t>access to a large </a:t>
            </a:r>
            <a:r>
              <a:rPr sz="1100" spc="-15" dirty="0"/>
              <a:t>number </a:t>
            </a:r>
            <a:r>
              <a:rPr sz="1100" spc="-5" dirty="0"/>
              <a:t>of </a:t>
            </a:r>
            <a:r>
              <a:rPr sz="1100" spc="-10" dirty="0"/>
              <a:t>measurements  </a:t>
            </a:r>
            <a:r>
              <a:rPr sz="1100" spc="-5" dirty="0"/>
              <a:t>(e.g. </a:t>
            </a:r>
            <a:r>
              <a:rPr sz="1100" spc="-10" dirty="0"/>
              <a:t>median </a:t>
            </a:r>
            <a:r>
              <a:rPr sz="1100" spc="-5" dirty="0"/>
              <a:t>household income, occupation, distance </a:t>
            </a:r>
            <a:r>
              <a:rPr sz="1100" spc="-10" dirty="0"/>
              <a:t>from  </a:t>
            </a:r>
            <a:r>
              <a:rPr sz="1100" spc="-5" dirty="0"/>
              <a:t>nearest </a:t>
            </a:r>
            <a:r>
              <a:rPr sz="1100" spc="-10" dirty="0"/>
              <a:t>urban area, and </a:t>
            </a:r>
            <a:r>
              <a:rPr sz="1100" spc="-5" dirty="0"/>
              <a:t>so forth) for a large </a:t>
            </a:r>
            <a:r>
              <a:rPr sz="1100" spc="-15" dirty="0"/>
              <a:t>number </a:t>
            </a:r>
            <a:r>
              <a:rPr sz="1100" spc="-5" dirty="0"/>
              <a:t>of  people.</a:t>
            </a:r>
            <a:endParaRPr sz="1100"/>
          </a:p>
          <a:p>
            <a:pPr marL="287655" marR="482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sz="1100" spc="-10" dirty="0"/>
              <a:t>Our </a:t>
            </a:r>
            <a:r>
              <a:rPr sz="1100" spc="-5" dirty="0"/>
              <a:t>goal is to perform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market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segmentation </a:t>
            </a:r>
            <a:r>
              <a:rPr sz="1100" spc="-25" dirty="0"/>
              <a:t>by </a:t>
            </a:r>
            <a:r>
              <a:rPr sz="1100" spc="-10" dirty="0"/>
              <a:t>identifying  subgroups </a:t>
            </a:r>
            <a:r>
              <a:rPr sz="1100" spc="-5" dirty="0"/>
              <a:t>of </a:t>
            </a:r>
            <a:r>
              <a:rPr sz="1100" dirty="0"/>
              <a:t>people </a:t>
            </a:r>
            <a:r>
              <a:rPr sz="1100" spc="-10" dirty="0"/>
              <a:t>who </a:t>
            </a:r>
            <a:r>
              <a:rPr sz="1100" spc="-15" dirty="0"/>
              <a:t>might </a:t>
            </a:r>
            <a:r>
              <a:rPr sz="1100" spc="5" dirty="0"/>
              <a:t>be </a:t>
            </a:r>
            <a:r>
              <a:rPr sz="1100" spc="-10" dirty="0"/>
              <a:t>more receptive </a:t>
            </a:r>
            <a:r>
              <a:rPr sz="1100" spc="-5" dirty="0"/>
              <a:t>to a  particular </a:t>
            </a:r>
            <a:r>
              <a:rPr sz="1100" spc="-10" dirty="0"/>
              <a:t>form </a:t>
            </a:r>
            <a:r>
              <a:rPr sz="1100" spc="-5" dirty="0"/>
              <a:t>of </a:t>
            </a:r>
            <a:r>
              <a:rPr sz="1100" spc="-10" dirty="0"/>
              <a:t>advertising, </a:t>
            </a:r>
            <a:r>
              <a:rPr sz="1100" spc="-5" dirty="0"/>
              <a:t>or </a:t>
            </a:r>
            <a:r>
              <a:rPr sz="1100" spc="-10" dirty="0"/>
              <a:t>more likely </a:t>
            </a:r>
            <a:r>
              <a:rPr sz="1100" spc="-5" dirty="0"/>
              <a:t>to </a:t>
            </a:r>
            <a:r>
              <a:rPr sz="1100" spc="-10" dirty="0"/>
              <a:t>purchase </a:t>
            </a:r>
            <a:r>
              <a:rPr sz="1100" spc="-5" dirty="0"/>
              <a:t>a  particular</a:t>
            </a:r>
            <a:r>
              <a:rPr sz="1100" spc="-10" dirty="0"/>
              <a:t> </a:t>
            </a:r>
            <a:r>
              <a:rPr sz="1100" spc="-5" dirty="0"/>
              <a:t>product.</a:t>
            </a:r>
            <a:endParaRPr sz="1100">
              <a:latin typeface="LM Roman 10"/>
              <a:cs typeface="LM Roman 10"/>
            </a:endParaRPr>
          </a:p>
          <a:p>
            <a:pPr marL="287655" marR="1714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sz="1100" spc="-10" dirty="0"/>
              <a:t>The </a:t>
            </a:r>
            <a:r>
              <a:rPr sz="1100" spc="-5" dirty="0"/>
              <a:t>task of performing </a:t>
            </a:r>
            <a:r>
              <a:rPr sz="1100" spc="-15" dirty="0"/>
              <a:t>market </a:t>
            </a:r>
            <a:r>
              <a:rPr sz="1100" spc="-10" dirty="0"/>
              <a:t>segmentation </a:t>
            </a:r>
            <a:r>
              <a:rPr sz="1100" spc="-15" dirty="0"/>
              <a:t>amounts </a:t>
            </a:r>
            <a:r>
              <a:rPr sz="1100" spc="-5" dirty="0"/>
              <a:t>to  clustering the </a:t>
            </a:r>
            <a:r>
              <a:rPr sz="1100" dirty="0"/>
              <a:t>people </a:t>
            </a:r>
            <a:r>
              <a:rPr sz="1100" spc="-5" dirty="0"/>
              <a:t>in the data</a:t>
            </a:r>
            <a:r>
              <a:rPr sz="1100" spc="-25" dirty="0"/>
              <a:t> </a:t>
            </a:r>
            <a:r>
              <a:rPr sz="1100" spc="-5" dirty="0"/>
              <a:t>set.</a:t>
            </a:r>
            <a:endParaRPr sz="110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718" y="211465"/>
            <a:ext cx="1900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Two </a:t>
            </a:r>
            <a:r>
              <a:rPr spc="10" dirty="0"/>
              <a:t>clustering</a:t>
            </a:r>
            <a:r>
              <a:rPr spc="-25" dirty="0"/>
              <a:t> </a:t>
            </a:r>
            <a:r>
              <a:rPr spc="20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08442"/>
            <a:ext cx="370967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152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i="1" spc="25" dirty="0">
                <a:solidFill>
                  <a:srgbClr val="009900"/>
                </a:solidFill>
                <a:latin typeface="Times New Roman"/>
                <a:cs typeface="Times New Roman"/>
              </a:rPr>
              <a:t>K</a:t>
            </a:r>
            <a:r>
              <a:rPr sz="1100" i="1" spc="25" dirty="0">
                <a:solidFill>
                  <a:srgbClr val="009900"/>
                </a:solidFill>
                <a:latin typeface="LM Roman 10"/>
                <a:cs typeface="LM Roman 10"/>
              </a:rPr>
              <a:t>-means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seek to partition the  </a:t>
            </a:r>
            <a:r>
              <a:rPr sz="1100" spc="-15" dirty="0">
                <a:latin typeface="Latin Modern Math"/>
                <a:cs typeface="Latin Modern Math"/>
              </a:rPr>
              <a:t>observations into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spc="-10" dirty="0">
                <a:latin typeface="Latin Modern Math"/>
                <a:cs typeface="Latin Modern Math"/>
              </a:rPr>
              <a:t>pre-specified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spc="9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clusters.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hierarchical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do not </a:t>
            </a:r>
            <a:r>
              <a:rPr sz="1100" spc="-15" dirty="0">
                <a:latin typeface="Latin Modern Math"/>
                <a:cs typeface="Latin Modern Math"/>
              </a:rPr>
              <a:t>know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advance </a:t>
            </a:r>
            <a:r>
              <a:rPr sz="1100" spc="-20" dirty="0">
                <a:latin typeface="Latin Modern Math"/>
                <a:cs typeface="Latin Modern Math"/>
              </a:rPr>
              <a:t>how 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5" dirty="0">
                <a:latin typeface="Latin Modern Math"/>
                <a:cs typeface="Latin Modern Math"/>
              </a:rPr>
              <a:t>clusters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20" dirty="0">
                <a:latin typeface="Latin Modern Math"/>
                <a:cs typeface="Latin Modern Math"/>
              </a:rPr>
              <a:t>want;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fact,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end up with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spc="-10" dirty="0">
                <a:latin typeface="Latin Modern Math"/>
                <a:cs typeface="Latin Modern Math"/>
              </a:rPr>
              <a:t>tree-like  </a:t>
            </a:r>
            <a:r>
              <a:rPr sz="1100" spc="-5" dirty="0">
                <a:latin typeface="Latin Modern Math"/>
                <a:cs typeface="Latin Modern Math"/>
              </a:rPr>
              <a:t>visual </a:t>
            </a:r>
            <a:r>
              <a:rPr sz="1100" spc="-10" dirty="0">
                <a:latin typeface="Latin Modern Math"/>
                <a:cs typeface="Latin Modern Math"/>
              </a:rPr>
              <a:t>representation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0" dirty="0">
                <a:latin typeface="Latin Modern Math"/>
                <a:cs typeface="Latin Modern Math"/>
              </a:rPr>
              <a:t>observations, </a:t>
            </a:r>
            <a:r>
              <a:rPr sz="1100" spc="-5" dirty="0">
                <a:latin typeface="Latin Modern Math"/>
                <a:cs typeface="Latin Modern Math"/>
              </a:rPr>
              <a:t>called a </a:t>
            </a:r>
            <a:r>
              <a:rPr sz="1100" spc="-5" dirty="0">
                <a:solidFill>
                  <a:srgbClr val="009900"/>
                </a:solidFill>
                <a:latin typeface="Latin Modern Math"/>
                <a:cs typeface="Latin Modern Math"/>
              </a:rPr>
              <a:t> </a:t>
            </a:r>
            <a:r>
              <a:rPr sz="1100" i="1" spc="-25" dirty="0">
                <a:solidFill>
                  <a:srgbClr val="009900"/>
                </a:solidFill>
                <a:latin typeface="LM Roman 10"/>
                <a:cs typeface="LM Roman 10"/>
              </a:rPr>
              <a:t>dendrogram</a:t>
            </a:r>
            <a:r>
              <a:rPr sz="1100" spc="-25" dirty="0">
                <a:latin typeface="Latin Modern Math"/>
                <a:cs typeface="Latin Modern Math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that </a:t>
            </a:r>
            <a:r>
              <a:rPr sz="1100" spc="-15" dirty="0">
                <a:latin typeface="Latin Modern Math"/>
                <a:cs typeface="Latin Modern Math"/>
              </a:rPr>
              <a:t>allows </a:t>
            </a:r>
            <a:r>
              <a:rPr sz="1100" spc="-5" dirty="0">
                <a:latin typeface="Latin Modern Math"/>
                <a:cs typeface="Latin Modern Math"/>
              </a:rPr>
              <a:t>us to view at once the clusterings  obtained 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possible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 clusters, </a:t>
            </a:r>
            <a:r>
              <a:rPr sz="1100" spc="-10" dirty="0">
                <a:latin typeface="Latin Modern Math"/>
                <a:cs typeface="Latin Modern Math"/>
              </a:rPr>
              <a:t>from </a:t>
            </a:r>
            <a:r>
              <a:rPr sz="1100" spc="-5" dirty="0">
                <a:latin typeface="Latin Modern Math"/>
                <a:cs typeface="Latin Modern Math"/>
              </a:rPr>
              <a:t>1 to</a:t>
            </a:r>
            <a:r>
              <a:rPr sz="1100" spc="30" dirty="0">
                <a:latin typeface="Latin Modern Math"/>
                <a:cs typeface="Latin Modern Math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78" y="211465"/>
            <a:ext cx="154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Georgia"/>
                <a:cs typeface="Georgia"/>
              </a:rPr>
              <a:t>K</a:t>
            </a:r>
            <a:r>
              <a:rPr spc="60" dirty="0"/>
              <a:t>-means</a:t>
            </a:r>
            <a:r>
              <a:rPr spc="-45" dirty="0"/>
              <a:t> </a:t>
            </a:r>
            <a:r>
              <a:rPr spc="10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990653" y="688569"/>
            <a:ext cx="856898" cy="112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100" y="539813"/>
            <a:ext cx="122555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b="1" spc="5" dirty="0">
                <a:latin typeface="Arial"/>
                <a:cs typeface="Arial"/>
              </a:rPr>
              <a:t>K=2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6276" y="688569"/>
            <a:ext cx="856897" cy="1126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3720" y="539813"/>
            <a:ext cx="122555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b="1" spc="5" dirty="0">
                <a:latin typeface="Arial"/>
                <a:cs typeface="Arial"/>
              </a:rPr>
              <a:t>K=3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1897" y="688569"/>
            <a:ext cx="856897" cy="1126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342" y="539813"/>
            <a:ext cx="122555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b="1" spc="5" dirty="0">
                <a:latin typeface="Arial"/>
                <a:cs typeface="Arial"/>
              </a:rPr>
              <a:t>K=4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865082"/>
            <a:ext cx="3862704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A simulated </a:t>
            </a:r>
            <a:r>
              <a:rPr sz="1100" spc="-5" dirty="0">
                <a:latin typeface="Latin Modern Math"/>
                <a:cs typeface="Latin Modern Math"/>
              </a:rPr>
              <a:t>data set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spc="-5" dirty="0">
                <a:latin typeface="Latin Modern Math"/>
                <a:cs typeface="Latin Modern Math"/>
              </a:rPr>
              <a:t>150 </a:t>
            </a:r>
            <a:r>
              <a:rPr sz="1100" spc="-10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in 2-dimensional  space. </a:t>
            </a:r>
            <a:r>
              <a:rPr sz="1100" spc="-10" dirty="0">
                <a:latin typeface="Latin Modern Math"/>
                <a:cs typeface="Latin Modern Math"/>
              </a:rPr>
              <a:t>Panels </a:t>
            </a:r>
            <a:r>
              <a:rPr sz="1100" spc="-15" dirty="0">
                <a:latin typeface="Latin Modern Math"/>
                <a:cs typeface="Latin Modern Math"/>
              </a:rPr>
              <a:t>show </a:t>
            </a:r>
            <a:r>
              <a:rPr sz="1100" spc="-5" dirty="0">
                <a:latin typeface="Latin Modern Math"/>
                <a:cs typeface="Latin Modern Math"/>
              </a:rPr>
              <a:t>the results of </a:t>
            </a:r>
            <a:r>
              <a:rPr sz="1100" spc="-10" dirty="0">
                <a:latin typeface="Latin Modern Math"/>
                <a:cs typeface="Latin Modern Math"/>
              </a:rPr>
              <a:t>applying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10" dirty="0">
                <a:latin typeface="Latin Modern Math"/>
                <a:cs typeface="Latin Modern Math"/>
              </a:rPr>
              <a:t>clustering  with </a:t>
            </a:r>
            <a:r>
              <a:rPr sz="1100" spc="-15" dirty="0">
                <a:latin typeface="Latin Modern Math"/>
                <a:cs typeface="Latin Modern Math"/>
              </a:rPr>
              <a:t>different </a:t>
            </a:r>
            <a:r>
              <a:rPr sz="1100" spc="-20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i="1" spc="130" dirty="0">
                <a:latin typeface="Times New Roman"/>
                <a:cs typeface="Times New Roman"/>
              </a:rPr>
              <a:t>K</a:t>
            </a:r>
            <a:r>
              <a:rPr sz="1100" spc="130" dirty="0">
                <a:latin typeface="Latin Modern Math"/>
                <a:cs typeface="Latin Modern Math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 clusters.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color of  </a:t>
            </a:r>
            <a:r>
              <a:rPr sz="1100" spc="-15" dirty="0">
                <a:latin typeface="Latin Modern Math"/>
                <a:cs typeface="Latin Modern Math"/>
              </a:rPr>
              <a:t>each observation </a:t>
            </a:r>
            <a:r>
              <a:rPr sz="1100" spc="-5" dirty="0">
                <a:latin typeface="Latin Modern Math"/>
                <a:cs typeface="Latin Modern Math"/>
              </a:rPr>
              <a:t>indicates the cluster to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it </a:t>
            </a:r>
            <a:r>
              <a:rPr sz="1100" spc="-15" dirty="0">
                <a:latin typeface="Latin Modern Math"/>
                <a:cs typeface="Latin Modern Math"/>
              </a:rPr>
              <a:t>was </a:t>
            </a:r>
            <a:r>
              <a:rPr sz="1100" spc="-5" dirty="0">
                <a:latin typeface="Latin Modern Math"/>
                <a:cs typeface="Latin Modern Math"/>
              </a:rPr>
              <a:t>assigned  using the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10" dirty="0">
                <a:latin typeface="Latin Modern Math"/>
                <a:cs typeface="Latin Modern Math"/>
              </a:rPr>
              <a:t>clustering </a:t>
            </a:r>
            <a:r>
              <a:rPr sz="1100" spc="-5" dirty="0">
                <a:latin typeface="Latin Modern Math"/>
                <a:cs typeface="Latin Modern Math"/>
              </a:rPr>
              <a:t>algorithm. Note that there is </a:t>
            </a:r>
            <a:r>
              <a:rPr sz="1100" spc="-10" dirty="0">
                <a:latin typeface="Latin Modern Math"/>
                <a:cs typeface="Latin Modern Math"/>
              </a:rPr>
              <a:t>no  </a:t>
            </a:r>
            <a:r>
              <a:rPr sz="1100" spc="-5" dirty="0">
                <a:latin typeface="Latin Modern Math"/>
                <a:cs typeface="Latin Modern Math"/>
              </a:rPr>
              <a:t>ordering of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clusters, so the cluster coloring is</a:t>
            </a:r>
            <a:r>
              <a:rPr sz="1100" spc="-35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arbitrary.</a:t>
            </a:r>
            <a:endParaRPr sz="1100">
              <a:latin typeface="Latin Modern Math"/>
              <a:cs typeface="Latin Modern Math"/>
            </a:endParaRPr>
          </a:p>
          <a:p>
            <a:pPr marL="12700" marR="106680">
              <a:lnSpc>
                <a:spcPct val="102699"/>
              </a:lnSpc>
            </a:pPr>
            <a:r>
              <a:rPr sz="1100" spc="-5" dirty="0">
                <a:latin typeface="Latin Modern Math"/>
                <a:cs typeface="Latin Modern Math"/>
              </a:rPr>
              <a:t>These </a:t>
            </a:r>
            <a:r>
              <a:rPr sz="1100" spc="-10" dirty="0">
                <a:latin typeface="Latin Modern Math"/>
                <a:cs typeface="Latin Modern Math"/>
              </a:rPr>
              <a:t>cluster </a:t>
            </a:r>
            <a:r>
              <a:rPr sz="1100" dirty="0">
                <a:latin typeface="Latin Modern Math"/>
                <a:cs typeface="Latin Modern Math"/>
              </a:rPr>
              <a:t>labels </a:t>
            </a:r>
            <a:r>
              <a:rPr sz="1100" spc="-15" dirty="0">
                <a:latin typeface="Latin Modern Math"/>
                <a:cs typeface="Latin Modern Math"/>
              </a:rPr>
              <a:t>were </a:t>
            </a:r>
            <a:r>
              <a:rPr sz="1100" spc="-10" dirty="0">
                <a:latin typeface="Latin Modern Math"/>
                <a:cs typeface="Latin Modern Math"/>
              </a:rPr>
              <a:t>not </a:t>
            </a:r>
            <a:r>
              <a:rPr sz="1100" spc="-5" dirty="0">
                <a:latin typeface="Latin Modern Math"/>
                <a:cs typeface="Latin Modern Math"/>
              </a:rPr>
              <a:t>used in </a:t>
            </a:r>
            <a:r>
              <a:rPr sz="1100" spc="-10" dirty="0">
                <a:latin typeface="Latin Modern Math"/>
                <a:cs typeface="Latin Modern Math"/>
              </a:rPr>
              <a:t>clustering; </a:t>
            </a:r>
            <a:r>
              <a:rPr sz="1100" spc="-5" dirty="0">
                <a:latin typeface="Latin Modern Math"/>
                <a:cs typeface="Latin Modern Math"/>
              </a:rPr>
              <a:t>instead, </a:t>
            </a:r>
            <a:r>
              <a:rPr sz="1100" spc="-10" dirty="0">
                <a:latin typeface="Latin Modern Math"/>
                <a:cs typeface="Latin Modern Math"/>
              </a:rPr>
              <a:t>they  </a:t>
            </a:r>
            <a:r>
              <a:rPr sz="1100" spc="-5" dirty="0">
                <a:latin typeface="Latin Modern Math"/>
                <a:cs typeface="Latin Modern Math"/>
              </a:rPr>
              <a:t>are the </a:t>
            </a:r>
            <a:r>
              <a:rPr sz="1100" spc="-10" dirty="0">
                <a:latin typeface="Latin Modern Math"/>
                <a:cs typeface="Latin Modern Math"/>
              </a:rPr>
              <a:t>outputs </a:t>
            </a:r>
            <a:r>
              <a:rPr sz="1100" spc="-5" dirty="0">
                <a:latin typeface="Latin Modern Math"/>
                <a:cs typeface="Latin Modern Math"/>
              </a:rPr>
              <a:t>of the clustering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procedure.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07" y="211465"/>
            <a:ext cx="1818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Unsupervised</a:t>
            </a:r>
            <a:r>
              <a:rPr spc="-40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8609"/>
            <a:ext cx="3944620" cy="20716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vs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Supervised</a:t>
            </a:r>
            <a:r>
              <a:rPr sz="1100" i="1" dirty="0">
                <a:solidFill>
                  <a:srgbClr val="009900"/>
                </a:solidFill>
                <a:latin typeface="LM Roman 10"/>
                <a:cs typeface="LM Roman 10"/>
              </a:rPr>
              <a:t>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Learning:</a:t>
            </a:r>
            <a:endParaRPr sz="1100" dirty="0">
              <a:latin typeface="LM Roman 10"/>
              <a:cs typeface="LM Roman 10"/>
            </a:endParaRPr>
          </a:p>
          <a:p>
            <a:pPr marL="32766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lang="en-US"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pervised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learning </a:t>
            </a:r>
            <a:r>
              <a:rPr sz="1100" spc="-5" dirty="0">
                <a:latin typeface="Latin Modern Math"/>
                <a:cs typeface="Latin Modern Math"/>
              </a:rPr>
              <a:t>methods  </a:t>
            </a:r>
            <a:r>
              <a:rPr lang="en-US" sz="1100" spc="-15" dirty="0">
                <a:latin typeface="Latin Modern Math"/>
                <a:cs typeface="Latin Modern Math"/>
              </a:rPr>
              <a:t>includes</a:t>
            </a:r>
            <a:r>
              <a:rPr sz="1100" spc="-5" dirty="0">
                <a:latin typeface="Latin Modern Math"/>
                <a:cs typeface="Latin Modern Math"/>
              </a:rPr>
              <a:t> regression </a:t>
            </a:r>
            <a:r>
              <a:rPr sz="1100" spc="-10" dirty="0">
                <a:latin typeface="Latin Modern Math"/>
                <a:cs typeface="Latin Modern Math"/>
              </a:rPr>
              <a:t>and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classification.</a:t>
            </a:r>
            <a:endParaRPr sz="1100" dirty="0">
              <a:latin typeface="Latin Modern Math"/>
              <a:cs typeface="Latin Modern Math"/>
            </a:endParaRPr>
          </a:p>
          <a:p>
            <a:pPr marL="3276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that setting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5" dirty="0">
                <a:latin typeface="Latin Modern Math"/>
                <a:cs typeface="Latin Modern Math"/>
              </a:rPr>
              <a:t>observe </a:t>
            </a:r>
            <a:r>
              <a:rPr sz="1100" dirty="0">
                <a:latin typeface="Latin Modern Math"/>
                <a:cs typeface="Latin Modern Math"/>
              </a:rPr>
              <a:t>both </a:t>
            </a:r>
            <a:r>
              <a:rPr sz="1100" spc="-5" dirty="0">
                <a:latin typeface="Latin Modern Math"/>
                <a:cs typeface="Latin Modern Math"/>
              </a:rPr>
              <a:t>a set of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features</a:t>
            </a:r>
            <a:endParaRPr sz="1100" dirty="0">
              <a:latin typeface="Latin Modern Math"/>
              <a:cs typeface="Latin Modern Math"/>
            </a:endParaRPr>
          </a:p>
          <a:p>
            <a:pPr marL="327660" marR="177800">
              <a:lnSpc>
                <a:spcPct val="102600"/>
              </a:lnSpc>
              <a:spcBef>
                <a:spcPts val="5"/>
              </a:spcBef>
            </a:pP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 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dirty="0">
                <a:latin typeface="Latin Modern Math"/>
                <a:cs typeface="Latin Modern Math"/>
              </a:rPr>
              <a:t>object,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spc="-15" dirty="0">
                <a:latin typeface="Latin Modern Math"/>
                <a:cs typeface="Latin Modern Math"/>
              </a:rPr>
              <a:t>well </a:t>
            </a:r>
            <a:r>
              <a:rPr sz="1100" spc="-5" dirty="0">
                <a:latin typeface="Latin Modern Math"/>
                <a:cs typeface="Latin Modern Math"/>
              </a:rPr>
              <a:t>as a response or  </a:t>
            </a:r>
            <a:r>
              <a:rPr sz="1100" spc="-10" dirty="0">
                <a:latin typeface="Latin Modern Math"/>
                <a:cs typeface="Latin Modern Math"/>
              </a:rPr>
              <a:t>outcome </a:t>
            </a:r>
            <a:r>
              <a:rPr sz="1100" spc="-15" dirty="0">
                <a:latin typeface="Latin Modern Math"/>
                <a:cs typeface="Latin Modern Math"/>
              </a:rPr>
              <a:t>variable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Latin Modern Math"/>
                <a:cs typeface="Latin Modern Math"/>
              </a:rPr>
              <a:t>.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goal is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spc="-5" dirty="0">
                <a:latin typeface="Latin Modern Math"/>
                <a:cs typeface="Latin Modern Math"/>
              </a:rPr>
              <a:t>to predict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Latin Modern Math"/>
                <a:cs typeface="Latin Modern Math"/>
              </a:rPr>
              <a:t>using 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i="1" spc="150" baseline="-10416" dirty="0">
                <a:latin typeface="Times New Roman"/>
                <a:cs typeface="Times New Roman"/>
              </a:rPr>
              <a:t>p</a:t>
            </a:r>
            <a:r>
              <a:rPr sz="1100" spc="100" dirty="0">
                <a:latin typeface="Latin Modern Math"/>
                <a:cs typeface="Latin Modern Math"/>
              </a:rPr>
              <a:t>.</a:t>
            </a:r>
            <a:endParaRPr sz="1100" dirty="0">
              <a:latin typeface="Latin Modern Math"/>
              <a:cs typeface="Latin Modern Math"/>
            </a:endParaRPr>
          </a:p>
          <a:p>
            <a:pPr marL="327660" marR="116839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Here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instead </a:t>
            </a:r>
            <a:r>
              <a:rPr sz="1100" dirty="0">
                <a:latin typeface="Latin Modern Math"/>
                <a:cs typeface="Latin Modern Math"/>
              </a:rPr>
              <a:t>focus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learning</a:t>
            </a:r>
            <a:r>
              <a:rPr sz="1100" spc="-1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where  observe </a:t>
            </a:r>
            <a:r>
              <a:rPr sz="1100" spc="-5" dirty="0">
                <a:latin typeface="Latin Modern Math"/>
                <a:cs typeface="Latin Modern Math"/>
              </a:rPr>
              <a:t>only the features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 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i="1" spc="150" baseline="-10416" dirty="0">
                <a:latin typeface="Times New Roman"/>
                <a:cs typeface="Times New Roman"/>
              </a:rPr>
              <a:t>p</a:t>
            </a:r>
            <a:r>
              <a:rPr sz="1100" spc="100" dirty="0">
                <a:latin typeface="Latin Modern Math"/>
                <a:cs typeface="Latin Modern Math"/>
              </a:rPr>
              <a:t>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not  interested </a:t>
            </a:r>
            <a:r>
              <a:rPr sz="1100" spc="-5" dirty="0">
                <a:latin typeface="Latin Modern Math"/>
                <a:cs typeface="Latin Modern Math"/>
              </a:rPr>
              <a:t>in prediction, because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do not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an  </a:t>
            </a:r>
            <a:r>
              <a:rPr sz="1100" spc="-5" dirty="0">
                <a:latin typeface="Latin Modern Math"/>
                <a:cs typeface="Latin Modern Math"/>
              </a:rPr>
              <a:t>associated response </a:t>
            </a:r>
            <a:r>
              <a:rPr sz="1100" spc="-15" dirty="0">
                <a:latin typeface="Latin Modern Math"/>
                <a:cs typeface="Latin Modern Math"/>
              </a:rPr>
              <a:t>variable </a:t>
            </a:r>
            <a:r>
              <a:rPr sz="1100" i="1" spc="20" dirty="0">
                <a:latin typeface="Times New Roman"/>
                <a:cs typeface="Times New Roman"/>
              </a:rPr>
              <a:t>Y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.</a:t>
            </a:r>
            <a:endParaRPr sz="1100" dirty="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855" y="211465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Details of </a:t>
            </a:r>
            <a:r>
              <a:rPr i="1" spc="60" dirty="0">
                <a:latin typeface="Georgia"/>
                <a:cs typeface="Georgia"/>
              </a:rPr>
              <a:t>K</a:t>
            </a:r>
            <a:r>
              <a:rPr spc="60" dirty="0"/>
              <a:t>-means</a:t>
            </a:r>
            <a:r>
              <a:rPr spc="-20" dirty="0"/>
              <a:t> </a:t>
            </a:r>
            <a:r>
              <a:rPr spc="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926971"/>
            <a:ext cx="402018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" marR="147955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atin Modern Math"/>
                <a:cs typeface="Latin Modern Math"/>
              </a:rPr>
              <a:t>Let </a:t>
            </a:r>
            <a:r>
              <a:rPr sz="1100" i="1" spc="40" dirty="0">
                <a:latin typeface="Times New Roman"/>
                <a:cs typeface="Times New Roman"/>
              </a:rPr>
              <a:t>C</a:t>
            </a:r>
            <a:r>
              <a:rPr sz="1200" spc="60" baseline="-10416" dirty="0">
                <a:latin typeface="LM Roman 8"/>
                <a:cs typeface="LM Roman 8"/>
              </a:rPr>
              <a:t>1</a:t>
            </a:r>
            <a:r>
              <a:rPr sz="1100" i="1" spc="4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10" dirty="0">
                <a:latin typeface="Times New Roman"/>
                <a:cs typeface="Times New Roman"/>
              </a:rPr>
              <a:t>C</a:t>
            </a:r>
            <a:r>
              <a:rPr sz="1200" i="1" spc="165" baseline="-10416" dirty="0">
                <a:latin typeface="Times New Roman"/>
                <a:cs typeface="Times New Roman"/>
              </a:rPr>
              <a:t>K </a:t>
            </a:r>
            <a:r>
              <a:rPr sz="1100" spc="-5" dirty="0">
                <a:latin typeface="Latin Modern Math"/>
                <a:cs typeface="Latin Modern Math"/>
              </a:rPr>
              <a:t>denote sets </a:t>
            </a:r>
            <a:r>
              <a:rPr sz="1100" spc="-10" dirty="0">
                <a:latin typeface="Latin Modern Math"/>
                <a:cs typeface="Latin Modern Math"/>
              </a:rPr>
              <a:t>containing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indices </a:t>
            </a:r>
            <a:r>
              <a:rPr sz="1100" spc="-5" dirty="0">
                <a:latin typeface="Latin Modern Math"/>
                <a:cs typeface="Latin Modern Math"/>
              </a:rPr>
              <a:t>of the 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cluster. These sets satisfy </a:t>
            </a:r>
            <a:r>
              <a:rPr sz="1100" spc="-30" dirty="0">
                <a:latin typeface="Latin Modern Math"/>
                <a:cs typeface="Latin Modern Math"/>
              </a:rPr>
              <a:t>two</a:t>
            </a:r>
            <a:r>
              <a:rPr sz="1100" spc="-2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properties:</a:t>
            </a:r>
            <a:endParaRPr sz="1100">
              <a:latin typeface="Latin Modern Math"/>
              <a:cs typeface="Latin Modern Math"/>
            </a:endParaRPr>
          </a:p>
          <a:p>
            <a:pPr marL="365760" marR="38100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atin Modern Math"/>
              <a:buAutoNum type="arabicPeriod"/>
              <a:tabLst>
                <a:tab pos="366395" algn="l"/>
              </a:tabLst>
            </a:pPr>
            <a:r>
              <a:rPr sz="1100" i="1" spc="20" dirty="0">
                <a:latin typeface="Times New Roman"/>
                <a:cs typeface="Times New Roman"/>
              </a:rPr>
              <a:t>C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200" baseline="-10416" dirty="0">
                <a:latin typeface="LM Roman 8"/>
                <a:cs typeface="LM Roman 8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∪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C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∪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∪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C</a:t>
            </a:r>
            <a:r>
              <a:rPr sz="1200" i="1" spc="165" baseline="-10416" dirty="0">
                <a:latin typeface="Times New Roman"/>
                <a:cs typeface="Times New Roman"/>
              </a:rPr>
              <a:t>K</a:t>
            </a:r>
            <a:r>
              <a:rPr sz="1200" i="1" spc="307" baseline="-10416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i="1" spc="-25" dirty="0">
                <a:latin typeface="DejaVu Sans Condensed"/>
                <a:cs typeface="DejaVu Sans Condensed"/>
              </a:rPr>
              <a:t>{</a:t>
            </a:r>
            <a:r>
              <a:rPr sz="1100" spc="-25" dirty="0">
                <a:latin typeface="Latin Modern Math"/>
                <a:cs typeface="Latin Modern Math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n</a:t>
            </a:r>
            <a:r>
              <a:rPr sz="1100" i="1" spc="5" dirty="0">
                <a:latin typeface="DejaVu Sans Condensed"/>
                <a:cs typeface="DejaVu Sans Condensed"/>
              </a:rPr>
              <a:t>}</a:t>
            </a:r>
            <a:r>
              <a:rPr sz="1100" spc="5" dirty="0">
                <a:latin typeface="Latin Modern Math"/>
                <a:cs typeface="Latin Modern Math"/>
              </a:rPr>
              <a:t>.</a:t>
            </a:r>
            <a:r>
              <a:rPr sz="1100" spc="114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In other </a:t>
            </a:r>
            <a:r>
              <a:rPr sz="1100" spc="-15" dirty="0">
                <a:latin typeface="Latin Modern Math"/>
                <a:cs typeface="Latin Modern Math"/>
              </a:rPr>
              <a:t>words,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each  observation </a:t>
            </a:r>
            <a:r>
              <a:rPr sz="1100" spc="-5" dirty="0">
                <a:latin typeface="Latin Modern Math"/>
                <a:cs typeface="Latin Modern Math"/>
              </a:rPr>
              <a:t>belongs to at least one of the </a:t>
            </a:r>
            <a:r>
              <a:rPr sz="1100" i="1" spc="190" dirty="0">
                <a:latin typeface="Times New Roman"/>
                <a:cs typeface="Times New Roman"/>
              </a:rPr>
              <a:t>K</a:t>
            </a:r>
            <a:r>
              <a:rPr sz="1100" i="1" spc="1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clusters.</a:t>
            </a:r>
            <a:endParaRPr sz="1100">
              <a:latin typeface="Latin Modern Math"/>
              <a:cs typeface="Latin Modern Math"/>
            </a:endParaRPr>
          </a:p>
          <a:p>
            <a:pPr marL="365760" marR="558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atin Modern Math"/>
              <a:buAutoNum type="arabicPeriod"/>
              <a:tabLst>
                <a:tab pos="366395" algn="l"/>
              </a:tabLst>
            </a:pPr>
            <a:r>
              <a:rPr sz="1100" i="1" spc="65" dirty="0">
                <a:latin typeface="Times New Roman"/>
                <a:cs typeface="Times New Roman"/>
              </a:rPr>
              <a:t>C</a:t>
            </a:r>
            <a:r>
              <a:rPr sz="1200" i="1" spc="97" baseline="-13888" dirty="0">
                <a:latin typeface="Times New Roman"/>
                <a:cs typeface="Times New Roman"/>
              </a:rPr>
              <a:t>k </a:t>
            </a:r>
            <a:r>
              <a:rPr sz="1100" i="1" dirty="0">
                <a:latin typeface="DejaVu Sans Condensed"/>
                <a:cs typeface="DejaVu Sans Condensed"/>
              </a:rPr>
              <a:t>∩ </a:t>
            </a:r>
            <a:r>
              <a:rPr sz="1100" i="1" spc="45" dirty="0">
                <a:latin typeface="Times New Roman"/>
                <a:cs typeface="Times New Roman"/>
              </a:rPr>
              <a:t>C</a:t>
            </a:r>
            <a:r>
              <a:rPr sz="1200" i="1" spc="67" baseline="-13888" dirty="0">
                <a:latin typeface="Times New Roman"/>
                <a:cs typeface="Times New Roman"/>
              </a:rPr>
              <a:t>k</a:t>
            </a:r>
            <a:r>
              <a:rPr sz="900" i="1" spc="67" baseline="4629" dirty="0">
                <a:latin typeface="Trebuchet MS"/>
                <a:cs typeface="Trebuchet MS"/>
              </a:rPr>
              <a:t>j </a:t>
            </a:r>
            <a:r>
              <a:rPr sz="1100" spc="-10" dirty="0">
                <a:latin typeface="Latin Modern Math"/>
                <a:cs typeface="Latin Modern Math"/>
              </a:rPr>
              <a:t>= </a:t>
            </a:r>
            <a:r>
              <a:rPr sz="1100" i="1" spc="-320" dirty="0">
                <a:latin typeface="DejaVu Sans Condensed"/>
                <a:cs typeface="DejaVu Sans Condensed"/>
              </a:rPr>
              <a:t>∅</a:t>
            </a:r>
            <a:r>
              <a:rPr sz="1100" i="1" spc="4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for all </a:t>
            </a:r>
            <a:r>
              <a:rPr sz="1100" i="1" spc="75" dirty="0">
                <a:latin typeface="Times New Roman"/>
                <a:cs typeface="Times New Roman"/>
              </a:rPr>
              <a:t>k </a:t>
            </a:r>
            <a:r>
              <a:rPr sz="1100" i="1" spc="-10" dirty="0">
                <a:latin typeface="DejaVu Sans Condensed"/>
                <a:cs typeface="DejaVu Sans Condensed"/>
              </a:rPr>
              <a:t>ƒ</a:t>
            </a:r>
            <a:r>
              <a:rPr sz="1100" spc="-10" dirty="0">
                <a:latin typeface="Latin Modern Math"/>
                <a:cs typeface="Latin Modern Math"/>
              </a:rPr>
              <a:t>= </a:t>
            </a:r>
            <a:r>
              <a:rPr sz="1100" i="1" spc="60" dirty="0">
                <a:latin typeface="Times New Roman"/>
                <a:cs typeface="Times New Roman"/>
              </a:rPr>
              <a:t>k</a:t>
            </a:r>
            <a:r>
              <a:rPr sz="1200" i="1" spc="89" baseline="27777" dirty="0">
                <a:latin typeface="DejaVu Sans Condensed"/>
                <a:cs typeface="DejaVu Sans Condensed"/>
              </a:rPr>
              <a:t>j</a:t>
            </a:r>
            <a:r>
              <a:rPr sz="1100" spc="60" dirty="0">
                <a:latin typeface="Latin Modern Math"/>
                <a:cs typeface="Latin Modern Math"/>
              </a:rPr>
              <a:t>. </a:t>
            </a:r>
            <a:r>
              <a:rPr sz="1100" spc="-5" dirty="0">
                <a:latin typeface="Latin Modern Math"/>
                <a:cs typeface="Latin Modern Math"/>
              </a:rPr>
              <a:t>In other </a:t>
            </a:r>
            <a:r>
              <a:rPr sz="1100" spc="-15" dirty="0">
                <a:latin typeface="Latin Modern Math"/>
                <a:cs typeface="Latin Modern Math"/>
              </a:rPr>
              <a:t>words, </a:t>
            </a:r>
            <a:r>
              <a:rPr sz="1100" spc="-5" dirty="0">
                <a:latin typeface="Latin Modern Math"/>
                <a:cs typeface="Latin Modern Math"/>
              </a:rPr>
              <a:t>the clusters </a:t>
            </a:r>
            <a:r>
              <a:rPr sz="1100" spc="-110" dirty="0">
                <a:latin typeface="Latin Modern Math"/>
                <a:cs typeface="Latin Modern Math"/>
              </a:rPr>
              <a:t>are  </a:t>
            </a:r>
            <a:r>
              <a:rPr sz="1100" spc="-10" dirty="0">
                <a:latin typeface="Latin Modern Math"/>
                <a:cs typeface="Latin Modern Math"/>
              </a:rPr>
              <a:t>non-overlapping: no </a:t>
            </a:r>
            <a:r>
              <a:rPr sz="1100" spc="-15" dirty="0">
                <a:latin typeface="Latin Modern Math"/>
                <a:cs typeface="Latin Modern Math"/>
              </a:rPr>
              <a:t>observation </a:t>
            </a:r>
            <a:r>
              <a:rPr sz="1100" spc="-5" dirty="0">
                <a:latin typeface="Latin Modern Math"/>
                <a:cs typeface="Latin Modern Math"/>
              </a:rPr>
              <a:t>belongs to </a:t>
            </a:r>
            <a:r>
              <a:rPr sz="1100" spc="-10" dirty="0">
                <a:latin typeface="Latin Modern Math"/>
                <a:cs typeface="Latin Modern Math"/>
              </a:rPr>
              <a:t>more than </a:t>
            </a:r>
            <a:r>
              <a:rPr sz="1100" spc="-5" dirty="0">
                <a:latin typeface="Latin Modern Math"/>
                <a:cs typeface="Latin Modern Math"/>
              </a:rPr>
              <a:t>one  cluster.</a:t>
            </a:r>
            <a:endParaRPr sz="1100">
              <a:latin typeface="Latin Modern Math"/>
              <a:cs typeface="Latin Modern Math"/>
            </a:endParaRPr>
          </a:p>
          <a:p>
            <a:pPr marL="88265">
              <a:lnSpc>
                <a:spcPct val="100000"/>
              </a:lnSpc>
              <a:spcBef>
                <a:spcPts val="330"/>
              </a:spcBef>
            </a:pP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5" dirty="0">
                <a:latin typeface="Latin Modern Math"/>
                <a:cs typeface="Latin Modern Math"/>
              </a:rPr>
              <a:t>instance, if the </a:t>
            </a:r>
            <a:r>
              <a:rPr sz="1100" i="1" spc="15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Latin Modern Math"/>
                <a:cs typeface="Latin Modern Math"/>
              </a:rPr>
              <a:t>th </a:t>
            </a:r>
            <a:r>
              <a:rPr sz="1100" spc="-15" dirty="0">
                <a:latin typeface="Latin Modern Math"/>
                <a:cs typeface="Latin Modern Math"/>
              </a:rPr>
              <a:t>observation </a:t>
            </a:r>
            <a:r>
              <a:rPr sz="1100" spc="-5" dirty="0">
                <a:latin typeface="Latin Modern Math"/>
                <a:cs typeface="Latin Modern Math"/>
              </a:rPr>
              <a:t>is in the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th </a:t>
            </a:r>
            <a:r>
              <a:rPr sz="1100" spc="-5" dirty="0">
                <a:latin typeface="Latin Modern Math"/>
                <a:cs typeface="Latin Modern Math"/>
              </a:rPr>
              <a:t>cluster,</a:t>
            </a:r>
            <a:r>
              <a:rPr sz="1100" spc="1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then</a:t>
            </a:r>
            <a:endParaRPr sz="1100">
              <a:latin typeface="Latin Modern Math"/>
              <a:cs typeface="Latin Modern Math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65" dirty="0">
                <a:latin typeface="Times New Roman"/>
                <a:cs typeface="Times New Roman"/>
              </a:rPr>
              <a:t>i </a:t>
            </a:r>
            <a:r>
              <a:rPr sz="1100" i="1" spc="-140" dirty="0">
                <a:latin typeface="DejaVu Sans Condensed"/>
                <a:cs typeface="DejaVu Sans Condensed"/>
              </a:rPr>
              <a:t>∈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C</a:t>
            </a:r>
            <a:r>
              <a:rPr sz="1200" i="1" spc="97" baseline="-13888" dirty="0">
                <a:latin typeface="Times New Roman"/>
                <a:cs typeface="Times New Roman"/>
              </a:rPr>
              <a:t>k</a:t>
            </a:r>
            <a:r>
              <a:rPr sz="1100" spc="6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809" y="211465"/>
            <a:ext cx="3237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Details of </a:t>
            </a:r>
            <a:r>
              <a:rPr i="1" spc="60" dirty="0">
                <a:latin typeface="Georgia"/>
                <a:cs typeface="Georgia"/>
              </a:rPr>
              <a:t>K</a:t>
            </a:r>
            <a:r>
              <a:rPr spc="60" dirty="0"/>
              <a:t>-means </a:t>
            </a:r>
            <a:r>
              <a:rPr spc="10" dirty="0"/>
              <a:t>clustering:</a:t>
            </a:r>
            <a:r>
              <a:rPr spc="90" dirty="0"/>
              <a:t> </a:t>
            </a:r>
            <a:r>
              <a:rPr spc="5" dirty="0"/>
              <a:t>continued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540180"/>
            <a:ext cx="385445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idea behind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10" dirty="0">
                <a:latin typeface="Latin Modern Math"/>
                <a:cs typeface="Latin Modern Math"/>
              </a:rPr>
              <a:t>clustering </a:t>
            </a:r>
            <a:r>
              <a:rPr sz="1100" spc="-5" dirty="0">
                <a:latin typeface="Latin Modern Math"/>
                <a:cs typeface="Latin Modern Math"/>
              </a:rPr>
              <a:t>is that a </a:t>
            </a:r>
            <a:r>
              <a:rPr sz="1100" i="1" spc="-35" dirty="0">
                <a:solidFill>
                  <a:srgbClr val="009900"/>
                </a:solidFill>
                <a:latin typeface="LM Roman 10"/>
                <a:cs typeface="LM Roman 10"/>
              </a:rPr>
              <a:t>good </a:t>
            </a:r>
            <a:r>
              <a:rPr sz="1100" i="1" spc="-3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clustering is one for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within-cluster variation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r>
              <a:rPr sz="1100" spc="-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as  small as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possible.</a:t>
            </a:r>
            <a:endParaRPr sz="1100">
              <a:latin typeface="Latin Modern Math"/>
              <a:cs typeface="Latin Modern Math"/>
            </a:endParaRPr>
          </a:p>
          <a:p>
            <a:pPr marL="208279" marR="723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within-cluster </a:t>
            </a:r>
            <a:r>
              <a:rPr sz="1100" spc="-15" dirty="0">
                <a:latin typeface="Latin Modern Math"/>
                <a:cs typeface="Latin Modern Math"/>
              </a:rPr>
              <a:t>variation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cluster </a:t>
            </a:r>
            <a:r>
              <a:rPr sz="1100" i="1" spc="65" dirty="0">
                <a:latin typeface="Times New Roman"/>
                <a:cs typeface="Times New Roman"/>
              </a:rPr>
              <a:t>C</a:t>
            </a:r>
            <a:r>
              <a:rPr sz="1200" i="1" spc="97" baseline="-13888" dirty="0">
                <a:latin typeface="Times New Roman"/>
                <a:cs typeface="Times New Roman"/>
              </a:rPr>
              <a:t>k </a:t>
            </a:r>
            <a:r>
              <a:rPr sz="1100" spc="-5" dirty="0">
                <a:latin typeface="Latin Modern Math"/>
                <a:cs typeface="Latin Modern Math"/>
              </a:rPr>
              <a:t>is a measure  </a:t>
            </a:r>
            <a:r>
              <a:rPr sz="1100" spc="20" dirty="0">
                <a:latin typeface="Latin Modern Math"/>
                <a:cs typeface="Latin Modern Math"/>
              </a:rPr>
              <a:t>WCV(</a:t>
            </a:r>
            <a:r>
              <a:rPr sz="1100" i="1" spc="20" dirty="0">
                <a:latin typeface="Times New Roman"/>
                <a:cs typeface="Times New Roman"/>
              </a:rPr>
              <a:t>C</a:t>
            </a:r>
            <a:r>
              <a:rPr sz="1200" i="1" spc="30" baseline="-13888" dirty="0">
                <a:latin typeface="Times New Roman"/>
                <a:cs typeface="Times New Roman"/>
              </a:rPr>
              <a:t>k</a:t>
            </a:r>
            <a:r>
              <a:rPr sz="1100" spc="20" dirty="0">
                <a:latin typeface="Latin Modern Math"/>
                <a:cs typeface="Latin Modern Math"/>
              </a:rPr>
              <a:t>)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5" dirty="0">
                <a:latin typeface="Latin Modern Math"/>
                <a:cs typeface="Latin Modern Math"/>
              </a:rPr>
              <a:t>amount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10" dirty="0">
                <a:latin typeface="Latin Modern Math"/>
                <a:cs typeface="Latin Modern Math"/>
              </a:rPr>
              <a:t>within  </a:t>
            </a:r>
            <a:r>
              <a:rPr sz="1100" spc="-5" dirty="0">
                <a:latin typeface="Latin Modern Math"/>
                <a:cs typeface="Latin Modern Math"/>
              </a:rPr>
              <a:t>a cluster </a:t>
            </a:r>
            <a:r>
              <a:rPr sz="1100" spc="-10" dirty="0">
                <a:latin typeface="Latin Modern Math"/>
                <a:cs typeface="Latin Modern Math"/>
              </a:rPr>
              <a:t>differ from </a:t>
            </a:r>
            <a:r>
              <a:rPr sz="1100" spc="-15" dirty="0">
                <a:latin typeface="Latin Modern Math"/>
                <a:cs typeface="Latin Modern Math"/>
              </a:rPr>
              <a:t>each</a:t>
            </a:r>
            <a:r>
              <a:rPr sz="1100" spc="-5" dirty="0">
                <a:latin typeface="Latin Modern Math"/>
                <a:cs typeface="Latin Modern Math"/>
              </a:rPr>
              <a:t> other.</a:t>
            </a:r>
            <a:endParaRPr sz="1100">
              <a:latin typeface="Latin Modern Math"/>
              <a:cs typeface="Latin Modern Math"/>
            </a:endParaRPr>
          </a:p>
          <a:p>
            <a:pPr marL="208279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Hence </a:t>
            </a:r>
            <a:r>
              <a:rPr sz="1100" spc="-25" dirty="0">
                <a:latin typeface="Latin Modern Math"/>
                <a:cs typeface="Latin Modern Math"/>
              </a:rPr>
              <a:t>we want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5" dirty="0">
                <a:latin typeface="Latin Modern Math"/>
                <a:cs typeface="Latin Modern Math"/>
              </a:rPr>
              <a:t>solve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spc="4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problem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540" y="2083522"/>
            <a:ext cx="622935" cy="276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75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minimize</a:t>
            </a:r>
            <a:endParaRPr sz="1100">
              <a:latin typeface="Latin Modern Math"/>
              <a:cs typeface="Latin Modern Math"/>
            </a:endParaRPr>
          </a:p>
          <a:p>
            <a:pPr marL="88900">
              <a:lnSpc>
                <a:spcPts val="815"/>
              </a:lnSpc>
            </a:pPr>
            <a:r>
              <a:rPr sz="800" i="1" spc="60" dirty="0">
                <a:latin typeface="Times New Roman"/>
                <a:cs typeface="Times New Roman"/>
              </a:rPr>
              <a:t>C</a:t>
            </a:r>
            <a:r>
              <a:rPr sz="900" spc="89" baseline="-9259" dirty="0">
                <a:latin typeface="LM Roman 6"/>
                <a:cs typeface="LM Roman 6"/>
              </a:rPr>
              <a:t>1</a:t>
            </a:r>
            <a:r>
              <a:rPr sz="800" i="1" spc="60" dirty="0">
                <a:latin typeface="Times New Roman"/>
                <a:cs typeface="Times New Roman"/>
              </a:rPr>
              <a:t>,...,C</a:t>
            </a:r>
            <a:r>
              <a:rPr sz="900" i="1" spc="89" baseline="-13888" dirty="0">
                <a:latin typeface="Arial"/>
                <a:cs typeface="Arial"/>
              </a:rPr>
              <a:t>K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5260" y="1947658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80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4117" y="1951899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8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510" y="1846604"/>
            <a:ext cx="1088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3294" algn="l"/>
              </a:tabLst>
            </a:pPr>
            <a:r>
              <a:rPr sz="1100" spc="570" dirty="0">
                <a:latin typeface="Arial"/>
                <a:cs typeface="Arial"/>
              </a:rPr>
              <a:t>.	</a:t>
            </a:r>
            <a:r>
              <a:rPr sz="1100" spc="195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6124" y="2290431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Times New Roman"/>
                <a:cs typeface="Times New Roman"/>
              </a:rPr>
              <a:t>k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1933" y="2083522"/>
            <a:ext cx="866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88670" algn="l"/>
              </a:tabLst>
            </a:pPr>
            <a:r>
              <a:rPr sz="1100" spc="20" dirty="0">
                <a:latin typeface="Latin Modern Math"/>
                <a:cs typeface="Latin Modern Math"/>
              </a:rPr>
              <a:t>WCV(</a:t>
            </a:r>
            <a:r>
              <a:rPr sz="1100" i="1" spc="20" dirty="0">
                <a:latin typeface="Times New Roman"/>
                <a:cs typeface="Times New Roman"/>
              </a:rPr>
              <a:t>C</a:t>
            </a:r>
            <a:r>
              <a:rPr sz="1200" i="1" spc="30" baseline="-13888" dirty="0">
                <a:latin typeface="Times New Roman"/>
                <a:cs typeface="Times New Roman"/>
              </a:rPr>
              <a:t>k</a:t>
            </a:r>
            <a:r>
              <a:rPr sz="1100" spc="20" dirty="0">
                <a:latin typeface="Latin Modern Math"/>
                <a:cs typeface="Latin Modern Math"/>
              </a:rPr>
              <a:t>)	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272" y="208352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(2)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858" y="2515005"/>
            <a:ext cx="3670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words, </a:t>
            </a:r>
            <a:r>
              <a:rPr sz="1100" spc="-5" dirty="0">
                <a:latin typeface="Latin Modern Math"/>
                <a:cs typeface="Latin Modern Math"/>
              </a:rPr>
              <a:t>this </a:t>
            </a:r>
            <a:r>
              <a:rPr sz="1100" spc="-10" dirty="0">
                <a:latin typeface="Latin Modern Math"/>
                <a:cs typeface="Latin Modern Math"/>
              </a:rPr>
              <a:t>formula </a:t>
            </a:r>
            <a:r>
              <a:rPr sz="1100" spc="-15" dirty="0">
                <a:latin typeface="Latin Modern Math"/>
                <a:cs typeface="Latin Modern Math"/>
              </a:rPr>
              <a:t>says </a:t>
            </a:r>
            <a:r>
              <a:rPr sz="1100" spc="-5" dirty="0">
                <a:latin typeface="Latin Modern Math"/>
                <a:cs typeface="Latin Modern Math"/>
              </a:rPr>
              <a:t>that </a:t>
            </a:r>
            <a:r>
              <a:rPr sz="1100" spc="-25" dirty="0">
                <a:latin typeface="Latin Modern Math"/>
                <a:cs typeface="Latin Modern Math"/>
              </a:rPr>
              <a:t>we want </a:t>
            </a:r>
            <a:r>
              <a:rPr sz="1100" spc="-5" dirty="0">
                <a:latin typeface="Latin Modern Math"/>
                <a:cs typeface="Latin Modern Math"/>
              </a:rPr>
              <a:t>to partition the  </a:t>
            </a:r>
            <a:r>
              <a:rPr sz="1100" spc="-15" dirty="0">
                <a:latin typeface="Latin Modern Math"/>
                <a:cs typeface="Latin Modern Math"/>
              </a:rPr>
              <a:t>observations into </a:t>
            </a:r>
            <a:r>
              <a:rPr sz="1100" i="1" spc="190" dirty="0">
                <a:latin typeface="Times New Roman"/>
                <a:cs typeface="Times New Roman"/>
              </a:rPr>
              <a:t>K </a:t>
            </a:r>
            <a:r>
              <a:rPr sz="1100" spc="-5" dirty="0">
                <a:latin typeface="Latin Modern Math"/>
                <a:cs typeface="Latin Modern Math"/>
              </a:rPr>
              <a:t>clusters </a:t>
            </a:r>
            <a:r>
              <a:rPr sz="1100" spc="-15" dirty="0">
                <a:latin typeface="Latin Modern Math"/>
                <a:cs typeface="Latin Modern Math"/>
              </a:rPr>
              <a:t>such </a:t>
            </a:r>
            <a:r>
              <a:rPr sz="1100" spc="-5" dirty="0">
                <a:latin typeface="Latin Modern Math"/>
                <a:cs typeface="Latin Modern Math"/>
              </a:rPr>
              <a:t>that the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total</a:t>
            </a:r>
            <a:endParaRPr sz="1100">
              <a:latin typeface="Latin Modern Math"/>
              <a:cs typeface="Latin Modern Math"/>
            </a:endParaRPr>
          </a:p>
          <a:p>
            <a:pPr marL="144780" marR="5080">
              <a:lnSpc>
                <a:spcPct val="102600"/>
              </a:lnSpc>
            </a:pPr>
            <a:r>
              <a:rPr sz="1100" spc="-5" dirty="0">
                <a:latin typeface="Latin Modern Math"/>
                <a:cs typeface="Latin Modern Math"/>
              </a:rPr>
              <a:t>within-cluster </a:t>
            </a:r>
            <a:r>
              <a:rPr sz="1100" spc="-15" dirty="0">
                <a:latin typeface="Latin Modern Math"/>
                <a:cs typeface="Latin Modern Math"/>
              </a:rPr>
              <a:t>variation, </a:t>
            </a:r>
            <a:r>
              <a:rPr sz="1100" spc="-10" dirty="0">
                <a:latin typeface="Latin Modern Math"/>
                <a:cs typeface="Latin Modern Math"/>
              </a:rPr>
              <a:t>summed </a:t>
            </a:r>
            <a:r>
              <a:rPr sz="1100" spc="-25" dirty="0">
                <a:latin typeface="Latin Modern Math"/>
                <a:cs typeface="Latin Modern Math"/>
              </a:rPr>
              <a:t>over </a:t>
            </a:r>
            <a:r>
              <a:rPr sz="1100" spc="-5" dirty="0">
                <a:latin typeface="Latin Modern Math"/>
                <a:cs typeface="Latin Modern Math"/>
              </a:rPr>
              <a:t>all </a:t>
            </a:r>
            <a:r>
              <a:rPr sz="1100" i="1" spc="190" dirty="0">
                <a:latin typeface="Times New Roman"/>
                <a:cs typeface="Times New Roman"/>
              </a:rPr>
              <a:t>K </a:t>
            </a:r>
            <a:r>
              <a:rPr sz="1100" spc="-5" dirty="0">
                <a:latin typeface="Latin Modern Math"/>
                <a:cs typeface="Latin Modern Math"/>
              </a:rPr>
              <a:t>clusters, is as  small as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possible.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493" y="211465"/>
            <a:ext cx="306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How </a:t>
            </a:r>
            <a:r>
              <a:rPr spc="10" dirty="0"/>
              <a:t>to </a:t>
            </a:r>
            <a:r>
              <a:rPr spc="5" dirty="0"/>
              <a:t>define </a:t>
            </a:r>
            <a:r>
              <a:rPr spc="10" dirty="0"/>
              <a:t>within-cluster</a:t>
            </a:r>
            <a:r>
              <a:rPr spc="5" dirty="0"/>
              <a:t> variation?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9719" y="115550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375" y="1001889"/>
            <a:ext cx="10826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03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ts val="1030"/>
              </a:lnSpc>
            </a:pPr>
            <a:r>
              <a:rPr sz="1100" dirty="0">
                <a:latin typeface="Latin Modern Math"/>
                <a:cs typeface="Latin Modern Math"/>
              </a:rPr>
              <a:t>WCV(</a:t>
            </a:r>
            <a:r>
              <a:rPr sz="1100" i="1" dirty="0">
                <a:latin typeface="Times New Roman"/>
                <a:cs typeface="Times New Roman"/>
              </a:rPr>
              <a:t>C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6030" y="12505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527" y="1190649"/>
            <a:ext cx="26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i="1" spc="15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58" y="678851"/>
            <a:ext cx="23482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Typically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use </a:t>
            </a:r>
            <a:r>
              <a:rPr sz="1100" spc="-10" dirty="0">
                <a:latin typeface="Latin Modern Math"/>
                <a:cs typeface="Latin Modern Math"/>
              </a:rPr>
              <a:t>Euclidean </a:t>
            </a:r>
            <a:r>
              <a:rPr sz="1100" spc="-5" dirty="0">
                <a:latin typeface="Latin Modern Math"/>
                <a:cs typeface="Latin Modern Math"/>
              </a:rPr>
              <a:t>distance</a:t>
            </a:r>
            <a:endParaRPr sz="1100">
              <a:latin typeface="Latin Modern Math"/>
              <a:cs typeface="Latin Modern Math"/>
            </a:endParaRPr>
          </a:p>
          <a:p>
            <a:pPr marR="7620" algn="r">
              <a:lnSpc>
                <a:spcPct val="100000"/>
              </a:lnSpc>
              <a:spcBef>
                <a:spcPts val="840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9555" y="963992"/>
            <a:ext cx="52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r>
              <a:rPr sz="1100" spc="350" dirty="0">
                <a:latin typeface="Arial"/>
                <a:cs typeface="Arial"/>
              </a:rPr>
              <a:t> </a:t>
            </a: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0912" y="1299710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360" y="1346382"/>
            <a:ext cx="75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7813" y="130322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Times New Roman"/>
                <a:cs typeface="Times New Roman"/>
              </a:rPr>
              <a:t>i,i </a:t>
            </a:r>
            <a:r>
              <a:rPr sz="800" i="1" dirty="0">
                <a:latin typeface="DejaVu Sans Condensed"/>
                <a:cs typeface="DejaVu Sans Condensed"/>
              </a:rPr>
              <a:t>∈</a:t>
            </a: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25" dirty="0">
                <a:latin typeface="Times New Roman"/>
                <a:cs typeface="Times New Roman"/>
              </a:rPr>
              <a:t> </a:t>
            </a:r>
            <a:r>
              <a:rPr sz="1200" i="1" spc="75" baseline="3472" dirty="0">
                <a:latin typeface="Times New Roman"/>
                <a:cs typeface="Times New Roman"/>
              </a:rPr>
              <a:t>j</a:t>
            </a:r>
            <a:r>
              <a:rPr sz="1200" spc="75" baseline="3472" dirty="0">
                <a:latin typeface="LM Roman 8"/>
                <a:cs typeface="LM Roman 8"/>
              </a:rPr>
              <a:t>=1</a:t>
            </a:r>
            <a:endParaRPr sz="1200" baseline="3472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7710" y="1156206"/>
            <a:ext cx="480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060" algn="l"/>
              </a:tabLst>
            </a:pPr>
            <a:r>
              <a:rPr sz="800" i="1" spc="90" dirty="0">
                <a:latin typeface="Times New Roman"/>
                <a:cs typeface="Times New Roman"/>
              </a:rPr>
              <a:t>ij	</a:t>
            </a: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i="1" spc="-5" dirty="0">
                <a:latin typeface="Times New Roman"/>
                <a:cs typeface="Times New Roman"/>
              </a:rPr>
              <a:t> </a:t>
            </a:r>
            <a:r>
              <a:rPr sz="800" i="1" spc="114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8728" y="10757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4652" y="1095615"/>
            <a:ext cx="778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atin Modern Math"/>
                <a:cs typeface="Latin Modern Math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i="1" spc="130" dirty="0">
                <a:latin typeface="Times New Roman"/>
                <a:cs typeface="Times New Roman"/>
              </a:rPr>
              <a:t>x </a:t>
            </a: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spc="-110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272" y="1095615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(3)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58" y="1555177"/>
            <a:ext cx="380809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14097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where </a:t>
            </a:r>
            <a:r>
              <a:rPr sz="1100" i="1" spc="30" dirty="0">
                <a:latin typeface="DejaVu Sans Condensed"/>
                <a:cs typeface="DejaVu Sans Condensed"/>
              </a:rPr>
              <a:t>|</a:t>
            </a:r>
            <a:r>
              <a:rPr sz="1100" i="1" spc="30" dirty="0">
                <a:latin typeface="Times New Roman"/>
                <a:cs typeface="Times New Roman"/>
              </a:rPr>
              <a:t>C</a:t>
            </a:r>
            <a:r>
              <a:rPr sz="1200" i="1" spc="44" baseline="-13888" dirty="0">
                <a:latin typeface="Times New Roman"/>
                <a:cs typeface="Times New Roman"/>
              </a:rPr>
              <a:t>k</a:t>
            </a:r>
            <a:r>
              <a:rPr sz="1100" i="1" spc="30" dirty="0">
                <a:latin typeface="DejaVu Sans Condensed"/>
                <a:cs typeface="DejaVu Sans Condensed"/>
              </a:rPr>
              <a:t>| </a:t>
            </a:r>
            <a:r>
              <a:rPr sz="1100" spc="-5" dirty="0">
                <a:latin typeface="Latin Modern Math"/>
                <a:cs typeface="Latin Modern Math"/>
              </a:rPr>
              <a:t>denotes the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in the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th  </a:t>
            </a:r>
            <a:r>
              <a:rPr sz="1100" spc="-5" dirty="0">
                <a:latin typeface="Latin Modern Math"/>
                <a:cs typeface="Latin Modern Math"/>
              </a:rPr>
              <a:t>cluster.</a:t>
            </a:r>
            <a:endParaRPr sz="1100">
              <a:latin typeface="Latin Modern Math"/>
              <a:cs typeface="Latin Modern Math"/>
            </a:endParaRPr>
          </a:p>
          <a:p>
            <a:pPr marL="1701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708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Combining </a:t>
            </a:r>
            <a:r>
              <a:rPr sz="1100" spc="-5" dirty="0">
                <a:latin typeface="Latin Modern Math"/>
                <a:cs typeface="Latin Modern Math"/>
                <a:hlinkClick r:id="rId2" action="ppaction://hlinksldjump"/>
              </a:rPr>
              <a:t>(2)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  <a:hlinkClick r:id="rId3" action="ppaction://hlinksldjump"/>
              </a:rPr>
              <a:t>(3) </a:t>
            </a:r>
            <a:r>
              <a:rPr sz="1100" spc="-15" dirty="0">
                <a:latin typeface="Latin Modern Math"/>
                <a:cs typeface="Latin Modern Math"/>
              </a:rPr>
              <a:t>gives </a:t>
            </a:r>
            <a:r>
              <a:rPr sz="1100" spc="-5" dirty="0">
                <a:latin typeface="Latin Modern Math"/>
                <a:cs typeface="Latin Modern Math"/>
              </a:rPr>
              <a:t>the optimization </a:t>
            </a:r>
            <a:r>
              <a:rPr sz="1100" spc="-10" dirty="0">
                <a:latin typeface="Latin Modern Math"/>
                <a:cs typeface="Latin Modern Math"/>
              </a:rPr>
              <a:t>problem </a:t>
            </a:r>
            <a:r>
              <a:rPr sz="1100" spc="-5" dirty="0">
                <a:latin typeface="Latin Modern Math"/>
                <a:cs typeface="Latin Modern Math"/>
              </a:rPr>
              <a:t>that  </a:t>
            </a:r>
            <a:r>
              <a:rPr sz="1100" spc="-10" dirty="0">
                <a:latin typeface="Latin Modern Math"/>
                <a:cs typeface="Latin Modern Math"/>
              </a:rPr>
              <a:t>defines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clustering,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768" y="2572142"/>
            <a:ext cx="572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minimize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2593" y="2701733"/>
            <a:ext cx="3810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latin typeface="Times New Roman"/>
                <a:cs typeface="Times New Roman"/>
              </a:rPr>
              <a:t>C</a:t>
            </a:r>
            <a:r>
              <a:rPr sz="800" i="1" spc="140" dirty="0">
                <a:latin typeface="Times New Roman"/>
                <a:cs typeface="Times New Roman"/>
              </a:rPr>
              <a:t> </a:t>
            </a:r>
            <a:r>
              <a:rPr sz="800" i="1" spc="40" dirty="0">
                <a:latin typeface="Times New Roman"/>
                <a:cs typeface="Times New Roman"/>
              </a:rPr>
              <a:t>,...,C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9238" y="274404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830" algn="l"/>
              </a:tabLst>
            </a:pPr>
            <a:r>
              <a:rPr sz="600" spc="-5" dirty="0">
                <a:latin typeface="LM Roman 6"/>
                <a:cs typeface="LM Roman 6"/>
              </a:rPr>
              <a:t>1	</a:t>
            </a:r>
            <a:r>
              <a:rPr sz="600" i="1" spc="21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6496" y="2779050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Times New Roman"/>
                <a:cs typeface="Times New Roman"/>
              </a:rPr>
              <a:t>k</a:t>
            </a:r>
            <a:r>
              <a:rPr sz="800" spc="-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2894" y="2478416"/>
            <a:ext cx="26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0397" y="27270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1337" y="2667176"/>
            <a:ext cx="628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4015" algn="l"/>
              </a:tabLst>
            </a:pPr>
            <a:r>
              <a:rPr sz="1650" spc="284" baseline="2525" dirty="0">
                <a:latin typeface="Arial"/>
                <a:cs typeface="Arial"/>
              </a:rPr>
              <a:t>	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i="1" spc="15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5278" y="2776237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7726" y="2822923"/>
            <a:ext cx="75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02179" y="277976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Times New Roman"/>
                <a:cs typeface="Times New Roman"/>
              </a:rPr>
              <a:t>i,i </a:t>
            </a:r>
            <a:r>
              <a:rPr sz="800" i="1" dirty="0">
                <a:latin typeface="DejaVu Sans Condensed"/>
                <a:cs typeface="DejaVu Sans Condensed"/>
              </a:rPr>
              <a:t>∈</a:t>
            </a: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25" dirty="0">
                <a:latin typeface="Times New Roman"/>
                <a:cs typeface="Times New Roman"/>
              </a:rPr>
              <a:t> </a:t>
            </a:r>
            <a:r>
              <a:rPr sz="1200" i="1" spc="75" baseline="3472" dirty="0">
                <a:latin typeface="Times New Roman"/>
                <a:cs typeface="Times New Roman"/>
              </a:rPr>
              <a:t>j</a:t>
            </a:r>
            <a:r>
              <a:rPr sz="1200" spc="75" baseline="3472" dirty="0">
                <a:latin typeface="LM Roman 8"/>
                <a:cs typeface="LM Roman 8"/>
              </a:rPr>
              <a:t>=1</a:t>
            </a:r>
            <a:endParaRPr sz="1200" baseline="3472">
              <a:latin typeface="LM Roman 8"/>
              <a:cs typeface="LM Roman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1879" y="2428924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3922" y="2440532"/>
            <a:ext cx="508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r>
              <a:rPr sz="1100" spc="39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3094" y="255226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3237" y="2412820"/>
            <a:ext cx="2146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972310" algn="l"/>
              </a:tabLst>
            </a:pPr>
            <a:r>
              <a:rPr sz="1650" spc="-1170" baseline="50505" dirty="0">
                <a:latin typeface="Arial"/>
                <a:cs typeface="Arial"/>
              </a:rPr>
              <a:t></a:t>
            </a:r>
            <a:r>
              <a:rPr sz="1100" spc="190" dirty="0">
                <a:latin typeface="Arial"/>
                <a:cs typeface="Arial"/>
              </a:rPr>
              <a:t></a:t>
            </a:r>
            <a:r>
              <a:rPr sz="1650" spc="-419" baseline="-10101" dirty="0">
                <a:latin typeface="Arial"/>
                <a:cs typeface="Arial"/>
              </a:rPr>
              <a:t>Σ</a:t>
            </a:r>
            <a:r>
              <a:rPr sz="1200" i="1" spc="270" baseline="6944" dirty="0">
                <a:latin typeface="Times New Roman"/>
                <a:cs typeface="Times New Roman"/>
              </a:rPr>
              <a:t>K</a:t>
            </a:r>
            <a:r>
              <a:rPr sz="1200" i="1" baseline="6944" dirty="0">
                <a:latin typeface="Times New Roman"/>
                <a:cs typeface="Times New Roman"/>
              </a:rPr>
              <a:t>	</a:t>
            </a:r>
            <a:r>
              <a:rPr sz="1650" spc="-1395" baseline="50505" dirty="0">
                <a:latin typeface="Arial"/>
                <a:cs typeface="Arial"/>
              </a:rPr>
              <a:t></a:t>
            </a:r>
            <a:r>
              <a:rPr sz="1100" spc="40" dirty="0">
                <a:latin typeface="Arial"/>
                <a:cs typeface="Arial"/>
              </a:rPr>
              <a:t>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3203" y="2662198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90" dirty="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43618" y="2572142"/>
            <a:ext cx="975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97890" algn="l"/>
              </a:tabLst>
            </a:pPr>
            <a:r>
              <a:rPr sz="1100" spc="75" dirty="0">
                <a:latin typeface="Latin Modern Math"/>
                <a:cs typeface="Latin Modern Math"/>
              </a:rPr>
              <a:t>(</a:t>
            </a:r>
            <a:r>
              <a:rPr sz="1100" i="1" spc="75" dirty="0">
                <a:latin typeface="Times New Roman"/>
                <a:cs typeface="Times New Roman"/>
              </a:rPr>
              <a:t>x</a:t>
            </a:r>
            <a:r>
              <a:rPr sz="1200" i="1" spc="112" baseline="-10416" dirty="0">
                <a:latin typeface="Times New Roman"/>
                <a:cs typeface="Times New Roman"/>
              </a:rPr>
              <a:t>ij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10" dirty="0">
                <a:latin typeface="DejaVu Sans Condensed"/>
                <a:cs typeface="DejaVu Sans Condensed"/>
              </a:rPr>
              <a:t> </a:t>
            </a:r>
            <a:r>
              <a:rPr sz="1100" i="1" spc="90" dirty="0">
                <a:latin typeface="Times New Roman"/>
                <a:cs typeface="Times New Roman"/>
              </a:rPr>
              <a:t>x</a:t>
            </a:r>
            <a:r>
              <a:rPr sz="1200" i="1" spc="135" baseline="-13888" dirty="0">
                <a:latin typeface="Times New Roman"/>
                <a:cs typeface="Times New Roman"/>
              </a:rPr>
              <a:t>i</a:t>
            </a:r>
            <a:r>
              <a:rPr sz="900" i="1" spc="135" baseline="4629" dirty="0">
                <a:latin typeface="Trebuchet MS"/>
                <a:cs typeface="Trebuchet MS"/>
              </a:rPr>
              <a:t>j</a:t>
            </a:r>
            <a:r>
              <a:rPr sz="1200" i="1" spc="135" baseline="-13888" dirty="0">
                <a:latin typeface="Times New Roman"/>
                <a:cs typeface="Times New Roman"/>
              </a:rPr>
              <a:t>j</a:t>
            </a:r>
            <a:r>
              <a:rPr sz="1200" i="1" spc="-157" baseline="-13888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)	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58272" y="257214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(4)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902" y="211465"/>
            <a:ext cx="2469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Georgia"/>
                <a:cs typeface="Georgia"/>
              </a:rPr>
              <a:t>K</a:t>
            </a:r>
            <a:r>
              <a:rPr spc="60" dirty="0"/>
              <a:t>-Means </a:t>
            </a:r>
            <a:r>
              <a:rPr spc="10" dirty="0"/>
              <a:t>Clustering</a:t>
            </a:r>
            <a:r>
              <a:rPr spc="-8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584" rIns="0" bIns="0" rtlCol="0">
            <a:spAutoFit/>
          </a:bodyPr>
          <a:lstStyle/>
          <a:p>
            <a:pPr marL="287655" marR="7239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AutoNum type="arabicPeriod"/>
              <a:tabLst>
                <a:tab pos="219710" algn="l"/>
              </a:tabLst>
            </a:pPr>
            <a:r>
              <a:rPr spc="-10" dirty="0"/>
              <a:t>Randomly </a:t>
            </a:r>
            <a:r>
              <a:rPr spc="-5" dirty="0"/>
              <a:t>assign a </a:t>
            </a:r>
            <a:r>
              <a:rPr spc="-10" dirty="0"/>
              <a:t>number, from </a:t>
            </a:r>
            <a:r>
              <a:rPr spc="-5" dirty="0"/>
              <a:t>1 to </a:t>
            </a:r>
            <a:r>
              <a:rPr i="1" spc="130" dirty="0">
                <a:latin typeface="Times New Roman"/>
                <a:cs typeface="Times New Roman"/>
              </a:rPr>
              <a:t>K</a:t>
            </a:r>
            <a:r>
              <a:rPr spc="130" dirty="0"/>
              <a:t>, </a:t>
            </a:r>
            <a:r>
              <a:rPr spc="-5" dirty="0"/>
              <a:t>to </a:t>
            </a:r>
            <a:r>
              <a:rPr spc="-15" dirty="0"/>
              <a:t>each </a:t>
            </a:r>
            <a:r>
              <a:rPr spc="-5" dirty="0"/>
              <a:t>of </a:t>
            </a:r>
            <a:r>
              <a:rPr spc="-10" dirty="0"/>
              <a:t>the  observations. </a:t>
            </a:r>
            <a:r>
              <a:rPr spc="-5" dirty="0"/>
              <a:t>These </a:t>
            </a:r>
            <a:r>
              <a:rPr spc="-15" dirty="0"/>
              <a:t>serve </a:t>
            </a:r>
            <a:r>
              <a:rPr spc="-5" dirty="0"/>
              <a:t>as initial cluster </a:t>
            </a:r>
            <a:r>
              <a:rPr spc="-10" dirty="0"/>
              <a:t>assignments </a:t>
            </a:r>
            <a:r>
              <a:rPr spc="-5" dirty="0"/>
              <a:t>for  the</a:t>
            </a:r>
            <a:r>
              <a:rPr spc="-10" dirty="0"/>
              <a:t> observations.</a:t>
            </a:r>
          </a:p>
          <a:p>
            <a:pPr marL="219075" indent="-10858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AutoNum type="arabicPeriod"/>
              <a:tabLst>
                <a:tab pos="219710" algn="l"/>
              </a:tabLst>
            </a:pPr>
            <a:r>
              <a:rPr spc="-5" dirty="0"/>
              <a:t>Iterate </a:t>
            </a:r>
            <a:r>
              <a:rPr spc="-15" dirty="0"/>
              <a:t>until </a:t>
            </a:r>
            <a:r>
              <a:rPr spc="-5" dirty="0"/>
              <a:t>the cluster </a:t>
            </a:r>
            <a:r>
              <a:rPr spc="-10" dirty="0"/>
              <a:t>assignments </a:t>
            </a:r>
            <a:r>
              <a:rPr spc="-5" dirty="0"/>
              <a:t>stop</a:t>
            </a:r>
            <a:r>
              <a:rPr dirty="0"/>
              <a:t> </a:t>
            </a:r>
            <a:r>
              <a:rPr spc="-10" dirty="0"/>
              <a:t>changing:</a:t>
            </a:r>
          </a:p>
          <a:p>
            <a:pPr marL="495934" lvl="1" indent="-16256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AutoNum type="arabicPeriod"/>
              <a:tabLst>
                <a:tab pos="496570" algn="l"/>
              </a:tabLst>
            </a:pPr>
            <a:r>
              <a:rPr sz="1000" spc="-35" dirty="0">
                <a:latin typeface="Latin Modern Math"/>
                <a:cs typeface="Latin Modern Math"/>
              </a:rPr>
              <a:t>For </a:t>
            </a:r>
            <a:r>
              <a:rPr sz="1000" spc="-10" dirty="0">
                <a:latin typeface="Latin Modern Math"/>
                <a:cs typeface="Latin Modern Math"/>
              </a:rPr>
              <a:t>each </a:t>
            </a:r>
            <a:r>
              <a:rPr sz="1000" spc="-5" dirty="0">
                <a:latin typeface="Latin Modern Math"/>
                <a:cs typeface="Latin Modern Math"/>
              </a:rPr>
              <a:t>of the </a:t>
            </a:r>
            <a:r>
              <a:rPr sz="1000" i="1" spc="175" dirty="0">
                <a:latin typeface="Times New Roman"/>
                <a:cs typeface="Times New Roman"/>
              </a:rPr>
              <a:t>K </a:t>
            </a:r>
            <a:r>
              <a:rPr sz="1000" spc="-5" dirty="0">
                <a:latin typeface="Latin Modern Math"/>
                <a:cs typeface="Latin Modern Math"/>
              </a:rPr>
              <a:t>clusters, compute the cluster</a:t>
            </a:r>
            <a:r>
              <a:rPr sz="1000" spc="-70" dirty="0">
                <a:latin typeface="Latin Modern Math"/>
                <a:cs typeface="Latin Modern Math"/>
              </a:rPr>
              <a:t> </a:t>
            </a:r>
            <a:r>
              <a:rPr sz="1000" i="1" spc="-15" dirty="0">
                <a:solidFill>
                  <a:srgbClr val="009900"/>
                </a:solidFill>
                <a:latin typeface="LM Roman 10"/>
                <a:cs typeface="LM Roman 10"/>
              </a:rPr>
              <a:t>centroid</a:t>
            </a:r>
            <a:r>
              <a:rPr sz="1000" spc="-15" dirty="0">
                <a:latin typeface="Latin Modern Math"/>
                <a:cs typeface="Latin Modern Math"/>
              </a:rPr>
              <a:t>.</a:t>
            </a:r>
            <a:endParaRPr sz="1000">
              <a:latin typeface="Latin Modern Math"/>
              <a:cs typeface="Latin Modern Math"/>
            </a:endParaRPr>
          </a:p>
          <a:p>
            <a:pPr marL="565150" marR="5080">
              <a:lnSpc>
                <a:spcPts val="1200"/>
              </a:lnSpc>
              <a:spcBef>
                <a:spcPts val="35"/>
              </a:spcBef>
            </a:pPr>
            <a:r>
              <a:rPr sz="1000" spc="-5" dirty="0"/>
              <a:t>The </a:t>
            </a:r>
            <a:r>
              <a:rPr sz="1000" i="1" spc="30" dirty="0">
                <a:latin typeface="Times New Roman"/>
                <a:cs typeface="Times New Roman"/>
              </a:rPr>
              <a:t>k</a:t>
            </a:r>
            <a:r>
              <a:rPr sz="1000" spc="30" dirty="0"/>
              <a:t>th </a:t>
            </a:r>
            <a:r>
              <a:rPr sz="1000" spc="-5" dirty="0"/>
              <a:t>cluster </a:t>
            </a:r>
            <a:r>
              <a:rPr sz="1000" spc="-10" dirty="0"/>
              <a:t>centroid </a:t>
            </a:r>
            <a:r>
              <a:rPr sz="1000" spc="-5" dirty="0"/>
              <a:t>is the </a:t>
            </a:r>
            <a:r>
              <a:rPr sz="1000" spc="-10" dirty="0"/>
              <a:t>vector </a:t>
            </a:r>
            <a:r>
              <a:rPr sz="1000" spc="-5" dirty="0"/>
              <a:t>of the </a:t>
            </a:r>
            <a:r>
              <a:rPr sz="1000" i="1" dirty="0">
                <a:latin typeface="Times New Roman"/>
                <a:cs typeface="Times New Roman"/>
              </a:rPr>
              <a:t>p </a:t>
            </a:r>
            <a:r>
              <a:rPr sz="1000" spc="-5" dirty="0"/>
              <a:t>feature means  for the </a:t>
            </a:r>
            <a:r>
              <a:rPr sz="1000" spc="-10" dirty="0"/>
              <a:t>observations </a:t>
            </a:r>
            <a:r>
              <a:rPr sz="1000" spc="-5" dirty="0"/>
              <a:t>in the </a:t>
            </a:r>
            <a:r>
              <a:rPr sz="1000" i="1" spc="30" dirty="0">
                <a:latin typeface="Times New Roman"/>
                <a:cs typeface="Times New Roman"/>
              </a:rPr>
              <a:t>k</a:t>
            </a:r>
            <a:r>
              <a:rPr sz="1000" spc="30" dirty="0"/>
              <a:t>th</a:t>
            </a:r>
            <a:r>
              <a:rPr sz="1000" spc="20" dirty="0"/>
              <a:t> </a:t>
            </a:r>
            <a:r>
              <a:rPr sz="1000" spc="-5" dirty="0"/>
              <a:t>cluster.</a:t>
            </a:r>
            <a:endParaRPr sz="1000">
              <a:latin typeface="Times New Roman"/>
              <a:cs typeface="Times New Roman"/>
            </a:endParaRPr>
          </a:p>
          <a:p>
            <a:pPr marL="495934" lvl="1" indent="-162560">
              <a:lnSpc>
                <a:spcPts val="1150"/>
              </a:lnSpc>
              <a:buClr>
                <a:srgbClr val="3333B2"/>
              </a:buClr>
              <a:buSzPct val="90000"/>
              <a:buAutoNum type="arabicPeriod" startAt="2"/>
              <a:tabLst>
                <a:tab pos="496570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Assign </a:t>
            </a:r>
            <a:r>
              <a:rPr sz="1000" spc="-10" dirty="0">
                <a:latin typeface="Latin Modern Math"/>
                <a:cs typeface="Latin Modern Math"/>
              </a:rPr>
              <a:t>each observation </a:t>
            </a:r>
            <a:r>
              <a:rPr sz="1000" spc="-5" dirty="0">
                <a:latin typeface="Latin Modern Math"/>
                <a:cs typeface="Latin Modern Math"/>
              </a:rPr>
              <a:t>to the cluster whose </a:t>
            </a:r>
            <a:r>
              <a:rPr sz="1000" spc="-10" dirty="0">
                <a:latin typeface="Latin Modern Math"/>
                <a:cs typeface="Latin Modern Math"/>
              </a:rPr>
              <a:t>centroid</a:t>
            </a:r>
            <a:r>
              <a:rPr sz="1000" spc="45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is</a:t>
            </a:r>
            <a:endParaRPr sz="1000">
              <a:latin typeface="Latin Modern Math"/>
              <a:cs typeface="Latin Modern Math"/>
            </a:endParaRPr>
          </a:p>
          <a:p>
            <a:pPr marL="565150">
              <a:lnSpc>
                <a:spcPts val="1200"/>
              </a:lnSpc>
            </a:pPr>
            <a:r>
              <a:rPr sz="1000" spc="-5" dirty="0"/>
              <a:t>closest (where </a:t>
            </a: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closest </a:t>
            </a:r>
            <a:r>
              <a:rPr sz="1000" spc="-5" dirty="0"/>
              <a:t>is </a:t>
            </a:r>
            <a:r>
              <a:rPr sz="1000" spc="-10" dirty="0"/>
              <a:t>defined </a:t>
            </a:r>
            <a:r>
              <a:rPr sz="1000" spc="-5" dirty="0"/>
              <a:t>using Euclidean</a:t>
            </a:r>
            <a:r>
              <a:rPr sz="1000" spc="45" dirty="0"/>
              <a:t> </a:t>
            </a:r>
            <a:r>
              <a:rPr sz="1000" spc="-5" dirty="0"/>
              <a:t>distance).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30" y="211465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Properties </a:t>
            </a:r>
            <a:r>
              <a:rPr spc="10" dirty="0"/>
              <a:t>of the</a:t>
            </a:r>
            <a:r>
              <a:rPr spc="-40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141"/>
            <a:ext cx="36207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algorithm is </a:t>
            </a:r>
            <a:r>
              <a:rPr sz="1100" spc="-10" dirty="0">
                <a:latin typeface="Latin Modern Math"/>
                <a:cs typeface="Latin Modern Math"/>
              </a:rPr>
              <a:t>guaranteed </a:t>
            </a:r>
            <a:r>
              <a:rPr sz="1100" spc="-5" dirty="0">
                <a:latin typeface="Latin Modern Math"/>
                <a:cs typeface="Latin Modern Math"/>
              </a:rPr>
              <a:t>to decrease the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the  </a:t>
            </a:r>
            <a:r>
              <a:rPr sz="1100" spc="-5" dirty="0">
                <a:latin typeface="Latin Modern Math"/>
                <a:cs typeface="Latin Modern Math"/>
              </a:rPr>
              <a:t>objective </a:t>
            </a:r>
            <a:r>
              <a:rPr sz="1100" spc="-5" dirty="0">
                <a:latin typeface="Latin Modern Math"/>
                <a:cs typeface="Latin Modern Math"/>
                <a:hlinkClick r:id="rId2" action="ppaction://hlinksldjump"/>
              </a:rPr>
              <a:t>(4) </a:t>
            </a:r>
            <a:r>
              <a:rPr sz="1100" spc="-5" dirty="0">
                <a:latin typeface="Latin Modern Math"/>
                <a:cs typeface="Latin Modern Math"/>
              </a:rPr>
              <a:t>at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step.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Why? </a:t>
            </a:r>
            <a:r>
              <a:rPr sz="1100" spc="-5" dirty="0">
                <a:latin typeface="Latin Modern Math"/>
                <a:cs typeface="Latin Modern Math"/>
              </a:rPr>
              <a:t>Note</a:t>
            </a:r>
            <a:r>
              <a:rPr sz="1100" spc="2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276" y="1388947"/>
            <a:ext cx="26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791" y="163760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276" y="1577706"/>
            <a:ext cx="26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i="1" spc="15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316" y="1351050"/>
            <a:ext cx="52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r>
              <a:rPr sz="1100" spc="350" dirty="0">
                <a:latin typeface="Arial"/>
                <a:cs typeface="Arial"/>
              </a:rPr>
              <a:t> </a:t>
            </a: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673" y="1686768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108" y="1733440"/>
            <a:ext cx="75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561" y="1690279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Times New Roman"/>
                <a:cs typeface="Times New Roman"/>
              </a:rPr>
              <a:t>i,i </a:t>
            </a:r>
            <a:r>
              <a:rPr sz="800" i="1" dirty="0">
                <a:latin typeface="DejaVu Sans Condensed"/>
                <a:cs typeface="DejaVu Sans Condensed"/>
              </a:rPr>
              <a:t>∈</a:t>
            </a: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25" dirty="0">
                <a:latin typeface="Times New Roman"/>
                <a:cs typeface="Times New Roman"/>
              </a:rPr>
              <a:t> </a:t>
            </a:r>
            <a:r>
              <a:rPr sz="1200" i="1" spc="75" baseline="3472" dirty="0">
                <a:latin typeface="Times New Roman"/>
                <a:cs typeface="Times New Roman"/>
              </a:rPr>
              <a:t>j</a:t>
            </a:r>
            <a:r>
              <a:rPr sz="1200" spc="75" baseline="3472" dirty="0">
                <a:latin typeface="LM Roman 8"/>
                <a:cs typeface="LM Roman 8"/>
              </a:rPr>
              <a:t>=1</a:t>
            </a:r>
            <a:endParaRPr sz="1200" baseline="3472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864" y="1539753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4471" y="1543264"/>
            <a:ext cx="480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060" algn="l"/>
              </a:tabLst>
            </a:pPr>
            <a:r>
              <a:rPr sz="800" i="1" spc="90" dirty="0">
                <a:latin typeface="Times New Roman"/>
                <a:cs typeface="Times New Roman"/>
              </a:rPr>
              <a:t>ij	</a:t>
            </a: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i="1" spc="-5" dirty="0">
                <a:latin typeface="Times New Roman"/>
                <a:cs typeface="Times New Roman"/>
              </a:rPr>
              <a:t> </a:t>
            </a:r>
            <a:r>
              <a:rPr sz="800" i="1" spc="114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5489" y="146278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1401" y="1482673"/>
            <a:ext cx="993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atin Modern Math"/>
                <a:cs typeface="Latin Modern Math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i="1" spc="130" dirty="0">
                <a:latin typeface="Times New Roman"/>
                <a:cs typeface="Times New Roman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)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4274" y="1339442"/>
            <a:ext cx="1537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0025" algn="l"/>
              </a:tabLst>
            </a:pPr>
            <a:r>
              <a:rPr sz="800" i="1" spc="25" dirty="0">
                <a:latin typeface="Times New Roman"/>
                <a:cs typeface="Times New Roman"/>
              </a:rPr>
              <a:t>p	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4137" y="1351050"/>
            <a:ext cx="4705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7274" y="1688451"/>
            <a:ext cx="535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latin typeface="Times New Roman"/>
                <a:cs typeface="Times New Roman"/>
              </a:rPr>
              <a:t>i</a:t>
            </a:r>
            <a:r>
              <a:rPr sz="800" i="1" spc="40" dirty="0">
                <a:latin typeface="DejaVu Sans Condensed"/>
                <a:cs typeface="DejaVu Sans Condensed"/>
              </a:rPr>
              <a:t>∈</a:t>
            </a:r>
            <a:r>
              <a:rPr sz="800" i="1" spc="40" dirty="0">
                <a:latin typeface="Times New Roman"/>
                <a:cs typeface="Times New Roman"/>
              </a:rPr>
              <a:t>C</a:t>
            </a:r>
            <a:r>
              <a:rPr sz="900" i="1" spc="60" baseline="-13888" dirty="0">
                <a:latin typeface="Arial"/>
                <a:cs typeface="Arial"/>
              </a:rPr>
              <a:t>k</a:t>
            </a:r>
            <a:r>
              <a:rPr sz="900" i="1" spc="127" baseline="-13888" dirty="0">
                <a:latin typeface="Arial"/>
                <a:cs typeface="Arial"/>
              </a:rPr>
              <a:t> </a:t>
            </a:r>
            <a:r>
              <a:rPr sz="800" i="1" spc="50" dirty="0">
                <a:latin typeface="Times New Roman"/>
                <a:cs typeface="Times New Roman"/>
              </a:rPr>
              <a:t>j</a:t>
            </a:r>
            <a:r>
              <a:rPr sz="800" spc="50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3529" y="1462784"/>
            <a:ext cx="817244" cy="21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4930" algn="r">
              <a:lnSpc>
                <a:spcPts val="555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  <a:p>
            <a:pPr marL="38100">
              <a:lnSpc>
                <a:spcPts val="915"/>
              </a:lnSpc>
            </a:pPr>
            <a:r>
              <a:rPr sz="1100" spc="75" dirty="0">
                <a:latin typeface="Latin Modern Math"/>
                <a:cs typeface="Latin Modern Math"/>
              </a:rPr>
              <a:t>(</a:t>
            </a:r>
            <a:r>
              <a:rPr sz="1100" i="1" spc="75" dirty="0">
                <a:latin typeface="Times New Roman"/>
                <a:cs typeface="Times New Roman"/>
              </a:rPr>
              <a:t>x</a:t>
            </a:r>
            <a:r>
              <a:rPr sz="1200" i="1" spc="112" baseline="-10416" dirty="0">
                <a:latin typeface="Times New Roman"/>
                <a:cs typeface="Times New Roman"/>
              </a:rPr>
              <a:t>ij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i="1" spc="-50" dirty="0">
                <a:latin typeface="Times New Roman"/>
                <a:cs typeface="Times New Roman"/>
              </a:rPr>
              <a:t>x</a:t>
            </a:r>
            <a:r>
              <a:rPr sz="1100" spc="-50" dirty="0">
                <a:latin typeface="Latin Modern Math"/>
                <a:cs typeface="Latin Modern Math"/>
              </a:rPr>
              <a:t>¯</a:t>
            </a:r>
            <a:r>
              <a:rPr sz="1200" i="1" spc="-75" baseline="-13888" dirty="0">
                <a:latin typeface="Times New Roman"/>
                <a:cs typeface="Times New Roman"/>
              </a:rPr>
              <a:t>kj 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spc="-40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201" y="2018003"/>
            <a:ext cx="1276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Times New Roman"/>
                <a:cs typeface="Times New Roman"/>
              </a:rPr>
              <a:t>k</a:t>
            </a:r>
            <a:r>
              <a:rPr sz="800" i="1" spc="114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95" y="1958097"/>
            <a:ext cx="765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5160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where </a:t>
            </a:r>
            <a:r>
              <a:rPr sz="1100" i="1" spc="-425" dirty="0">
                <a:latin typeface="Times New Roman"/>
                <a:cs typeface="Times New Roman"/>
              </a:rPr>
              <a:t>x</a:t>
            </a:r>
            <a:r>
              <a:rPr sz="1100" spc="-5" dirty="0">
                <a:latin typeface="Latin Modern Math"/>
                <a:cs typeface="Latin Modern Math"/>
              </a:rPr>
              <a:t>¯</a:t>
            </a:r>
            <a:r>
              <a:rPr sz="1100" dirty="0">
                <a:latin typeface="Latin Modern Math"/>
                <a:cs typeface="Latin Modern Math"/>
              </a:rPr>
              <a:t>	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1163" y="207471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>
                <a:moveTo>
                  <a:pt x="0" y="0"/>
                </a:moveTo>
                <a:lnTo>
                  <a:pt x="19447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51215" y="1854198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80363" y="1940876"/>
            <a:ext cx="6534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ts val="89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  <a:p>
            <a:pPr marL="50800">
              <a:lnSpc>
                <a:spcPts val="890"/>
              </a:lnSpc>
              <a:tabLst>
                <a:tab pos="429259" algn="l"/>
              </a:tabLst>
            </a:pPr>
            <a:r>
              <a:rPr sz="800" i="1" spc="50" dirty="0">
                <a:latin typeface="DejaVu Sans Condensed"/>
                <a:cs typeface="DejaVu Sans Condensed"/>
              </a:rPr>
              <a:t>|</a:t>
            </a:r>
            <a:r>
              <a:rPr sz="800" i="1" spc="50" dirty="0">
                <a:latin typeface="Times New Roman"/>
                <a:cs typeface="Times New Roman"/>
              </a:rPr>
              <a:t>C</a:t>
            </a:r>
            <a:r>
              <a:rPr sz="900" i="1" spc="75" baseline="-13888" dirty="0">
                <a:latin typeface="Arial"/>
                <a:cs typeface="Arial"/>
              </a:rPr>
              <a:t>k</a:t>
            </a:r>
            <a:r>
              <a:rPr sz="800" i="1" spc="50" dirty="0">
                <a:latin typeface="DejaVu Sans Condensed"/>
                <a:cs typeface="DejaVu Sans Condensed"/>
              </a:rPr>
              <a:t>|	</a:t>
            </a:r>
            <a:r>
              <a:rPr sz="1200" i="1" spc="30" baseline="3472" dirty="0">
                <a:latin typeface="Times New Roman"/>
                <a:cs typeface="Times New Roman"/>
              </a:rPr>
              <a:t>i</a:t>
            </a:r>
            <a:r>
              <a:rPr sz="1200" i="1" spc="30" baseline="3472" dirty="0">
                <a:latin typeface="DejaVu Sans Condensed"/>
                <a:cs typeface="DejaVu Sans Condensed"/>
              </a:rPr>
              <a:t>∈</a:t>
            </a:r>
            <a:r>
              <a:rPr sz="1200" i="1" spc="30" baseline="3472" dirty="0">
                <a:latin typeface="Times New Roman"/>
                <a:cs typeface="Times New Roman"/>
              </a:rPr>
              <a:t>C</a:t>
            </a:r>
            <a:endParaRPr sz="1200" baseline="347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2419" y="2079554"/>
            <a:ext cx="75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9094" y="2016212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0" dirty="0">
                <a:latin typeface="Times New Roman"/>
                <a:cs typeface="Times New Roman"/>
              </a:rPr>
              <a:t>ij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9909" y="1958110"/>
            <a:ext cx="1895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9870" algn="l"/>
              </a:tabLst>
            </a:pPr>
            <a:r>
              <a:rPr sz="1100" i="1" spc="130" dirty="0">
                <a:latin typeface="Times New Roman"/>
                <a:cs typeface="Times New Roman"/>
              </a:rPr>
              <a:t>x	</a:t>
            </a:r>
            <a:r>
              <a:rPr sz="1100" spc="-5" dirty="0">
                <a:latin typeface="Latin Modern Math"/>
                <a:cs typeface="Latin Modern Math"/>
              </a:rPr>
              <a:t>is the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for feature </a:t>
            </a:r>
            <a:r>
              <a:rPr sz="1100" i="1" spc="140" dirty="0">
                <a:latin typeface="Times New Roman"/>
                <a:cs typeface="Times New Roman"/>
              </a:rPr>
              <a:t>j</a:t>
            </a:r>
            <a:r>
              <a:rPr sz="1100" i="1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in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158" y="2086404"/>
            <a:ext cx="366395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atin Modern Math"/>
                <a:cs typeface="Latin Modern Math"/>
              </a:rPr>
              <a:t>cluster</a:t>
            </a:r>
            <a:r>
              <a:rPr sz="1100" spc="-95" dirty="0">
                <a:latin typeface="Latin Modern Math"/>
                <a:cs typeface="Latin Modern Math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C</a:t>
            </a:r>
            <a:r>
              <a:rPr sz="1200" i="1" spc="97" baseline="-13888" dirty="0">
                <a:latin typeface="Times New Roman"/>
                <a:cs typeface="Times New Roman"/>
              </a:rPr>
              <a:t>k</a:t>
            </a:r>
            <a:r>
              <a:rPr sz="1100" spc="6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1574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20" dirty="0">
                <a:latin typeface="Latin Modern Math"/>
                <a:cs typeface="Latin Modern Math"/>
              </a:rPr>
              <a:t>however </a:t>
            </a: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0" dirty="0">
                <a:latin typeface="Latin Modern Math"/>
                <a:cs typeface="Latin Modern Math"/>
              </a:rPr>
              <a:t>not guaranteed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5" dirty="0">
                <a:latin typeface="Latin Modern Math"/>
                <a:cs typeface="Latin Modern Math"/>
              </a:rPr>
              <a:t>give </a:t>
            </a:r>
            <a:r>
              <a:rPr sz="1100" spc="-5" dirty="0">
                <a:latin typeface="Latin Modern Math"/>
                <a:cs typeface="Latin Modern Math"/>
              </a:rPr>
              <a:t>the global</a:t>
            </a:r>
            <a:r>
              <a:rPr sz="1100" spc="35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minimum.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395" y="2512287"/>
            <a:ext cx="617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Why</a:t>
            </a:r>
            <a:r>
              <a:rPr sz="1100" i="1" spc="-75" dirty="0">
                <a:solidFill>
                  <a:srgbClr val="009900"/>
                </a:solidFill>
                <a:latin typeface="LM Roman 10"/>
                <a:cs typeface="LM Roman 10"/>
              </a:rPr>
              <a:t>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not?</a:t>
            </a:r>
            <a:endParaRPr sz="1100">
              <a:latin typeface="LM Roman 10"/>
              <a:cs typeface="LM Roman 10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618" y="211465"/>
            <a:ext cx="706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Roman 12"/>
                <a:cs typeface="LM Roman 12"/>
              </a:rPr>
              <a:t>Example</a:t>
            </a:r>
            <a:endParaRPr sz="14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875" y="702112"/>
            <a:ext cx="858452" cy="113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6316" y="547504"/>
            <a:ext cx="16573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5" dirty="0">
                <a:latin typeface="Arial"/>
                <a:cs typeface="Arial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99" y="702112"/>
            <a:ext cx="858449" cy="1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4962" y="547504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5" dirty="0">
                <a:latin typeface="Arial"/>
                <a:cs typeface="Arial"/>
              </a:rPr>
              <a:t>Step</a:t>
            </a:r>
            <a:r>
              <a:rPr sz="500" b="1" spc="-60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1121" y="702112"/>
            <a:ext cx="858449" cy="1131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050" y="547504"/>
            <a:ext cx="600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latin typeface="Arial"/>
                <a:cs typeface="Arial"/>
              </a:rPr>
              <a:t>Iteration 1, </a:t>
            </a:r>
            <a:r>
              <a:rPr sz="500" b="1" spc="5" dirty="0">
                <a:latin typeface="Arial"/>
                <a:cs typeface="Arial"/>
              </a:rPr>
              <a:t>Step</a:t>
            </a:r>
            <a:r>
              <a:rPr sz="500" b="1" spc="-45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2a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9875" y="2060545"/>
            <a:ext cx="858452" cy="1131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030" y="1905937"/>
            <a:ext cx="60452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latin typeface="Arial"/>
                <a:cs typeface="Arial"/>
              </a:rPr>
              <a:t>Iteration 1, </a:t>
            </a:r>
            <a:r>
              <a:rPr sz="500" b="1" spc="5" dirty="0">
                <a:latin typeface="Arial"/>
                <a:cs typeface="Arial"/>
              </a:rPr>
              <a:t>Step</a:t>
            </a:r>
            <a:r>
              <a:rPr sz="500" b="1" spc="-45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2b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5499" y="2060545"/>
            <a:ext cx="858449" cy="1131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4428" y="1905937"/>
            <a:ext cx="600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latin typeface="Arial"/>
                <a:cs typeface="Arial"/>
              </a:rPr>
              <a:t>Iteration 2, </a:t>
            </a:r>
            <a:r>
              <a:rPr sz="500" b="1" spc="5" dirty="0">
                <a:latin typeface="Arial"/>
                <a:cs typeface="Arial"/>
              </a:rPr>
              <a:t>Step</a:t>
            </a:r>
            <a:r>
              <a:rPr sz="500" b="1" spc="-45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2a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1121" y="2060545"/>
            <a:ext cx="858449" cy="1131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6343" y="1905937"/>
            <a:ext cx="42862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latin typeface="Arial"/>
                <a:cs typeface="Arial"/>
              </a:rPr>
              <a:t>Final</a:t>
            </a:r>
            <a:r>
              <a:rPr sz="500" b="1" spc="-2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Details of </a:t>
            </a:r>
            <a:r>
              <a:rPr spc="15" dirty="0"/>
              <a:t>Previous</a:t>
            </a:r>
            <a:r>
              <a:rPr spc="-55" dirty="0"/>
              <a:t> </a:t>
            </a:r>
            <a:r>
              <a:rPr spc="15" dirty="0"/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45399"/>
            <a:ext cx="3913504" cy="25285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progress of the </a:t>
            </a:r>
            <a:r>
              <a:rPr sz="1100" spc="-10" dirty="0">
                <a:latin typeface="Latin Modern Math"/>
                <a:cs typeface="Latin Modern Math"/>
              </a:rPr>
              <a:t>K-means </a:t>
            </a:r>
            <a:r>
              <a:rPr sz="1100" spc="-5" dirty="0">
                <a:latin typeface="Latin Modern Math"/>
                <a:cs typeface="Latin Modern Math"/>
              </a:rPr>
              <a:t>algorithm </a:t>
            </a:r>
            <a:r>
              <a:rPr sz="1100" spc="-10" dirty="0">
                <a:latin typeface="Latin Modern Math"/>
                <a:cs typeface="Latin Modern Math"/>
              </a:rPr>
              <a:t>with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K</a:t>
            </a:r>
            <a:r>
              <a:rPr sz="1100" spc="60" dirty="0">
                <a:latin typeface="Latin Modern Math"/>
                <a:cs typeface="Latin Modern Math"/>
              </a:rPr>
              <a:t>=3.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35" dirty="0">
                <a:solidFill>
                  <a:srgbClr val="009900"/>
                </a:solidFill>
                <a:latin typeface="LM Roman 10"/>
                <a:cs typeface="LM Roman 10"/>
              </a:rPr>
              <a:t>Top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left: </a:t>
            </a:r>
            <a:r>
              <a:rPr sz="1100" spc="-10" dirty="0">
                <a:latin typeface="Latin Modern Math"/>
                <a:cs typeface="Latin Modern Math"/>
              </a:rPr>
              <a:t>The observations </a:t>
            </a:r>
            <a:r>
              <a:rPr sz="1100" spc="-5" dirty="0">
                <a:latin typeface="Latin Modern Math"/>
                <a:cs typeface="Latin Modern Math"/>
              </a:rPr>
              <a:t>are</a:t>
            </a:r>
            <a:r>
              <a:rPr sz="1100" spc="12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shown.</a:t>
            </a:r>
            <a:endParaRPr sz="1100">
              <a:latin typeface="Latin Modern Math"/>
              <a:cs typeface="Latin Modern Math"/>
            </a:endParaRPr>
          </a:p>
          <a:p>
            <a:pPr marL="289560" marR="53975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35" dirty="0">
                <a:solidFill>
                  <a:srgbClr val="009900"/>
                </a:solidFill>
                <a:latin typeface="LM Roman 10"/>
                <a:cs typeface="LM Roman 10"/>
              </a:rPr>
              <a:t>Top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center: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Step </a:t>
            </a:r>
            <a:r>
              <a:rPr sz="1100" spc="-5" dirty="0">
                <a:latin typeface="Latin Modern Math"/>
                <a:cs typeface="Latin Modern Math"/>
              </a:rPr>
              <a:t>1 of the </a:t>
            </a:r>
            <a:r>
              <a:rPr sz="1100" spc="-10" dirty="0">
                <a:latin typeface="Latin Modern Math"/>
                <a:cs typeface="Latin Modern Math"/>
              </a:rPr>
              <a:t>algorithm, </a:t>
            </a:r>
            <a:r>
              <a:rPr sz="1100" spc="-15" dirty="0">
                <a:latin typeface="Latin Modern Math"/>
                <a:cs typeface="Latin Modern Math"/>
              </a:rPr>
              <a:t>each observation </a:t>
            </a:r>
            <a:r>
              <a:rPr sz="1100" spc="-5" dirty="0">
                <a:latin typeface="Latin Modern Math"/>
                <a:cs typeface="Latin Modern Math"/>
              </a:rPr>
              <a:t>is  </a:t>
            </a:r>
            <a:r>
              <a:rPr sz="1100" spc="-10" dirty="0">
                <a:latin typeface="Latin Modern Math"/>
                <a:cs typeface="Latin Modern Math"/>
              </a:rPr>
              <a:t>randomly </a:t>
            </a:r>
            <a:r>
              <a:rPr sz="1100" spc="-5" dirty="0">
                <a:latin typeface="Latin Modern Math"/>
                <a:cs typeface="Latin Modern Math"/>
              </a:rPr>
              <a:t>assigned to a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cluster.</a:t>
            </a:r>
            <a:endParaRPr sz="1100">
              <a:latin typeface="Latin Modern Math"/>
              <a:cs typeface="Latin Modern Math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35" dirty="0">
                <a:solidFill>
                  <a:srgbClr val="009900"/>
                </a:solidFill>
                <a:latin typeface="LM Roman 10"/>
                <a:cs typeface="LM Roman 10"/>
              </a:rPr>
              <a:t>Top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right: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Step </a:t>
            </a:r>
            <a:r>
              <a:rPr sz="1100" spc="-5" dirty="0">
                <a:latin typeface="Latin Modern Math"/>
                <a:cs typeface="Latin Modern Math"/>
              </a:rPr>
              <a:t>2(a), the cluster </a:t>
            </a:r>
            <a:r>
              <a:rPr sz="1100" spc="-10" dirty="0">
                <a:latin typeface="Latin Modern Math"/>
                <a:cs typeface="Latin Modern Math"/>
              </a:rPr>
              <a:t>centroids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computed.  </a:t>
            </a:r>
            <a:r>
              <a:rPr sz="1100" spc="-5" dirty="0">
                <a:latin typeface="Latin Modern Math"/>
                <a:cs typeface="Latin Modern Math"/>
              </a:rPr>
              <a:t>These are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5" dirty="0">
                <a:latin typeface="Latin Modern Math"/>
                <a:cs typeface="Latin Modern Math"/>
              </a:rPr>
              <a:t>as large colored disks. Initially the  </a:t>
            </a:r>
            <a:r>
              <a:rPr sz="1100" spc="-10" dirty="0">
                <a:latin typeface="Latin Modern Math"/>
                <a:cs typeface="Latin Modern Math"/>
              </a:rPr>
              <a:t>centroids are </a:t>
            </a:r>
            <a:r>
              <a:rPr sz="1100" spc="-5" dirty="0">
                <a:latin typeface="Latin Modern Math"/>
                <a:cs typeface="Latin Modern Math"/>
              </a:rPr>
              <a:t>almost completely </a:t>
            </a:r>
            <a:r>
              <a:rPr sz="1100" spc="-15" dirty="0">
                <a:latin typeface="Latin Modern Math"/>
                <a:cs typeface="Latin Modern Math"/>
              </a:rPr>
              <a:t>overlapping </a:t>
            </a:r>
            <a:r>
              <a:rPr sz="1100" spc="-5" dirty="0">
                <a:latin typeface="Latin Modern Math"/>
                <a:cs typeface="Latin Modern Math"/>
              </a:rPr>
              <a:t>because the  initial cluster </a:t>
            </a:r>
            <a:r>
              <a:rPr sz="1100" spc="-10" dirty="0">
                <a:latin typeface="Latin Modern Math"/>
                <a:cs typeface="Latin Modern Math"/>
              </a:rPr>
              <a:t>assignments </a:t>
            </a:r>
            <a:r>
              <a:rPr sz="1100" spc="-15" dirty="0">
                <a:latin typeface="Latin Modern Math"/>
                <a:cs typeface="Latin Modern Math"/>
              </a:rPr>
              <a:t>were chosen </a:t>
            </a:r>
            <a:r>
              <a:rPr sz="1100" spc="-5" dirty="0">
                <a:latin typeface="Latin Modern Math"/>
                <a:cs typeface="Latin Modern Math"/>
              </a:rPr>
              <a:t>at</a:t>
            </a:r>
            <a:r>
              <a:rPr sz="1100" spc="1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random.</a:t>
            </a:r>
            <a:endParaRPr sz="1100">
              <a:latin typeface="Latin Modern Math"/>
              <a:cs typeface="Latin Modern Math"/>
            </a:endParaRPr>
          </a:p>
          <a:p>
            <a:pPr marL="289560" marR="144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Bottom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left: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Step </a:t>
            </a:r>
            <a:r>
              <a:rPr sz="1100" spc="-5" dirty="0">
                <a:latin typeface="Latin Modern Math"/>
                <a:cs typeface="Latin Modern Math"/>
              </a:rPr>
              <a:t>2(b), </a:t>
            </a:r>
            <a:r>
              <a:rPr sz="1100" spc="-15" dirty="0">
                <a:latin typeface="Latin Modern Math"/>
                <a:cs typeface="Latin Modern Math"/>
              </a:rPr>
              <a:t>each observation </a:t>
            </a:r>
            <a:r>
              <a:rPr sz="1100" spc="-5" dirty="0">
                <a:latin typeface="Latin Modern Math"/>
                <a:cs typeface="Latin Modern Math"/>
              </a:rPr>
              <a:t>is assigned to  the nearest</a:t>
            </a:r>
            <a:r>
              <a:rPr sz="1100" spc="-10" dirty="0">
                <a:latin typeface="Latin Modern Math"/>
                <a:cs typeface="Latin Modern Math"/>
              </a:rPr>
              <a:t> centroid.</a:t>
            </a:r>
            <a:endParaRPr sz="1100">
              <a:latin typeface="Latin Modern Math"/>
              <a:cs typeface="Latin Modern Math"/>
            </a:endParaRPr>
          </a:p>
          <a:p>
            <a:pPr marL="289560" marR="863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Bottom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center: </a:t>
            </a:r>
            <a:r>
              <a:rPr sz="1100" spc="-10" dirty="0">
                <a:latin typeface="Latin Modern Math"/>
                <a:cs typeface="Latin Modern Math"/>
              </a:rPr>
              <a:t>Step </a:t>
            </a:r>
            <a:r>
              <a:rPr sz="1100" spc="-5" dirty="0">
                <a:latin typeface="Latin Modern Math"/>
                <a:cs typeface="Latin Modern Math"/>
              </a:rPr>
              <a:t>2(a) is once again performed, leading  to </a:t>
            </a:r>
            <a:r>
              <a:rPr sz="1100" spc="-10" dirty="0">
                <a:latin typeface="Latin Modern Math"/>
                <a:cs typeface="Latin Modern Math"/>
              </a:rPr>
              <a:t>new </a:t>
            </a:r>
            <a:r>
              <a:rPr sz="1100" spc="-5" dirty="0">
                <a:latin typeface="Latin Modern Math"/>
                <a:cs typeface="Latin Modern Math"/>
              </a:rPr>
              <a:t>cluster </a:t>
            </a:r>
            <a:r>
              <a:rPr sz="1100" spc="-10" dirty="0">
                <a:latin typeface="Latin Modern Math"/>
                <a:cs typeface="Latin Modern Math"/>
              </a:rPr>
              <a:t>centroids.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Bottom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right: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results obtained after 10</a:t>
            </a:r>
            <a:r>
              <a:rPr sz="1100" spc="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iterations.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961" y="211465"/>
            <a:ext cx="2675255" cy="387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Roman 12"/>
                <a:cs typeface="LM Roman 12"/>
              </a:rPr>
              <a:t>Example: </a:t>
            </a:r>
            <a:r>
              <a:rPr sz="1400" dirty="0">
                <a:solidFill>
                  <a:srgbClr val="3333B2"/>
                </a:solidFill>
                <a:latin typeface="LM Roman 12"/>
                <a:cs typeface="LM Roman 12"/>
              </a:rPr>
              <a:t>different </a:t>
            </a: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starting</a:t>
            </a:r>
            <a:r>
              <a:rPr sz="1400" spc="150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1400" dirty="0">
                <a:solidFill>
                  <a:srgbClr val="3333B2"/>
                </a:solidFill>
                <a:latin typeface="LM Roman 12"/>
                <a:cs typeface="LM Roman 12"/>
              </a:rPr>
              <a:t>values</a:t>
            </a:r>
            <a:endParaRPr sz="1400">
              <a:latin typeface="LM Roman 12"/>
              <a:cs typeface="LM Roman 12"/>
            </a:endParaRPr>
          </a:p>
          <a:p>
            <a:pPr marL="41910" algn="ctr">
              <a:lnSpc>
                <a:spcPct val="100000"/>
              </a:lnSpc>
              <a:spcBef>
                <a:spcPts val="595"/>
              </a:spcBef>
              <a:tabLst>
                <a:tab pos="990600" algn="l"/>
                <a:tab pos="1939289" algn="l"/>
              </a:tabLst>
            </a:pPr>
            <a:r>
              <a:rPr sz="450" b="1" spc="-5" dirty="0">
                <a:solidFill>
                  <a:srgbClr val="9BABC2"/>
                </a:solidFill>
                <a:latin typeface="Arial"/>
                <a:cs typeface="Arial"/>
              </a:rPr>
              <a:t>320.9	</a:t>
            </a:r>
            <a:r>
              <a:rPr sz="450" b="1" spc="-5" dirty="0">
                <a:solidFill>
                  <a:srgbClr val="E73E49"/>
                </a:solidFill>
                <a:latin typeface="Arial"/>
                <a:cs typeface="Arial"/>
              </a:rPr>
              <a:t>235.8	235.8</a:t>
            </a:r>
            <a:endParaRPr sz="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6328" y="660068"/>
            <a:ext cx="899248" cy="1185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4990" y="660068"/>
            <a:ext cx="899245" cy="1185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3649" y="660068"/>
            <a:ext cx="899245" cy="1185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328" y="2083058"/>
            <a:ext cx="899248" cy="1185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2617" y="1928928"/>
            <a:ext cx="16700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-5" dirty="0">
                <a:solidFill>
                  <a:srgbClr val="E73E49"/>
                </a:solidFill>
                <a:latin typeface="Arial"/>
                <a:cs typeface="Arial"/>
              </a:rPr>
              <a:t>235.8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4990" y="2083058"/>
            <a:ext cx="899245" cy="118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1277" y="1928928"/>
            <a:ext cx="16700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-5" dirty="0">
                <a:solidFill>
                  <a:srgbClr val="E73E49"/>
                </a:solidFill>
                <a:latin typeface="Arial"/>
                <a:cs typeface="Arial"/>
              </a:rPr>
              <a:t>235.8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3649" y="2083058"/>
            <a:ext cx="899245" cy="1185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89937" y="1928928"/>
            <a:ext cx="16700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-5" dirty="0">
                <a:solidFill>
                  <a:srgbClr val="9BABC2"/>
                </a:solidFill>
                <a:latin typeface="Arial"/>
                <a:cs typeface="Arial"/>
              </a:rPr>
              <a:t>310.9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492" y="211465"/>
            <a:ext cx="2065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Details of </a:t>
            </a:r>
            <a:r>
              <a:rPr spc="15" dirty="0"/>
              <a:t>Previous</a:t>
            </a:r>
            <a:r>
              <a:rPr spc="-55" dirty="0"/>
              <a:t> </a:t>
            </a:r>
            <a:r>
              <a:rPr spc="15" dirty="0"/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1952"/>
            <a:ext cx="3831590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130">
              <a:lnSpc>
                <a:spcPct val="102600"/>
              </a:lnSpc>
              <a:spcBef>
                <a:spcPts val="55"/>
              </a:spcBef>
            </a:pP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5" dirty="0">
                <a:latin typeface="Latin Modern Math"/>
                <a:cs typeface="Latin Modern Math"/>
              </a:rPr>
              <a:t>clustering performed six times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data </a:t>
            </a:r>
            <a:r>
              <a:rPr sz="1100" spc="-10" dirty="0">
                <a:latin typeface="Latin Modern Math"/>
                <a:cs typeface="Latin Modern Math"/>
              </a:rPr>
              <a:t>from  </a:t>
            </a:r>
            <a:r>
              <a:rPr sz="1100" spc="-5" dirty="0">
                <a:latin typeface="Latin Modern Math"/>
                <a:cs typeface="Latin Modern Math"/>
              </a:rPr>
              <a:t>previous </a:t>
            </a:r>
            <a:r>
              <a:rPr sz="1100" spc="-10" dirty="0">
                <a:latin typeface="Latin Modern Math"/>
                <a:cs typeface="Latin Modern Math"/>
              </a:rPr>
              <a:t>figure with </a:t>
            </a:r>
            <a:r>
              <a:rPr sz="1100" i="1" spc="190" dirty="0">
                <a:latin typeface="Times New Roman"/>
                <a:cs typeface="Times New Roman"/>
              </a:rPr>
              <a:t>K </a:t>
            </a:r>
            <a:r>
              <a:rPr sz="1100" spc="-10" dirty="0">
                <a:latin typeface="Latin Modern Math"/>
                <a:cs typeface="Latin Modern Math"/>
              </a:rPr>
              <a:t>= </a:t>
            </a:r>
            <a:r>
              <a:rPr sz="1100" spc="-5" dirty="0">
                <a:latin typeface="Latin Modern Math"/>
                <a:cs typeface="Latin Modern Math"/>
              </a:rPr>
              <a:t>3,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time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spc="-15" dirty="0">
                <a:latin typeface="Latin Modern Math"/>
                <a:cs typeface="Latin Modern Math"/>
              </a:rPr>
              <a:t>different</a:t>
            </a:r>
            <a:r>
              <a:rPr sz="1100" spc="-10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random  assignment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0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Step </a:t>
            </a:r>
            <a:r>
              <a:rPr sz="1100" spc="-5" dirty="0">
                <a:latin typeface="Latin Modern Math"/>
                <a:cs typeface="Latin Modern Math"/>
              </a:rPr>
              <a:t>1 of the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 </a:t>
            </a:r>
            <a:r>
              <a:rPr sz="1100" spc="-5" dirty="0">
                <a:latin typeface="Latin Modern Math"/>
                <a:cs typeface="Latin Modern Math"/>
              </a:rPr>
              <a:t>algorithm.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atin Modern Math"/>
                <a:cs typeface="Latin Modern Math"/>
              </a:rPr>
              <a:t>Above each </a:t>
            </a:r>
            <a:r>
              <a:rPr sz="1100" spc="-5" dirty="0">
                <a:latin typeface="Latin Modern Math"/>
                <a:cs typeface="Latin Modern Math"/>
              </a:rPr>
              <a:t>plot is the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of the objective</a:t>
            </a:r>
            <a:r>
              <a:rPr sz="1100" spc="2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  <a:hlinkClick r:id="rId2" action="ppaction://hlinksldjump"/>
              </a:rPr>
              <a:t>(4).</a:t>
            </a:r>
            <a:endParaRPr sz="1100">
              <a:latin typeface="Latin Modern Math"/>
              <a:cs typeface="Latin Modern Math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atin Modern Math"/>
                <a:cs typeface="Latin Modern Math"/>
              </a:rPr>
              <a:t>Three </a:t>
            </a:r>
            <a:r>
              <a:rPr sz="1100" spc="-15" dirty="0">
                <a:latin typeface="Latin Modern Math"/>
                <a:cs typeface="Latin Modern Math"/>
              </a:rPr>
              <a:t>different </a:t>
            </a:r>
            <a:r>
              <a:rPr sz="1100" dirty="0">
                <a:latin typeface="Latin Modern Math"/>
                <a:cs typeface="Latin Modern Math"/>
              </a:rPr>
              <a:t>local </a:t>
            </a:r>
            <a:r>
              <a:rPr sz="1100" spc="-10" dirty="0">
                <a:latin typeface="Latin Modern Math"/>
                <a:cs typeface="Latin Modern Math"/>
              </a:rPr>
              <a:t>optima </a:t>
            </a:r>
            <a:r>
              <a:rPr sz="1100" spc="-15" dirty="0">
                <a:latin typeface="Latin Modern Math"/>
                <a:cs typeface="Latin Modern Math"/>
              </a:rPr>
              <a:t>were </a:t>
            </a:r>
            <a:r>
              <a:rPr sz="1100" spc="-5" dirty="0">
                <a:latin typeface="Latin Modern Math"/>
                <a:cs typeface="Latin Modern Math"/>
              </a:rPr>
              <a:t>obtained, one of </a:t>
            </a:r>
            <a:r>
              <a:rPr sz="1100" spc="-15" dirty="0">
                <a:latin typeface="Latin Modern Math"/>
                <a:cs typeface="Latin Modern Math"/>
              </a:rPr>
              <a:t>which  </a:t>
            </a:r>
            <a:r>
              <a:rPr sz="1100" spc="-5" dirty="0">
                <a:latin typeface="Latin Modern Math"/>
                <a:cs typeface="Latin Modern Math"/>
              </a:rPr>
              <a:t>resulted in a smaller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of the objective </a:t>
            </a:r>
            <a:r>
              <a:rPr sz="1100" spc="-10" dirty="0">
                <a:latin typeface="Latin Modern Math"/>
                <a:cs typeface="Latin Modern Math"/>
              </a:rPr>
              <a:t>and provides </a:t>
            </a:r>
            <a:r>
              <a:rPr sz="1100" dirty="0">
                <a:latin typeface="Latin Modern Math"/>
                <a:cs typeface="Latin Modern Math"/>
              </a:rPr>
              <a:t>better  </a:t>
            </a:r>
            <a:r>
              <a:rPr sz="1100" spc="-5" dirty="0">
                <a:latin typeface="Latin Modern Math"/>
                <a:cs typeface="Latin Modern Math"/>
              </a:rPr>
              <a:t>separation </a:t>
            </a:r>
            <a:r>
              <a:rPr sz="1100" spc="-15" dirty="0">
                <a:latin typeface="Latin Modern Math"/>
                <a:cs typeface="Latin Modern Math"/>
              </a:rPr>
              <a:t>between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clusters.</a:t>
            </a:r>
            <a:endParaRPr sz="1100">
              <a:latin typeface="Latin Modern Math"/>
              <a:cs typeface="Latin Modern Math"/>
            </a:endParaRPr>
          </a:p>
          <a:p>
            <a:pPr marL="12700" marR="63500">
              <a:lnSpc>
                <a:spcPct val="102600"/>
              </a:lnSpc>
            </a:pPr>
            <a:r>
              <a:rPr sz="1100" spc="-5" dirty="0">
                <a:latin typeface="Latin Modern Math"/>
                <a:cs typeface="Latin Modern Math"/>
              </a:rPr>
              <a:t>Those labeled </a:t>
            </a:r>
            <a:r>
              <a:rPr sz="1100" spc="-10" dirty="0">
                <a:latin typeface="Latin Modern Math"/>
                <a:cs typeface="Latin Modern Math"/>
              </a:rPr>
              <a:t>in </a:t>
            </a:r>
            <a:r>
              <a:rPr sz="1100" spc="-5" dirty="0">
                <a:latin typeface="Latin Modern Math"/>
                <a:cs typeface="Latin Modern Math"/>
              </a:rPr>
              <a:t>red all </a:t>
            </a:r>
            <a:r>
              <a:rPr sz="1100" spc="-15" dirty="0">
                <a:latin typeface="Latin Modern Math"/>
                <a:cs typeface="Latin Modern Math"/>
              </a:rPr>
              <a:t>achieved </a:t>
            </a:r>
            <a:r>
              <a:rPr sz="1100" spc="-5" dirty="0">
                <a:latin typeface="Latin Modern Math"/>
                <a:cs typeface="Latin Modern Math"/>
              </a:rPr>
              <a:t>the same </a:t>
            </a:r>
            <a:r>
              <a:rPr sz="1100" dirty="0">
                <a:latin typeface="Latin Modern Math"/>
                <a:cs typeface="Latin Modern Math"/>
              </a:rPr>
              <a:t>best </a:t>
            </a:r>
            <a:r>
              <a:rPr sz="1100" spc="-5" dirty="0">
                <a:latin typeface="Latin Modern Math"/>
                <a:cs typeface="Latin Modern Math"/>
              </a:rPr>
              <a:t>solution, </a:t>
            </a:r>
            <a:r>
              <a:rPr sz="1100" spc="-10" dirty="0">
                <a:latin typeface="Latin Modern Math"/>
                <a:cs typeface="Latin Modern Math"/>
              </a:rPr>
              <a:t>with  an </a:t>
            </a:r>
            <a:r>
              <a:rPr sz="1100" spc="-5" dirty="0">
                <a:latin typeface="Latin Modern Math"/>
                <a:cs typeface="Latin Modern Math"/>
              </a:rPr>
              <a:t>objective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235.8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888" y="211465"/>
            <a:ext cx="1819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Hierarchical</a:t>
            </a:r>
            <a:r>
              <a:rPr spc="-35" dirty="0"/>
              <a:t> </a:t>
            </a:r>
            <a:r>
              <a:rPr spc="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28711"/>
            <a:ext cx="3764915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54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10" dirty="0">
                <a:latin typeface="Latin Modern Math"/>
                <a:cs typeface="Latin Modern Math"/>
              </a:rPr>
              <a:t>clustering </a:t>
            </a:r>
            <a:r>
              <a:rPr sz="1100" spc="-5" dirty="0">
                <a:latin typeface="Latin Modern Math"/>
                <a:cs typeface="Latin Modern Math"/>
              </a:rPr>
              <a:t>requires us to pre-specify the </a:t>
            </a:r>
            <a:r>
              <a:rPr sz="1100" spc="-15" dirty="0">
                <a:latin typeface="Latin Modern Math"/>
                <a:cs typeface="Latin Modern Math"/>
              </a:rPr>
              <a:t>number  </a:t>
            </a:r>
            <a:r>
              <a:rPr sz="1100" spc="-5" dirty="0">
                <a:latin typeface="Latin Modern Math"/>
                <a:cs typeface="Latin Modern Math"/>
              </a:rPr>
              <a:t>of clusters </a:t>
            </a:r>
            <a:r>
              <a:rPr sz="1100" i="1" spc="130" dirty="0">
                <a:latin typeface="Times New Roman"/>
                <a:cs typeface="Times New Roman"/>
              </a:rPr>
              <a:t>K</a:t>
            </a:r>
            <a:r>
              <a:rPr sz="1100" spc="130" dirty="0">
                <a:latin typeface="Latin Modern Math"/>
                <a:cs typeface="Latin Modern Math"/>
              </a:rPr>
              <a:t>. </a:t>
            </a:r>
            <a:r>
              <a:rPr sz="1100" spc="-5" dirty="0">
                <a:latin typeface="Latin Modern Math"/>
                <a:cs typeface="Latin Modern Math"/>
              </a:rPr>
              <a:t>This 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spc="-15" dirty="0">
                <a:latin typeface="Latin Modern Math"/>
                <a:cs typeface="Latin Modern Math"/>
              </a:rPr>
              <a:t>disadvantage </a:t>
            </a:r>
            <a:r>
              <a:rPr sz="1100" spc="-5" dirty="0">
                <a:latin typeface="Latin Modern Math"/>
                <a:cs typeface="Latin Modern Math"/>
              </a:rPr>
              <a:t>(later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discuss  strategies for </a:t>
            </a:r>
            <a:r>
              <a:rPr sz="1100" spc="-10" dirty="0">
                <a:latin typeface="Latin Modern Math"/>
                <a:cs typeface="Latin Modern Math"/>
              </a:rPr>
              <a:t>choosing </a:t>
            </a:r>
            <a:r>
              <a:rPr sz="1100" i="1" spc="130" dirty="0">
                <a:latin typeface="Times New Roman"/>
                <a:cs typeface="Times New Roman"/>
              </a:rPr>
              <a:t>K</a:t>
            </a:r>
            <a:r>
              <a:rPr sz="1100" spc="130" dirty="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44780" marR="133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Hierarchical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an alternative approach </a:t>
            </a:r>
            <a:r>
              <a:rPr sz="1100" spc="-15" dirty="0">
                <a:latin typeface="Latin Modern Math"/>
                <a:cs typeface="Latin Modern Math"/>
              </a:rPr>
              <a:t>which  </a:t>
            </a:r>
            <a:r>
              <a:rPr sz="1100" dirty="0">
                <a:latin typeface="Latin Modern Math"/>
                <a:cs typeface="Latin Modern Math"/>
              </a:rPr>
              <a:t>does </a:t>
            </a:r>
            <a:r>
              <a:rPr sz="1100" spc="-10" dirty="0">
                <a:latin typeface="Latin Modern Math"/>
                <a:cs typeface="Latin Modern Math"/>
              </a:rPr>
              <a:t>not </a:t>
            </a:r>
            <a:r>
              <a:rPr sz="1100" spc="-5" dirty="0">
                <a:latin typeface="Latin Modern Math"/>
                <a:cs typeface="Latin Modern Math"/>
              </a:rPr>
              <a:t>require that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commit </a:t>
            </a:r>
            <a:r>
              <a:rPr sz="1100" spc="-5" dirty="0">
                <a:latin typeface="Latin Modern Math"/>
                <a:cs typeface="Latin Modern Math"/>
              </a:rPr>
              <a:t>to a particular </a:t>
            </a:r>
            <a:r>
              <a:rPr sz="1100" spc="-15" dirty="0">
                <a:latin typeface="Latin Modern Math"/>
                <a:cs typeface="Latin Modern Math"/>
              </a:rPr>
              <a:t>choice </a:t>
            </a:r>
            <a:r>
              <a:rPr sz="1100" spc="-5" dirty="0">
                <a:latin typeface="Latin Modern Math"/>
                <a:cs typeface="Latin Modern Math"/>
              </a:rPr>
              <a:t>of  </a:t>
            </a:r>
            <a:r>
              <a:rPr sz="1100" i="1" spc="130" dirty="0">
                <a:latin typeface="Times New Roman"/>
                <a:cs typeface="Times New Roman"/>
              </a:rPr>
              <a:t>K</a:t>
            </a:r>
            <a:r>
              <a:rPr sz="1100" spc="130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this section,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describe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bottom-up </a:t>
            </a:r>
            <a:r>
              <a:rPr sz="1100" spc="-5" dirty="0">
                <a:latin typeface="Latin Modern Math"/>
                <a:cs typeface="Latin Modern Math"/>
              </a:rPr>
              <a:t>or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agglomerative </a:t>
            </a:r>
            <a:r>
              <a:rPr sz="1100" i="1" spc="-1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clustering. This is the </a:t>
            </a:r>
            <a:r>
              <a:rPr sz="1100" spc="-10" dirty="0">
                <a:latin typeface="Latin Modern Math"/>
                <a:cs typeface="Latin Modern Math"/>
              </a:rPr>
              <a:t>most common type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hierarchical  </a:t>
            </a:r>
            <a:r>
              <a:rPr sz="1100" spc="-5" dirty="0">
                <a:latin typeface="Latin Modern Math"/>
                <a:cs typeface="Latin Modern Math"/>
              </a:rPr>
              <a:t>clustering, </a:t>
            </a:r>
            <a:r>
              <a:rPr sz="1100" spc="-10" dirty="0">
                <a:latin typeface="Latin Modern Math"/>
                <a:cs typeface="Latin Modern Math"/>
              </a:rPr>
              <a:t>and refers </a:t>
            </a:r>
            <a:r>
              <a:rPr sz="1100" spc="-5" dirty="0">
                <a:latin typeface="Latin Modern Math"/>
                <a:cs typeface="Latin Modern Math"/>
              </a:rPr>
              <a:t>to the </a:t>
            </a:r>
            <a:r>
              <a:rPr sz="1100" spc="-10" dirty="0">
                <a:latin typeface="Latin Modern Math"/>
                <a:cs typeface="Latin Modern Math"/>
              </a:rPr>
              <a:t>fact </a:t>
            </a:r>
            <a:r>
              <a:rPr sz="1100" spc="-5" dirty="0">
                <a:latin typeface="Latin Modern Math"/>
                <a:cs typeface="Latin Modern Math"/>
              </a:rPr>
              <a:t>that a </a:t>
            </a:r>
            <a:r>
              <a:rPr sz="1100" spc="-10" dirty="0">
                <a:latin typeface="Latin Modern Math"/>
                <a:cs typeface="Latin Modern Math"/>
              </a:rPr>
              <a:t>dendrogram </a:t>
            </a:r>
            <a:r>
              <a:rPr sz="1100" spc="-5" dirty="0">
                <a:latin typeface="Latin Modern Math"/>
                <a:cs typeface="Latin Modern Math"/>
              </a:rPr>
              <a:t>is built  starting </a:t>
            </a:r>
            <a:r>
              <a:rPr sz="1100" spc="-10" dirty="0">
                <a:latin typeface="Latin Modern Math"/>
                <a:cs typeface="Latin Modern Math"/>
              </a:rPr>
              <a:t>from the </a:t>
            </a:r>
            <a:r>
              <a:rPr sz="1100" spc="-15" dirty="0">
                <a:latin typeface="Latin Modern Math"/>
                <a:cs typeface="Latin Modern Math"/>
              </a:rPr>
              <a:t>leaves </a:t>
            </a:r>
            <a:r>
              <a:rPr sz="1100" spc="-10" dirty="0">
                <a:latin typeface="Latin Modern Math"/>
                <a:cs typeface="Latin Modern Math"/>
              </a:rPr>
              <a:t>and combining </a:t>
            </a:r>
            <a:r>
              <a:rPr sz="1100" spc="-5" dirty="0">
                <a:latin typeface="Latin Modern Math"/>
                <a:cs typeface="Latin Modern Math"/>
              </a:rPr>
              <a:t>clusters </a:t>
            </a:r>
            <a:r>
              <a:rPr sz="1100" spc="-10" dirty="0">
                <a:latin typeface="Latin Modern Math"/>
                <a:cs typeface="Latin Modern Math"/>
              </a:rPr>
              <a:t>up </a:t>
            </a:r>
            <a:r>
              <a:rPr sz="1100" spc="-5" dirty="0">
                <a:latin typeface="Latin Modern Math"/>
                <a:cs typeface="Latin Modern Math"/>
              </a:rPr>
              <a:t>to the  </a:t>
            </a:r>
            <a:r>
              <a:rPr sz="1100" spc="-10" dirty="0">
                <a:latin typeface="Latin Modern Math"/>
                <a:cs typeface="Latin Modern Math"/>
              </a:rPr>
              <a:t>trunk.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18" y="211465"/>
            <a:ext cx="2885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Goals </a:t>
            </a:r>
            <a:r>
              <a:rPr spc="10" dirty="0"/>
              <a:t>of </a:t>
            </a:r>
            <a:r>
              <a:rPr spc="15" dirty="0"/>
              <a:t>Unsupervised</a:t>
            </a:r>
            <a:r>
              <a:rPr spc="-35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1348"/>
            <a:ext cx="3735070" cy="1680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goal is to </a:t>
            </a:r>
            <a:r>
              <a:rPr sz="1100" spc="-15" dirty="0">
                <a:latin typeface="Latin Modern Math"/>
                <a:cs typeface="Latin Modern Math"/>
              </a:rPr>
              <a:t>discover </a:t>
            </a:r>
            <a:r>
              <a:rPr sz="1100" spc="-10" dirty="0">
                <a:latin typeface="Latin Modern Math"/>
                <a:cs typeface="Latin Modern Math"/>
              </a:rPr>
              <a:t>interesting </a:t>
            </a:r>
            <a:r>
              <a:rPr sz="1100" spc="-5" dirty="0">
                <a:latin typeface="Latin Modern Math"/>
                <a:cs typeface="Latin Modern Math"/>
              </a:rPr>
              <a:t>things </a:t>
            </a:r>
            <a:r>
              <a:rPr sz="1100" dirty="0">
                <a:latin typeface="Latin Modern Math"/>
                <a:cs typeface="Latin Modern Math"/>
              </a:rPr>
              <a:t>about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0" dirty="0">
                <a:latin typeface="Latin Modern Math"/>
                <a:cs typeface="Latin Modern Math"/>
              </a:rPr>
              <a:t>measurements: </a:t>
            </a:r>
            <a:r>
              <a:rPr sz="1100" spc="-5" dirty="0">
                <a:latin typeface="Latin Modern Math"/>
                <a:cs typeface="Latin Modern Math"/>
              </a:rPr>
              <a:t>is there </a:t>
            </a:r>
            <a:r>
              <a:rPr sz="1100" spc="-10" dirty="0">
                <a:latin typeface="Latin Modern Math"/>
                <a:cs typeface="Latin Modern Math"/>
              </a:rPr>
              <a:t>an informative </a:t>
            </a:r>
            <a:r>
              <a:rPr sz="1100" spc="-30" dirty="0">
                <a:latin typeface="Latin Modern Math"/>
                <a:cs typeface="Latin Modern Math"/>
              </a:rPr>
              <a:t>way </a:t>
            </a:r>
            <a:r>
              <a:rPr sz="1100" spc="-5" dirty="0">
                <a:latin typeface="Latin Modern Math"/>
                <a:cs typeface="Latin Modern Math"/>
              </a:rPr>
              <a:t>to visualize the  data? </a:t>
            </a:r>
            <a:r>
              <a:rPr sz="1100" spc="-10" dirty="0">
                <a:latin typeface="Latin Modern Math"/>
                <a:cs typeface="Latin Modern Math"/>
              </a:rPr>
              <a:t>Can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5" dirty="0">
                <a:latin typeface="Latin Modern Math"/>
                <a:cs typeface="Latin Modern Math"/>
              </a:rPr>
              <a:t>discover </a:t>
            </a:r>
            <a:r>
              <a:rPr sz="1100" spc="-10" dirty="0">
                <a:latin typeface="Latin Modern Math"/>
                <a:cs typeface="Latin Modern Math"/>
              </a:rPr>
              <a:t>subgroups among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or  </a:t>
            </a:r>
            <a:r>
              <a:rPr sz="1100" spc="-10" dirty="0">
                <a:latin typeface="Latin Modern Math"/>
                <a:cs typeface="Latin Modern Math"/>
              </a:rPr>
              <a:t>among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observations?</a:t>
            </a:r>
            <a:endParaRPr sz="110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discuss </a:t>
            </a:r>
            <a:r>
              <a:rPr sz="1100" spc="-30" dirty="0">
                <a:latin typeface="Latin Modern Math"/>
                <a:cs typeface="Latin Modern Math"/>
              </a:rPr>
              <a:t>two</a:t>
            </a:r>
            <a:r>
              <a:rPr sz="1100" spc="4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methods:</a:t>
            </a:r>
            <a:endParaRPr sz="1100">
              <a:latin typeface="Latin Modern Math"/>
              <a:cs typeface="Latin Modern Math"/>
            </a:endParaRPr>
          </a:p>
          <a:p>
            <a:pPr marL="422275" marR="339725" lvl="1" indent="-12827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-10" dirty="0">
                <a:solidFill>
                  <a:srgbClr val="009900"/>
                </a:solidFill>
                <a:latin typeface="LM Roman 10"/>
                <a:cs typeface="LM Roman 10"/>
              </a:rPr>
              <a:t>principal </a:t>
            </a:r>
            <a:r>
              <a:rPr sz="1000" i="1" spc="-15" dirty="0">
                <a:solidFill>
                  <a:srgbClr val="009900"/>
                </a:solidFill>
                <a:latin typeface="LM Roman 10"/>
                <a:cs typeface="LM Roman 10"/>
              </a:rPr>
              <a:t>components </a:t>
            </a: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analysis</a:t>
            </a:r>
            <a:r>
              <a:rPr sz="1000" spc="-5" dirty="0">
                <a:latin typeface="Latin Modern Math"/>
                <a:cs typeface="Latin Modern Math"/>
              </a:rPr>
              <a:t>, a </a:t>
            </a:r>
            <a:r>
              <a:rPr sz="1000" dirty="0">
                <a:latin typeface="Latin Modern Math"/>
                <a:cs typeface="Latin Modern Math"/>
              </a:rPr>
              <a:t>tool </a:t>
            </a:r>
            <a:r>
              <a:rPr sz="1000" spc="-5" dirty="0">
                <a:latin typeface="Latin Modern Math"/>
                <a:cs typeface="Latin Modern Math"/>
              </a:rPr>
              <a:t>used for data  visualization or data pre-processing </a:t>
            </a:r>
            <a:r>
              <a:rPr sz="1000" dirty="0">
                <a:latin typeface="Latin Modern Math"/>
                <a:cs typeface="Latin Modern Math"/>
              </a:rPr>
              <a:t>before supervised  </a:t>
            </a:r>
            <a:r>
              <a:rPr sz="1000" spc="-10" dirty="0">
                <a:latin typeface="Latin Modern Math"/>
                <a:cs typeface="Latin Modern Math"/>
              </a:rPr>
              <a:t>techniques </a:t>
            </a:r>
            <a:r>
              <a:rPr sz="1000" spc="-5" dirty="0">
                <a:latin typeface="Latin Modern Math"/>
                <a:cs typeface="Latin Modern Math"/>
              </a:rPr>
              <a:t>are applied,</a:t>
            </a:r>
            <a:r>
              <a:rPr sz="100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and</a:t>
            </a:r>
            <a:endParaRPr sz="1000">
              <a:latin typeface="Latin Modern Math"/>
              <a:cs typeface="Latin Modern Math"/>
            </a:endParaRPr>
          </a:p>
          <a:p>
            <a:pPr marL="422275" marR="476884" lvl="1" indent="-128270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sz="1000" spc="-5" dirty="0">
                <a:latin typeface="Latin Modern Math"/>
                <a:cs typeface="Latin Modern Math"/>
              </a:rPr>
              <a:t>, a broad class of </a:t>
            </a:r>
            <a:r>
              <a:rPr sz="1000" dirty="0">
                <a:latin typeface="Latin Modern Math"/>
                <a:cs typeface="Latin Modern Math"/>
              </a:rPr>
              <a:t>methods </a:t>
            </a:r>
            <a:r>
              <a:rPr sz="1000" spc="-5" dirty="0">
                <a:latin typeface="Latin Modern Math"/>
                <a:cs typeface="Latin Modern Math"/>
              </a:rPr>
              <a:t>for </a:t>
            </a:r>
            <a:r>
              <a:rPr sz="1000" spc="-10" dirty="0">
                <a:latin typeface="Latin Modern Math"/>
                <a:cs typeface="Latin Modern Math"/>
              </a:rPr>
              <a:t>discovering  unknown </a:t>
            </a:r>
            <a:r>
              <a:rPr sz="1000" spc="-5" dirty="0">
                <a:latin typeface="Latin Modern Math"/>
                <a:cs typeface="Latin Modern Math"/>
              </a:rPr>
              <a:t>subgroups in</a:t>
            </a:r>
            <a:r>
              <a:rPr sz="1000" spc="1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data.</a:t>
            </a:r>
            <a:endParaRPr sz="10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269" y="211465"/>
            <a:ext cx="2572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Hierarchical Clustering: the</a:t>
            </a:r>
            <a:r>
              <a:rPr spc="140" dirty="0"/>
              <a:t> </a:t>
            </a:r>
            <a:r>
              <a:rPr spc="1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1699"/>
            <a:ext cx="2823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Builds a </a:t>
            </a:r>
            <a:r>
              <a:rPr sz="1100" spc="-15" dirty="0">
                <a:latin typeface="Latin Modern Math"/>
                <a:cs typeface="Latin Modern Math"/>
              </a:rPr>
              <a:t>hierarchy </a:t>
            </a:r>
            <a:r>
              <a:rPr sz="1100" spc="-5" dirty="0">
                <a:latin typeface="Latin Modern Math"/>
                <a:cs typeface="Latin Modern Math"/>
              </a:rPr>
              <a:t>in a </a:t>
            </a:r>
            <a:r>
              <a:rPr sz="1100" dirty="0">
                <a:latin typeface="Latin Modern Math"/>
                <a:cs typeface="Latin Modern Math"/>
              </a:rPr>
              <a:t>“bottom-up”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fashion...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157" y="2317406"/>
            <a:ext cx="781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561" y="2270966"/>
            <a:ext cx="781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058" y="2549608"/>
            <a:ext cx="8318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466" y="1736902"/>
            <a:ext cx="339725" cy="374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515" y="993812"/>
            <a:ext cx="2411095" cy="2411095"/>
          </a:xfrm>
          <a:custGeom>
            <a:avLst/>
            <a:gdLst/>
            <a:ahLst/>
            <a:cxnLst/>
            <a:rect l="l" t="t" r="r" b="b"/>
            <a:pathLst>
              <a:path w="2411095" h="2411095">
                <a:moveTo>
                  <a:pt x="0" y="2410577"/>
                </a:moveTo>
                <a:lnTo>
                  <a:pt x="2410577" y="2410577"/>
                </a:lnTo>
                <a:lnTo>
                  <a:pt x="2410577" y="0"/>
                </a:lnTo>
                <a:lnTo>
                  <a:pt x="0" y="0"/>
                </a:lnTo>
                <a:lnTo>
                  <a:pt x="0" y="2410577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3054" y="2317406"/>
            <a:ext cx="908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458" y="2270966"/>
            <a:ext cx="908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955" y="2549608"/>
            <a:ext cx="9588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5087" y="991787"/>
            <a:ext cx="1375410" cy="2414905"/>
            <a:chOff x="3235087" y="991787"/>
            <a:chExt cx="1375410" cy="2414905"/>
          </a:xfrm>
        </p:grpSpPr>
        <p:sp>
          <p:nvSpPr>
            <p:cNvPr id="13" name="object 13"/>
            <p:cNvSpPr/>
            <p:nvPr/>
          </p:nvSpPr>
          <p:spPr>
            <a:xfrm>
              <a:off x="3237112" y="993812"/>
              <a:ext cx="1370965" cy="2411095"/>
            </a:xfrm>
            <a:custGeom>
              <a:avLst/>
              <a:gdLst/>
              <a:ahLst/>
              <a:cxnLst/>
              <a:rect l="l" t="t" r="r" b="b"/>
              <a:pathLst>
                <a:path w="1370964" h="2411095">
                  <a:moveTo>
                    <a:pt x="1370891" y="0"/>
                  </a:moveTo>
                  <a:lnTo>
                    <a:pt x="0" y="0"/>
                  </a:lnTo>
                  <a:lnTo>
                    <a:pt x="0" y="2410577"/>
                  </a:lnTo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678" y="2269194"/>
              <a:ext cx="367030" cy="478790"/>
            </a:xfrm>
            <a:custGeom>
              <a:avLst/>
              <a:gdLst/>
              <a:ahLst/>
              <a:cxnLst/>
              <a:rect l="l" t="t" r="r" b="b"/>
              <a:pathLst>
                <a:path w="367029" h="478789">
                  <a:moveTo>
                    <a:pt x="312878" y="471531"/>
                  </a:moveTo>
                  <a:lnTo>
                    <a:pt x="344036" y="445935"/>
                  </a:lnTo>
                  <a:lnTo>
                    <a:pt x="360938" y="409215"/>
                  </a:lnTo>
                  <a:lnTo>
                    <a:pt x="366500" y="368120"/>
                  </a:lnTo>
                  <a:lnTo>
                    <a:pt x="366554" y="361640"/>
                  </a:lnTo>
                  <a:lnTo>
                    <a:pt x="366446" y="355106"/>
                  </a:lnTo>
                  <a:lnTo>
                    <a:pt x="361964" y="313580"/>
                  </a:lnTo>
                  <a:lnTo>
                    <a:pt x="351056" y="269407"/>
                  </a:lnTo>
                  <a:lnTo>
                    <a:pt x="337340" y="231715"/>
                  </a:lnTo>
                  <a:lnTo>
                    <a:pt x="319844" y="194185"/>
                  </a:lnTo>
                  <a:lnTo>
                    <a:pt x="298946" y="157789"/>
                  </a:lnTo>
                  <a:lnTo>
                    <a:pt x="275132" y="123444"/>
                  </a:lnTo>
                  <a:lnTo>
                    <a:pt x="249049" y="91962"/>
                  </a:lnTo>
                  <a:lnTo>
                    <a:pt x="221347" y="64152"/>
                  </a:lnTo>
                  <a:lnTo>
                    <a:pt x="186895" y="36558"/>
                  </a:lnTo>
                  <a:lnTo>
                    <a:pt x="152335" y="16254"/>
                  </a:lnTo>
                  <a:lnTo>
                    <a:pt x="113454" y="2646"/>
                  </a:lnTo>
                  <a:lnTo>
                    <a:pt x="87696" y="0"/>
                  </a:lnTo>
                  <a:lnTo>
                    <a:pt x="82782" y="162"/>
                  </a:lnTo>
                  <a:lnTo>
                    <a:pt x="43848" y="12420"/>
                  </a:lnTo>
                  <a:lnTo>
                    <a:pt x="16092" y="42876"/>
                  </a:lnTo>
                  <a:lnTo>
                    <a:pt x="2646" y="83268"/>
                  </a:lnTo>
                  <a:lnTo>
                    <a:pt x="0" y="113778"/>
                  </a:lnTo>
                  <a:lnTo>
                    <a:pt x="54" y="120258"/>
                  </a:lnTo>
                  <a:lnTo>
                    <a:pt x="3996" y="161515"/>
                  </a:lnTo>
                  <a:lnTo>
                    <a:pt x="14364" y="205525"/>
                  </a:lnTo>
                  <a:lnTo>
                    <a:pt x="27648" y="243163"/>
                  </a:lnTo>
                  <a:lnTo>
                    <a:pt x="44820" y="280748"/>
                  </a:lnTo>
                  <a:lnTo>
                    <a:pt x="65394" y="317306"/>
                  </a:lnTo>
                  <a:lnTo>
                    <a:pt x="88938" y="351920"/>
                  </a:lnTo>
                  <a:lnTo>
                    <a:pt x="114804" y="383726"/>
                  </a:lnTo>
                  <a:lnTo>
                    <a:pt x="142399" y="411915"/>
                  </a:lnTo>
                  <a:lnTo>
                    <a:pt x="176743" y="440049"/>
                  </a:lnTo>
                  <a:lnTo>
                    <a:pt x="211357" y="461001"/>
                  </a:lnTo>
                  <a:lnTo>
                    <a:pt x="250399" y="475419"/>
                  </a:lnTo>
                  <a:lnTo>
                    <a:pt x="276374" y="478659"/>
                  </a:lnTo>
                  <a:lnTo>
                    <a:pt x="281288" y="478605"/>
                  </a:lnTo>
                  <a:lnTo>
                    <a:pt x="312878" y="471531"/>
                  </a:lnTo>
                </a:path>
              </a:pathLst>
            </a:custGeom>
            <a:ln w="12150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4412" y="3323099"/>
            <a:ext cx="1396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7430" algn="l"/>
              </a:tabLst>
            </a:pPr>
            <a:r>
              <a:rPr sz="600" u="sng" spc="-5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00" u="sng" spc="-5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38</a:t>
            </a:r>
            <a:r>
              <a:rPr sz="600" u="sng" spc="-140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 </a:t>
            </a:r>
            <a:r>
              <a:rPr sz="600" u="sng" spc="-5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/</a:t>
            </a:r>
            <a:r>
              <a:rPr sz="600" u="sng" spc="-140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 </a:t>
            </a:r>
            <a:r>
              <a:rPr sz="600" u="sng" spc="-5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50</a:t>
            </a:r>
            <a:r>
              <a:rPr sz="600" u="sng" spc="-20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LM Roman 6"/>
                <a:cs typeface="LM Roman 6"/>
              </a:rPr>
              <a:t> </a:t>
            </a:r>
            <a:endParaRPr sz="600">
              <a:latin typeface="LM Roman 6"/>
              <a:cs typeface="LM Roman 6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Hierarchical Clustering</a:t>
            </a:r>
            <a:r>
              <a:rPr spc="-3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5633"/>
            <a:ext cx="3192780" cy="1160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10" dirty="0">
                <a:latin typeface="Latin Modern Math"/>
                <a:cs typeface="Latin Modern Math"/>
              </a:rPr>
              <a:t>The approach </a:t>
            </a:r>
            <a:r>
              <a:rPr sz="1100" spc="-5" dirty="0">
                <a:latin typeface="Latin Modern Math"/>
                <a:cs typeface="Latin Modern Math"/>
              </a:rPr>
              <a:t>in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words: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Start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10" dirty="0">
                <a:latin typeface="Latin Modern Math"/>
                <a:cs typeface="Latin Modern Math"/>
              </a:rPr>
              <a:t>point </a:t>
            </a:r>
            <a:r>
              <a:rPr sz="1100" spc="-5" dirty="0">
                <a:latin typeface="Latin Modern Math"/>
                <a:cs typeface="Latin Modern Math"/>
              </a:rPr>
              <a:t>in its </a:t>
            </a:r>
            <a:r>
              <a:rPr sz="1100" spc="-20" dirty="0">
                <a:latin typeface="Latin Modern Math"/>
                <a:cs typeface="Latin Modern Math"/>
              </a:rPr>
              <a:t>own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cluster.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Identify the</a:t>
            </a:r>
            <a:r>
              <a:rPr sz="1100" spc="-10" dirty="0">
                <a:solidFill>
                  <a:srgbClr val="FF0000"/>
                </a:solidFill>
                <a:latin typeface="Latin Modern Math"/>
                <a:cs typeface="Latin Modern Math"/>
              </a:rPr>
              <a:t>closest</a:t>
            </a:r>
            <a:r>
              <a:rPr sz="1100" spc="-1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clusters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merge</a:t>
            </a:r>
            <a:r>
              <a:rPr sz="1100" spc="-3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them.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Repeat.</a:t>
            </a:r>
            <a:endParaRPr sz="1100">
              <a:latin typeface="Latin Modern Math"/>
              <a:cs typeface="Latin Modern Math"/>
            </a:endParaRPr>
          </a:p>
          <a:p>
            <a:pPr marL="289560" indent="-133350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Ends when </a:t>
            </a:r>
            <a:r>
              <a:rPr sz="1100" spc="-5" dirty="0">
                <a:latin typeface="Latin Modern Math"/>
                <a:cs typeface="Latin Modern Math"/>
              </a:rPr>
              <a:t>all </a:t>
            </a:r>
            <a:r>
              <a:rPr sz="1100" spc="-10" dirty="0">
                <a:latin typeface="Latin Modern Math"/>
                <a:cs typeface="Latin Modern Math"/>
              </a:rPr>
              <a:t>points </a:t>
            </a:r>
            <a:r>
              <a:rPr sz="1100" spc="-5" dirty="0">
                <a:latin typeface="Latin Modern Math"/>
                <a:cs typeface="Latin Modern Math"/>
              </a:rPr>
              <a:t>are in a single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cluster.</a:t>
            </a:r>
            <a:endParaRPr sz="1100">
              <a:latin typeface="Latin Modern Math"/>
              <a:cs typeface="Latin Modern Math"/>
            </a:endParaRPr>
          </a:p>
          <a:p>
            <a:pPr marR="11430" algn="r">
              <a:lnSpc>
                <a:spcPct val="100000"/>
              </a:lnSpc>
              <a:spcBef>
                <a:spcPts val="685"/>
              </a:spcBef>
            </a:pPr>
            <a:r>
              <a:rPr sz="1000" b="1" spc="10" dirty="0">
                <a:latin typeface="Arial"/>
                <a:cs typeface="Arial"/>
              </a:rPr>
              <a:t>Dendrogram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80" y="2263680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360" y="2243736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429" y="2363258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2638" y="2014627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792" y="2114277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3455" y="1609107"/>
            <a:ext cx="1145901" cy="1405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4729" y="1727153"/>
            <a:ext cx="52069" cy="1177925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1234" y="2868248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1234" y="2573762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1234" y="2279349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1234" y="1984863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1234" y="1690449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73784" y="1661128"/>
            <a:ext cx="925194" cy="1252220"/>
            <a:chOff x="2673784" y="1661128"/>
            <a:chExt cx="925194" cy="1252220"/>
          </a:xfrm>
        </p:grpSpPr>
        <p:sp>
          <p:nvSpPr>
            <p:cNvPr id="17" name="object 17"/>
            <p:cNvSpPr/>
            <p:nvPr/>
          </p:nvSpPr>
          <p:spPr>
            <a:xfrm>
              <a:off x="2790751" y="1666528"/>
              <a:ext cx="257175" cy="822325"/>
            </a:xfrm>
            <a:custGeom>
              <a:avLst/>
              <a:gdLst/>
              <a:ahLst/>
              <a:cxnLst/>
              <a:rect l="l" t="t" r="r" b="b"/>
              <a:pathLst>
                <a:path w="257175" h="822325">
                  <a:moveTo>
                    <a:pt x="257044" y="0"/>
                  </a:moveTo>
                  <a:lnTo>
                    <a:pt x="0" y="0"/>
                  </a:lnTo>
                  <a:lnTo>
                    <a:pt x="0" y="822039"/>
                  </a:lnTo>
                </a:path>
              </a:pathLst>
            </a:custGeom>
            <a:ln w="108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6484" y="2488568"/>
              <a:ext cx="228600" cy="416559"/>
            </a:xfrm>
            <a:custGeom>
              <a:avLst/>
              <a:gdLst/>
              <a:ahLst/>
              <a:cxnLst/>
              <a:rect l="l" t="t" r="r" b="b"/>
              <a:pathLst>
                <a:path w="228600" h="416560">
                  <a:moveTo>
                    <a:pt x="114266" y="0"/>
                  </a:moveTo>
                  <a:lnTo>
                    <a:pt x="0" y="0"/>
                  </a:lnTo>
                  <a:lnTo>
                    <a:pt x="0" y="416383"/>
                  </a:lnTo>
                </a:path>
                <a:path w="228600" h="416560">
                  <a:moveTo>
                    <a:pt x="114266" y="0"/>
                  </a:moveTo>
                  <a:lnTo>
                    <a:pt x="228532" y="0"/>
                  </a:lnTo>
                  <a:lnTo>
                    <a:pt x="228532" y="416383"/>
                  </a:lnTo>
                </a:path>
              </a:pathLst>
            </a:custGeom>
            <a:ln w="5400">
              <a:solidFill>
                <a:srgbClr val="00C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7796" y="1666528"/>
              <a:ext cx="257175" cy="673100"/>
            </a:xfrm>
            <a:custGeom>
              <a:avLst/>
              <a:gdLst/>
              <a:ahLst/>
              <a:cxnLst/>
              <a:rect l="l" t="t" r="r" b="b"/>
              <a:pathLst>
                <a:path w="257175" h="673100">
                  <a:moveTo>
                    <a:pt x="0" y="0"/>
                  </a:moveTo>
                  <a:lnTo>
                    <a:pt x="257044" y="0"/>
                  </a:lnTo>
                  <a:lnTo>
                    <a:pt x="257044" y="672780"/>
                  </a:lnTo>
                </a:path>
              </a:pathLst>
            </a:custGeom>
            <a:ln w="108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3477" y="2339309"/>
              <a:ext cx="342900" cy="565785"/>
            </a:xfrm>
            <a:custGeom>
              <a:avLst/>
              <a:gdLst/>
              <a:ahLst/>
              <a:cxnLst/>
              <a:rect l="l" t="t" r="r" b="b"/>
              <a:pathLst>
                <a:path w="342900" h="565785">
                  <a:moveTo>
                    <a:pt x="171363" y="0"/>
                  </a:moveTo>
                  <a:lnTo>
                    <a:pt x="0" y="0"/>
                  </a:lnTo>
                  <a:lnTo>
                    <a:pt x="0" y="565642"/>
                  </a:lnTo>
                </a:path>
                <a:path w="342900" h="565785">
                  <a:moveTo>
                    <a:pt x="171363" y="0"/>
                  </a:moveTo>
                  <a:lnTo>
                    <a:pt x="342726" y="0"/>
                  </a:lnTo>
                  <a:lnTo>
                    <a:pt x="342726" y="236452"/>
                  </a:lnTo>
                </a:path>
              </a:pathLst>
            </a:custGeom>
            <a:ln w="1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1938" y="2575762"/>
              <a:ext cx="228600" cy="329565"/>
            </a:xfrm>
            <a:custGeom>
              <a:avLst/>
              <a:gdLst/>
              <a:ahLst/>
              <a:cxnLst/>
              <a:rect l="l" t="t" r="r" b="b"/>
              <a:pathLst>
                <a:path w="228600" h="329564">
                  <a:moveTo>
                    <a:pt x="114266" y="0"/>
                  </a:moveTo>
                  <a:lnTo>
                    <a:pt x="0" y="0"/>
                  </a:lnTo>
                  <a:lnTo>
                    <a:pt x="0" y="329190"/>
                  </a:lnTo>
                </a:path>
                <a:path w="228600" h="329564">
                  <a:moveTo>
                    <a:pt x="114266" y="0"/>
                  </a:moveTo>
                  <a:lnTo>
                    <a:pt x="228532" y="0"/>
                  </a:lnTo>
                  <a:lnTo>
                    <a:pt x="228532" y="329190"/>
                  </a:lnTo>
                </a:path>
              </a:pathLst>
            </a:custGeom>
            <a:ln w="16200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93044" y="2962028"/>
            <a:ext cx="1084580" cy="1193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5080" indent="6985" algn="just">
              <a:lnSpc>
                <a:spcPct val="149900"/>
              </a:lnSpc>
            </a:pPr>
            <a:r>
              <a:rPr sz="1000" dirty="0">
                <a:latin typeface="Arial"/>
                <a:cs typeface="Arial"/>
              </a:rPr>
              <a:t>E  B  A  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466" y="211465"/>
            <a:ext cx="9982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An</a:t>
            </a:r>
            <a:r>
              <a:rPr spc="-6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306" y="2126115"/>
            <a:ext cx="8255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10" dirty="0">
                <a:latin typeface="Arial"/>
                <a:cs typeface="Arial"/>
              </a:rPr>
              <a:t>−6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2261" y="2126115"/>
            <a:ext cx="8255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10" dirty="0">
                <a:latin typeface="Arial"/>
                <a:cs typeface="Arial"/>
              </a:rPr>
              <a:t>−4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9251" y="2126115"/>
            <a:ext cx="8255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10" dirty="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0738" y="2126115"/>
            <a:ext cx="5334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1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7694" y="2126115"/>
            <a:ext cx="5334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1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0173" y="2023941"/>
            <a:ext cx="75565" cy="8255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" dirty="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2663" y="721638"/>
            <a:ext cx="1568109" cy="138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0173" y="1689418"/>
            <a:ext cx="75565" cy="533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1138" y="1329574"/>
            <a:ext cx="204470" cy="1149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i="1" baseline="9259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400" dirty="0">
                <a:solidFill>
                  <a:srgbClr val="231F20"/>
                </a:solidFill>
                <a:latin typeface="LM Roman 12"/>
                <a:cs typeface="LM Roman 12"/>
              </a:rPr>
              <a:t>2</a:t>
            </a:r>
            <a:endParaRPr sz="400">
              <a:latin typeface="LM Roman 12"/>
              <a:cs typeface="LM Roman 12"/>
            </a:endParaRPr>
          </a:p>
          <a:p>
            <a:pPr marL="62865">
              <a:lnSpc>
                <a:spcPct val="100000"/>
              </a:lnSpc>
              <a:spcBef>
                <a:spcPts val="330"/>
              </a:spcBef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0173" y="991314"/>
            <a:ext cx="75565" cy="533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3625" y="2229220"/>
            <a:ext cx="1657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75" baseline="9259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400" spc="50" dirty="0">
                <a:solidFill>
                  <a:srgbClr val="231F20"/>
                </a:solidFill>
                <a:latin typeface="LM Roman 12"/>
                <a:cs typeface="LM Roman 12"/>
              </a:rPr>
              <a:t>1</a:t>
            </a:r>
            <a:endParaRPr sz="400">
              <a:latin typeface="LM Roman 12"/>
              <a:cs typeface="LM Roman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412020"/>
            <a:ext cx="382397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589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atin Modern Math"/>
                <a:cs typeface="Latin Modern Math"/>
              </a:rPr>
              <a:t>45 </a:t>
            </a:r>
            <a:r>
              <a:rPr sz="1100" spc="-10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generated in 2-dimensional space. In </a:t>
            </a:r>
            <a:r>
              <a:rPr sz="1100" spc="-10" dirty="0">
                <a:latin typeface="Latin Modern Math"/>
                <a:cs typeface="Latin Modern Math"/>
              </a:rPr>
              <a:t>reality  </a:t>
            </a:r>
            <a:r>
              <a:rPr sz="1100" spc="-5" dirty="0">
                <a:latin typeface="Latin Modern Math"/>
                <a:cs typeface="Latin Modern Math"/>
              </a:rPr>
              <a:t>there are three distinct classes,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5" dirty="0">
                <a:latin typeface="Latin Modern Math"/>
                <a:cs typeface="Latin Modern Math"/>
              </a:rPr>
              <a:t>in separate</a:t>
            </a:r>
            <a:r>
              <a:rPr sz="1100" spc="-3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colors.</a:t>
            </a:r>
            <a:endParaRPr sz="1100">
              <a:latin typeface="Latin Modern Math"/>
              <a:cs typeface="Latin Modern Math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Latin Modern Math"/>
                <a:cs typeface="Latin Modern Math"/>
              </a:rPr>
              <a:t>However,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will treat these class </a:t>
            </a:r>
            <a:r>
              <a:rPr sz="1100" dirty="0">
                <a:latin typeface="Latin Modern Math"/>
                <a:cs typeface="Latin Modern Math"/>
              </a:rPr>
              <a:t>labels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spc="-15" dirty="0">
                <a:latin typeface="Latin Modern Math"/>
                <a:cs typeface="Latin Modern Math"/>
              </a:rPr>
              <a:t>unknown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will  seek to cluster the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order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5" dirty="0">
                <a:latin typeface="Latin Modern Math"/>
                <a:cs typeface="Latin Modern Math"/>
              </a:rPr>
              <a:t>discover </a:t>
            </a:r>
            <a:r>
              <a:rPr sz="1100" spc="-5" dirty="0">
                <a:latin typeface="Latin Modern Math"/>
                <a:cs typeface="Latin Modern Math"/>
              </a:rPr>
              <a:t>the classes  </a:t>
            </a:r>
            <a:r>
              <a:rPr sz="1100" spc="-10" dirty="0">
                <a:latin typeface="Latin Modern Math"/>
                <a:cs typeface="Latin Modern Math"/>
              </a:rPr>
              <a:t>from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data.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55" y="211465"/>
            <a:ext cx="2903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Application of </a:t>
            </a:r>
            <a:r>
              <a:rPr sz="1400" spc="5" dirty="0">
                <a:solidFill>
                  <a:srgbClr val="3333B2"/>
                </a:solidFill>
                <a:latin typeface="LM Roman 12"/>
                <a:cs typeface="LM Roman 12"/>
              </a:rPr>
              <a:t>hierarchical</a:t>
            </a:r>
            <a:r>
              <a:rPr sz="1400" spc="45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clustering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7511" y="862572"/>
            <a:ext cx="967740" cy="1767839"/>
            <a:chOff x="567511" y="862572"/>
            <a:chExt cx="967740" cy="1767839"/>
          </a:xfrm>
        </p:grpSpPr>
        <p:sp>
          <p:nvSpPr>
            <p:cNvPr id="4" name="object 4"/>
            <p:cNvSpPr/>
            <p:nvPr/>
          </p:nvSpPr>
          <p:spPr>
            <a:xfrm>
              <a:off x="629287" y="931357"/>
              <a:ext cx="904240" cy="1687195"/>
            </a:xfrm>
            <a:custGeom>
              <a:avLst/>
              <a:gdLst/>
              <a:ahLst/>
              <a:cxnLst/>
              <a:rect l="l" t="t" r="r" b="b"/>
              <a:pathLst>
                <a:path w="904240" h="1687195">
                  <a:moveTo>
                    <a:pt x="20539" y="1666263"/>
                  </a:moveTo>
                  <a:lnTo>
                    <a:pt x="20539" y="1385192"/>
                  </a:lnTo>
                  <a:lnTo>
                    <a:pt x="41077" y="1385192"/>
                  </a:lnTo>
                  <a:lnTo>
                    <a:pt x="41077" y="1666263"/>
                  </a:lnTo>
                </a:path>
                <a:path w="904240" h="1687195">
                  <a:moveTo>
                    <a:pt x="0" y="1620118"/>
                  </a:moveTo>
                  <a:lnTo>
                    <a:pt x="0" y="1338994"/>
                  </a:lnTo>
                  <a:lnTo>
                    <a:pt x="30836" y="1338994"/>
                  </a:lnTo>
                  <a:lnTo>
                    <a:pt x="30836" y="1385192"/>
                  </a:lnTo>
                </a:path>
                <a:path w="904240" h="1687195">
                  <a:moveTo>
                    <a:pt x="82155" y="1630524"/>
                  </a:moveTo>
                  <a:lnTo>
                    <a:pt x="82155" y="1349452"/>
                  </a:lnTo>
                  <a:lnTo>
                    <a:pt x="102747" y="1349452"/>
                  </a:lnTo>
                  <a:lnTo>
                    <a:pt x="102747" y="1630524"/>
                  </a:lnTo>
                </a:path>
                <a:path w="904240" h="1687195">
                  <a:moveTo>
                    <a:pt x="61616" y="1558718"/>
                  </a:moveTo>
                  <a:lnTo>
                    <a:pt x="61616" y="1277594"/>
                  </a:lnTo>
                  <a:lnTo>
                    <a:pt x="92450" y="1277594"/>
                  </a:lnTo>
                  <a:lnTo>
                    <a:pt x="92450" y="1349452"/>
                  </a:lnTo>
                </a:path>
                <a:path w="904240" h="1687195">
                  <a:moveTo>
                    <a:pt x="15416" y="1338994"/>
                  </a:moveTo>
                  <a:lnTo>
                    <a:pt x="15416" y="1204819"/>
                  </a:lnTo>
                  <a:lnTo>
                    <a:pt x="77033" y="1204819"/>
                  </a:lnTo>
                  <a:lnTo>
                    <a:pt x="77033" y="1277594"/>
                  </a:lnTo>
                </a:path>
                <a:path w="904240" h="1687195">
                  <a:moveTo>
                    <a:pt x="123285" y="1610309"/>
                  </a:moveTo>
                  <a:lnTo>
                    <a:pt x="123285" y="1329183"/>
                  </a:lnTo>
                  <a:lnTo>
                    <a:pt x="143825" y="1329183"/>
                  </a:lnTo>
                  <a:lnTo>
                    <a:pt x="143825" y="1610309"/>
                  </a:lnTo>
                </a:path>
                <a:path w="904240" h="1687195">
                  <a:moveTo>
                    <a:pt x="164363" y="1583463"/>
                  </a:moveTo>
                  <a:lnTo>
                    <a:pt x="164363" y="1302337"/>
                  </a:lnTo>
                  <a:lnTo>
                    <a:pt x="184902" y="1302337"/>
                  </a:lnTo>
                  <a:lnTo>
                    <a:pt x="184902" y="1583463"/>
                  </a:lnTo>
                </a:path>
                <a:path w="904240" h="1687195">
                  <a:moveTo>
                    <a:pt x="246516" y="1686586"/>
                  </a:moveTo>
                  <a:lnTo>
                    <a:pt x="246516" y="1405462"/>
                  </a:lnTo>
                  <a:lnTo>
                    <a:pt x="267055" y="1405462"/>
                  </a:lnTo>
                  <a:lnTo>
                    <a:pt x="267055" y="1686586"/>
                  </a:lnTo>
                </a:path>
                <a:path w="904240" h="1687195">
                  <a:moveTo>
                    <a:pt x="225977" y="1642868"/>
                  </a:moveTo>
                  <a:lnTo>
                    <a:pt x="225977" y="1361742"/>
                  </a:lnTo>
                  <a:lnTo>
                    <a:pt x="256758" y="1361742"/>
                  </a:lnTo>
                  <a:lnTo>
                    <a:pt x="256758" y="1405462"/>
                  </a:lnTo>
                </a:path>
                <a:path w="904240" h="1687195">
                  <a:moveTo>
                    <a:pt x="205438" y="1615860"/>
                  </a:moveTo>
                  <a:lnTo>
                    <a:pt x="205438" y="1334789"/>
                  </a:lnTo>
                  <a:lnTo>
                    <a:pt x="241397" y="1334789"/>
                  </a:lnTo>
                  <a:lnTo>
                    <a:pt x="241397" y="1361742"/>
                  </a:lnTo>
                </a:path>
                <a:path w="904240" h="1687195">
                  <a:moveTo>
                    <a:pt x="287594" y="1677421"/>
                  </a:moveTo>
                  <a:lnTo>
                    <a:pt x="287594" y="1396349"/>
                  </a:lnTo>
                  <a:lnTo>
                    <a:pt x="308133" y="1396349"/>
                  </a:lnTo>
                  <a:lnTo>
                    <a:pt x="308133" y="1677421"/>
                  </a:lnTo>
                </a:path>
                <a:path w="904240" h="1687195">
                  <a:moveTo>
                    <a:pt x="328671" y="1625833"/>
                  </a:moveTo>
                  <a:lnTo>
                    <a:pt x="328671" y="1344708"/>
                  </a:lnTo>
                  <a:lnTo>
                    <a:pt x="349211" y="1344708"/>
                  </a:lnTo>
                  <a:lnTo>
                    <a:pt x="349211" y="1625833"/>
                  </a:lnTo>
                </a:path>
                <a:path w="904240" h="1687195">
                  <a:moveTo>
                    <a:pt x="297891" y="1396349"/>
                  </a:moveTo>
                  <a:lnTo>
                    <a:pt x="297891" y="1331662"/>
                  </a:lnTo>
                  <a:lnTo>
                    <a:pt x="338966" y="1331662"/>
                  </a:lnTo>
                  <a:lnTo>
                    <a:pt x="338966" y="1344708"/>
                  </a:lnTo>
                </a:path>
                <a:path w="904240" h="1687195">
                  <a:moveTo>
                    <a:pt x="223390" y="1334789"/>
                  </a:moveTo>
                  <a:lnTo>
                    <a:pt x="223390" y="1230802"/>
                  </a:lnTo>
                  <a:lnTo>
                    <a:pt x="318430" y="1230802"/>
                  </a:lnTo>
                  <a:lnTo>
                    <a:pt x="318430" y="1331662"/>
                  </a:lnTo>
                </a:path>
                <a:path w="904240" h="1687195">
                  <a:moveTo>
                    <a:pt x="174605" y="1302337"/>
                  </a:moveTo>
                  <a:lnTo>
                    <a:pt x="174605" y="1114471"/>
                  </a:lnTo>
                  <a:lnTo>
                    <a:pt x="270882" y="1114471"/>
                  </a:lnTo>
                  <a:lnTo>
                    <a:pt x="270882" y="1230802"/>
                  </a:lnTo>
                </a:path>
                <a:path w="904240" h="1687195">
                  <a:moveTo>
                    <a:pt x="133528" y="1329183"/>
                  </a:moveTo>
                  <a:lnTo>
                    <a:pt x="133528" y="974475"/>
                  </a:lnTo>
                  <a:lnTo>
                    <a:pt x="222745" y="974475"/>
                  </a:lnTo>
                  <a:lnTo>
                    <a:pt x="222745" y="1114471"/>
                  </a:lnTo>
                </a:path>
                <a:path w="904240" h="1687195">
                  <a:moveTo>
                    <a:pt x="46252" y="1204819"/>
                  </a:moveTo>
                  <a:lnTo>
                    <a:pt x="46252" y="890488"/>
                  </a:lnTo>
                  <a:lnTo>
                    <a:pt x="178164" y="890488"/>
                  </a:lnTo>
                  <a:lnTo>
                    <a:pt x="178164" y="974475"/>
                  </a:lnTo>
                </a:path>
                <a:path w="904240" h="1687195">
                  <a:moveTo>
                    <a:pt x="410824" y="1644645"/>
                  </a:moveTo>
                  <a:lnTo>
                    <a:pt x="410824" y="1363575"/>
                  </a:lnTo>
                  <a:lnTo>
                    <a:pt x="431363" y="1363575"/>
                  </a:lnTo>
                  <a:lnTo>
                    <a:pt x="431363" y="1644645"/>
                  </a:lnTo>
                </a:path>
                <a:path w="904240" h="1687195">
                  <a:moveTo>
                    <a:pt x="451902" y="1632087"/>
                  </a:moveTo>
                  <a:lnTo>
                    <a:pt x="451902" y="1350961"/>
                  </a:lnTo>
                  <a:lnTo>
                    <a:pt x="472440" y="1350961"/>
                  </a:lnTo>
                  <a:lnTo>
                    <a:pt x="472440" y="1632087"/>
                  </a:lnTo>
                </a:path>
                <a:path w="904240" h="1687195">
                  <a:moveTo>
                    <a:pt x="421121" y="1363575"/>
                  </a:moveTo>
                  <a:lnTo>
                    <a:pt x="421121" y="1296623"/>
                  </a:lnTo>
                  <a:lnTo>
                    <a:pt x="462198" y="1296623"/>
                  </a:lnTo>
                  <a:lnTo>
                    <a:pt x="462198" y="1350961"/>
                  </a:lnTo>
                </a:path>
                <a:path w="904240" h="1687195">
                  <a:moveTo>
                    <a:pt x="390286" y="1499312"/>
                  </a:moveTo>
                  <a:lnTo>
                    <a:pt x="390286" y="1218242"/>
                  </a:lnTo>
                  <a:lnTo>
                    <a:pt x="441660" y="1218242"/>
                  </a:lnTo>
                  <a:lnTo>
                    <a:pt x="441660" y="1296623"/>
                  </a:lnTo>
                </a:path>
                <a:path w="904240" h="1687195">
                  <a:moveTo>
                    <a:pt x="493033" y="1672462"/>
                  </a:moveTo>
                  <a:lnTo>
                    <a:pt x="493033" y="1391338"/>
                  </a:lnTo>
                  <a:lnTo>
                    <a:pt x="513571" y="1391338"/>
                  </a:lnTo>
                  <a:lnTo>
                    <a:pt x="513571" y="1672462"/>
                  </a:lnTo>
                </a:path>
                <a:path w="904240" h="1687195">
                  <a:moveTo>
                    <a:pt x="554649" y="1661896"/>
                  </a:moveTo>
                  <a:lnTo>
                    <a:pt x="554649" y="1380825"/>
                  </a:lnTo>
                  <a:lnTo>
                    <a:pt x="575187" y="1380825"/>
                  </a:lnTo>
                  <a:lnTo>
                    <a:pt x="575187" y="1661896"/>
                  </a:lnTo>
                </a:path>
                <a:path w="904240" h="1687195">
                  <a:moveTo>
                    <a:pt x="534110" y="1582436"/>
                  </a:moveTo>
                  <a:lnTo>
                    <a:pt x="534110" y="1301313"/>
                  </a:lnTo>
                  <a:lnTo>
                    <a:pt x="564891" y="1301313"/>
                  </a:lnTo>
                  <a:lnTo>
                    <a:pt x="564891" y="1380825"/>
                  </a:lnTo>
                </a:path>
                <a:path w="904240" h="1687195">
                  <a:moveTo>
                    <a:pt x="503275" y="1391338"/>
                  </a:moveTo>
                  <a:lnTo>
                    <a:pt x="503275" y="1199321"/>
                  </a:lnTo>
                  <a:lnTo>
                    <a:pt x="549473" y="1199321"/>
                  </a:lnTo>
                  <a:lnTo>
                    <a:pt x="549473" y="1301313"/>
                  </a:lnTo>
                </a:path>
                <a:path w="904240" h="1687195">
                  <a:moveTo>
                    <a:pt x="415999" y="1218242"/>
                  </a:moveTo>
                  <a:lnTo>
                    <a:pt x="415999" y="1095227"/>
                  </a:lnTo>
                  <a:lnTo>
                    <a:pt x="526401" y="1095227"/>
                  </a:lnTo>
                  <a:lnTo>
                    <a:pt x="526401" y="1199321"/>
                  </a:lnTo>
                </a:path>
                <a:path w="904240" h="1687195">
                  <a:moveTo>
                    <a:pt x="369749" y="1310423"/>
                  </a:moveTo>
                  <a:lnTo>
                    <a:pt x="369749" y="1029298"/>
                  </a:lnTo>
                  <a:lnTo>
                    <a:pt x="471201" y="1029298"/>
                  </a:lnTo>
                  <a:lnTo>
                    <a:pt x="471201" y="1095227"/>
                  </a:lnTo>
                </a:path>
                <a:path w="904240" h="1687195">
                  <a:moveTo>
                    <a:pt x="616264" y="1653055"/>
                  </a:moveTo>
                  <a:lnTo>
                    <a:pt x="616264" y="1371985"/>
                  </a:lnTo>
                  <a:lnTo>
                    <a:pt x="636803" y="1371985"/>
                  </a:lnTo>
                  <a:lnTo>
                    <a:pt x="636803" y="1653055"/>
                  </a:lnTo>
                </a:path>
                <a:path w="904240" h="1687195">
                  <a:moveTo>
                    <a:pt x="595726" y="1515160"/>
                  </a:moveTo>
                  <a:lnTo>
                    <a:pt x="595726" y="1234091"/>
                  </a:lnTo>
                  <a:lnTo>
                    <a:pt x="626506" y="1234091"/>
                  </a:lnTo>
                  <a:lnTo>
                    <a:pt x="626506" y="1371985"/>
                  </a:lnTo>
                </a:path>
                <a:path w="904240" h="1687195">
                  <a:moveTo>
                    <a:pt x="677880" y="1568746"/>
                  </a:moveTo>
                  <a:lnTo>
                    <a:pt x="677880" y="1287674"/>
                  </a:lnTo>
                  <a:lnTo>
                    <a:pt x="698418" y="1287674"/>
                  </a:lnTo>
                  <a:lnTo>
                    <a:pt x="698418" y="1568746"/>
                  </a:lnTo>
                </a:path>
                <a:path w="904240" h="1687195">
                  <a:moveTo>
                    <a:pt x="657341" y="1449396"/>
                  </a:moveTo>
                  <a:lnTo>
                    <a:pt x="657341" y="1168324"/>
                  </a:lnTo>
                  <a:lnTo>
                    <a:pt x="688122" y="1168324"/>
                  </a:lnTo>
                  <a:lnTo>
                    <a:pt x="688122" y="1287674"/>
                  </a:lnTo>
                </a:path>
                <a:path w="904240" h="1687195">
                  <a:moveTo>
                    <a:pt x="718957" y="1657637"/>
                  </a:moveTo>
                  <a:lnTo>
                    <a:pt x="718957" y="1376513"/>
                  </a:lnTo>
                  <a:lnTo>
                    <a:pt x="739495" y="1376513"/>
                  </a:lnTo>
                  <a:lnTo>
                    <a:pt x="739495" y="1657637"/>
                  </a:lnTo>
                </a:path>
                <a:path w="904240" h="1687195">
                  <a:moveTo>
                    <a:pt x="780572" y="1667395"/>
                  </a:moveTo>
                  <a:lnTo>
                    <a:pt x="780572" y="1386271"/>
                  </a:lnTo>
                  <a:lnTo>
                    <a:pt x="801111" y="1386271"/>
                  </a:lnTo>
                  <a:lnTo>
                    <a:pt x="801111" y="1667395"/>
                  </a:lnTo>
                </a:path>
                <a:path w="904240" h="1687195">
                  <a:moveTo>
                    <a:pt x="760034" y="1597908"/>
                  </a:moveTo>
                  <a:lnTo>
                    <a:pt x="760034" y="1316784"/>
                  </a:lnTo>
                  <a:lnTo>
                    <a:pt x="790869" y="1316784"/>
                  </a:lnTo>
                  <a:lnTo>
                    <a:pt x="790869" y="1386271"/>
                  </a:lnTo>
                </a:path>
                <a:path w="904240" h="1687195">
                  <a:moveTo>
                    <a:pt x="729253" y="1376513"/>
                  </a:moveTo>
                  <a:lnTo>
                    <a:pt x="729253" y="1251503"/>
                  </a:lnTo>
                  <a:lnTo>
                    <a:pt x="775451" y="1251503"/>
                  </a:lnTo>
                  <a:lnTo>
                    <a:pt x="775451" y="1316784"/>
                  </a:lnTo>
                </a:path>
                <a:path w="904240" h="1687195">
                  <a:moveTo>
                    <a:pt x="821650" y="1639741"/>
                  </a:moveTo>
                  <a:lnTo>
                    <a:pt x="821650" y="1358616"/>
                  </a:lnTo>
                  <a:lnTo>
                    <a:pt x="842188" y="1358616"/>
                  </a:lnTo>
                  <a:lnTo>
                    <a:pt x="842188" y="1639741"/>
                  </a:lnTo>
                </a:path>
                <a:path w="904240" h="1687195">
                  <a:moveTo>
                    <a:pt x="883265" y="1630952"/>
                  </a:moveTo>
                  <a:lnTo>
                    <a:pt x="883265" y="1349829"/>
                  </a:lnTo>
                  <a:lnTo>
                    <a:pt x="903858" y="1349829"/>
                  </a:lnTo>
                  <a:lnTo>
                    <a:pt x="903858" y="1630952"/>
                  </a:lnTo>
                </a:path>
                <a:path w="904240" h="1687195">
                  <a:moveTo>
                    <a:pt x="862727" y="1612193"/>
                  </a:moveTo>
                  <a:lnTo>
                    <a:pt x="862727" y="1331123"/>
                  </a:lnTo>
                  <a:lnTo>
                    <a:pt x="893561" y="1331123"/>
                  </a:lnTo>
                  <a:lnTo>
                    <a:pt x="893561" y="1349829"/>
                  </a:lnTo>
                </a:path>
                <a:path w="904240" h="1687195">
                  <a:moveTo>
                    <a:pt x="831946" y="1358616"/>
                  </a:moveTo>
                  <a:lnTo>
                    <a:pt x="831946" y="1206814"/>
                  </a:lnTo>
                  <a:lnTo>
                    <a:pt x="878144" y="1206814"/>
                  </a:lnTo>
                  <a:lnTo>
                    <a:pt x="878144" y="1331123"/>
                  </a:lnTo>
                </a:path>
                <a:path w="904240" h="1687195">
                  <a:moveTo>
                    <a:pt x="752325" y="1251503"/>
                  </a:moveTo>
                  <a:lnTo>
                    <a:pt x="752325" y="1100725"/>
                  </a:lnTo>
                  <a:lnTo>
                    <a:pt x="855072" y="1100725"/>
                  </a:lnTo>
                  <a:lnTo>
                    <a:pt x="855072" y="1206814"/>
                  </a:lnTo>
                </a:path>
                <a:path w="904240" h="1687195">
                  <a:moveTo>
                    <a:pt x="672759" y="1168324"/>
                  </a:moveTo>
                  <a:lnTo>
                    <a:pt x="672759" y="927792"/>
                  </a:lnTo>
                  <a:lnTo>
                    <a:pt x="803699" y="927792"/>
                  </a:lnTo>
                  <a:lnTo>
                    <a:pt x="803699" y="1100725"/>
                  </a:lnTo>
                </a:path>
                <a:path w="904240" h="1687195">
                  <a:moveTo>
                    <a:pt x="611143" y="1234091"/>
                  </a:moveTo>
                  <a:lnTo>
                    <a:pt x="611143" y="889949"/>
                  </a:lnTo>
                  <a:lnTo>
                    <a:pt x="738202" y="889949"/>
                  </a:lnTo>
                  <a:lnTo>
                    <a:pt x="738202" y="927792"/>
                  </a:lnTo>
                </a:path>
                <a:path w="904240" h="1687195">
                  <a:moveTo>
                    <a:pt x="420474" y="1029298"/>
                  </a:moveTo>
                  <a:lnTo>
                    <a:pt x="420474" y="497560"/>
                  </a:lnTo>
                  <a:lnTo>
                    <a:pt x="674645" y="497560"/>
                  </a:lnTo>
                  <a:lnTo>
                    <a:pt x="674645" y="889949"/>
                  </a:lnTo>
                </a:path>
                <a:path w="904240" h="1687195">
                  <a:moveTo>
                    <a:pt x="112180" y="890488"/>
                  </a:moveTo>
                  <a:lnTo>
                    <a:pt x="112180" y="0"/>
                  </a:lnTo>
                  <a:lnTo>
                    <a:pt x="547587" y="0"/>
                  </a:lnTo>
                  <a:lnTo>
                    <a:pt x="547587" y="497560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7511" y="862572"/>
              <a:ext cx="26034" cy="1490345"/>
            </a:xfrm>
            <a:custGeom>
              <a:avLst/>
              <a:gdLst/>
              <a:ahLst/>
              <a:cxnLst/>
              <a:rect l="l" t="t" r="r" b="b"/>
              <a:pathLst>
                <a:path w="26034" h="1490345">
                  <a:moveTo>
                    <a:pt x="25661" y="1490203"/>
                  </a:moveTo>
                  <a:lnTo>
                    <a:pt x="25661" y="0"/>
                  </a:lnTo>
                </a:path>
                <a:path w="26034" h="1490345">
                  <a:moveTo>
                    <a:pt x="25661" y="1490203"/>
                  </a:moveTo>
                  <a:lnTo>
                    <a:pt x="0" y="1490203"/>
                  </a:lnTo>
                </a:path>
                <a:path w="26034" h="1490345">
                  <a:moveTo>
                    <a:pt x="25661" y="1223471"/>
                  </a:moveTo>
                  <a:lnTo>
                    <a:pt x="0" y="1223471"/>
                  </a:lnTo>
                </a:path>
                <a:path w="26034" h="1490345">
                  <a:moveTo>
                    <a:pt x="25661" y="956686"/>
                  </a:moveTo>
                  <a:lnTo>
                    <a:pt x="0" y="956686"/>
                  </a:lnTo>
                </a:path>
                <a:path w="26034" h="1490345">
                  <a:moveTo>
                    <a:pt x="25661" y="689954"/>
                  </a:moveTo>
                  <a:lnTo>
                    <a:pt x="0" y="689954"/>
                  </a:lnTo>
                </a:path>
                <a:path w="26034" h="1490345">
                  <a:moveTo>
                    <a:pt x="25661" y="423169"/>
                  </a:moveTo>
                  <a:lnTo>
                    <a:pt x="0" y="423169"/>
                  </a:lnTo>
                </a:path>
                <a:path w="26034" h="1490345">
                  <a:moveTo>
                    <a:pt x="25661" y="156437"/>
                  </a:moveTo>
                  <a:lnTo>
                    <a:pt x="0" y="156437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287" y="1960656"/>
              <a:ext cx="904240" cy="669925"/>
            </a:xfrm>
            <a:custGeom>
              <a:avLst/>
              <a:gdLst/>
              <a:ahLst/>
              <a:cxnLst/>
              <a:rect l="l" t="t" r="r" b="b"/>
              <a:pathLst>
                <a:path w="904240" h="669925">
                  <a:moveTo>
                    <a:pt x="0" y="603164"/>
                  </a:moveTo>
                  <a:lnTo>
                    <a:pt x="0" y="309695"/>
                  </a:lnTo>
                </a:path>
                <a:path w="904240" h="669925">
                  <a:moveTo>
                    <a:pt x="20539" y="649309"/>
                  </a:moveTo>
                  <a:lnTo>
                    <a:pt x="20539" y="355893"/>
                  </a:lnTo>
                </a:path>
                <a:path w="904240" h="669925">
                  <a:moveTo>
                    <a:pt x="41077" y="649309"/>
                  </a:moveTo>
                  <a:lnTo>
                    <a:pt x="41077" y="355893"/>
                  </a:lnTo>
                </a:path>
                <a:path w="904240" h="669925">
                  <a:moveTo>
                    <a:pt x="61616" y="541763"/>
                  </a:moveTo>
                  <a:lnTo>
                    <a:pt x="61616" y="248295"/>
                  </a:lnTo>
                </a:path>
                <a:path w="904240" h="669925">
                  <a:moveTo>
                    <a:pt x="82155" y="613569"/>
                  </a:moveTo>
                  <a:lnTo>
                    <a:pt x="82155" y="320153"/>
                  </a:lnTo>
                </a:path>
                <a:path w="904240" h="669925">
                  <a:moveTo>
                    <a:pt x="102747" y="613569"/>
                  </a:moveTo>
                  <a:lnTo>
                    <a:pt x="102747" y="320153"/>
                  </a:lnTo>
                </a:path>
                <a:path w="904240" h="669925">
                  <a:moveTo>
                    <a:pt x="123285" y="593354"/>
                  </a:moveTo>
                  <a:lnTo>
                    <a:pt x="123285" y="299884"/>
                  </a:lnTo>
                </a:path>
                <a:path w="904240" h="669925">
                  <a:moveTo>
                    <a:pt x="143825" y="593354"/>
                  </a:moveTo>
                  <a:lnTo>
                    <a:pt x="143825" y="299884"/>
                  </a:lnTo>
                </a:path>
                <a:path w="904240" h="669925">
                  <a:moveTo>
                    <a:pt x="164363" y="566453"/>
                  </a:moveTo>
                  <a:lnTo>
                    <a:pt x="164363" y="273038"/>
                  </a:lnTo>
                </a:path>
                <a:path w="904240" h="669925">
                  <a:moveTo>
                    <a:pt x="184902" y="566453"/>
                  </a:moveTo>
                  <a:lnTo>
                    <a:pt x="184902" y="273038"/>
                  </a:lnTo>
                </a:path>
                <a:path w="904240" h="669925">
                  <a:moveTo>
                    <a:pt x="205438" y="598905"/>
                  </a:moveTo>
                  <a:lnTo>
                    <a:pt x="205438" y="305490"/>
                  </a:lnTo>
                </a:path>
                <a:path w="904240" h="669925">
                  <a:moveTo>
                    <a:pt x="225977" y="625859"/>
                  </a:moveTo>
                  <a:lnTo>
                    <a:pt x="225977" y="332444"/>
                  </a:lnTo>
                </a:path>
                <a:path w="904240" h="669925">
                  <a:moveTo>
                    <a:pt x="246516" y="669632"/>
                  </a:moveTo>
                  <a:lnTo>
                    <a:pt x="246516" y="376163"/>
                  </a:lnTo>
                </a:path>
                <a:path w="904240" h="669925">
                  <a:moveTo>
                    <a:pt x="267055" y="669632"/>
                  </a:moveTo>
                  <a:lnTo>
                    <a:pt x="267055" y="376163"/>
                  </a:lnTo>
                </a:path>
                <a:path w="904240" h="669925">
                  <a:moveTo>
                    <a:pt x="287594" y="660467"/>
                  </a:moveTo>
                  <a:lnTo>
                    <a:pt x="287594" y="367050"/>
                  </a:lnTo>
                </a:path>
                <a:path w="904240" h="669925">
                  <a:moveTo>
                    <a:pt x="308133" y="660467"/>
                  </a:moveTo>
                  <a:lnTo>
                    <a:pt x="308133" y="367050"/>
                  </a:lnTo>
                </a:path>
                <a:path w="904240" h="669925">
                  <a:moveTo>
                    <a:pt x="328671" y="608879"/>
                  </a:moveTo>
                  <a:lnTo>
                    <a:pt x="328671" y="315409"/>
                  </a:lnTo>
                </a:path>
                <a:path w="904240" h="669925">
                  <a:moveTo>
                    <a:pt x="349211" y="608879"/>
                  </a:moveTo>
                  <a:lnTo>
                    <a:pt x="349211" y="315409"/>
                  </a:lnTo>
                </a:path>
                <a:path w="904240" h="669925">
                  <a:moveTo>
                    <a:pt x="369749" y="293469"/>
                  </a:moveTo>
                  <a:lnTo>
                    <a:pt x="369749" y="0"/>
                  </a:lnTo>
                </a:path>
                <a:path w="904240" h="669925">
                  <a:moveTo>
                    <a:pt x="390286" y="482358"/>
                  </a:moveTo>
                  <a:lnTo>
                    <a:pt x="390286" y="188943"/>
                  </a:lnTo>
                </a:path>
                <a:path w="904240" h="669925">
                  <a:moveTo>
                    <a:pt x="410824" y="627691"/>
                  </a:moveTo>
                  <a:lnTo>
                    <a:pt x="410824" y="334276"/>
                  </a:lnTo>
                </a:path>
                <a:path w="904240" h="669925">
                  <a:moveTo>
                    <a:pt x="431363" y="627691"/>
                  </a:moveTo>
                  <a:lnTo>
                    <a:pt x="431363" y="334276"/>
                  </a:lnTo>
                </a:path>
                <a:path w="904240" h="669925">
                  <a:moveTo>
                    <a:pt x="451902" y="615078"/>
                  </a:moveTo>
                  <a:lnTo>
                    <a:pt x="451902" y="321662"/>
                  </a:lnTo>
                </a:path>
                <a:path w="904240" h="669925">
                  <a:moveTo>
                    <a:pt x="472440" y="615078"/>
                  </a:moveTo>
                  <a:lnTo>
                    <a:pt x="472440" y="321662"/>
                  </a:lnTo>
                </a:path>
                <a:path w="904240" h="669925">
                  <a:moveTo>
                    <a:pt x="493033" y="655508"/>
                  </a:moveTo>
                  <a:lnTo>
                    <a:pt x="493033" y="362039"/>
                  </a:lnTo>
                </a:path>
                <a:path w="904240" h="669925">
                  <a:moveTo>
                    <a:pt x="513571" y="655508"/>
                  </a:moveTo>
                  <a:lnTo>
                    <a:pt x="513571" y="362039"/>
                  </a:lnTo>
                </a:path>
                <a:path w="904240" h="669925">
                  <a:moveTo>
                    <a:pt x="534110" y="565429"/>
                  </a:moveTo>
                  <a:lnTo>
                    <a:pt x="534110" y="272014"/>
                  </a:lnTo>
                </a:path>
                <a:path w="904240" h="669925">
                  <a:moveTo>
                    <a:pt x="554649" y="644942"/>
                  </a:moveTo>
                  <a:lnTo>
                    <a:pt x="554649" y="351527"/>
                  </a:lnTo>
                </a:path>
                <a:path w="904240" h="669925">
                  <a:moveTo>
                    <a:pt x="575187" y="644942"/>
                  </a:moveTo>
                  <a:lnTo>
                    <a:pt x="575187" y="351527"/>
                  </a:lnTo>
                </a:path>
                <a:path w="904240" h="669925">
                  <a:moveTo>
                    <a:pt x="595726" y="498207"/>
                  </a:moveTo>
                  <a:lnTo>
                    <a:pt x="595726" y="204792"/>
                  </a:lnTo>
                </a:path>
                <a:path w="904240" h="669925">
                  <a:moveTo>
                    <a:pt x="616264" y="636101"/>
                  </a:moveTo>
                  <a:lnTo>
                    <a:pt x="616264" y="342686"/>
                  </a:lnTo>
                </a:path>
                <a:path w="904240" h="669925">
                  <a:moveTo>
                    <a:pt x="636803" y="636101"/>
                  </a:moveTo>
                  <a:lnTo>
                    <a:pt x="636803" y="342686"/>
                  </a:lnTo>
                </a:path>
                <a:path w="904240" h="669925">
                  <a:moveTo>
                    <a:pt x="657341" y="432442"/>
                  </a:moveTo>
                  <a:lnTo>
                    <a:pt x="657341" y="139025"/>
                  </a:lnTo>
                </a:path>
                <a:path w="904240" h="669925">
                  <a:moveTo>
                    <a:pt x="677880" y="551789"/>
                  </a:moveTo>
                  <a:lnTo>
                    <a:pt x="677880" y="258375"/>
                  </a:lnTo>
                </a:path>
                <a:path w="904240" h="669925">
                  <a:moveTo>
                    <a:pt x="698418" y="551789"/>
                  </a:moveTo>
                  <a:lnTo>
                    <a:pt x="698418" y="258375"/>
                  </a:lnTo>
                </a:path>
                <a:path w="904240" h="669925">
                  <a:moveTo>
                    <a:pt x="718957" y="640683"/>
                  </a:moveTo>
                  <a:lnTo>
                    <a:pt x="718957" y="347214"/>
                  </a:lnTo>
                </a:path>
                <a:path w="904240" h="669925">
                  <a:moveTo>
                    <a:pt x="739495" y="640683"/>
                  </a:moveTo>
                  <a:lnTo>
                    <a:pt x="739495" y="347214"/>
                  </a:lnTo>
                </a:path>
                <a:path w="904240" h="669925">
                  <a:moveTo>
                    <a:pt x="760034" y="580954"/>
                  </a:moveTo>
                  <a:lnTo>
                    <a:pt x="760034" y="287485"/>
                  </a:lnTo>
                </a:path>
                <a:path w="904240" h="669925">
                  <a:moveTo>
                    <a:pt x="780572" y="650441"/>
                  </a:moveTo>
                  <a:lnTo>
                    <a:pt x="780572" y="356972"/>
                  </a:lnTo>
                </a:path>
                <a:path w="904240" h="669925">
                  <a:moveTo>
                    <a:pt x="801111" y="650441"/>
                  </a:moveTo>
                  <a:lnTo>
                    <a:pt x="801111" y="356972"/>
                  </a:lnTo>
                </a:path>
                <a:path w="904240" h="669925">
                  <a:moveTo>
                    <a:pt x="821650" y="622788"/>
                  </a:moveTo>
                  <a:lnTo>
                    <a:pt x="821650" y="329317"/>
                  </a:lnTo>
                </a:path>
                <a:path w="904240" h="669925">
                  <a:moveTo>
                    <a:pt x="842188" y="622788"/>
                  </a:moveTo>
                  <a:lnTo>
                    <a:pt x="842188" y="329317"/>
                  </a:lnTo>
                </a:path>
                <a:path w="904240" h="669925">
                  <a:moveTo>
                    <a:pt x="862727" y="595239"/>
                  </a:moveTo>
                  <a:lnTo>
                    <a:pt x="862727" y="301824"/>
                  </a:lnTo>
                </a:path>
                <a:path w="904240" h="669925">
                  <a:moveTo>
                    <a:pt x="883265" y="613999"/>
                  </a:moveTo>
                  <a:lnTo>
                    <a:pt x="883265" y="320530"/>
                  </a:lnTo>
                </a:path>
                <a:path w="904240" h="669925">
                  <a:moveTo>
                    <a:pt x="903858" y="613999"/>
                  </a:moveTo>
                  <a:lnTo>
                    <a:pt x="903858" y="320530"/>
                  </a:lnTo>
                </a:path>
              </a:pathLst>
            </a:custGeom>
            <a:ln w="4043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7192" y="2328085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192" y="2061354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192" y="1794569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192" y="1527838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192" y="1261051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192" y="982329"/>
            <a:ext cx="68580" cy="7366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61277" y="862572"/>
            <a:ext cx="1002030" cy="1767839"/>
            <a:chOff x="1861277" y="862572"/>
            <a:chExt cx="1002030" cy="1767839"/>
          </a:xfrm>
        </p:grpSpPr>
        <p:sp>
          <p:nvSpPr>
            <p:cNvPr id="14" name="object 14"/>
            <p:cNvSpPr/>
            <p:nvPr/>
          </p:nvSpPr>
          <p:spPr>
            <a:xfrm>
              <a:off x="1923054" y="931357"/>
              <a:ext cx="904240" cy="1687195"/>
            </a:xfrm>
            <a:custGeom>
              <a:avLst/>
              <a:gdLst/>
              <a:ahLst/>
              <a:cxnLst/>
              <a:rect l="l" t="t" r="r" b="b"/>
              <a:pathLst>
                <a:path w="904239" h="1687195">
                  <a:moveTo>
                    <a:pt x="20538" y="1666263"/>
                  </a:moveTo>
                  <a:lnTo>
                    <a:pt x="20538" y="1385192"/>
                  </a:lnTo>
                  <a:lnTo>
                    <a:pt x="41077" y="1385192"/>
                  </a:lnTo>
                  <a:lnTo>
                    <a:pt x="41077" y="1666263"/>
                  </a:lnTo>
                </a:path>
                <a:path w="904239" h="1687195">
                  <a:moveTo>
                    <a:pt x="0" y="1620118"/>
                  </a:moveTo>
                  <a:lnTo>
                    <a:pt x="0" y="1338994"/>
                  </a:lnTo>
                  <a:lnTo>
                    <a:pt x="30834" y="1338994"/>
                  </a:lnTo>
                  <a:lnTo>
                    <a:pt x="30834" y="1385192"/>
                  </a:lnTo>
                </a:path>
                <a:path w="904239" h="1687195">
                  <a:moveTo>
                    <a:pt x="82154" y="1630524"/>
                  </a:moveTo>
                  <a:lnTo>
                    <a:pt x="82154" y="1349452"/>
                  </a:lnTo>
                  <a:lnTo>
                    <a:pt x="102746" y="1349452"/>
                  </a:lnTo>
                  <a:lnTo>
                    <a:pt x="102746" y="1630524"/>
                  </a:lnTo>
                </a:path>
                <a:path w="904239" h="1687195">
                  <a:moveTo>
                    <a:pt x="61615" y="1558718"/>
                  </a:moveTo>
                  <a:lnTo>
                    <a:pt x="61615" y="1277594"/>
                  </a:lnTo>
                  <a:lnTo>
                    <a:pt x="92450" y="1277594"/>
                  </a:lnTo>
                  <a:lnTo>
                    <a:pt x="92450" y="1349452"/>
                  </a:lnTo>
                </a:path>
                <a:path w="904239" h="1687195">
                  <a:moveTo>
                    <a:pt x="15417" y="1338994"/>
                  </a:moveTo>
                  <a:lnTo>
                    <a:pt x="15417" y="1204819"/>
                  </a:lnTo>
                  <a:lnTo>
                    <a:pt x="77032" y="1204819"/>
                  </a:lnTo>
                  <a:lnTo>
                    <a:pt x="77032" y="1277594"/>
                  </a:lnTo>
                </a:path>
                <a:path w="904239" h="1687195">
                  <a:moveTo>
                    <a:pt x="123285" y="1610309"/>
                  </a:moveTo>
                  <a:lnTo>
                    <a:pt x="123285" y="1329183"/>
                  </a:lnTo>
                  <a:lnTo>
                    <a:pt x="143823" y="1329183"/>
                  </a:lnTo>
                  <a:lnTo>
                    <a:pt x="143823" y="1610309"/>
                  </a:lnTo>
                </a:path>
                <a:path w="904239" h="1687195">
                  <a:moveTo>
                    <a:pt x="164362" y="1583463"/>
                  </a:moveTo>
                  <a:lnTo>
                    <a:pt x="164362" y="1302337"/>
                  </a:lnTo>
                  <a:lnTo>
                    <a:pt x="184900" y="1302337"/>
                  </a:lnTo>
                  <a:lnTo>
                    <a:pt x="184900" y="1583463"/>
                  </a:lnTo>
                </a:path>
                <a:path w="904239" h="1687195">
                  <a:moveTo>
                    <a:pt x="246516" y="1686586"/>
                  </a:moveTo>
                  <a:lnTo>
                    <a:pt x="246516" y="1405462"/>
                  </a:lnTo>
                  <a:lnTo>
                    <a:pt x="267054" y="1405462"/>
                  </a:lnTo>
                  <a:lnTo>
                    <a:pt x="267054" y="1686586"/>
                  </a:lnTo>
                </a:path>
                <a:path w="904239" h="1687195">
                  <a:moveTo>
                    <a:pt x="225977" y="1642868"/>
                  </a:moveTo>
                  <a:lnTo>
                    <a:pt x="225977" y="1361742"/>
                  </a:lnTo>
                  <a:lnTo>
                    <a:pt x="256758" y="1361742"/>
                  </a:lnTo>
                  <a:lnTo>
                    <a:pt x="256758" y="1405462"/>
                  </a:lnTo>
                </a:path>
                <a:path w="904239" h="1687195">
                  <a:moveTo>
                    <a:pt x="205439" y="1615860"/>
                  </a:moveTo>
                  <a:lnTo>
                    <a:pt x="205439" y="1334789"/>
                  </a:lnTo>
                  <a:lnTo>
                    <a:pt x="241395" y="1334789"/>
                  </a:lnTo>
                  <a:lnTo>
                    <a:pt x="241395" y="1361742"/>
                  </a:lnTo>
                </a:path>
                <a:path w="904239" h="1687195">
                  <a:moveTo>
                    <a:pt x="287593" y="1677421"/>
                  </a:moveTo>
                  <a:lnTo>
                    <a:pt x="287593" y="1396349"/>
                  </a:lnTo>
                  <a:lnTo>
                    <a:pt x="308131" y="1396349"/>
                  </a:lnTo>
                  <a:lnTo>
                    <a:pt x="308131" y="1677421"/>
                  </a:lnTo>
                </a:path>
                <a:path w="904239" h="1687195">
                  <a:moveTo>
                    <a:pt x="328670" y="1625833"/>
                  </a:moveTo>
                  <a:lnTo>
                    <a:pt x="328670" y="1344708"/>
                  </a:lnTo>
                  <a:lnTo>
                    <a:pt x="349209" y="1344708"/>
                  </a:lnTo>
                  <a:lnTo>
                    <a:pt x="349209" y="1625833"/>
                  </a:lnTo>
                </a:path>
                <a:path w="904239" h="1687195">
                  <a:moveTo>
                    <a:pt x="297889" y="1396349"/>
                  </a:moveTo>
                  <a:lnTo>
                    <a:pt x="297889" y="1331662"/>
                  </a:lnTo>
                  <a:lnTo>
                    <a:pt x="338966" y="1331662"/>
                  </a:lnTo>
                  <a:lnTo>
                    <a:pt x="338966" y="1344708"/>
                  </a:lnTo>
                </a:path>
                <a:path w="904239" h="1687195">
                  <a:moveTo>
                    <a:pt x="223390" y="1334789"/>
                  </a:moveTo>
                  <a:lnTo>
                    <a:pt x="223390" y="1230802"/>
                  </a:lnTo>
                  <a:lnTo>
                    <a:pt x="318428" y="1230802"/>
                  </a:lnTo>
                  <a:lnTo>
                    <a:pt x="318428" y="1331662"/>
                  </a:lnTo>
                </a:path>
                <a:path w="904239" h="1687195">
                  <a:moveTo>
                    <a:pt x="174604" y="1302337"/>
                  </a:moveTo>
                  <a:lnTo>
                    <a:pt x="174604" y="1114471"/>
                  </a:lnTo>
                  <a:lnTo>
                    <a:pt x="270882" y="1114471"/>
                  </a:lnTo>
                  <a:lnTo>
                    <a:pt x="270882" y="1230802"/>
                  </a:lnTo>
                </a:path>
                <a:path w="904239" h="1687195">
                  <a:moveTo>
                    <a:pt x="133527" y="1329183"/>
                  </a:moveTo>
                  <a:lnTo>
                    <a:pt x="133527" y="974475"/>
                  </a:lnTo>
                  <a:lnTo>
                    <a:pt x="222743" y="974475"/>
                  </a:lnTo>
                  <a:lnTo>
                    <a:pt x="222743" y="1114471"/>
                  </a:lnTo>
                </a:path>
                <a:path w="904239" h="1687195">
                  <a:moveTo>
                    <a:pt x="46252" y="1204819"/>
                  </a:moveTo>
                  <a:lnTo>
                    <a:pt x="46252" y="890488"/>
                  </a:lnTo>
                  <a:lnTo>
                    <a:pt x="178162" y="890488"/>
                  </a:lnTo>
                  <a:lnTo>
                    <a:pt x="178162" y="974475"/>
                  </a:lnTo>
                </a:path>
                <a:path w="904239" h="1687195">
                  <a:moveTo>
                    <a:pt x="410824" y="1644645"/>
                  </a:moveTo>
                  <a:lnTo>
                    <a:pt x="410824" y="1363575"/>
                  </a:lnTo>
                  <a:lnTo>
                    <a:pt x="431363" y="1363575"/>
                  </a:lnTo>
                  <a:lnTo>
                    <a:pt x="431363" y="1644645"/>
                  </a:lnTo>
                </a:path>
                <a:path w="904239" h="1687195">
                  <a:moveTo>
                    <a:pt x="451901" y="1632087"/>
                  </a:moveTo>
                  <a:lnTo>
                    <a:pt x="451901" y="1350961"/>
                  </a:lnTo>
                  <a:lnTo>
                    <a:pt x="472440" y="1350961"/>
                  </a:lnTo>
                  <a:lnTo>
                    <a:pt x="472440" y="1632087"/>
                  </a:lnTo>
                </a:path>
                <a:path w="904239" h="1687195">
                  <a:moveTo>
                    <a:pt x="421120" y="1363575"/>
                  </a:moveTo>
                  <a:lnTo>
                    <a:pt x="421120" y="1296623"/>
                  </a:lnTo>
                  <a:lnTo>
                    <a:pt x="462197" y="1296623"/>
                  </a:lnTo>
                  <a:lnTo>
                    <a:pt x="462197" y="1350961"/>
                  </a:lnTo>
                </a:path>
                <a:path w="904239" h="1687195">
                  <a:moveTo>
                    <a:pt x="390286" y="1499312"/>
                  </a:moveTo>
                  <a:lnTo>
                    <a:pt x="390286" y="1218242"/>
                  </a:lnTo>
                  <a:lnTo>
                    <a:pt x="441659" y="1218242"/>
                  </a:lnTo>
                  <a:lnTo>
                    <a:pt x="441659" y="1296623"/>
                  </a:lnTo>
                </a:path>
                <a:path w="904239" h="1687195">
                  <a:moveTo>
                    <a:pt x="493032" y="1672462"/>
                  </a:moveTo>
                  <a:lnTo>
                    <a:pt x="493032" y="1391338"/>
                  </a:lnTo>
                  <a:lnTo>
                    <a:pt x="513571" y="1391338"/>
                  </a:lnTo>
                  <a:lnTo>
                    <a:pt x="513571" y="1672462"/>
                  </a:lnTo>
                </a:path>
                <a:path w="904239" h="1687195">
                  <a:moveTo>
                    <a:pt x="554648" y="1661896"/>
                  </a:moveTo>
                  <a:lnTo>
                    <a:pt x="554648" y="1380825"/>
                  </a:lnTo>
                  <a:lnTo>
                    <a:pt x="575186" y="1380825"/>
                  </a:lnTo>
                  <a:lnTo>
                    <a:pt x="575186" y="1661896"/>
                  </a:lnTo>
                </a:path>
                <a:path w="904239" h="1687195">
                  <a:moveTo>
                    <a:pt x="534109" y="1582436"/>
                  </a:moveTo>
                  <a:lnTo>
                    <a:pt x="534109" y="1301313"/>
                  </a:lnTo>
                  <a:lnTo>
                    <a:pt x="564890" y="1301313"/>
                  </a:lnTo>
                  <a:lnTo>
                    <a:pt x="564890" y="1380825"/>
                  </a:lnTo>
                </a:path>
                <a:path w="904239" h="1687195">
                  <a:moveTo>
                    <a:pt x="503275" y="1391338"/>
                  </a:moveTo>
                  <a:lnTo>
                    <a:pt x="503275" y="1199321"/>
                  </a:lnTo>
                  <a:lnTo>
                    <a:pt x="549473" y="1199321"/>
                  </a:lnTo>
                  <a:lnTo>
                    <a:pt x="549473" y="1301313"/>
                  </a:lnTo>
                </a:path>
                <a:path w="904239" h="1687195">
                  <a:moveTo>
                    <a:pt x="415999" y="1218242"/>
                  </a:moveTo>
                  <a:lnTo>
                    <a:pt x="415999" y="1095227"/>
                  </a:lnTo>
                  <a:lnTo>
                    <a:pt x="526401" y="1095227"/>
                  </a:lnTo>
                  <a:lnTo>
                    <a:pt x="526401" y="1199321"/>
                  </a:lnTo>
                </a:path>
                <a:path w="904239" h="1687195">
                  <a:moveTo>
                    <a:pt x="369747" y="1310423"/>
                  </a:moveTo>
                  <a:lnTo>
                    <a:pt x="369747" y="1029298"/>
                  </a:lnTo>
                  <a:lnTo>
                    <a:pt x="471200" y="1029298"/>
                  </a:lnTo>
                  <a:lnTo>
                    <a:pt x="471200" y="1095227"/>
                  </a:lnTo>
                </a:path>
                <a:path w="904239" h="1687195">
                  <a:moveTo>
                    <a:pt x="616263" y="1653055"/>
                  </a:moveTo>
                  <a:lnTo>
                    <a:pt x="616263" y="1371985"/>
                  </a:lnTo>
                  <a:lnTo>
                    <a:pt x="636802" y="1371985"/>
                  </a:lnTo>
                  <a:lnTo>
                    <a:pt x="636802" y="1653055"/>
                  </a:lnTo>
                </a:path>
                <a:path w="904239" h="1687195">
                  <a:moveTo>
                    <a:pt x="595725" y="1515160"/>
                  </a:moveTo>
                  <a:lnTo>
                    <a:pt x="595725" y="1234091"/>
                  </a:lnTo>
                  <a:lnTo>
                    <a:pt x="626506" y="1234091"/>
                  </a:lnTo>
                  <a:lnTo>
                    <a:pt x="626506" y="1371985"/>
                  </a:lnTo>
                </a:path>
                <a:path w="904239" h="1687195">
                  <a:moveTo>
                    <a:pt x="677879" y="1568746"/>
                  </a:moveTo>
                  <a:lnTo>
                    <a:pt x="677879" y="1287674"/>
                  </a:lnTo>
                  <a:lnTo>
                    <a:pt x="698418" y="1287674"/>
                  </a:lnTo>
                  <a:lnTo>
                    <a:pt x="698418" y="1568746"/>
                  </a:lnTo>
                </a:path>
                <a:path w="904239" h="1687195">
                  <a:moveTo>
                    <a:pt x="657341" y="1449396"/>
                  </a:moveTo>
                  <a:lnTo>
                    <a:pt x="657341" y="1168324"/>
                  </a:lnTo>
                  <a:lnTo>
                    <a:pt x="688121" y="1168324"/>
                  </a:lnTo>
                  <a:lnTo>
                    <a:pt x="688121" y="1287674"/>
                  </a:lnTo>
                </a:path>
                <a:path w="904239" h="1687195">
                  <a:moveTo>
                    <a:pt x="718956" y="1657637"/>
                  </a:moveTo>
                  <a:lnTo>
                    <a:pt x="718956" y="1376513"/>
                  </a:lnTo>
                  <a:lnTo>
                    <a:pt x="739495" y="1376513"/>
                  </a:lnTo>
                  <a:lnTo>
                    <a:pt x="739495" y="1657637"/>
                  </a:lnTo>
                </a:path>
                <a:path w="904239" h="1687195">
                  <a:moveTo>
                    <a:pt x="780572" y="1667395"/>
                  </a:moveTo>
                  <a:lnTo>
                    <a:pt x="780572" y="1386271"/>
                  </a:lnTo>
                  <a:lnTo>
                    <a:pt x="801110" y="1386271"/>
                  </a:lnTo>
                  <a:lnTo>
                    <a:pt x="801110" y="1667395"/>
                  </a:lnTo>
                </a:path>
                <a:path w="904239" h="1687195">
                  <a:moveTo>
                    <a:pt x="760033" y="1597908"/>
                  </a:moveTo>
                  <a:lnTo>
                    <a:pt x="760033" y="1316784"/>
                  </a:lnTo>
                  <a:lnTo>
                    <a:pt x="790868" y="1316784"/>
                  </a:lnTo>
                  <a:lnTo>
                    <a:pt x="790868" y="1386271"/>
                  </a:lnTo>
                </a:path>
                <a:path w="904239" h="1687195">
                  <a:moveTo>
                    <a:pt x="729252" y="1376513"/>
                  </a:moveTo>
                  <a:lnTo>
                    <a:pt x="729252" y="1251503"/>
                  </a:lnTo>
                  <a:lnTo>
                    <a:pt x="775451" y="1251503"/>
                  </a:lnTo>
                  <a:lnTo>
                    <a:pt x="775451" y="1316784"/>
                  </a:lnTo>
                </a:path>
                <a:path w="904239" h="1687195">
                  <a:moveTo>
                    <a:pt x="821649" y="1639741"/>
                  </a:moveTo>
                  <a:lnTo>
                    <a:pt x="821649" y="1358616"/>
                  </a:lnTo>
                  <a:lnTo>
                    <a:pt x="842187" y="1358616"/>
                  </a:lnTo>
                  <a:lnTo>
                    <a:pt x="842187" y="1639741"/>
                  </a:lnTo>
                </a:path>
                <a:path w="904239" h="1687195">
                  <a:moveTo>
                    <a:pt x="883264" y="1630952"/>
                  </a:moveTo>
                  <a:lnTo>
                    <a:pt x="883264" y="1349829"/>
                  </a:lnTo>
                  <a:lnTo>
                    <a:pt x="903857" y="1349829"/>
                  </a:lnTo>
                  <a:lnTo>
                    <a:pt x="903857" y="1630952"/>
                  </a:lnTo>
                </a:path>
                <a:path w="904239" h="1687195">
                  <a:moveTo>
                    <a:pt x="862726" y="1612193"/>
                  </a:moveTo>
                  <a:lnTo>
                    <a:pt x="862726" y="1331123"/>
                  </a:lnTo>
                  <a:lnTo>
                    <a:pt x="893561" y="1331123"/>
                  </a:lnTo>
                  <a:lnTo>
                    <a:pt x="893561" y="1349829"/>
                  </a:lnTo>
                </a:path>
                <a:path w="904239" h="1687195">
                  <a:moveTo>
                    <a:pt x="831945" y="1358616"/>
                  </a:moveTo>
                  <a:lnTo>
                    <a:pt x="831945" y="1206814"/>
                  </a:lnTo>
                  <a:lnTo>
                    <a:pt x="878143" y="1206814"/>
                  </a:lnTo>
                  <a:lnTo>
                    <a:pt x="878143" y="1331123"/>
                  </a:lnTo>
                </a:path>
                <a:path w="904239" h="1687195">
                  <a:moveTo>
                    <a:pt x="752325" y="1251503"/>
                  </a:moveTo>
                  <a:lnTo>
                    <a:pt x="752325" y="1100725"/>
                  </a:lnTo>
                  <a:lnTo>
                    <a:pt x="855071" y="1100725"/>
                  </a:lnTo>
                  <a:lnTo>
                    <a:pt x="855071" y="1206814"/>
                  </a:lnTo>
                </a:path>
                <a:path w="904239" h="1687195">
                  <a:moveTo>
                    <a:pt x="672758" y="1168324"/>
                  </a:moveTo>
                  <a:lnTo>
                    <a:pt x="672758" y="927792"/>
                  </a:lnTo>
                  <a:lnTo>
                    <a:pt x="803698" y="927792"/>
                  </a:lnTo>
                  <a:lnTo>
                    <a:pt x="803698" y="1100725"/>
                  </a:lnTo>
                </a:path>
                <a:path w="904239" h="1687195">
                  <a:moveTo>
                    <a:pt x="611142" y="1234091"/>
                  </a:moveTo>
                  <a:lnTo>
                    <a:pt x="611142" y="889949"/>
                  </a:lnTo>
                  <a:lnTo>
                    <a:pt x="738201" y="889949"/>
                  </a:lnTo>
                  <a:lnTo>
                    <a:pt x="738201" y="927792"/>
                  </a:lnTo>
                </a:path>
                <a:path w="904239" h="1687195">
                  <a:moveTo>
                    <a:pt x="420474" y="1029298"/>
                  </a:moveTo>
                  <a:lnTo>
                    <a:pt x="420474" y="497560"/>
                  </a:lnTo>
                  <a:lnTo>
                    <a:pt x="674645" y="497560"/>
                  </a:lnTo>
                  <a:lnTo>
                    <a:pt x="674645" y="889949"/>
                  </a:lnTo>
                </a:path>
                <a:path w="904239" h="1687195">
                  <a:moveTo>
                    <a:pt x="112180" y="890488"/>
                  </a:moveTo>
                  <a:lnTo>
                    <a:pt x="112180" y="0"/>
                  </a:lnTo>
                  <a:lnTo>
                    <a:pt x="547586" y="0"/>
                  </a:lnTo>
                  <a:lnTo>
                    <a:pt x="547586" y="497560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1277" y="862572"/>
              <a:ext cx="26034" cy="1490345"/>
            </a:xfrm>
            <a:custGeom>
              <a:avLst/>
              <a:gdLst/>
              <a:ahLst/>
              <a:cxnLst/>
              <a:rect l="l" t="t" r="r" b="b"/>
              <a:pathLst>
                <a:path w="26035" h="1490345">
                  <a:moveTo>
                    <a:pt x="25659" y="1490203"/>
                  </a:moveTo>
                  <a:lnTo>
                    <a:pt x="25659" y="0"/>
                  </a:lnTo>
                </a:path>
                <a:path w="26035" h="1490345">
                  <a:moveTo>
                    <a:pt x="25659" y="1490203"/>
                  </a:moveTo>
                  <a:lnTo>
                    <a:pt x="0" y="1490203"/>
                  </a:lnTo>
                </a:path>
                <a:path w="26035" h="1490345">
                  <a:moveTo>
                    <a:pt x="25659" y="1223471"/>
                  </a:moveTo>
                  <a:lnTo>
                    <a:pt x="0" y="1223471"/>
                  </a:lnTo>
                </a:path>
                <a:path w="26035" h="1490345">
                  <a:moveTo>
                    <a:pt x="25659" y="956686"/>
                  </a:moveTo>
                  <a:lnTo>
                    <a:pt x="0" y="956686"/>
                  </a:lnTo>
                </a:path>
                <a:path w="26035" h="1490345">
                  <a:moveTo>
                    <a:pt x="25659" y="689954"/>
                  </a:moveTo>
                  <a:lnTo>
                    <a:pt x="0" y="689954"/>
                  </a:lnTo>
                </a:path>
                <a:path w="26035" h="1490345">
                  <a:moveTo>
                    <a:pt x="25659" y="423169"/>
                  </a:moveTo>
                  <a:lnTo>
                    <a:pt x="0" y="423169"/>
                  </a:lnTo>
                </a:path>
                <a:path w="26035" h="1490345">
                  <a:moveTo>
                    <a:pt x="25659" y="156437"/>
                  </a:moveTo>
                  <a:lnTo>
                    <a:pt x="0" y="156437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3054" y="2208952"/>
              <a:ext cx="349250" cy="421640"/>
            </a:xfrm>
            <a:custGeom>
              <a:avLst/>
              <a:gdLst/>
              <a:ahLst/>
              <a:cxnLst/>
              <a:rect l="l" t="t" r="r" b="b"/>
              <a:pathLst>
                <a:path w="349250" h="421639">
                  <a:moveTo>
                    <a:pt x="0" y="354869"/>
                  </a:moveTo>
                  <a:lnTo>
                    <a:pt x="0" y="61399"/>
                  </a:lnTo>
                </a:path>
                <a:path w="349250" h="421639">
                  <a:moveTo>
                    <a:pt x="20538" y="401014"/>
                  </a:moveTo>
                  <a:lnTo>
                    <a:pt x="20538" y="107598"/>
                  </a:lnTo>
                </a:path>
                <a:path w="349250" h="421639">
                  <a:moveTo>
                    <a:pt x="41077" y="401014"/>
                  </a:moveTo>
                  <a:lnTo>
                    <a:pt x="41077" y="107598"/>
                  </a:lnTo>
                </a:path>
                <a:path w="349250" h="421639">
                  <a:moveTo>
                    <a:pt x="61615" y="293468"/>
                  </a:moveTo>
                  <a:lnTo>
                    <a:pt x="61615" y="0"/>
                  </a:lnTo>
                </a:path>
                <a:path w="349250" h="421639">
                  <a:moveTo>
                    <a:pt x="82154" y="365274"/>
                  </a:moveTo>
                  <a:lnTo>
                    <a:pt x="82154" y="71857"/>
                  </a:lnTo>
                </a:path>
                <a:path w="349250" h="421639">
                  <a:moveTo>
                    <a:pt x="102746" y="365274"/>
                  </a:moveTo>
                  <a:lnTo>
                    <a:pt x="102746" y="71857"/>
                  </a:lnTo>
                </a:path>
                <a:path w="349250" h="421639">
                  <a:moveTo>
                    <a:pt x="123285" y="345059"/>
                  </a:moveTo>
                  <a:lnTo>
                    <a:pt x="123285" y="51588"/>
                  </a:lnTo>
                </a:path>
                <a:path w="349250" h="421639">
                  <a:moveTo>
                    <a:pt x="143823" y="345059"/>
                  </a:moveTo>
                  <a:lnTo>
                    <a:pt x="143823" y="51588"/>
                  </a:lnTo>
                </a:path>
                <a:path w="349250" h="421639">
                  <a:moveTo>
                    <a:pt x="164362" y="318158"/>
                  </a:moveTo>
                  <a:lnTo>
                    <a:pt x="164362" y="24743"/>
                  </a:lnTo>
                </a:path>
                <a:path w="349250" h="421639">
                  <a:moveTo>
                    <a:pt x="184900" y="318158"/>
                  </a:moveTo>
                  <a:lnTo>
                    <a:pt x="184900" y="24743"/>
                  </a:lnTo>
                </a:path>
                <a:path w="349250" h="421639">
                  <a:moveTo>
                    <a:pt x="205439" y="350610"/>
                  </a:moveTo>
                  <a:lnTo>
                    <a:pt x="205439" y="57195"/>
                  </a:lnTo>
                </a:path>
                <a:path w="349250" h="421639">
                  <a:moveTo>
                    <a:pt x="225977" y="377564"/>
                  </a:moveTo>
                  <a:lnTo>
                    <a:pt x="225977" y="84148"/>
                  </a:lnTo>
                </a:path>
                <a:path w="349250" h="421639">
                  <a:moveTo>
                    <a:pt x="246516" y="421337"/>
                  </a:moveTo>
                  <a:lnTo>
                    <a:pt x="246516" y="127868"/>
                  </a:lnTo>
                </a:path>
                <a:path w="349250" h="421639">
                  <a:moveTo>
                    <a:pt x="267054" y="421337"/>
                  </a:moveTo>
                  <a:lnTo>
                    <a:pt x="267054" y="127868"/>
                  </a:lnTo>
                </a:path>
                <a:path w="349250" h="421639">
                  <a:moveTo>
                    <a:pt x="287593" y="412172"/>
                  </a:moveTo>
                  <a:lnTo>
                    <a:pt x="287593" y="118755"/>
                  </a:lnTo>
                </a:path>
                <a:path w="349250" h="421639">
                  <a:moveTo>
                    <a:pt x="308131" y="412172"/>
                  </a:moveTo>
                  <a:lnTo>
                    <a:pt x="308131" y="118755"/>
                  </a:lnTo>
                </a:path>
                <a:path w="349250" h="421639">
                  <a:moveTo>
                    <a:pt x="328670" y="360584"/>
                  </a:moveTo>
                  <a:lnTo>
                    <a:pt x="328670" y="67114"/>
                  </a:lnTo>
                </a:path>
                <a:path w="349250" h="421639">
                  <a:moveTo>
                    <a:pt x="349209" y="360584"/>
                  </a:moveTo>
                  <a:lnTo>
                    <a:pt x="349209" y="67114"/>
                  </a:lnTo>
                </a:path>
              </a:pathLst>
            </a:custGeom>
            <a:ln w="4043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2802" y="1960656"/>
              <a:ext cx="534670" cy="655955"/>
            </a:xfrm>
            <a:custGeom>
              <a:avLst/>
              <a:gdLst/>
              <a:ahLst/>
              <a:cxnLst/>
              <a:rect l="l" t="t" r="r" b="b"/>
              <a:pathLst>
                <a:path w="534669" h="655955">
                  <a:moveTo>
                    <a:pt x="0" y="293469"/>
                  </a:moveTo>
                  <a:lnTo>
                    <a:pt x="0" y="0"/>
                  </a:lnTo>
                </a:path>
                <a:path w="534669" h="655955">
                  <a:moveTo>
                    <a:pt x="20538" y="482358"/>
                  </a:moveTo>
                  <a:lnTo>
                    <a:pt x="20538" y="188943"/>
                  </a:lnTo>
                </a:path>
                <a:path w="534669" h="655955">
                  <a:moveTo>
                    <a:pt x="41077" y="627691"/>
                  </a:moveTo>
                  <a:lnTo>
                    <a:pt x="41077" y="334276"/>
                  </a:lnTo>
                </a:path>
                <a:path w="534669" h="655955">
                  <a:moveTo>
                    <a:pt x="61615" y="627691"/>
                  </a:moveTo>
                  <a:lnTo>
                    <a:pt x="61615" y="334276"/>
                  </a:lnTo>
                </a:path>
                <a:path w="534669" h="655955">
                  <a:moveTo>
                    <a:pt x="82154" y="615078"/>
                  </a:moveTo>
                  <a:lnTo>
                    <a:pt x="82154" y="321662"/>
                  </a:lnTo>
                </a:path>
                <a:path w="534669" h="655955">
                  <a:moveTo>
                    <a:pt x="102692" y="615078"/>
                  </a:moveTo>
                  <a:lnTo>
                    <a:pt x="102692" y="321662"/>
                  </a:lnTo>
                </a:path>
                <a:path w="534669" h="655955">
                  <a:moveTo>
                    <a:pt x="123285" y="655508"/>
                  </a:moveTo>
                  <a:lnTo>
                    <a:pt x="123285" y="362039"/>
                  </a:lnTo>
                </a:path>
                <a:path w="534669" h="655955">
                  <a:moveTo>
                    <a:pt x="143823" y="655508"/>
                  </a:moveTo>
                  <a:lnTo>
                    <a:pt x="143823" y="362039"/>
                  </a:lnTo>
                </a:path>
                <a:path w="534669" h="655955">
                  <a:moveTo>
                    <a:pt x="164362" y="565429"/>
                  </a:moveTo>
                  <a:lnTo>
                    <a:pt x="164362" y="272014"/>
                  </a:lnTo>
                </a:path>
                <a:path w="534669" h="655955">
                  <a:moveTo>
                    <a:pt x="184900" y="644942"/>
                  </a:moveTo>
                  <a:lnTo>
                    <a:pt x="184900" y="351527"/>
                  </a:lnTo>
                </a:path>
                <a:path w="534669" h="655955">
                  <a:moveTo>
                    <a:pt x="205439" y="644942"/>
                  </a:moveTo>
                  <a:lnTo>
                    <a:pt x="205439" y="351527"/>
                  </a:lnTo>
                </a:path>
                <a:path w="534669" h="655955">
                  <a:moveTo>
                    <a:pt x="225977" y="498207"/>
                  </a:moveTo>
                  <a:lnTo>
                    <a:pt x="225977" y="204792"/>
                  </a:lnTo>
                </a:path>
                <a:path w="534669" h="655955">
                  <a:moveTo>
                    <a:pt x="246516" y="636101"/>
                  </a:moveTo>
                  <a:lnTo>
                    <a:pt x="246516" y="342686"/>
                  </a:lnTo>
                </a:path>
                <a:path w="534669" h="655955">
                  <a:moveTo>
                    <a:pt x="267054" y="636101"/>
                  </a:moveTo>
                  <a:lnTo>
                    <a:pt x="267054" y="342686"/>
                  </a:lnTo>
                </a:path>
                <a:path w="534669" h="655955">
                  <a:moveTo>
                    <a:pt x="287593" y="432442"/>
                  </a:moveTo>
                  <a:lnTo>
                    <a:pt x="287593" y="139025"/>
                  </a:lnTo>
                </a:path>
                <a:path w="534669" h="655955">
                  <a:moveTo>
                    <a:pt x="308131" y="551789"/>
                  </a:moveTo>
                  <a:lnTo>
                    <a:pt x="308131" y="258375"/>
                  </a:lnTo>
                </a:path>
                <a:path w="534669" h="655955">
                  <a:moveTo>
                    <a:pt x="328670" y="551789"/>
                  </a:moveTo>
                  <a:lnTo>
                    <a:pt x="328670" y="258375"/>
                  </a:lnTo>
                </a:path>
                <a:path w="534669" h="655955">
                  <a:moveTo>
                    <a:pt x="349209" y="640683"/>
                  </a:moveTo>
                  <a:lnTo>
                    <a:pt x="349209" y="347214"/>
                  </a:lnTo>
                </a:path>
                <a:path w="534669" h="655955">
                  <a:moveTo>
                    <a:pt x="369747" y="640683"/>
                  </a:moveTo>
                  <a:lnTo>
                    <a:pt x="369747" y="347214"/>
                  </a:lnTo>
                </a:path>
                <a:path w="534669" h="655955">
                  <a:moveTo>
                    <a:pt x="390286" y="580954"/>
                  </a:moveTo>
                  <a:lnTo>
                    <a:pt x="390286" y="287485"/>
                  </a:lnTo>
                </a:path>
                <a:path w="534669" h="655955">
                  <a:moveTo>
                    <a:pt x="410824" y="650441"/>
                  </a:moveTo>
                  <a:lnTo>
                    <a:pt x="410824" y="356972"/>
                  </a:lnTo>
                </a:path>
                <a:path w="534669" h="655955">
                  <a:moveTo>
                    <a:pt x="431363" y="650441"/>
                  </a:moveTo>
                  <a:lnTo>
                    <a:pt x="431363" y="356972"/>
                  </a:lnTo>
                </a:path>
                <a:path w="534669" h="655955">
                  <a:moveTo>
                    <a:pt x="451901" y="622788"/>
                  </a:moveTo>
                  <a:lnTo>
                    <a:pt x="451901" y="329317"/>
                  </a:lnTo>
                </a:path>
                <a:path w="534669" h="655955">
                  <a:moveTo>
                    <a:pt x="472440" y="622788"/>
                  </a:moveTo>
                  <a:lnTo>
                    <a:pt x="472440" y="329317"/>
                  </a:lnTo>
                </a:path>
                <a:path w="534669" h="655955">
                  <a:moveTo>
                    <a:pt x="492978" y="595239"/>
                  </a:moveTo>
                  <a:lnTo>
                    <a:pt x="492978" y="301824"/>
                  </a:lnTo>
                </a:path>
                <a:path w="534669" h="655955">
                  <a:moveTo>
                    <a:pt x="513517" y="613999"/>
                  </a:moveTo>
                  <a:lnTo>
                    <a:pt x="513517" y="320530"/>
                  </a:lnTo>
                </a:path>
                <a:path w="534669" h="655955">
                  <a:moveTo>
                    <a:pt x="534109" y="613999"/>
                  </a:moveTo>
                  <a:lnTo>
                    <a:pt x="534109" y="320530"/>
                  </a:lnTo>
                </a:path>
              </a:pathLst>
            </a:custGeom>
            <a:ln w="4043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6936" y="1152376"/>
              <a:ext cx="976630" cy="0"/>
            </a:xfrm>
            <a:custGeom>
              <a:avLst/>
              <a:gdLst/>
              <a:ahLst/>
              <a:cxnLst/>
              <a:rect l="l" t="t" r="r" b="b"/>
              <a:pathLst>
                <a:path w="976630">
                  <a:moveTo>
                    <a:pt x="0" y="0"/>
                  </a:moveTo>
                  <a:lnTo>
                    <a:pt x="976092" y="0"/>
                  </a:lnTo>
                </a:path>
              </a:pathLst>
            </a:custGeom>
            <a:ln w="40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0958" y="2328085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0958" y="2061354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0958" y="1794569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0958" y="1527838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0958" y="1261051"/>
            <a:ext cx="68580" cy="495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958" y="982329"/>
            <a:ext cx="68580" cy="7366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dirty="0"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55043" y="862572"/>
            <a:ext cx="1002030" cy="1767839"/>
            <a:chOff x="3155043" y="862572"/>
            <a:chExt cx="1002030" cy="1767839"/>
          </a:xfrm>
        </p:grpSpPr>
        <p:sp>
          <p:nvSpPr>
            <p:cNvPr id="26" name="object 26"/>
            <p:cNvSpPr/>
            <p:nvPr/>
          </p:nvSpPr>
          <p:spPr>
            <a:xfrm>
              <a:off x="3216820" y="931357"/>
              <a:ext cx="904240" cy="1687195"/>
            </a:xfrm>
            <a:custGeom>
              <a:avLst/>
              <a:gdLst/>
              <a:ahLst/>
              <a:cxnLst/>
              <a:rect l="l" t="t" r="r" b="b"/>
              <a:pathLst>
                <a:path w="904239" h="1687195">
                  <a:moveTo>
                    <a:pt x="20538" y="1666263"/>
                  </a:moveTo>
                  <a:lnTo>
                    <a:pt x="20538" y="1385192"/>
                  </a:lnTo>
                  <a:lnTo>
                    <a:pt x="41077" y="1385192"/>
                  </a:lnTo>
                  <a:lnTo>
                    <a:pt x="41077" y="1666263"/>
                  </a:lnTo>
                </a:path>
                <a:path w="904239" h="1687195">
                  <a:moveTo>
                    <a:pt x="0" y="1620118"/>
                  </a:moveTo>
                  <a:lnTo>
                    <a:pt x="0" y="1338994"/>
                  </a:lnTo>
                  <a:lnTo>
                    <a:pt x="30834" y="1338994"/>
                  </a:lnTo>
                  <a:lnTo>
                    <a:pt x="30834" y="1385192"/>
                  </a:lnTo>
                </a:path>
                <a:path w="904239" h="1687195">
                  <a:moveTo>
                    <a:pt x="82154" y="1630524"/>
                  </a:moveTo>
                  <a:lnTo>
                    <a:pt x="82154" y="1349452"/>
                  </a:lnTo>
                  <a:lnTo>
                    <a:pt x="102746" y="1349452"/>
                  </a:lnTo>
                  <a:lnTo>
                    <a:pt x="102746" y="1630524"/>
                  </a:lnTo>
                </a:path>
                <a:path w="904239" h="1687195">
                  <a:moveTo>
                    <a:pt x="61615" y="1558718"/>
                  </a:moveTo>
                  <a:lnTo>
                    <a:pt x="61615" y="1277594"/>
                  </a:lnTo>
                  <a:lnTo>
                    <a:pt x="92450" y="1277594"/>
                  </a:lnTo>
                  <a:lnTo>
                    <a:pt x="92450" y="1349452"/>
                  </a:lnTo>
                </a:path>
                <a:path w="904239" h="1687195">
                  <a:moveTo>
                    <a:pt x="15417" y="1338994"/>
                  </a:moveTo>
                  <a:lnTo>
                    <a:pt x="15417" y="1204819"/>
                  </a:lnTo>
                  <a:lnTo>
                    <a:pt x="77032" y="1204819"/>
                  </a:lnTo>
                  <a:lnTo>
                    <a:pt x="77032" y="1277594"/>
                  </a:lnTo>
                </a:path>
                <a:path w="904239" h="1687195">
                  <a:moveTo>
                    <a:pt x="123285" y="1610309"/>
                  </a:moveTo>
                  <a:lnTo>
                    <a:pt x="123285" y="1329183"/>
                  </a:lnTo>
                  <a:lnTo>
                    <a:pt x="143823" y="1329183"/>
                  </a:lnTo>
                  <a:lnTo>
                    <a:pt x="143823" y="1610309"/>
                  </a:lnTo>
                </a:path>
                <a:path w="904239" h="1687195">
                  <a:moveTo>
                    <a:pt x="164362" y="1583463"/>
                  </a:moveTo>
                  <a:lnTo>
                    <a:pt x="164362" y="1302337"/>
                  </a:lnTo>
                  <a:lnTo>
                    <a:pt x="184900" y="1302337"/>
                  </a:lnTo>
                  <a:lnTo>
                    <a:pt x="184900" y="1583463"/>
                  </a:lnTo>
                </a:path>
                <a:path w="904239" h="1687195">
                  <a:moveTo>
                    <a:pt x="246516" y="1686586"/>
                  </a:moveTo>
                  <a:lnTo>
                    <a:pt x="246516" y="1405462"/>
                  </a:lnTo>
                  <a:lnTo>
                    <a:pt x="267054" y="1405462"/>
                  </a:lnTo>
                  <a:lnTo>
                    <a:pt x="267054" y="1686586"/>
                  </a:lnTo>
                </a:path>
                <a:path w="904239" h="1687195">
                  <a:moveTo>
                    <a:pt x="225977" y="1642868"/>
                  </a:moveTo>
                  <a:lnTo>
                    <a:pt x="225977" y="1361742"/>
                  </a:lnTo>
                  <a:lnTo>
                    <a:pt x="256758" y="1361742"/>
                  </a:lnTo>
                  <a:lnTo>
                    <a:pt x="256758" y="1405462"/>
                  </a:lnTo>
                </a:path>
                <a:path w="904239" h="1687195">
                  <a:moveTo>
                    <a:pt x="205439" y="1615860"/>
                  </a:moveTo>
                  <a:lnTo>
                    <a:pt x="205439" y="1334789"/>
                  </a:lnTo>
                  <a:lnTo>
                    <a:pt x="241395" y="1334789"/>
                  </a:lnTo>
                  <a:lnTo>
                    <a:pt x="241395" y="1361742"/>
                  </a:lnTo>
                </a:path>
                <a:path w="904239" h="1687195">
                  <a:moveTo>
                    <a:pt x="287593" y="1677421"/>
                  </a:moveTo>
                  <a:lnTo>
                    <a:pt x="287593" y="1396349"/>
                  </a:lnTo>
                  <a:lnTo>
                    <a:pt x="308131" y="1396349"/>
                  </a:lnTo>
                  <a:lnTo>
                    <a:pt x="308131" y="1677421"/>
                  </a:lnTo>
                </a:path>
                <a:path w="904239" h="1687195">
                  <a:moveTo>
                    <a:pt x="328670" y="1625833"/>
                  </a:moveTo>
                  <a:lnTo>
                    <a:pt x="328670" y="1344708"/>
                  </a:lnTo>
                  <a:lnTo>
                    <a:pt x="349209" y="1344708"/>
                  </a:lnTo>
                  <a:lnTo>
                    <a:pt x="349209" y="1625833"/>
                  </a:lnTo>
                </a:path>
                <a:path w="904239" h="1687195">
                  <a:moveTo>
                    <a:pt x="297889" y="1396349"/>
                  </a:moveTo>
                  <a:lnTo>
                    <a:pt x="297889" y="1331662"/>
                  </a:lnTo>
                  <a:lnTo>
                    <a:pt x="338966" y="1331662"/>
                  </a:lnTo>
                  <a:lnTo>
                    <a:pt x="338966" y="1344708"/>
                  </a:lnTo>
                </a:path>
                <a:path w="904239" h="1687195">
                  <a:moveTo>
                    <a:pt x="223390" y="1334789"/>
                  </a:moveTo>
                  <a:lnTo>
                    <a:pt x="223390" y="1230802"/>
                  </a:lnTo>
                  <a:lnTo>
                    <a:pt x="318428" y="1230802"/>
                  </a:lnTo>
                  <a:lnTo>
                    <a:pt x="318428" y="1331662"/>
                  </a:lnTo>
                </a:path>
                <a:path w="904239" h="1687195">
                  <a:moveTo>
                    <a:pt x="174604" y="1302337"/>
                  </a:moveTo>
                  <a:lnTo>
                    <a:pt x="174604" y="1114471"/>
                  </a:lnTo>
                  <a:lnTo>
                    <a:pt x="270882" y="1114471"/>
                  </a:lnTo>
                  <a:lnTo>
                    <a:pt x="270882" y="1230802"/>
                  </a:lnTo>
                </a:path>
                <a:path w="904239" h="1687195">
                  <a:moveTo>
                    <a:pt x="133527" y="1329183"/>
                  </a:moveTo>
                  <a:lnTo>
                    <a:pt x="133527" y="974475"/>
                  </a:lnTo>
                  <a:lnTo>
                    <a:pt x="222743" y="974475"/>
                  </a:lnTo>
                  <a:lnTo>
                    <a:pt x="222743" y="1114471"/>
                  </a:lnTo>
                </a:path>
                <a:path w="904239" h="1687195">
                  <a:moveTo>
                    <a:pt x="46252" y="1204819"/>
                  </a:moveTo>
                  <a:lnTo>
                    <a:pt x="46252" y="890488"/>
                  </a:lnTo>
                  <a:lnTo>
                    <a:pt x="178162" y="890488"/>
                  </a:lnTo>
                  <a:lnTo>
                    <a:pt x="178162" y="974475"/>
                  </a:lnTo>
                </a:path>
                <a:path w="904239" h="1687195">
                  <a:moveTo>
                    <a:pt x="410824" y="1644645"/>
                  </a:moveTo>
                  <a:lnTo>
                    <a:pt x="410824" y="1363575"/>
                  </a:lnTo>
                  <a:lnTo>
                    <a:pt x="431363" y="1363575"/>
                  </a:lnTo>
                  <a:lnTo>
                    <a:pt x="431363" y="1644645"/>
                  </a:lnTo>
                </a:path>
                <a:path w="904239" h="1687195">
                  <a:moveTo>
                    <a:pt x="451901" y="1632087"/>
                  </a:moveTo>
                  <a:lnTo>
                    <a:pt x="451901" y="1350961"/>
                  </a:lnTo>
                  <a:lnTo>
                    <a:pt x="472440" y="1350961"/>
                  </a:lnTo>
                  <a:lnTo>
                    <a:pt x="472440" y="1632087"/>
                  </a:lnTo>
                </a:path>
                <a:path w="904239" h="1687195">
                  <a:moveTo>
                    <a:pt x="421120" y="1363575"/>
                  </a:moveTo>
                  <a:lnTo>
                    <a:pt x="421120" y="1296623"/>
                  </a:lnTo>
                  <a:lnTo>
                    <a:pt x="462197" y="1296623"/>
                  </a:lnTo>
                  <a:lnTo>
                    <a:pt x="462197" y="1350961"/>
                  </a:lnTo>
                </a:path>
                <a:path w="904239" h="1687195">
                  <a:moveTo>
                    <a:pt x="390286" y="1499312"/>
                  </a:moveTo>
                  <a:lnTo>
                    <a:pt x="390286" y="1218242"/>
                  </a:lnTo>
                  <a:lnTo>
                    <a:pt x="441659" y="1218242"/>
                  </a:lnTo>
                  <a:lnTo>
                    <a:pt x="441659" y="1296623"/>
                  </a:lnTo>
                </a:path>
                <a:path w="904239" h="1687195">
                  <a:moveTo>
                    <a:pt x="493032" y="1672462"/>
                  </a:moveTo>
                  <a:lnTo>
                    <a:pt x="493032" y="1391338"/>
                  </a:lnTo>
                  <a:lnTo>
                    <a:pt x="513571" y="1391338"/>
                  </a:lnTo>
                  <a:lnTo>
                    <a:pt x="513571" y="1672462"/>
                  </a:lnTo>
                </a:path>
                <a:path w="904239" h="1687195">
                  <a:moveTo>
                    <a:pt x="554648" y="1661896"/>
                  </a:moveTo>
                  <a:lnTo>
                    <a:pt x="554648" y="1380825"/>
                  </a:lnTo>
                  <a:lnTo>
                    <a:pt x="575186" y="1380825"/>
                  </a:lnTo>
                  <a:lnTo>
                    <a:pt x="575186" y="1661896"/>
                  </a:lnTo>
                </a:path>
                <a:path w="904239" h="1687195">
                  <a:moveTo>
                    <a:pt x="534109" y="1582436"/>
                  </a:moveTo>
                  <a:lnTo>
                    <a:pt x="534109" y="1301313"/>
                  </a:lnTo>
                  <a:lnTo>
                    <a:pt x="564890" y="1301313"/>
                  </a:lnTo>
                  <a:lnTo>
                    <a:pt x="564890" y="1380825"/>
                  </a:lnTo>
                </a:path>
                <a:path w="904239" h="1687195">
                  <a:moveTo>
                    <a:pt x="503275" y="1391338"/>
                  </a:moveTo>
                  <a:lnTo>
                    <a:pt x="503275" y="1199321"/>
                  </a:lnTo>
                  <a:lnTo>
                    <a:pt x="549473" y="1199321"/>
                  </a:lnTo>
                  <a:lnTo>
                    <a:pt x="549473" y="1301313"/>
                  </a:lnTo>
                </a:path>
                <a:path w="904239" h="1687195">
                  <a:moveTo>
                    <a:pt x="415999" y="1218242"/>
                  </a:moveTo>
                  <a:lnTo>
                    <a:pt x="415999" y="1095227"/>
                  </a:lnTo>
                  <a:lnTo>
                    <a:pt x="526401" y="1095227"/>
                  </a:lnTo>
                  <a:lnTo>
                    <a:pt x="526401" y="1199321"/>
                  </a:lnTo>
                </a:path>
                <a:path w="904239" h="1687195">
                  <a:moveTo>
                    <a:pt x="369747" y="1310423"/>
                  </a:moveTo>
                  <a:lnTo>
                    <a:pt x="369747" y="1029298"/>
                  </a:lnTo>
                  <a:lnTo>
                    <a:pt x="471200" y="1029298"/>
                  </a:lnTo>
                  <a:lnTo>
                    <a:pt x="471200" y="1095227"/>
                  </a:lnTo>
                </a:path>
                <a:path w="904239" h="1687195">
                  <a:moveTo>
                    <a:pt x="616263" y="1653055"/>
                  </a:moveTo>
                  <a:lnTo>
                    <a:pt x="616263" y="1371985"/>
                  </a:lnTo>
                  <a:lnTo>
                    <a:pt x="636802" y="1371985"/>
                  </a:lnTo>
                  <a:lnTo>
                    <a:pt x="636802" y="1653055"/>
                  </a:lnTo>
                </a:path>
                <a:path w="904239" h="1687195">
                  <a:moveTo>
                    <a:pt x="595725" y="1515160"/>
                  </a:moveTo>
                  <a:lnTo>
                    <a:pt x="595725" y="1234091"/>
                  </a:lnTo>
                  <a:lnTo>
                    <a:pt x="626506" y="1234091"/>
                  </a:lnTo>
                  <a:lnTo>
                    <a:pt x="626506" y="1371985"/>
                  </a:lnTo>
                </a:path>
                <a:path w="904239" h="1687195">
                  <a:moveTo>
                    <a:pt x="677879" y="1568746"/>
                  </a:moveTo>
                  <a:lnTo>
                    <a:pt x="677879" y="1287674"/>
                  </a:lnTo>
                  <a:lnTo>
                    <a:pt x="698418" y="1287674"/>
                  </a:lnTo>
                  <a:lnTo>
                    <a:pt x="698418" y="1568746"/>
                  </a:lnTo>
                </a:path>
                <a:path w="904239" h="1687195">
                  <a:moveTo>
                    <a:pt x="657341" y="1449396"/>
                  </a:moveTo>
                  <a:lnTo>
                    <a:pt x="657341" y="1168324"/>
                  </a:lnTo>
                  <a:lnTo>
                    <a:pt x="688121" y="1168324"/>
                  </a:lnTo>
                  <a:lnTo>
                    <a:pt x="688121" y="1287674"/>
                  </a:lnTo>
                </a:path>
                <a:path w="904239" h="1687195">
                  <a:moveTo>
                    <a:pt x="718956" y="1657637"/>
                  </a:moveTo>
                  <a:lnTo>
                    <a:pt x="718956" y="1376513"/>
                  </a:lnTo>
                  <a:lnTo>
                    <a:pt x="739495" y="1376513"/>
                  </a:lnTo>
                  <a:lnTo>
                    <a:pt x="739495" y="1657637"/>
                  </a:lnTo>
                </a:path>
                <a:path w="904239" h="1687195">
                  <a:moveTo>
                    <a:pt x="780572" y="1667395"/>
                  </a:moveTo>
                  <a:lnTo>
                    <a:pt x="780572" y="1386271"/>
                  </a:lnTo>
                  <a:lnTo>
                    <a:pt x="801110" y="1386271"/>
                  </a:lnTo>
                  <a:lnTo>
                    <a:pt x="801110" y="1667395"/>
                  </a:lnTo>
                </a:path>
                <a:path w="904239" h="1687195">
                  <a:moveTo>
                    <a:pt x="760033" y="1597908"/>
                  </a:moveTo>
                  <a:lnTo>
                    <a:pt x="760033" y="1316784"/>
                  </a:lnTo>
                  <a:lnTo>
                    <a:pt x="790868" y="1316784"/>
                  </a:lnTo>
                  <a:lnTo>
                    <a:pt x="790868" y="1386271"/>
                  </a:lnTo>
                </a:path>
                <a:path w="904239" h="1687195">
                  <a:moveTo>
                    <a:pt x="729252" y="1376513"/>
                  </a:moveTo>
                  <a:lnTo>
                    <a:pt x="729252" y="1251503"/>
                  </a:lnTo>
                  <a:lnTo>
                    <a:pt x="775451" y="1251503"/>
                  </a:lnTo>
                  <a:lnTo>
                    <a:pt x="775451" y="1316784"/>
                  </a:lnTo>
                </a:path>
                <a:path w="904239" h="1687195">
                  <a:moveTo>
                    <a:pt x="821649" y="1639741"/>
                  </a:moveTo>
                  <a:lnTo>
                    <a:pt x="821649" y="1358616"/>
                  </a:lnTo>
                  <a:lnTo>
                    <a:pt x="842187" y="1358616"/>
                  </a:lnTo>
                  <a:lnTo>
                    <a:pt x="842187" y="1639741"/>
                  </a:lnTo>
                </a:path>
                <a:path w="904239" h="1687195">
                  <a:moveTo>
                    <a:pt x="883264" y="1630952"/>
                  </a:moveTo>
                  <a:lnTo>
                    <a:pt x="883264" y="1349829"/>
                  </a:lnTo>
                  <a:lnTo>
                    <a:pt x="903857" y="1349829"/>
                  </a:lnTo>
                  <a:lnTo>
                    <a:pt x="903857" y="1630952"/>
                  </a:lnTo>
                </a:path>
                <a:path w="904239" h="1687195">
                  <a:moveTo>
                    <a:pt x="862726" y="1612193"/>
                  </a:moveTo>
                  <a:lnTo>
                    <a:pt x="862726" y="1331123"/>
                  </a:lnTo>
                  <a:lnTo>
                    <a:pt x="893561" y="1331123"/>
                  </a:lnTo>
                  <a:lnTo>
                    <a:pt x="893561" y="1349829"/>
                  </a:lnTo>
                </a:path>
                <a:path w="904239" h="1687195">
                  <a:moveTo>
                    <a:pt x="831945" y="1358616"/>
                  </a:moveTo>
                  <a:lnTo>
                    <a:pt x="831945" y="1206814"/>
                  </a:lnTo>
                  <a:lnTo>
                    <a:pt x="878143" y="1206814"/>
                  </a:lnTo>
                  <a:lnTo>
                    <a:pt x="878143" y="1331123"/>
                  </a:lnTo>
                </a:path>
                <a:path w="904239" h="1687195">
                  <a:moveTo>
                    <a:pt x="752325" y="1251503"/>
                  </a:moveTo>
                  <a:lnTo>
                    <a:pt x="752325" y="1100725"/>
                  </a:lnTo>
                  <a:lnTo>
                    <a:pt x="855071" y="1100725"/>
                  </a:lnTo>
                  <a:lnTo>
                    <a:pt x="855071" y="1206814"/>
                  </a:lnTo>
                </a:path>
                <a:path w="904239" h="1687195">
                  <a:moveTo>
                    <a:pt x="672758" y="1168324"/>
                  </a:moveTo>
                  <a:lnTo>
                    <a:pt x="672758" y="927792"/>
                  </a:lnTo>
                  <a:lnTo>
                    <a:pt x="803698" y="927792"/>
                  </a:lnTo>
                  <a:lnTo>
                    <a:pt x="803698" y="1100725"/>
                  </a:lnTo>
                </a:path>
                <a:path w="904239" h="1687195">
                  <a:moveTo>
                    <a:pt x="611142" y="1234091"/>
                  </a:moveTo>
                  <a:lnTo>
                    <a:pt x="611142" y="889949"/>
                  </a:lnTo>
                  <a:lnTo>
                    <a:pt x="738201" y="889949"/>
                  </a:lnTo>
                  <a:lnTo>
                    <a:pt x="738201" y="927792"/>
                  </a:lnTo>
                </a:path>
                <a:path w="904239" h="1687195">
                  <a:moveTo>
                    <a:pt x="420474" y="1029298"/>
                  </a:moveTo>
                  <a:lnTo>
                    <a:pt x="420474" y="497560"/>
                  </a:lnTo>
                  <a:lnTo>
                    <a:pt x="674645" y="497560"/>
                  </a:lnTo>
                  <a:lnTo>
                    <a:pt x="674645" y="889949"/>
                  </a:lnTo>
                </a:path>
                <a:path w="904239" h="1687195">
                  <a:moveTo>
                    <a:pt x="112180" y="890488"/>
                  </a:moveTo>
                  <a:lnTo>
                    <a:pt x="112180" y="0"/>
                  </a:lnTo>
                  <a:lnTo>
                    <a:pt x="547586" y="0"/>
                  </a:lnTo>
                  <a:lnTo>
                    <a:pt x="547586" y="497560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5043" y="862572"/>
              <a:ext cx="26034" cy="1490345"/>
            </a:xfrm>
            <a:custGeom>
              <a:avLst/>
              <a:gdLst/>
              <a:ahLst/>
              <a:cxnLst/>
              <a:rect l="l" t="t" r="r" b="b"/>
              <a:pathLst>
                <a:path w="26035" h="1490345">
                  <a:moveTo>
                    <a:pt x="25659" y="1490203"/>
                  </a:moveTo>
                  <a:lnTo>
                    <a:pt x="25659" y="0"/>
                  </a:lnTo>
                </a:path>
                <a:path w="26035" h="1490345">
                  <a:moveTo>
                    <a:pt x="25659" y="1490203"/>
                  </a:moveTo>
                  <a:lnTo>
                    <a:pt x="0" y="1490203"/>
                  </a:lnTo>
                </a:path>
                <a:path w="26035" h="1490345">
                  <a:moveTo>
                    <a:pt x="25659" y="1223471"/>
                  </a:moveTo>
                  <a:lnTo>
                    <a:pt x="0" y="1223471"/>
                  </a:lnTo>
                </a:path>
                <a:path w="26035" h="1490345">
                  <a:moveTo>
                    <a:pt x="25659" y="956686"/>
                  </a:moveTo>
                  <a:lnTo>
                    <a:pt x="0" y="956686"/>
                  </a:lnTo>
                </a:path>
                <a:path w="26035" h="1490345">
                  <a:moveTo>
                    <a:pt x="25659" y="689954"/>
                  </a:moveTo>
                  <a:lnTo>
                    <a:pt x="0" y="689954"/>
                  </a:lnTo>
                </a:path>
                <a:path w="26035" h="1490345">
                  <a:moveTo>
                    <a:pt x="25659" y="423169"/>
                  </a:moveTo>
                  <a:lnTo>
                    <a:pt x="0" y="423169"/>
                  </a:lnTo>
                </a:path>
                <a:path w="26035" h="1490345">
                  <a:moveTo>
                    <a:pt x="25659" y="156437"/>
                  </a:moveTo>
                  <a:lnTo>
                    <a:pt x="0" y="156437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16820" y="2208952"/>
              <a:ext cx="349250" cy="421640"/>
            </a:xfrm>
            <a:custGeom>
              <a:avLst/>
              <a:gdLst/>
              <a:ahLst/>
              <a:cxnLst/>
              <a:rect l="l" t="t" r="r" b="b"/>
              <a:pathLst>
                <a:path w="349250" h="421639">
                  <a:moveTo>
                    <a:pt x="0" y="354869"/>
                  </a:moveTo>
                  <a:lnTo>
                    <a:pt x="0" y="61399"/>
                  </a:lnTo>
                </a:path>
                <a:path w="349250" h="421639">
                  <a:moveTo>
                    <a:pt x="20538" y="401014"/>
                  </a:moveTo>
                  <a:lnTo>
                    <a:pt x="20538" y="107598"/>
                  </a:lnTo>
                </a:path>
                <a:path w="349250" h="421639">
                  <a:moveTo>
                    <a:pt x="41077" y="401014"/>
                  </a:moveTo>
                  <a:lnTo>
                    <a:pt x="41077" y="107598"/>
                  </a:lnTo>
                </a:path>
                <a:path w="349250" h="421639">
                  <a:moveTo>
                    <a:pt x="61615" y="293468"/>
                  </a:moveTo>
                  <a:lnTo>
                    <a:pt x="61615" y="0"/>
                  </a:lnTo>
                </a:path>
                <a:path w="349250" h="421639">
                  <a:moveTo>
                    <a:pt x="82154" y="365274"/>
                  </a:moveTo>
                  <a:lnTo>
                    <a:pt x="82154" y="71857"/>
                  </a:lnTo>
                </a:path>
                <a:path w="349250" h="421639">
                  <a:moveTo>
                    <a:pt x="102746" y="365274"/>
                  </a:moveTo>
                  <a:lnTo>
                    <a:pt x="102746" y="71857"/>
                  </a:lnTo>
                </a:path>
                <a:path w="349250" h="421639">
                  <a:moveTo>
                    <a:pt x="123285" y="345059"/>
                  </a:moveTo>
                  <a:lnTo>
                    <a:pt x="123285" y="51588"/>
                  </a:lnTo>
                </a:path>
                <a:path w="349250" h="421639">
                  <a:moveTo>
                    <a:pt x="143823" y="345059"/>
                  </a:moveTo>
                  <a:lnTo>
                    <a:pt x="143823" y="51588"/>
                  </a:lnTo>
                </a:path>
                <a:path w="349250" h="421639">
                  <a:moveTo>
                    <a:pt x="164362" y="318158"/>
                  </a:moveTo>
                  <a:lnTo>
                    <a:pt x="164362" y="24743"/>
                  </a:lnTo>
                </a:path>
                <a:path w="349250" h="421639">
                  <a:moveTo>
                    <a:pt x="184900" y="318158"/>
                  </a:moveTo>
                  <a:lnTo>
                    <a:pt x="184900" y="24743"/>
                  </a:lnTo>
                </a:path>
                <a:path w="349250" h="421639">
                  <a:moveTo>
                    <a:pt x="205439" y="350610"/>
                  </a:moveTo>
                  <a:lnTo>
                    <a:pt x="205439" y="57195"/>
                  </a:lnTo>
                </a:path>
                <a:path w="349250" h="421639">
                  <a:moveTo>
                    <a:pt x="225977" y="377564"/>
                  </a:moveTo>
                  <a:lnTo>
                    <a:pt x="225977" y="84148"/>
                  </a:lnTo>
                </a:path>
                <a:path w="349250" h="421639">
                  <a:moveTo>
                    <a:pt x="246516" y="421337"/>
                  </a:moveTo>
                  <a:lnTo>
                    <a:pt x="246516" y="127868"/>
                  </a:lnTo>
                </a:path>
                <a:path w="349250" h="421639">
                  <a:moveTo>
                    <a:pt x="267054" y="421337"/>
                  </a:moveTo>
                  <a:lnTo>
                    <a:pt x="267054" y="127868"/>
                  </a:lnTo>
                </a:path>
                <a:path w="349250" h="421639">
                  <a:moveTo>
                    <a:pt x="287593" y="412172"/>
                  </a:moveTo>
                  <a:lnTo>
                    <a:pt x="287593" y="118755"/>
                  </a:lnTo>
                </a:path>
                <a:path w="349250" h="421639">
                  <a:moveTo>
                    <a:pt x="308131" y="412172"/>
                  </a:moveTo>
                  <a:lnTo>
                    <a:pt x="308131" y="118755"/>
                  </a:lnTo>
                </a:path>
                <a:path w="349250" h="421639">
                  <a:moveTo>
                    <a:pt x="328670" y="360584"/>
                  </a:moveTo>
                  <a:lnTo>
                    <a:pt x="328670" y="67114"/>
                  </a:lnTo>
                </a:path>
                <a:path w="349250" h="421639">
                  <a:moveTo>
                    <a:pt x="349209" y="360584"/>
                  </a:moveTo>
                  <a:lnTo>
                    <a:pt x="349209" y="67114"/>
                  </a:lnTo>
                </a:path>
              </a:pathLst>
            </a:custGeom>
            <a:ln w="4043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6568" y="1960656"/>
              <a:ext cx="205740" cy="655955"/>
            </a:xfrm>
            <a:custGeom>
              <a:avLst/>
              <a:gdLst/>
              <a:ahLst/>
              <a:cxnLst/>
              <a:rect l="l" t="t" r="r" b="b"/>
              <a:pathLst>
                <a:path w="205739" h="655955">
                  <a:moveTo>
                    <a:pt x="0" y="293469"/>
                  </a:moveTo>
                  <a:lnTo>
                    <a:pt x="0" y="0"/>
                  </a:lnTo>
                </a:path>
                <a:path w="205739" h="655955">
                  <a:moveTo>
                    <a:pt x="20538" y="482358"/>
                  </a:moveTo>
                  <a:lnTo>
                    <a:pt x="20538" y="188943"/>
                  </a:lnTo>
                </a:path>
                <a:path w="205739" h="655955">
                  <a:moveTo>
                    <a:pt x="41077" y="627691"/>
                  </a:moveTo>
                  <a:lnTo>
                    <a:pt x="41077" y="334276"/>
                  </a:lnTo>
                </a:path>
                <a:path w="205739" h="655955">
                  <a:moveTo>
                    <a:pt x="61615" y="627691"/>
                  </a:moveTo>
                  <a:lnTo>
                    <a:pt x="61615" y="334276"/>
                  </a:lnTo>
                </a:path>
                <a:path w="205739" h="655955">
                  <a:moveTo>
                    <a:pt x="82154" y="615078"/>
                  </a:moveTo>
                  <a:lnTo>
                    <a:pt x="82154" y="321662"/>
                  </a:lnTo>
                </a:path>
                <a:path w="205739" h="655955">
                  <a:moveTo>
                    <a:pt x="102692" y="615078"/>
                  </a:moveTo>
                  <a:lnTo>
                    <a:pt x="102692" y="321662"/>
                  </a:lnTo>
                </a:path>
                <a:path w="205739" h="655955">
                  <a:moveTo>
                    <a:pt x="123285" y="655508"/>
                  </a:moveTo>
                  <a:lnTo>
                    <a:pt x="123285" y="362039"/>
                  </a:lnTo>
                </a:path>
                <a:path w="205739" h="655955">
                  <a:moveTo>
                    <a:pt x="143823" y="655508"/>
                  </a:moveTo>
                  <a:lnTo>
                    <a:pt x="143823" y="362039"/>
                  </a:lnTo>
                </a:path>
                <a:path w="205739" h="655955">
                  <a:moveTo>
                    <a:pt x="164362" y="565429"/>
                  </a:moveTo>
                  <a:lnTo>
                    <a:pt x="164362" y="272014"/>
                  </a:lnTo>
                </a:path>
                <a:path w="205739" h="655955">
                  <a:moveTo>
                    <a:pt x="184900" y="644942"/>
                  </a:moveTo>
                  <a:lnTo>
                    <a:pt x="184900" y="351527"/>
                  </a:lnTo>
                </a:path>
                <a:path w="205739" h="655955">
                  <a:moveTo>
                    <a:pt x="205439" y="644942"/>
                  </a:moveTo>
                  <a:lnTo>
                    <a:pt x="205439" y="351527"/>
                  </a:lnTo>
                </a:path>
              </a:pathLst>
            </a:custGeom>
            <a:ln w="4043">
              <a:solidFill>
                <a:srgbClr val="E0E7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2546" y="2099682"/>
              <a:ext cx="308610" cy="511809"/>
            </a:xfrm>
            <a:custGeom>
              <a:avLst/>
              <a:gdLst/>
              <a:ahLst/>
              <a:cxnLst/>
              <a:rect l="l" t="t" r="r" b="b"/>
              <a:pathLst>
                <a:path w="308610" h="511810">
                  <a:moveTo>
                    <a:pt x="0" y="359181"/>
                  </a:moveTo>
                  <a:lnTo>
                    <a:pt x="0" y="65766"/>
                  </a:lnTo>
                </a:path>
                <a:path w="308610" h="511810">
                  <a:moveTo>
                    <a:pt x="20538" y="497075"/>
                  </a:moveTo>
                  <a:lnTo>
                    <a:pt x="20538" y="203660"/>
                  </a:lnTo>
                </a:path>
                <a:path w="308610" h="511810">
                  <a:moveTo>
                    <a:pt x="41077" y="497075"/>
                  </a:moveTo>
                  <a:lnTo>
                    <a:pt x="41077" y="203660"/>
                  </a:lnTo>
                </a:path>
                <a:path w="308610" h="511810">
                  <a:moveTo>
                    <a:pt x="61615" y="293416"/>
                  </a:moveTo>
                  <a:lnTo>
                    <a:pt x="61615" y="0"/>
                  </a:lnTo>
                </a:path>
                <a:path w="308610" h="511810">
                  <a:moveTo>
                    <a:pt x="82154" y="412763"/>
                  </a:moveTo>
                  <a:lnTo>
                    <a:pt x="82154" y="119349"/>
                  </a:lnTo>
                </a:path>
                <a:path w="308610" h="511810">
                  <a:moveTo>
                    <a:pt x="102692" y="412763"/>
                  </a:moveTo>
                  <a:lnTo>
                    <a:pt x="102692" y="119349"/>
                  </a:lnTo>
                </a:path>
                <a:path w="308610" h="511810">
                  <a:moveTo>
                    <a:pt x="123231" y="501657"/>
                  </a:moveTo>
                  <a:lnTo>
                    <a:pt x="123231" y="208188"/>
                  </a:lnTo>
                </a:path>
                <a:path w="308610" h="511810">
                  <a:moveTo>
                    <a:pt x="143769" y="501657"/>
                  </a:moveTo>
                  <a:lnTo>
                    <a:pt x="143769" y="208188"/>
                  </a:lnTo>
                </a:path>
                <a:path w="308610" h="511810">
                  <a:moveTo>
                    <a:pt x="164308" y="441928"/>
                  </a:moveTo>
                  <a:lnTo>
                    <a:pt x="164308" y="148459"/>
                  </a:lnTo>
                </a:path>
                <a:path w="308610" h="511810">
                  <a:moveTo>
                    <a:pt x="184846" y="511415"/>
                  </a:moveTo>
                  <a:lnTo>
                    <a:pt x="184846" y="217946"/>
                  </a:lnTo>
                </a:path>
                <a:path w="308610" h="511810">
                  <a:moveTo>
                    <a:pt x="205385" y="511415"/>
                  </a:moveTo>
                  <a:lnTo>
                    <a:pt x="205385" y="217946"/>
                  </a:lnTo>
                </a:path>
                <a:path w="308610" h="511810">
                  <a:moveTo>
                    <a:pt x="225923" y="483762"/>
                  </a:moveTo>
                  <a:lnTo>
                    <a:pt x="225923" y="190291"/>
                  </a:lnTo>
                </a:path>
                <a:path w="308610" h="511810">
                  <a:moveTo>
                    <a:pt x="246462" y="483762"/>
                  </a:moveTo>
                  <a:lnTo>
                    <a:pt x="246462" y="190291"/>
                  </a:lnTo>
                </a:path>
                <a:path w="308610" h="511810">
                  <a:moveTo>
                    <a:pt x="267001" y="456213"/>
                  </a:moveTo>
                  <a:lnTo>
                    <a:pt x="267001" y="162798"/>
                  </a:lnTo>
                </a:path>
                <a:path w="308610" h="511810">
                  <a:moveTo>
                    <a:pt x="287539" y="474973"/>
                  </a:moveTo>
                  <a:lnTo>
                    <a:pt x="287539" y="181504"/>
                  </a:lnTo>
                </a:path>
                <a:path w="308610" h="511810">
                  <a:moveTo>
                    <a:pt x="308131" y="474973"/>
                  </a:moveTo>
                  <a:lnTo>
                    <a:pt x="308131" y="181504"/>
                  </a:lnTo>
                </a:path>
              </a:pathLst>
            </a:custGeom>
            <a:ln w="4043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80703" y="1685893"/>
              <a:ext cx="976630" cy="0"/>
            </a:xfrm>
            <a:custGeom>
              <a:avLst/>
              <a:gdLst/>
              <a:ahLst/>
              <a:cxnLst/>
              <a:rect l="l" t="t" r="r" b="b"/>
              <a:pathLst>
                <a:path w="976629">
                  <a:moveTo>
                    <a:pt x="0" y="0"/>
                  </a:moveTo>
                  <a:lnTo>
                    <a:pt x="976092" y="0"/>
                  </a:lnTo>
                </a:path>
              </a:pathLst>
            </a:custGeom>
            <a:ln w="40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64724" y="982329"/>
            <a:ext cx="68580" cy="13957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765" algn="l"/>
                <a:tab pos="546100" algn="l"/>
                <a:tab pos="812800" algn="l"/>
                <a:tab pos="1079500" algn="l"/>
                <a:tab pos="1334135" algn="l"/>
              </a:tabLst>
            </a:pPr>
            <a:r>
              <a:rPr sz="300" dirty="0">
                <a:latin typeface="Arial"/>
                <a:cs typeface="Arial"/>
              </a:rPr>
              <a:t>0	2	4	6	8	10</a:t>
            </a:r>
            <a:endParaRPr sz="3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326" y="211465"/>
            <a:ext cx="1978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Details of previous</a:t>
            </a:r>
            <a:r>
              <a:rPr spc="-15" dirty="0"/>
              <a:t> </a:t>
            </a:r>
            <a:r>
              <a:rPr spc="5" dirty="0"/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17929"/>
            <a:ext cx="3766820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397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Left: </a:t>
            </a:r>
            <a:r>
              <a:rPr sz="1100" spc="-10" dirty="0">
                <a:latin typeface="Latin Modern Math"/>
                <a:cs typeface="Latin Modern Math"/>
              </a:rPr>
              <a:t>Dendrogram </a:t>
            </a:r>
            <a:r>
              <a:rPr sz="1100" spc="-5" dirty="0">
                <a:latin typeface="Latin Modern Math"/>
                <a:cs typeface="Latin Modern Math"/>
              </a:rPr>
              <a:t>obtained </a:t>
            </a:r>
            <a:r>
              <a:rPr sz="1100" spc="-10" dirty="0">
                <a:latin typeface="Latin Modern Math"/>
                <a:cs typeface="Latin Modern Math"/>
              </a:rPr>
              <a:t>from hierarchically </a:t>
            </a:r>
            <a:r>
              <a:rPr sz="1100" spc="-5" dirty="0">
                <a:latin typeface="Latin Modern Math"/>
                <a:cs typeface="Latin Modern Math"/>
              </a:rPr>
              <a:t>clustering  the data </a:t>
            </a:r>
            <a:r>
              <a:rPr sz="1100" spc="-10" dirty="0">
                <a:latin typeface="Latin Modern Math"/>
                <a:cs typeface="Latin Modern Math"/>
              </a:rPr>
              <a:t>from </a:t>
            </a:r>
            <a:r>
              <a:rPr sz="1100" spc="-5" dirty="0">
                <a:latin typeface="Latin Modern Math"/>
                <a:cs typeface="Latin Modern Math"/>
              </a:rPr>
              <a:t>previous slide,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spc="-5" dirty="0">
                <a:latin typeface="Latin Modern Math"/>
                <a:cs typeface="Latin Modern Math"/>
              </a:rPr>
              <a:t>complete </a:t>
            </a:r>
            <a:r>
              <a:rPr sz="1100" spc="-15" dirty="0">
                <a:latin typeface="Latin Modern Math"/>
                <a:cs typeface="Latin Modern Math"/>
              </a:rPr>
              <a:t>linkage </a:t>
            </a:r>
            <a:r>
              <a:rPr sz="1100" spc="-10" dirty="0">
                <a:latin typeface="Latin Modern Math"/>
                <a:cs typeface="Latin Modern Math"/>
              </a:rPr>
              <a:t>and  Euclidean </a:t>
            </a:r>
            <a:r>
              <a:rPr sz="1100" spc="-5" dirty="0">
                <a:latin typeface="Latin Modern Math"/>
                <a:cs typeface="Latin Modern Math"/>
              </a:rPr>
              <a:t>distance.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Center: </a:t>
            </a:r>
            <a:r>
              <a:rPr sz="1100" spc="-10" dirty="0">
                <a:latin typeface="Latin Modern Math"/>
                <a:cs typeface="Latin Modern Math"/>
              </a:rPr>
              <a:t>The dendrogram from </a:t>
            </a:r>
            <a:r>
              <a:rPr sz="1100" spc="-5" dirty="0">
                <a:latin typeface="Latin Modern Math"/>
                <a:cs typeface="Latin Modern Math"/>
              </a:rPr>
              <a:t>the left-hand panel, cut at a  </a:t>
            </a:r>
            <a:r>
              <a:rPr sz="1100" spc="-10" dirty="0">
                <a:latin typeface="Latin Modern Math"/>
                <a:cs typeface="Latin Modern Math"/>
              </a:rPr>
              <a:t>height </a:t>
            </a:r>
            <a:r>
              <a:rPr sz="1100" spc="-5" dirty="0">
                <a:latin typeface="Latin Modern Math"/>
                <a:cs typeface="Latin Modern Math"/>
              </a:rPr>
              <a:t>of 9 (indicated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dashed </a:t>
            </a:r>
            <a:r>
              <a:rPr sz="1100" spc="-5" dirty="0">
                <a:latin typeface="Latin Modern Math"/>
                <a:cs typeface="Latin Modern Math"/>
              </a:rPr>
              <a:t>line). This cut results  in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distinct clusters,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different</a:t>
            </a:r>
            <a:r>
              <a:rPr sz="1100" spc="2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colors.</a:t>
            </a:r>
            <a:endParaRPr sz="1100">
              <a:latin typeface="Latin Modern Math"/>
              <a:cs typeface="Latin Modern Math"/>
            </a:endParaRPr>
          </a:p>
          <a:p>
            <a:pPr marL="14478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Right: </a:t>
            </a:r>
            <a:r>
              <a:rPr sz="1100" spc="-10" dirty="0">
                <a:latin typeface="Latin Modern Math"/>
                <a:cs typeface="Latin Modern Math"/>
              </a:rPr>
              <a:t>The dendrogram from </a:t>
            </a:r>
            <a:r>
              <a:rPr sz="1100" spc="-5" dirty="0">
                <a:latin typeface="Latin Modern Math"/>
                <a:cs typeface="Latin Modern Math"/>
              </a:rPr>
              <a:t>the left-hand panel, </a:t>
            </a:r>
            <a:r>
              <a:rPr sz="1100" spc="-20" dirty="0">
                <a:latin typeface="Latin Modern Math"/>
                <a:cs typeface="Latin Modern Math"/>
              </a:rPr>
              <a:t>now </a:t>
            </a:r>
            <a:r>
              <a:rPr sz="1100" spc="-5" dirty="0">
                <a:latin typeface="Latin Modern Math"/>
                <a:cs typeface="Latin Modern Math"/>
              </a:rPr>
              <a:t>cut  at a </a:t>
            </a:r>
            <a:r>
              <a:rPr sz="1100" spc="-10" dirty="0">
                <a:latin typeface="Latin Modern Math"/>
                <a:cs typeface="Latin Modern Math"/>
              </a:rPr>
              <a:t>height </a:t>
            </a:r>
            <a:r>
              <a:rPr sz="1100" spc="-5" dirty="0">
                <a:latin typeface="Latin Modern Math"/>
                <a:cs typeface="Latin Modern Math"/>
              </a:rPr>
              <a:t>of 5. This cut results in three distinct clusters, 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10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different </a:t>
            </a:r>
            <a:r>
              <a:rPr sz="1100" spc="-5" dirty="0">
                <a:latin typeface="Latin Modern Math"/>
                <a:cs typeface="Latin Modern Math"/>
              </a:rPr>
              <a:t>colors. Note that the colors </a:t>
            </a:r>
            <a:r>
              <a:rPr sz="1100" spc="-15" dirty="0">
                <a:latin typeface="Latin Modern Math"/>
                <a:cs typeface="Latin Modern Math"/>
              </a:rPr>
              <a:t>were </a:t>
            </a:r>
            <a:r>
              <a:rPr sz="1100" spc="-10" dirty="0">
                <a:latin typeface="Latin Modern Math"/>
                <a:cs typeface="Latin Modern Math"/>
              </a:rPr>
              <a:t>not  </a:t>
            </a:r>
            <a:r>
              <a:rPr sz="1100" spc="-5" dirty="0">
                <a:latin typeface="Latin Modern Math"/>
                <a:cs typeface="Latin Modern Math"/>
              </a:rPr>
              <a:t>used in clustering, </a:t>
            </a:r>
            <a:r>
              <a:rPr sz="1100" spc="-10" dirty="0">
                <a:latin typeface="Latin Modern Math"/>
                <a:cs typeface="Latin Modern Math"/>
              </a:rPr>
              <a:t>but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simply </a:t>
            </a:r>
            <a:r>
              <a:rPr sz="1100" spc="-5" dirty="0">
                <a:latin typeface="Latin Modern Math"/>
                <a:cs typeface="Latin Modern Math"/>
              </a:rPr>
              <a:t>used for </a:t>
            </a:r>
            <a:r>
              <a:rPr sz="1100" spc="-10" dirty="0">
                <a:latin typeface="Latin Modern Math"/>
                <a:cs typeface="Latin Modern Math"/>
              </a:rPr>
              <a:t>display </a:t>
            </a:r>
            <a:r>
              <a:rPr sz="1100" spc="-5" dirty="0">
                <a:latin typeface="Latin Modern Math"/>
                <a:cs typeface="Latin Modern Math"/>
              </a:rPr>
              <a:t>purposes  in this </a:t>
            </a:r>
            <a:r>
              <a:rPr sz="1100" spc="-15" dirty="0">
                <a:latin typeface="Latin Modern Math"/>
                <a:cs typeface="Latin Modern Math"/>
              </a:rPr>
              <a:t>figure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3060" y="211465"/>
            <a:ext cx="1362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Roman 12"/>
                <a:cs typeface="LM Roman 12"/>
              </a:rPr>
              <a:t>Types </a:t>
            </a: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of</a:t>
            </a:r>
            <a:r>
              <a:rPr sz="1400" spc="-50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1400" dirty="0">
                <a:solidFill>
                  <a:srgbClr val="3333B2"/>
                </a:solidFill>
                <a:latin typeface="LM Roman 12"/>
                <a:cs typeface="LM Roman 12"/>
              </a:rPr>
              <a:t>Linkage</a:t>
            </a:r>
            <a:endParaRPr sz="14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466" y="592823"/>
          <a:ext cx="3949065" cy="248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883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i="1" spc="-5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Linkage</a:t>
                      </a:r>
                      <a:endParaRPr sz="10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i="1" spc="-5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Description</a:t>
                      </a:r>
                      <a:endParaRPr sz="10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Complete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just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Maximal</a:t>
                      </a:r>
                      <a:r>
                        <a:rPr sz="1000" spc="-100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inter-cluster</a:t>
                      </a:r>
                      <a:r>
                        <a:rPr sz="1000" spc="-100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15" dirty="0">
                          <a:latin typeface="Latin Modern Math"/>
                          <a:cs typeface="Latin Modern Math"/>
                        </a:rPr>
                        <a:t>dissimilarity.</a:t>
                      </a:r>
                      <a:r>
                        <a:rPr sz="1000" spc="8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Compute</a:t>
                      </a:r>
                      <a:r>
                        <a:rPr sz="1000" spc="-100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all</a:t>
                      </a:r>
                      <a:r>
                        <a:rPr sz="1000" spc="-9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pairwise  dissimilarities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between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in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cluster A and  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in cluster B, and record the </a:t>
                      </a:r>
                      <a:r>
                        <a:rPr sz="1000" i="1" spc="-10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largest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of  these dissimilarities.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Single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just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Minimal inter-cluster </a:t>
                      </a:r>
                      <a:r>
                        <a:rPr sz="1000" spc="-15" dirty="0">
                          <a:latin typeface="Latin Modern Math"/>
                          <a:cs typeface="Latin Modern Math"/>
                        </a:rPr>
                        <a:t>dissimilarity.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Compute all</a:t>
                      </a:r>
                      <a:r>
                        <a:rPr sz="1000" spc="-9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pairwise  dissimilarities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between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in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cluster A and  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in cluster B, and record the </a:t>
                      </a:r>
                      <a:r>
                        <a:rPr sz="1000" i="1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smallest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of  these dissimilarities.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Average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945" algn="just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Mean inter-cluster </a:t>
                      </a:r>
                      <a:r>
                        <a:rPr sz="1000" spc="-15" dirty="0">
                          <a:latin typeface="Latin Modern Math"/>
                          <a:cs typeface="Latin Modern Math"/>
                        </a:rPr>
                        <a:t>dissimilarity.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Compute all pairwise  dissimilarities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between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in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cluster A and  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observations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in cluster B, and record the </a:t>
                      </a:r>
                      <a:r>
                        <a:rPr sz="1000" i="1" spc="-10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average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of  these dissimilarities.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Centroid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just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Dissimilarity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between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centroid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for cluster A (a</a:t>
                      </a:r>
                      <a:r>
                        <a:rPr sz="1000" spc="-10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mean 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vector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of length </a:t>
                      </a:r>
                      <a:r>
                        <a:rPr sz="1000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) and the </a:t>
                      </a:r>
                      <a:r>
                        <a:rPr sz="1000" spc="-10" dirty="0">
                          <a:latin typeface="Latin Modern Math"/>
                          <a:cs typeface="Latin Modern Math"/>
                        </a:rPr>
                        <a:t>centroid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for cluster B. Cen-  troid </a:t>
                      </a:r>
                      <a:r>
                        <a:rPr sz="1000" spc="-15" dirty="0">
                          <a:latin typeface="Latin Modern Math"/>
                          <a:cs typeface="Latin Modern Math"/>
                        </a:rPr>
                        <a:t>linkage 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can result in undesirable</a:t>
                      </a:r>
                      <a:r>
                        <a:rPr sz="1000" spc="3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1000" i="1" spc="-5" dirty="0">
                          <a:solidFill>
                            <a:srgbClr val="009900"/>
                          </a:solidFill>
                          <a:latin typeface="LM Roman 10"/>
                          <a:cs typeface="LM Roman 10"/>
                        </a:rPr>
                        <a:t>inversions</a:t>
                      </a:r>
                      <a:r>
                        <a:rPr sz="1000" spc="-5" dirty="0">
                          <a:latin typeface="Latin Modern Math"/>
                          <a:cs typeface="Latin Modern Math"/>
                        </a:rPr>
                        <a:t>.</a:t>
                      </a:r>
                      <a:endParaRPr sz="1000">
                        <a:latin typeface="Latin Modern Math"/>
                        <a:cs typeface="Latin Modern Math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98" y="211465"/>
            <a:ext cx="2513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Choice </a:t>
            </a:r>
            <a:r>
              <a:rPr spc="10" dirty="0"/>
              <a:t>of </a:t>
            </a:r>
            <a:r>
              <a:rPr spc="5" dirty="0"/>
              <a:t>Dissimilarity</a:t>
            </a:r>
            <a:r>
              <a:rPr spc="-5" dirty="0"/>
              <a:t> </a:t>
            </a:r>
            <a:r>
              <a:rPr spc="15"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748404" cy="122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So </a:t>
            </a:r>
            <a:r>
              <a:rPr sz="1100" spc="-5" dirty="0">
                <a:latin typeface="Latin Modern Math"/>
                <a:cs typeface="Latin Modern Math"/>
              </a:rPr>
              <a:t>far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5" dirty="0">
                <a:latin typeface="Latin Modern Math"/>
                <a:cs typeface="Latin Modern Math"/>
              </a:rPr>
              <a:t>used </a:t>
            </a:r>
            <a:r>
              <a:rPr sz="1100" spc="-10" dirty="0">
                <a:latin typeface="Latin Modern Math"/>
                <a:cs typeface="Latin Modern Math"/>
              </a:rPr>
              <a:t>Euclidean</a:t>
            </a:r>
            <a:r>
              <a:rPr sz="1100" spc="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distance.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An alternative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correlation-based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distance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considers 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10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similar if </a:t>
            </a:r>
            <a:r>
              <a:rPr sz="1100" spc="-10" dirty="0">
                <a:latin typeface="Latin Modern Math"/>
                <a:cs typeface="Latin Modern Math"/>
              </a:rPr>
              <a:t>their </a:t>
            </a:r>
            <a:r>
              <a:rPr sz="1100" spc="-5" dirty="0">
                <a:latin typeface="Latin Modern Math"/>
                <a:cs typeface="Latin Modern Math"/>
              </a:rPr>
              <a:t>features are highly  correlated.</a:t>
            </a:r>
            <a:endParaRPr sz="1100">
              <a:latin typeface="Latin Modern Math"/>
              <a:cs typeface="Latin Modern Math"/>
            </a:endParaRPr>
          </a:p>
          <a:p>
            <a:pPr marL="144780" marR="103505" indent="-132715">
              <a:lnSpc>
                <a:spcPct val="102600"/>
              </a:lnSpc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is </a:t>
            </a:r>
            <a:r>
              <a:rPr sz="1100" spc="-10" dirty="0">
                <a:latin typeface="Latin Modern Math"/>
                <a:cs typeface="Latin Modern Math"/>
              </a:rPr>
              <a:t>an unusual </a:t>
            </a:r>
            <a:r>
              <a:rPr sz="1100" spc="-5" dirty="0">
                <a:latin typeface="Latin Modern Math"/>
                <a:cs typeface="Latin Modern Math"/>
              </a:rPr>
              <a:t>use of correlation,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normally  computed </a:t>
            </a:r>
            <a:r>
              <a:rPr sz="1100" spc="-15" dirty="0">
                <a:latin typeface="Latin Modern Math"/>
                <a:cs typeface="Latin Modern Math"/>
              </a:rPr>
              <a:t>between variables; </a:t>
            </a:r>
            <a:r>
              <a:rPr sz="1100" spc="-5" dirty="0">
                <a:latin typeface="Latin Modern Math"/>
                <a:cs typeface="Latin Modern Math"/>
              </a:rPr>
              <a:t>here it is </a:t>
            </a:r>
            <a:r>
              <a:rPr sz="1100" spc="-10" dirty="0">
                <a:latin typeface="Latin Modern Math"/>
                <a:cs typeface="Latin Modern Math"/>
              </a:rPr>
              <a:t>computed </a:t>
            </a:r>
            <a:r>
              <a:rPr sz="1100" spc="-15" dirty="0">
                <a:latin typeface="Latin Modern Math"/>
                <a:cs typeface="Latin Modern Math"/>
              </a:rPr>
              <a:t>between 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observation </a:t>
            </a:r>
            <a:r>
              <a:rPr sz="1100" spc="-10" dirty="0">
                <a:latin typeface="Latin Modern Math"/>
                <a:cs typeface="Latin Modern Math"/>
              </a:rPr>
              <a:t>profiles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pair of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observations.</a:t>
            </a:r>
            <a:endParaRPr sz="1100">
              <a:latin typeface="Latin Modern Math"/>
              <a:cs typeface="Latin Modern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0262" y="1975522"/>
            <a:ext cx="1998980" cy="1242060"/>
            <a:chOff x="1370262" y="1975522"/>
            <a:chExt cx="1998980" cy="1242060"/>
          </a:xfrm>
        </p:grpSpPr>
        <p:sp>
          <p:nvSpPr>
            <p:cNvPr id="5" name="object 5"/>
            <p:cNvSpPr/>
            <p:nvPr/>
          </p:nvSpPr>
          <p:spPr>
            <a:xfrm>
              <a:off x="1472265" y="2887341"/>
              <a:ext cx="1822450" cy="279400"/>
            </a:xfrm>
            <a:custGeom>
              <a:avLst/>
              <a:gdLst/>
              <a:ahLst/>
              <a:cxnLst/>
              <a:rect l="l" t="t" r="r" b="b"/>
              <a:pathLst>
                <a:path w="1822450" h="279400">
                  <a:moveTo>
                    <a:pt x="0" y="49081"/>
                  </a:moveTo>
                  <a:lnTo>
                    <a:pt x="95898" y="26400"/>
                  </a:lnTo>
                  <a:lnTo>
                    <a:pt x="191796" y="54943"/>
                  </a:lnTo>
                  <a:lnTo>
                    <a:pt x="287654" y="211081"/>
                  </a:lnTo>
                  <a:lnTo>
                    <a:pt x="383552" y="246537"/>
                  </a:lnTo>
                  <a:lnTo>
                    <a:pt x="479450" y="278800"/>
                  </a:lnTo>
                  <a:lnTo>
                    <a:pt x="575348" y="17869"/>
                  </a:lnTo>
                  <a:lnTo>
                    <a:pt x="671246" y="10835"/>
                  </a:lnTo>
                  <a:lnTo>
                    <a:pt x="767144" y="15403"/>
                  </a:lnTo>
                  <a:lnTo>
                    <a:pt x="863042" y="40105"/>
                  </a:lnTo>
                  <a:lnTo>
                    <a:pt x="958940" y="213385"/>
                  </a:lnTo>
                  <a:lnTo>
                    <a:pt x="1054838" y="244839"/>
                  </a:lnTo>
                  <a:lnTo>
                    <a:pt x="1150736" y="273179"/>
                  </a:lnTo>
                  <a:lnTo>
                    <a:pt x="1246634" y="93633"/>
                  </a:lnTo>
                  <a:lnTo>
                    <a:pt x="1342532" y="0"/>
                  </a:lnTo>
                  <a:lnTo>
                    <a:pt x="1438430" y="32788"/>
                  </a:lnTo>
                  <a:lnTo>
                    <a:pt x="1534328" y="31979"/>
                  </a:lnTo>
                  <a:lnTo>
                    <a:pt x="1630185" y="229313"/>
                  </a:lnTo>
                  <a:lnTo>
                    <a:pt x="1726083" y="232750"/>
                  </a:lnTo>
                  <a:lnTo>
                    <a:pt x="1821981" y="239138"/>
                  </a:lnTo>
                </a:path>
              </a:pathLst>
            </a:custGeom>
            <a:ln w="6064">
              <a:solidFill>
                <a:srgbClr val="DBA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0262" y="1977038"/>
              <a:ext cx="1997075" cy="1240155"/>
            </a:xfrm>
            <a:custGeom>
              <a:avLst/>
              <a:gdLst/>
              <a:ahLst/>
              <a:cxnLst/>
              <a:rect l="l" t="t" r="r" b="b"/>
              <a:pathLst>
                <a:path w="1997075" h="1240155">
                  <a:moveTo>
                    <a:pt x="485555" y="1210935"/>
                  </a:moveTo>
                  <a:lnTo>
                    <a:pt x="1923984" y="1210935"/>
                  </a:lnTo>
                </a:path>
                <a:path w="1997075" h="1240155">
                  <a:moveTo>
                    <a:pt x="485555" y="1210935"/>
                  </a:moveTo>
                  <a:lnTo>
                    <a:pt x="485555" y="1240044"/>
                  </a:lnTo>
                </a:path>
                <a:path w="1997075" h="1240155">
                  <a:moveTo>
                    <a:pt x="965045" y="1210935"/>
                  </a:moveTo>
                  <a:lnTo>
                    <a:pt x="965045" y="1240044"/>
                  </a:lnTo>
                </a:path>
                <a:path w="1997075" h="1240155">
                  <a:moveTo>
                    <a:pt x="1444535" y="1210935"/>
                  </a:moveTo>
                  <a:lnTo>
                    <a:pt x="1444535" y="1240044"/>
                  </a:lnTo>
                </a:path>
                <a:path w="1997075" h="1240155">
                  <a:moveTo>
                    <a:pt x="1923984" y="1210935"/>
                  </a:moveTo>
                  <a:lnTo>
                    <a:pt x="1923984" y="1240044"/>
                  </a:lnTo>
                </a:path>
                <a:path w="1997075" h="1240155">
                  <a:moveTo>
                    <a:pt x="29109" y="1166098"/>
                  </a:moveTo>
                  <a:lnTo>
                    <a:pt x="29109" y="44835"/>
                  </a:lnTo>
                </a:path>
                <a:path w="1997075" h="1240155">
                  <a:moveTo>
                    <a:pt x="29109" y="1166098"/>
                  </a:moveTo>
                  <a:lnTo>
                    <a:pt x="0" y="1166098"/>
                  </a:lnTo>
                </a:path>
                <a:path w="1997075" h="1240155">
                  <a:moveTo>
                    <a:pt x="29109" y="885762"/>
                  </a:moveTo>
                  <a:lnTo>
                    <a:pt x="0" y="885762"/>
                  </a:lnTo>
                </a:path>
                <a:path w="1997075" h="1240155">
                  <a:moveTo>
                    <a:pt x="29109" y="605467"/>
                  </a:moveTo>
                  <a:lnTo>
                    <a:pt x="0" y="605467"/>
                  </a:lnTo>
                </a:path>
                <a:path w="1997075" h="1240155">
                  <a:moveTo>
                    <a:pt x="29109" y="325171"/>
                  </a:moveTo>
                  <a:lnTo>
                    <a:pt x="0" y="325171"/>
                  </a:lnTo>
                </a:path>
                <a:path w="1997075" h="1240155">
                  <a:moveTo>
                    <a:pt x="29109" y="44835"/>
                  </a:moveTo>
                  <a:lnTo>
                    <a:pt x="0" y="44835"/>
                  </a:lnTo>
                </a:path>
                <a:path w="1997075" h="1240155">
                  <a:moveTo>
                    <a:pt x="29109" y="1210935"/>
                  </a:moveTo>
                  <a:lnTo>
                    <a:pt x="1996878" y="1210935"/>
                  </a:lnTo>
                  <a:lnTo>
                    <a:pt x="1996878" y="0"/>
                  </a:lnTo>
                  <a:lnTo>
                    <a:pt x="29109" y="0"/>
                  </a:lnTo>
                  <a:lnTo>
                    <a:pt x="29109" y="12109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2265" y="2326023"/>
              <a:ext cx="1822450" cy="528320"/>
            </a:xfrm>
            <a:custGeom>
              <a:avLst/>
              <a:gdLst/>
              <a:ahLst/>
              <a:cxnLst/>
              <a:rect l="l" t="t" r="r" b="b"/>
              <a:pathLst>
                <a:path w="1822450" h="528319">
                  <a:moveTo>
                    <a:pt x="0" y="41601"/>
                  </a:moveTo>
                  <a:lnTo>
                    <a:pt x="95898" y="0"/>
                  </a:lnTo>
                  <a:lnTo>
                    <a:pt x="191796" y="76977"/>
                  </a:lnTo>
                  <a:lnTo>
                    <a:pt x="287654" y="447065"/>
                  </a:lnTo>
                  <a:lnTo>
                    <a:pt x="383552" y="444882"/>
                  </a:lnTo>
                  <a:lnTo>
                    <a:pt x="479450" y="528288"/>
                  </a:lnTo>
                  <a:lnTo>
                    <a:pt x="575348" y="9258"/>
                  </a:lnTo>
                  <a:lnTo>
                    <a:pt x="671246" y="32060"/>
                  </a:lnTo>
                  <a:lnTo>
                    <a:pt x="767144" y="13341"/>
                  </a:lnTo>
                  <a:lnTo>
                    <a:pt x="863042" y="37639"/>
                  </a:lnTo>
                  <a:lnTo>
                    <a:pt x="958940" y="357879"/>
                  </a:lnTo>
                  <a:lnTo>
                    <a:pt x="1054838" y="461741"/>
                  </a:lnTo>
                  <a:lnTo>
                    <a:pt x="1150736" y="504677"/>
                  </a:lnTo>
                  <a:lnTo>
                    <a:pt x="1246634" y="157916"/>
                  </a:lnTo>
                  <a:lnTo>
                    <a:pt x="1342532" y="7762"/>
                  </a:lnTo>
                  <a:lnTo>
                    <a:pt x="1438430" y="46372"/>
                  </a:lnTo>
                  <a:lnTo>
                    <a:pt x="1534328" y="44189"/>
                  </a:lnTo>
                  <a:lnTo>
                    <a:pt x="1630185" y="429479"/>
                  </a:lnTo>
                  <a:lnTo>
                    <a:pt x="1726083" y="403847"/>
                  </a:lnTo>
                  <a:lnTo>
                    <a:pt x="1821981" y="426042"/>
                  </a:lnTo>
                </a:path>
              </a:pathLst>
            </a:custGeom>
            <a:ln w="6064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2265" y="2919968"/>
              <a:ext cx="1822450" cy="174625"/>
            </a:xfrm>
            <a:custGeom>
              <a:avLst/>
              <a:gdLst/>
              <a:ahLst/>
              <a:cxnLst/>
              <a:rect l="l" t="t" r="r" b="b"/>
              <a:pathLst>
                <a:path w="1822450" h="174625">
                  <a:moveTo>
                    <a:pt x="0" y="120236"/>
                  </a:moveTo>
                  <a:lnTo>
                    <a:pt x="95898" y="125249"/>
                  </a:lnTo>
                  <a:lnTo>
                    <a:pt x="191796" y="71963"/>
                  </a:lnTo>
                  <a:lnTo>
                    <a:pt x="287654" y="79807"/>
                  </a:lnTo>
                  <a:lnTo>
                    <a:pt x="383552" y="149628"/>
                  </a:lnTo>
                  <a:lnTo>
                    <a:pt x="479450" y="150679"/>
                  </a:lnTo>
                  <a:lnTo>
                    <a:pt x="575348" y="90601"/>
                  </a:lnTo>
                  <a:lnTo>
                    <a:pt x="671246" y="67961"/>
                  </a:lnTo>
                  <a:lnTo>
                    <a:pt x="767144" y="117325"/>
                  </a:lnTo>
                  <a:lnTo>
                    <a:pt x="863042" y="61654"/>
                  </a:lnTo>
                  <a:lnTo>
                    <a:pt x="958940" y="88701"/>
                  </a:lnTo>
                  <a:lnTo>
                    <a:pt x="1054838" y="145342"/>
                  </a:lnTo>
                  <a:lnTo>
                    <a:pt x="1150736" y="91895"/>
                  </a:lnTo>
                  <a:lnTo>
                    <a:pt x="1246634" y="174331"/>
                  </a:lnTo>
                  <a:lnTo>
                    <a:pt x="1342532" y="30685"/>
                  </a:lnTo>
                  <a:lnTo>
                    <a:pt x="1438430" y="0"/>
                  </a:lnTo>
                  <a:lnTo>
                    <a:pt x="1534328" y="131637"/>
                  </a:lnTo>
                  <a:lnTo>
                    <a:pt x="1630185" y="169560"/>
                  </a:lnTo>
                  <a:lnTo>
                    <a:pt x="1726083" y="79079"/>
                  </a:lnTo>
                  <a:lnTo>
                    <a:pt x="1821981" y="118619"/>
                  </a:lnTo>
                </a:path>
              </a:pathLst>
            </a:custGeom>
            <a:ln w="6064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5733" y="1977038"/>
              <a:ext cx="411480" cy="233045"/>
            </a:xfrm>
            <a:custGeom>
              <a:avLst/>
              <a:gdLst/>
              <a:ahLst/>
              <a:cxnLst/>
              <a:rect l="l" t="t" r="r" b="b"/>
              <a:pathLst>
                <a:path w="411479" h="233044">
                  <a:moveTo>
                    <a:pt x="0" y="232872"/>
                  </a:moveTo>
                  <a:lnTo>
                    <a:pt x="411407" y="232872"/>
                  </a:lnTo>
                  <a:lnTo>
                    <a:pt x="411407" y="0"/>
                  </a:lnTo>
                  <a:lnTo>
                    <a:pt x="0" y="0"/>
                  </a:lnTo>
                  <a:lnTo>
                    <a:pt x="0" y="2328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8481" y="202434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831" y="0"/>
                  </a:moveTo>
                  <a:lnTo>
                    <a:pt x="0" y="0"/>
                  </a:lnTo>
                  <a:lnTo>
                    <a:pt x="0" y="21831"/>
                  </a:lnTo>
                  <a:lnTo>
                    <a:pt x="21831" y="21831"/>
                  </a:lnTo>
                  <a:lnTo>
                    <a:pt x="21831" y="0"/>
                  </a:lnTo>
                  <a:close/>
                </a:path>
              </a:pathLst>
            </a:custGeom>
            <a:solidFill>
              <a:srgbClr val="DBA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8481" y="208255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831" y="0"/>
                  </a:moveTo>
                  <a:lnTo>
                    <a:pt x="0" y="0"/>
                  </a:lnTo>
                  <a:lnTo>
                    <a:pt x="0" y="21831"/>
                  </a:lnTo>
                  <a:lnTo>
                    <a:pt x="21831" y="21831"/>
                  </a:lnTo>
                  <a:lnTo>
                    <a:pt x="21831" y="0"/>
                  </a:lnTo>
                  <a:close/>
                </a:path>
              </a:pathLst>
            </a:custGeom>
            <a:solidFill>
              <a:srgbClr val="009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8481" y="214077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831" y="0"/>
                  </a:moveTo>
                  <a:lnTo>
                    <a:pt x="0" y="0"/>
                  </a:lnTo>
                  <a:lnTo>
                    <a:pt x="0" y="21831"/>
                  </a:lnTo>
                  <a:lnTo>
                    <a:pt x="21831" y="21831"/>
                  </a:lnTo>
                  <a:lnTo>
                    <a:pt x="21831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9630" y="3231550"/>
            <a:ext cx="52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5633" y="3231550"/>
            <a:ext cx="793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5123" y="3231550"/>
            <a:ext cx="793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15</a:t>
            </a:r>
            <a:endParaRPr sz="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4574" y="3231550"/>
            <a:ext cx="793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9756" y="1982199"/>
            <a:ext cx="74295" cy="11874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2735" algn="l"/>
                <a:tab pos="559435" algn="l"/>
                <a:tab pos="839469" algn="l"/>
                <a:tab pos="1120140" algn="l"/>
              </a:tabLst>
            </a:pPr>
            <a:r>
              <a:rPr sz="350" dirty="0">
                <a:latin typeface="Arial"/>
                <a:cs typeface="Arial"/>
              </a:rPr>
              <a:t>0	5	10	15	20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5510" y="3347986"/>
            <a:ext cx="33083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Arial"/>
                <a:cs typeface="Arial"/>
              </a:rPr>
              <a:t>Variable</a:t>
            </a:r>
            <a:r>
              <a:rPr sz="350" spc="-3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Index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0360" y="1991466"/>
            <a:ext cx="327660" cy="20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Obse</a:t>
            </a:r>
            <a:r>
              <a:rPr sz="350" spc="20" dirty="0">
                <a:latin typeface="Arial"/>
                <a:cs typeface="Arial"/>
              </a:rPr>
              <a:t>r</a:t>
            </a:r>
            <a:r>
              <a:rPr sz="350" spc="5" dirty="0">
                <a:latin typeface="Arial"/>
                <a:cs typeface="Arial"/>
              </a:rPr>
              <a:t>v</a:t>
            </a:r>
            <a:r>
              <a:rPr sz="350" spc="10" dirty="0">
                <a:latin typeface="Arial"/>
                <a:cs typeface="Arial"/>
              </a:rPr>
              <a:t>ation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50" spc="15" dirty="0">
                <a:latin typeface="Arial"/>
                <a:cs typeface="Arial"/>
              </a:rPr>
              <a:t>Obse</a:t>
            </a:r>
            <a:r>
              <a:rPr sz="350" spc="20" dirty="0">
                <a:latin typeface="Arial"/>
                <a:cs typeface="Arial"/>
              </a:rPr>
              <a:t>r</a:t>
            </a:r>
            <a:r>
              <a:rPr sz="350" spc="5" dirty="0">
                <a:latin typeface="Arial"/>
                <a:cs typeface="Arial"/>
              </a:rPr>
              <a:t>v</a:t>
            </a:r>
            <a:r>
              <a:rPr sz="350" spc="10" dirty="0">
                <a:latin typeface="Arial"/>
                <a:cs typeface="Arial"/>
              </a:rPr>
              <a:t>ation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50" spc="15" dirty="0">
                <a:latin typeface="Arial"/>
                <a:cs typeface="Arial"/>
              </a:rPr>
              <a:t>Obse</a:t>
            </a:r>
            <a:r>
              <a:rPr sz="350" spc="20" dirty="0">
                <a:latin typeface="Arial"/>
                <a:cs typeface="Arial"/>
              </a:rPr>
              <a:t>r</a:t>
            </a:r>
            <a:r>
              <a:rPr sz="350" spc="5" dirty="0">
                <a:latin typeface="Arial"/>
                <a:cs typeface="Arial"/>
              </a:rPr>
              <a:t>v</a:t>
            </a:r>
            <a:r>
              <a:rPr sz="350" spc="10" dirty="0">
                <a:latin typeface="Arial"/>
                <a:cs typeface="Arial"/>
              </a:rPr>
              <a:t>ation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6009" y="2707911"/>
            <a:ext cx="52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solidFill>
                  <a:srgbClr val="009F86"/>
                </a:solidFill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6009" y="2963788"/>
            <a:ext cx="52705" cy="2025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" spc="15" dirty="0">
                <a:solidFill>
                  <a:srgbClr val="C37AC0"/>
                </a:solidFill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50" spc="15" dirty="0">
                <a:solidFill>
                  <a:srgbClr val="DBA123"/>
                </a:solidFill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LM Roman 6"/>
                <a:cs typeface="LM Roman 6"/>
              </a:rPr>
              <a:t>45</a:t>
            </a:r>
            <a:r>
              <a:rPr sz="600" spc="-160" dirty="0">
                <a:solidFill>
                  <a:srgbClr val="7F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LM Roman 6"/>
                <a:cs typeface="LM Roman 6"/>
              </a:rPr>
              <a:t>/</a:t>
            </a:r>
            <a:r>
              <a:rPr sz="600" spc="-160" dirty="0">
                <a:solidFill>
                  <a:srgbClr val="7F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LM Roman 6"/>
                <a:cs typeface="LM Roman 6"/>
              </a:rPr>
              <a:t>50</a:t>
            </a:r>
            <a:endParaRPr sz="600">
              <a:latin typeface="LM Roman 6"/>
              <a:cs typeface="LM Roman 6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926" y="211465"/>
            <a:ext cx="1220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Practical</a:t>
            </a:r>
            <a:r>
              <a:rPr spc="-30" dirty="0"/>
              <a:t> </a:t>
            </a:r>
            <a:r>
              <a:rPr spc="10"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48092"/>
            <a:ext cx="3734435" cy="2163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9588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Scaling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of the variables matters!</a:t>
            </a:r>
            <a:r>
              <a:rPr sz="1100" spc="-5" dirty="0">
                <a:latin typeface="Latin Modern Math"/>
                <a:cs typeface="Latin Modern Math"/>
              </a:rPr>
              <a:t>. </a:t>
            </a:r>
            <a:r>
              <a:rPr sz="1100" spc="-10" dirty="0">
                <a:latin typeface="Latin Modern Math"/>
                <a:cs typeface="Latin Modern Math"/>
              </a:rPr>
              <a:t>Should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observations  </a:t>
            </a:r>
            <a:r>
              <a:rPr sz="1100" spc="-5" dirty="0">
                <a:latin typeface="Latin Modern Math"/>
                <a:cs typeface="Latin Modern Math"/>
              </a:rPr>
              <a:t>or features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standardized in some </a:t>
            </a:r>
            <a:r>
              <a:rPr sz="1100" spc="-25" dirty="0">
                <a:latin typeface="Latin Modern Math"/>
                <a:cs typeface="Latin Modern Math"/>
              </a:rPr>
              <a:t>way? </a:t>
            </a:r>
            <a:r>
              <a:rPr sz="1100" spc="-40" dirty="0">
                <a:latin typeface="Latin Modern Math"/>
                <a:cs typeface="Latin Modern Math"/>
              </a:rPr>
              <a:t>For  </a:t>
            </a:r>
            <a:r>
              <a:rPr sz="1100" spc="-5" dirty="0">
                <a:latin typeface="Latin Modern Math"/>
                <a:cs typeface="Latin Modern Math"/>
              </a:rPr>
              <a:t>instance, </a:t>
            </a:r>
            <a:r>
              <a:rPr sz="1100" spc="-10" dirty="0">
                <a:latin typeface="Latin Modern Math"/>
                <a:cs typeface="Latin Modern Math"/>
              </a:rPr>
              <a:t>maybe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should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scaled to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standard </a:t>
            </a:r>
            <a:r>
              <a:rPr sz="1100" spc="-5" dirty="0">
                <a:latin typeface="Latin Modern Math"/>
                <a:cs typeface="Latin Modern Math"/>
              </a:rPr>
              <a:t>deviation</a:t>
            </a:r>
            <a:r>
              <a:rPr sz="1100" spc="3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one.</a:t>
            </a:r>
            <a:endParaRPr sz="110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the case of </a:t>
            </a:r>
            <a:r>
              <a:rPr sz="1100" spc="-10" dirty="0">
                <a:latin typeface="Latin Modern Math"/>
                <a:cs typeface="Latin Modern Math"/>
              </a:rPr>
              <a:t>hierarchical </a:t>
            </a:r>
            <a:r>
              <a:rPr sz="1100" spc="-5" dirty="0">
                <a:latin typeface="Latin Modern Math"/>
                <a:cs typeface="Latin Modern Math"/>
              </a:rPr>
              <a:t>clustering,</a:t>
            </a:r>
            <a:endParaRPr sz="110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What dissimilarity measure should </a:t>
            </a:r>
            <a:r>
              <a:rPr sz="1000" spc="10" dirty="0">
                <a:latin typeface="Latin Modern Math"/>
                <a:cs typeface="Latin Modern Math"/>
              </a:rPr>
              <a:t>be </a:t>
            </a:r>
            <a:r>
              <a:rPr sz="1000" spc="-5" dirty="0">
                <a:latin typeface="Latin Modern Math"/>
                <a:cs typeface="Latin Modern Math"/>
              </a:rPr>
              <a:t>used?</a:t>
            </a:r>
            <a:endParaRPr sz="100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What type of </a:t>
            </a:r>
            <a:r>
              <a:rPr sz="1000" spc="-15" dirty="0">
                <a:latin typeface="Latin Modern Math"/>
                <a:cs typeface="Latin Modern Math"/>
              </a:rPr>
              <a:t>linkage </a:t>
            </a:r>
            <a:r>
              <a:rPr sz="1000" spc="-5" dirty="0">
                <a:latin typeface="Latin Modern Math"/>
                <a:cs typeface="Latin Modern Math"/>
              </a:rPr>
              <a:t>should </a:t>
            </a:r>
            <a:r>
              <a:rPr sz="1000" spc="10" dirty="0">
                <a:latin typeface="Latin Modern Math"/>
                <a:cs typeface="Latin Modern Math"/>
              </a:rPr>
              <a:t>be</a:t>
            </a:r>
            <a:r>
              <a:rPr sz="1000" spc="25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used?</a:t>
            </a:r>
            <a:endParaRPr sz="10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20" dirty="0">
                <a:latin typeface="Latin Modern Math"/>
                <a:cs typeface="Latin Modern Math"/>
              </a:rPr>
              <a:t>How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5" dirty="0">
                <a:latin typeface="Latin Modern Math"/>
                <a:cs typeface="Latin Modern Math"/>
              </a:rPr>
              <a:t>clusters to </a:t>
            </a:r>
            <a:r>
              <a:rPr sz="1100" spc="-10" dirty="0">
                <a:latin typeface="Latin Modern Math"/>
                <a:cs typeface="Latin Modern Math"/>
              </a:rPr>
              <a:t>choose? </a:t>
            </a:r>
            <a:r>
              <a:rPr sz="1100" spc="-5" dirty="0">
                <a:latin typeface="Latin Modern Math"/>
                <a:cs typeface="Latin Modern Math"/>
              </a:rPr>
              <a:t>(in </a:t>
            </a:r>
            <a:r>
              <a:rPr sz="1100" dirty="0">
                <a:latin typeface="Latin Modern Math"/>
                <a:cs typeface="Latin Modern Math"/>
              </a:rPr>
              <a:t>both </a:t>
            </a:r>
            <a:r>
              <a:rPr sz="1100" i="1" spc="30" dirty="0">
                <a:latin typeface="Times New Roman"/>
                <a:cs typeface="Times New Roman"/>
              </a:rPr>
              <a:t>K</a:t>
            </a:r>
            <a:r>
              <a:rPr sz="1100" spc="30" dirty="0">
                <a:latin typeface="Latin Modern Math"/>
                <a:cs typeface="Latin Modern Math"/>
              </a:rPr>
              <a:t>-means </a:t>
            </a:r>
            <a:r>
              <a:rPr sz="1100" spc="-5" dirty="0">
                <a:latin typeface="Latin Modern Math"/>
                <a:cs typeface="Latin Modern Math"/>
              </a:rPr>
              <a:t>or  </a:t>
            </a:r>
            <a:r>
              <a:rPr sz="1100" spc="-10" dirty="0">
                <a:latin typeface="Latin Modern Math"/>
                <a:cs typeface="Latin Modern Math"/>
              </a:rPr>
              <a:t>hierarchical </a:t>
            </a:r>
            <a:r>
              <a:rPr sz="1100" spc="-5" dirty="0">
                <a:latin typeface="Latin Modern Math"/>
                <a:cs typeface="Latin Modern Math"/>
              </a:rPr>
              <a:t>clustering). </a:t>
            </a:r>
            <a:r>
              <a:rPr sz="1100" spc="-15" dirty="0">
                <a:latin typeface="Latin Modern Math"/>
                <a:cs typeface="Latin Modern Math"/>
              </a:rPr>
              <a:t>Difficult </a:t>
            </a:r>
            <a:r>
              <a:rPr sz="1100" spc="-5" dirty="0">
                <a:latin typeface="Latin Modern Math"/>
                <a:cs typeface="Latin Modern Math"/>
              </a:rPr>
              <a:t>problem. </a:t>
            </a:r>
            <a:r>
              <a:rPr sz="1100" spc="-10" dirty="0">
                <a:latin typeface="Latin Modern Math"/>
                <a:cs typeface="Latin Modern Math"/>
              </a:rPr>
              <a:t>No </a:t>
            </a:r>
            <a:r>
              <a:rPr sz="1100" spc="-5" dirty="0">
                <a:latin typeface="Latin Modern Math"/>
                <a:cs typeface="Latin Modern Math"/>
              </a:rPr>
              <a:t>agreed-upon  method. See </a:t>
            </a:r>
            <a:r>
              <a:rPr sz="1100" spc="-15" dirty="0">
                <a:latin typeface="Latin Modern Math"/>
                <a:cs typeface="Latin Modern Math"/>
              </a:rPr>
              <a:t>Elements </a:t>
            </a:r>
            <a:r>
              <a:rPr sz="1100" spc="-5" dirty="0">
                <a:latin typeface="Latin Modern Math"/>
                <a:cs typeface="Latin Modern Math"/>
              </a:rPr>
              <a:t>of Statistical Learning, </a:t>
            </a:r>
            <a:r>
              <a:rPr sz="1100" spc="-10" dirty="0">
                <a:latin typeface="Latin Modern Math"/>
                <a:cs typeface="Latin Modern Math"/>
              </a:rPr>
              <a:t>chapter </a:t>
            </a:r>
            <a:r>
              <a:rPr sz="1100" spc="-5" dirty="0">
                <a:latin typeface="Latin Modern Math"/>
                <a:cs typeface="Latin Modern Math"/>
              </a:rPr>
              <a:t>13  for </a:t>
            </a:r>
            <a:r>
              <a:rPr sz="1100" spc="-10" dirty="0">
                <a:latin typeface="Latin Modern Math"/>
                <a:cs typeface="Latin Modern Math"/>
              </a:rPr>
              <a:t>more </a:t>
            </a:r>
            <a:r>
              <a:rPr sz="1100" spc="-5" dirty="0">
                <a:latin typeface="Latin Modern Math"/>
                <a:cs typeface="Latin Modern Math"/>
              </a:rPr>
              <a:t>details.</a:t>
            </a:r>
            <a:endParaRPr sz="110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features should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use to </a:t>
            </a:r>
            <a:r>
              <a:rPr sz="1100" spc="-15" dirty="0">
                <a:latin typeface="Latin Modern Math"/>
                <a:cs typeface="Latin Modern Math"/>
              </a:rPr>
              <a:t>drive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clustering?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582" y="211465"/>
            <a:ext cx="3260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Example: </a:t>
            </a:r>
            <a:r>
              <a:rPr spc="10" dirty="0"/>
              <a:t>breast </a:t>
            </a:r>
            <a:r>
              <a:rPr spc="15" dirty="0"/>
              <a:t>cancer </a:t>
            </a:r>
            <a:r>
              <a:rPr spc="10" dirty="0"/>
              <a:t>microarray</a:t>
            </a:r>
            <a:r>
              <a:rPr spc="100" dirty="0"/>
              <a:t> </a:t>
            </a:r>
            <a:r>
              <a:rPr spc="15" dirty="0"/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37335"/>
            <a:ext cx="3738879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dirty="0">
                <a:latin typeface="Latin Modern Math"/>
                <a:cs typeface="Latin Modern Math"/>
              </a:rPr>
              <a:t>“Repeated </a:t>
            </a:r>
            <a:r>
              <a:rPr sz="1100" spc="-15" dirty="0">
                <a:latin typeface="Latin Modern Math"/>
                <a:cs typeface="Latin Modern Math"/>
              </a:rPr>
              <a:t>observation </a:t>
            </a:r>
            <a:r>
              <a:rPr sz="1100" spc="-5" dirty="0">
                <a:latin typeface="Latin Modern Math"/>
                <a:cs typeface="Latin Modern Math"/>
              </a:rPr>
              <a:t>of breast </a:t>
            </a:r>
            <a:r>
              <a:rPr sz="1100" spc="-10" dirty="0">
                <a:latin typeface="Latin Modern Math"/>
                <a:cs typeface="Latin Modern Math"/>
              </a:rPr>
              <a:t>tumor subtypes </a:t>
            </a:r>
            <a:r>
              <a:rPr sz="1100" spc="-5" dirty="0">
                <a:latin typeface="Latin Modern Math"/>
                <a:cs typeface="Latin Modern Math"/>
              </a:rPr>
              <a:t>in  </a:t>
            </a:r>
            <a:r>
              <a:rPr sz="1100" spc="-10" dirty="0">
                <a:latin typeface="Latin Modern Math"/>
                <a:cs typeface="Latin Modern Math"/>
              </a:rPr>
              <a:t>independent </a:t>
            </a:r>
            <a:r>
              <a:rPr sz="1100" spc="-5" dirty="0">
                <a:latin typeface="Latin Modern Math"/>
                <a:cs typeface="Latin Modern Math"/>
              </a:rPr>
              <a:t>gene </a:t>
            </a:r>
            <a:r>
              <a:rPr sz="1100" spc="-10" dirty="0">
                <a:latin typeface="Latin Modern Math"/>
                <a:cs typeface="Latin Modern Math"/>
              </a:rPr>
              <a:t>expression </a:t>
            </a:r>
            <a:r>
              <a:rPr sz="1100" spc="-5" dirty="0">
                <a:latin typeface="Latin Modern Math"/>
                <a:cs typeface="Latin Modern Math"/>
              </a:rPr>
              <a:t>data </a:t>
            </a:r>
            <a:r>
              <a:rPr sz="1100" dirty="0">
                <a:latin typeface="Latin Modern Math"/>
                <a:cs typeface="Latin Modern Math"/>
              </a:rPr>
              <a:t>sets;” </a:t>
            </a:r>
            <a:r>
              <a:rPr sz="1100" spc="-10" dirty="0">
                <a:latin typeface="Latin Modern Math"/>
                <a:cs typeface="Latin Modern Math"/>
              </a:rPr>
              <a:t>Sorlie </a:t>
            </a:r>
            <a:r>
              <a:rPr sz="1100" spc="-5" dirty="0">
                <a:latin typeface="Latin Modern Math"/>
                <a:cs typeface="Latin Modern Math"/>
              </a:rPr>
              <a:t>at el, </a:t>
            </a:r>
            <a:r>
              <a:rPr sz="1100" spc="-10" dirty="0">
                <a:latin typeface="Latin Modern Math"/>
                <a:cs typeface="Latin Modern Math"/>
              </a:rPr>
              <a:t>PNAS  </a:t>
            </a:r>
            <a:r>
              <a:rPr sz="1100" spc="-5" dirty="0">
                <a:latin typeface="Latin Modern Math"/>
                <a:cs typeface="Latin Modern Math"/>
              </a:rPr>
              <a:t>2003</a:t>
            </a:r>
            <a:endParaRPr sz="1100">
              <a:latin typeface="Latin Modern Math"/>
              <a:cs typeface="Latin Modern Math"/>
            </a:endParaRPr>
          </a:p>
          <a:p>
            <a:pPr marL="144780" marR="114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Gene </a:t>
            </a:r>
            <a:r>
              <a:rPr sz="1100" spc="-5" dirty="0">
                <a:latin typeface="Latin Modern Math"/>
                <a:cs typeface="Latin Modern Math"/>
              </a:rPr>
              <a:t>expression </a:t>
            </a:r>
            <a:r>
              <a:rPr sz="1100" spc="-10" dirty="0">
                <a:latin typeface="Latin Modern Math"/>
                <a:cs typeface="Latin Modern Math"/>
              </a:rPr>
              <a:t>measurements </a:t>
            </a:r>
            <a:r>
              <a:rPr sz="1100" spc="-5" dirty="0">
                <a:latin typeface="Latin Modern Math"/>
                <a:cs typeface="Latin Modern Math"/>
              </a:rPr>
              <a:t>for about </a:t>
            </a:r>
            <a:r>
              <a:rPr sz="1100" i="1" spc="15" dirty="0">
                <a:latin typeface="DejaVu Sans Condensed"/>
                <a:cs typeface="DejaVu Sans Condensed"/>
              </a:rPr>
              <a:t>∼ </a:t>
            </a:r>
            <a:r>
              <a:rPr sz="1100" spc="-5" dirty="0">
                <a:latin typeface="Latin Modern Math"/>
                <a:cs typeface="Latin Modern Math"/>
              </a:rPr>
              <a:t>8000 genes, for 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88 breast cancer </a:t>
            </a:r>
            <a:r>
              <a:rPr sz="1100" spc="-10" dirty="0">
                <a:latin typeface="Latin Modern Math"/>
                <a:cs typeface="Latin Modern Math"/>
              </a:rPr>
              <a:t>patients.</a:t>
            </a:r>
            <a:endParaRPr sz="110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Average </a:t>
            </a:r>
            <a:r>
              <a:rPr sz="1100" spc="-15" dirty="0">
                <a:latin typeface="Latin Modern Math"/>
                <a:cs typeface="Latin Modern Math"/>
              </a:rPr>
              <a:t>linkage, </a:t>
            </a:r>
            <a:r>
              <a:rPr sz="1100" spc="-5" dirty="0">
                <a:latin typeface="Latin Modern Math"/>
                <a:cs typeface="Latin Modern Math"/>
              </a:rPr>
              <a:t>correlation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metric</a:t>
            </a:r>
            <a:endParaRPr sz="1100">
              <a:latin typeface="Latin Modern Math"/>
              <a:cs typeface="Latin Modern Math"/>
            </a:endParaRPr>
          </a:p>
          <a:p>
            <a:pPr marL="144780" marR="1003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Clustered samples using 500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intrinsic genes: </a:t>
            </a:r>
            <a:r>
              <a:rPr sz="1100" spc="-15" dirty="0">
                <a:latin typeface="Latin Modern Math"/>
                <a:cs typeface="Latin Modern Math"/>
              </a:rPr>
              <a:t>each woman  </a:t>
            </a:r>
            <a:r>
              <a:rPr sz="1100" spc="-20" dirty="0">
                <a:latin typeface="Latin Modern Math"/>
                <a:cs typeface="Latin Modern Math"/>
              </a:rPr>
              <a:t>was </a:t>
            </a:r>
            <a:r>
              <a:rPr sz="1100" spc="-10" dirty="0">
                <a:latin typeface="Latin Modern Math"/>
                <a:cs typeface="Latin Modern Math"/>
              </a:rPr>
              <a:t>measured </a:t>
            </a:r>
            <a:r>
              <a:rPr sz="1100" dirty="0">
                <a:latin typeface="Latin Modern Math"/>
                <a:cs typeface="Latin Modern Math"/>
              </a:rPr>
              <a:t>before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after </a:t>
            </a:r>
            <a:r>
              <a:rPr sz="1100" spc="-20" dirty="0">
                <a:latin typeface="Latin Modern Math"/>
                <a:cs typeface="Latin Modern Math"/>
              </a:rPr>
              <a:t>chemotherapy. </a:t>
            </a:r>
            <a:r>
              <a:rPr sz="1100" spc="-10" dirty="0">
                <a:latin typeface="Latin Modern Math"/>
                <a:cs typeface="Latin Modern Math"/>
              </a:rPr>
              <a:t>Intrinsic  </a:t>
            </a:r>
            <a:r>
              <a:rPr sz="1100" spc="-5" dirty="0">
                <a:latin typeface="Latin Modern Math"/>
                <a:cs typeface="Latin Modern Math"/>
              </a:rPr>
              <a:t>genes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5" dirty="0">
                <a:latin typeface="Latin Modern Math"/>
                <a:cs typeface="Latin Modern Math"/>
              </a:rPr>
              <a:t>smallest </a:t>
            </a:r>
            <a:r>
              <a:rPr sz="1100" spc="-10" dirty="0">
                <a:latin typeface="Latin Modern Math"/>
                <a:cs typeface="Latin Modern Math"/>
              </a:rPr>
              <a:t>within/between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variation.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129" y="211465"/>
            <a:ext cx="3209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Challenge </a:t>
            </a:r>
            <a:r>
              <a:rPr spc="10" dirty="0"/>
              <a:t>of </a:t>
            </a:r>
            <a:r>
              <a:rPr spc="15" dirty="0"/>
              <a:t>Unsupervised</a:t>
            </a:r>
            <a:r>
              <a:rPr spc="-40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9450"/>
            <a:ext cx="3755390" cy="16598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Unsupervised learning is </a:t>
            </a:r>
            <a:r>
              <a:rPr sz="1100" spc="-10" dirty="0">
                <a:latin typeface="Latin Modern Math"/>
                <a:cs typeface="Latin Modern Math"/>
              </a:rPr>
              <a:t>more </a:t>
            </a:r>
            <a:r>
              <a:rPr sz="1100" spc="-5" dirty="0">
                <a:latin typeface="Latin Modern Math"/>
                <a:cs typeface="Latin Modern Math"/>
              </a:rPr>
              <a:t>subjective </a:t>
            </a:r>
            <a:r>
              <a:rPr sz="1100" spc="-10" dirty="0">
                <a:latin typeface="Latin Modern Math"/>
                <a:cs typeface="Latin Modern Math"/>
              </a:rPr>
              <a:t>than </a:t>
            </a:r>
            <a:r>
              <a:rPr sz="1100" spc="-5" dirty="0">
                <a:latin typeface="Latin Modern Math"/>
                <a:cs typeface="Latin Modern Math"/>
              </a:rPr>
              <a:t>supervised  learning, as </a:t>
            </a:r>
            <a:r>
              <a:rPr sz="1100" spc="-10" dirty="0">
                <a:latin typeface="Latin Modern Math"/>
                <a:cs typeface="Latin Modern Math"/>
              </a:rPr>
              <a:t>there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no </a:t>
            </a:r>
            <a:r>
              <a:rPr sz="1100" spc="-5" dirty="0">
                <a:latin typeface="Latin Modern Math"/>
                <a:cs typeface="Latin Modern Math"/>
              </a:rPr>
              <a:t>simple goal for the analysis, </a:t>
            </a:r>
            <a:r>
              <a:rPr sz="1100" spc="-15" dirty="0">
                <a:latin typeface="Latin Modern Math"/>
                <a:cs typeface="Latin Modern Math"/>
              </a:rPr>
              <a:t>such </a:t>
            </a:r>
            <a:r>
              <a:rPr sz="1100" spc="-5" dirty="0">
                <a:latin typeface="Latin Modern Math"/>
                <a:cs typeface="Latin Modern Math"/>
              </a:rPr>
              <a:t>as  prediction of a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response.</a:t>
            </a:r>
            <a:endParaRPr sz="1100">
              <a:latin typeface="Latin Modern Math"/>
              <a:cs typeface="Latin Modern Math"/>
            </a:endParaRPr>
          </a:p>
          <a:p>
            <a:pPr marL="144780" marR="208915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But techniques </a:t>
            </a:r>
            <a:r>
              <a:rPr sz="1100" spc="-5" dirty="0">
                <a:latin typeface="Latin Modern Math"/>
                <a:cs typeface="Latin Modern Math"/>
              </a:rPr>
              <a:t>for unsupervised learning are of </a:t>
            </a:r>
            <a:r>
              <a:rPr sz="1100" spc="-10" dirty="0">
                <a:latin typeface="Latin Modern Math"/>
                <a:cs typeface="Latin Modern Math"/>
              </a:rPr>
              <a:t>growing  </a:t>
            </a:r>
            <a:r>
              <a:rPr sz="1100" spc="-5" dirty="0">
                <a:latin typeface="Latin Modern Math"/>
                <a:cs typeface="Latin Modern Math"/>
              </a:rPr>
              <a:t>importance in a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fields:</a:t>
            </a:r>
            <a:endParaRPr sz="1100">
              <a:latin typeface="Latin Modern Math"/>
              <a:cs typeface="Latin Modern Math"/>
            </a:endParaRPr>
          </a:p>
          <a:p>
            <a:pPr marL="422275" marR="111760" lvl="1" indent="-12827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subgroups of breast cancer </a:t>
            </a:r>
            <a:r>
              <a:rPr sz="1000" spc="-10" dirty="0">
                <a:latin typeface="Latin Modern Math"/>
                <a:cs typeface="Latin Modern Math"/>
              </a:rPr>
              <a:t>patients </a:t>
            </a:r>
            <a:r>
              <a:rPr sz="1000" dirty="0">
                <a:latin typeface="Latin Modern Math"/>
                <a:cs typeface="Latin Modern Math"/>
              </a:rPr>
              <a:t>grouped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their gene  expression measurements,</a:t>
            </a:r>
            <a:endParaRPr sz="1000">
              <a:latin typeface="Latin Modern Math"/>
              <a:cs typeface="Latin Modern Math"/>
            </a:endParaRPr>
          </a:p>
          <a:p>
            <a:pPr marL="422275" marR="262255" lvl="1" indent="-12827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groups of </a:t>
            </a:r>
            <a:r>
              <a:rPr sz="1000" dirty="0">
                <a:latin typeface="Latin Modern Math"/>
                <a:cs typeface="Latin Modern Math"/>
              </a:rPr>
              <a:t>shoppers </a:t>
            </a:r>
            <a:r>
              <a:rPr sz="1000" spc="-5" dirty="0">
                <a:latin typeface="Latin Modern Math"/>
                <a:cs typeface="Latin Modern Math"/>
              </a:rPr>
              <a:t>characterized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their </a:t>
            </a:r>
            <a:r>
              <a:rPr sz="1000" spc="-10" dirty="0">
                <a:latin typeface="Latin Modern Math"/>
                <a:cs typeface="Latin Modern Math"/>
              </a:rPr>
              <a:t>browsing </a:t>
            </a:r>
            <a:r>
              <a:rPr sz="1000" spc="-5" dirty="0">
                <a:latin typeface="Latin Modern Math"/>
                <a:cs typeface="Latin Modern Math"/>
              </a:rPr>
              <a:t>and  </a:t>
            </a:r>
            <a:r>
              <a:rPr sz="1000" spc="-10" dirty="0">
                <a:latin typeface="Latin Modern Math"/>
                <a:cs typeface="Latin Modern Math"/>
              </a:rPr>
              <a:t>purchase</a:t>
            </a:r>
            <a:r>
              <a:rPr sz="1000" spc="-5" dirty="0">
                <a:latin typeface="Latin Modern Math"/>
                <a:cs typeface="Latin Modern Math"/>
              </a:rPr>
              <a:t> histories,</a:t>
            </a:r>
            <a:endParaRPr sz="100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15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10" dirty="0">
                <a:latin typeface="Latin Modern Math"/>
                <a:cs typeface="Latin Modern Math"/>
              </a:rPr>
              <a:t>movies </a:t>
            </a:r>
            <a:r>
              <a:rPr sz="1000" dirty="0">
                <a:latin typeface="Latin Modern Math"/>
                <a:cs typeface="Latin Modern Math"/>
              </a:rPr>
              <a:t>grouped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 ratings assigned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10" dirty="0">
                <a:latin typeface="Latin Modern Math"/>
                <a:cs typeface="Latin Modern Math"/>
              </a:rPr>
              <a:t>movie</a:t>
            </a:r>
            <a:r>
              <a:rPr sz="1000" spc="75" dirty="0">
                <a:latin typeface="Latin Modern Math"/>
                <a:cs typeface="Latin Modern Math"/>
              </a:rPr>
              <a:t> </a:t>
            </a:r>
            <a:r>
              <a:rPr sz="1000" spc="-10" dirty="0">
                <a:latin typeface="Latin Modern Math"/>
                <a:cs typeface="Latin Modern Math"/>
              </a:rPr>
              <a:t>viewers.</a:t>
            </a:r>
            <a:endParaRPr sz="10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369" y="281748"/>
            <a:ext cx="2643029" cy="285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50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723" y="799879"/>
            <a:ext cx="2019103" cy="162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51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447" y="211465"/>
            <a:ext cx="94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52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763"/>
            <a:ext cx="3761740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learning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important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understanding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5" dirty="0">
                <a:latin typeface="Latin Modern Math"/>
                <a:cs typeface="Latin Modern Math"/>
              </a:rPr>
              <a:t>variation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grouping structure of a set of unlabeled data,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a useful pre-processor for supervised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learning</a:t>
            </a:r>
            <a:endParaRPr sz="1100">
              <a:latin typeface="Latin Modern Math"/>
              <a:cs typeface="Latin Modern Math"/>
            </a:endParaRPr>
          </a:p>
          <a:p>
            <a:pPr marL="144780" marR="1854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0" dirty="0">
                <a:latin typeface="Latin Modern Math"/>
                <a:cs typeface="Latin Modern Math"/>
              </a:rPr>
              <a:t>intrinsically more </a:t>
            </a:r>
            <a:r>
              <a:rPr sz="1100" spc="-15" dirty="0">
                <a:latin typeface="Latin Modern Math"/>
                <a:cs typeface="Latin Modern Math"/>
              </a:rPr>
              <a:t>difficult </a:t>
            </a:r>
            <a:r>
              <a:rPr sz="1100" spc="-10" dirty="0">
                <a:latin typeface="Latin Modern Math"/>
                <a:cs typeface="Latin Modern Math"/>
              </a:rPr>
              <a:t>than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supervised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learning </a:t>
            </a:r>
            <a:r>
              <a:rPr sz="1100" i="1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because there </a:t>
            </a:r>
            <a:r>
              <a:rPr sz="1100" spc="-10" dirty="0">
                <a:latin typeface="Latin Modern Math"/>
                <a:cs typeface="Latin Modern Math"/>
              </a:rPr>
              <a:t>is no </a:t>
            </a:r>
            <a:r>
              <a:rPr sz="1100" spc="-5" dirty="0">
                <a:latin typeface="Latin Modern Math"/>
                <a:cs typeface="Latin Modern Math"/>
              </a:rPr>
              <a:t>gold standard </a:t>
            </a:r>
            <a:r>
              <a:rPr sz="1100" spc="-15" dirty="0">
                <a:latin typeface="Latin Modern Math"/>
                <a:cs typeface="Latin Modern Math"/>
              </a:rPr>
              <a:t>(like </a:t>
            </a:r>
            <a:r>
              <a:rPr sz="1100" spc="-10" dirty="0">
                <a:latin typeface="Latin Modern Math"/>
                <a:cs typeface="Latin Modern Math"/>
              </a:rPr>
              <a:t>an outcome  </a:t>
            </a:r>
            <a:r>
              <a:rPr sz="1100" spc="-15" dirty="0">
                <a:latin typeface="Latin Modern Math"/>
                <a:cs typeface="Latin Modern Math"/>
              </a:rPr>
              <a:t>variable) </a:t>
            </a:r>
            <a:r>
              <a:rPr sz="1100" spc="-10" dirty="0">
                <a:latin typeface="Latin Modern Math"/>
                <a:cs typeface="Latin Modern Math"/>
              </a:rPr>
              <a:t>and no </a:t>
            </a:r>
            <a:r>
              <a:rPr sz="1100" spc="-5" dirty="0">
                <a:latin typeface="Latin Modern Math"/>
                <a:cs typeface="Latin Modern Math"/>
              </a:rPr>
              <a:t>single objective </a:t>
            </a:r>
            <a:r>
              <a:rPr sz="1100" spc="-15" dirty="0">
                <a:latin typeface="Latin Modern Math"/>
                <a:cs typeface="Latin Modern Math"/>
              </a:rPr>
              <a:t>(like </a:t>
            </a:r>
            <a:r>
              <a:rPr sz="1100" spc="-5" dirty="0">
                <a:latin typeface="Latin Modern Math"/>
                <a:cs typeface="Latin Modern Math"/>
              </a:rPr>
              <a:t>test set</a:t>
            </a:r>
            <a:r>
              <a:rPr sz="1100" spc="5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accuracy).</a:t>
            </a:r>
            <a:endParaRPr sz="1100">
              <a:latin typeface="Latin Modern Math"/>
              <a:cs typeface="Latin Modern Math"/>
            </a:endParaRPr>
          </a:p>
          <a:p>
            <a:pPr marL="144780" marR="1174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0" dirty="0">
                <a:latin typeface="Latin Modern Math"/>
                <a:cs typeface="Latin Modern Math"/>
              </a:rPr>
              <a:t>an </a:t>
            </a:r>
            <a:r>
              <a:rPr sz="1100" spc="-15" dirty="0">
                <a:latin typeface="Latin Modern Math"/>
                <a:cs typeface="Latin Modern Math"/>
              </a:rPr>
              <a:t>active field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research, with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10" dirty="0">
                <a:latin typeface="Latin Modern Math"/>
                <a:cs typeface="Latin Modern Math"/>
              </a:rPr>
              <a:t>recently  </a:t>
            </a:r>
            <a:r>
              <a:rPr sz="1100" spc="-5" dirty="0">
                <a:latin typeface="Latin Modern Math"/>
                <a:cs typeface="Latin Modern Math"/>
              </a:rPr>
              <a:t>developed </a:t>
            </a:r>
            <a:r>
              <a:rPr sz="1100" dirty="0">
                <a:latin typeface="Latin Modern Math"/>
                <a:cs typeface="Latin Modern Math"/>
              </a:rPr>
              <a:t>tools </a:t>
            </a:r>
            <a:r>
              <a:rPr sz="1100" spc="-15" dirty="0">
                <a:latin typeface="Latin Modern Math"/>
                <a:cs typeface="Latin Modern Math"/>
              </a:rPr>
              <a:t>such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self-organizing maps</a:t>
            </a:r>
            <a:r>
              <a:rPr sz="1100" spc="-10" dirty="0">
                <a:latin typeface="Latin Modern Math"/>
                <a:cs typeface="Latin Modern Math"/>
              </a:rPr>
              <a:t>,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independent 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components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analysis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i="1" spc="-30" dirty="0">
                <a:solidFill>
                  <a:srgbClr val="009900"/>
                </a:solidFill>
                <a:latin typeface="LM Roman 10"/>
                <a:cs typeface="LM Roman 10"/>
              </a:rPr>
              <a:t>spectral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 clustering.</a:t>
            </a:r>
            <a:endParaRPr sz="1100">
              <a:latin typeface="LM Roman 10"/>
              <a:cs typeface="LM Roman 10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atin Modern Math"/>
                <a:cs typeface="Latin Modern Math"/>
              </a:rPr>
              <a:t>See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Elements of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Statistical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Learning</a:t>
            </a:r>
            <a:r>
              <a:rPr sz="1100" spc="-20" dirty="0">
                <a:latin typeface="Latin Modern Math"/>
                <a:cs typeface="Latin Modern Math"/>
              </a:rPr>
              <a:t>, </a:t>
            </a:r>
            <a:r>
              <a:rPr sz="1100" spc="-10" dirty="0">
                <a:latin typeface="Latin Modern Math"/>
                <a:cs typeface="Latin Modern Math"/>
              </a:rPr>
              <a:t>chapter</a:t>
            </a:r>
            <a:r>
              <a:rPr sz="1100" spc="-5" dirty="0">
                <a:latin typeface="Latin Modern Math"/>
                <a:cs typeface="Latin Modern Math"/>
              </a:rPr>
              <a:t> 14.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479" y="211465"/>
            <a:ext cx="1506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Another</a:t>
            </a:r>
            <a:r>
              <a:rPr spc="-50" dirty="0"/>
              <a:t> </a:t>
            </a:r>
            <a:r>
              <a:rPr dirty="0"/>
              <a:t>advantage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56879"/>
            <a:ext cx="370205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76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often easier to obtain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unlabeled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data </a:t>
            </a:r>
            <a:r>
              <a:rPr sz="1100" spc="-10" dirty="0">
                <a:latin typeface="Latin Modern Math"/>
                <a:cs typeface="Latin Modern Math"/>
              </a:rPr>
              <a:t>— from </a:t>
            </a:r>
            <a:r>
              <a:rPr sz="1100" spc="-5" dirty="0">
                <a:latin typeface="Latin Modern Math"/>
                <a:cs typeface="Latin Modern Math"/>
              </a:rPr>
              <a:t>a lab  </a:t>
            </a:r>
            <a:r>
              <a:rPr sz="1100" spc="-10" dirty="0">
                <a:latin typeface="Latin Modern Math"/>
                <a:cs typeface="Latin Modern Math"/>
              </a:rPr>
              <a:t>instrument </a:t>
            </a:r>
            <a:r>
              <a:rPr sz="1100" spc="-5" dirty="0">
                <a:latin typeface="Latin Modern Math"/>
                <a:cs typeface="Latin Modern Math"/>
              </a:rPr>
              <a:t>or a </a:t>
            </a:r>
            <a:r>
              <a:rPr sz="1100" spc="-10" dirty="0">
                <a:latin typeface="Latin Modern Math"/>
                <a:cs typeface="Latin Modern Math"/>
              </a:rPr>
              <a:t>computer — than </a:t>
            </a:r>
            <a:r>
              <a:rPr sz="1100" i="1" spc="-25" dirty="0">
                <a:solidFill>
                  <a:srgbClr val="009900"/>
                </a:solidFill>
                <a:latin typeface="LM Roman 10"/>
                <a:cs typeface="LM Roman 10"/>
              </a:rPr>
              <a:t>labeled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data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can  require </a:t>
            </a:r>
            <a:r>
              <a:rPr sz="1100" spc="-15" dirty="0">
                <a:latin typeface="Latin Modern Math"/>
                <a:cs typeface="Latin Modern Math"/>
              </a:rPr>
              <a:t>human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intervention.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example </a:t>
            </a: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5" dirty="0">
                <a:latin typeface="Latin Modern Math"/>
                <a:cs typeface="Latin Modern Math"/>
              </a:rPr>
              <a:t>difficult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0" dirty="0">
                <a:latin typeface="Latin Modern Math"/>
                <a:cs typeface="Latin Modern Math"/>
              </a:rPr>
              <a:t>automatically </a:t>
            </a:r>
            <a:r>
              <a:rPr sz="1100" spc="-5" dirty="0">
                <a:latin typeface="Latin Modern Math"/>
                <a:cs typeface="Latin Modern Math"/>
              </a:rPr>
              <a:t>assess the  </a:t>
            </a:r>
            <a:r>
              <a:rPr sz="1100" spc="-15" dirty="0">
                <a:latin typeface="Latin Modern Math"/>
                <a:cs typeface="Latin Modern Math"/>
              </a:rPr>
              <a:t>overall sentiment </a:t>
            </a:r>
            <a:r>
              <a:rPr sz="1100" spc="-5" dirty="0">
                <a:latin typeface="Latin Modern Math"/>
                <a:cs typeface="Latin Modern Math"/>
              </a:rPr>
              <a:t>of a </a:t>
            </a:r>
            <a:r>
              <a:rPr sz="1100" spc="-15" dirty="0">
                <a:latin typeface="Latin Modern Math"/>
                <a:cs typeface="Latin Modern Math"/>
              </a:rPr>
              <a:t>movie </a:t>
            </a:r>
            <a:r>
              <a:rPr sz="1100" spc="-5" dirty="0">
                <a:latin typeface="Latin Modern Math"/>
                <a:cs typeface="Latin Modern Math"/>
              </a:rPr>
              <a:t>review: is it </a:t>
            </a:r>
            <a:r>
              <a:rPr sz="1100" spc="-15" dirty="0">
                <a:latin typeface="Latin Modern Math"/>
                <a:cs typeface="Latin Modern Math"/>
              </a:rPr>
              <a:t>favorable </a:t>
            </a:r>
            <a:r>
              <a:rPr sz="1100" spc="-5" dirty="0">
                <a:latin typeface="Latin Modern Math"/>
                <a:cs typeface="Latin Modern Math"/>
              </a:rPr>
              <a:t>or</a:t>
            </a:r>
            <a:r>
              <a:rPr sz="1100" spc="16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not?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346" y="211465"/>
            <a:ext cx="2477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Principal </a:t>
            </a:r>
            <a:r>
              <a:rPr spc="15" dirty="0"/>
              <a:t>Components</a:t>
            </a:r>
            <a:r>
              <a:rPr dirty="0"/>
              <a:t> </a:t>
            </a:r>
            <a:r>
              <a:rPr spc="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19211"/>
            <a:ext cx="3758565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568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5" dirty="0">
                <a:latin typeface="Latin Modern Math"/>
                <a:cs typeface="Latin Modern Math"/>
              </a:rPr>
              <a:t>produces a </a:t>
            </a:r>
            <a:r>
              <a:rPr sz="1100" spc="-10" dirty="0">
                <a:latin typeface="Latin Modern Math"/>
                <a:cs typeface="Latin Modern Math"/>
              </a:rPr>
              <a:t>low-dimensional representation </a:t>
            </a:r>
            <a:r>
              <a:rPr sz="1100" spc="-5" dirty="0">
                <a:latin typeface="Latin Modern Math"/>
                <a:cs typeface="Latin Modern Math"/>
              </a:rPr>
              <a:t>of a  dataset. It </a:t>
            </a:r>
            <a:r>
              <a:rPr sz="1100" spc="-15" dirty="0">
                <a:latin typeface="Latin Modern Math"/>
                <a:cs typeface="Latin Modern Math"/>
              </a:rPr>
              <a:t>finds </a:t>
            </a:r>
            <a:r>
              <a:rPr sz="1100" spc="-5" dirty="0">
                <a:latin typeface="Latin Modern Math"/>
                <a:cs typeface="Latin Modern Math"/>
              </a:rPr>
              <a:t>a sequence of linear </a:t>
            </a:r>
            <a:r>
              <a:rPr sz="1100" spc="-10" dirty="0">
                <a:latin typeface="Latin Modern Math"/>
                <a:cs typeface="Latin Modern Math"/>
              </a:rPr>
              <a:t>combinations </a:t>
            </a:r>
            <a:r>
              <a:rPr sz="1100" spc="-5" dirty="0">
                <a:latin typeface="Latin Modern Math"/>
                <a:cs typeface="Latin Modern Math"/>
              </a:rPr>
              <a:t>of the 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that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maximal </a:t>
            </a:r>
            <a:r>
              <a:rPr sz="1100" spc="-15" dirty="0">
                <a:latin typeface="Latin Modern Math"/>
                <a:cs typeface="Latin Modern Math"/>
              </a:rPr>
              <a:t>variance,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mutually  </a:t>
            </a:r>
            <a:r>
              <a:rPr sz="1100" spc="-5" dirty="0">
                <a:latin typeface="Latin Modern Math"/>
                <a:cs typeface="Latin Modern Math"/>
              </a:rPr>
              <a:t>uncorrelated.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Apart from </a:t>
            </a:r>
            <a:r>
              <a:rPr sz="1100" spc="-5" dirty="0">
                <a:latin typeface="Latin Modern Math"/>
                <a:cs typeface="Latin Modern Math"/>
              </a:rPr>
              <a:t>producing </a:t>
            </a:r>
            <a:r>
              <a:rPr sz="1100" spc="-10" dirty="0">
                <a:latin typeface="Latin Modern Math"/>
                <a:cs typeface="Latin Modern Math"/>
              </a:rPr>
              <a:t>derived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for use in  supervised learning problems, </a:t>
            </a: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5" dirty="0">
                <a:latin typeface="Latin Modern Math"/>
                <a:cs typeface="Latin Modern Math"/>
              </a:rPr>
              <a:t>also </a:t>
            </a:r>
            <a:r>
              <a:rPr sz="1100" spc="-15" dirty="0">
                <a:latin typeface="Latin Modern Math"/>
                <a:cs typeface="Latin Modern Math"/>
              </a:rPr>
              <a:t>serves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dirty="0">
                <a:latin typeface="Latin Modern Math"/>
                <a:cs typeface="Latin Modern Math"/>
              </a:rPr>
              <a:t>tool </a:t>
            </a:r>
            <a:r>
              <a:rPr sz="1100" spc="-5" dirty="0">
                <a:latin typeface="Latin Modern Math"/>
                <a:cs typeface="Latin Modern Math"/>
              </a:rPr>
              <a:t>for  data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visualization.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93" y="211465"/>
            <a:ext cx="3112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Principal </a:t>
            </a:r>
            <a:r>
              <a:rPr spc="15" dirty="0"/>
              <a:t>Components </a:t>
            </a:r>
            <a:r>
              <a:rPr spc="10" dirty="0"/>
              <a:t>Analysis:</a:t>
            </a:r>
            <a:r>
              <a:rPr spc="165" dirty="0"/>
              <a:t> </a:t>
            </a:r>
            <a:r>
              <a:rPr spc="10" dirty="0"/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517993"/>
            <a:ext cx="378714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708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first principal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of a set of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features</a:t>
            </a:r>
            <a:endParaRPr sz="1100">
              <a:latin typeface="Latin Modern Math"/>
              <a:cs typeface="Latin Modern Math"/>
            </a:endParaRPr>
          </a:p>
          <a:p>
            <a:pPr marL="170180" marR="55880">
              <a:lnSpc>
                <a:spcPct val="102600"/>
              </a:lnSpc>
            </a:pP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</a:t>
            </a:r>
            <a:r>
              <a:rPr sz="1200" i="1" spc="307" baseline="-10416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normalized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linear</a:t>
            </a:r>
            <a:r>
              <a:rPr sz="1100" spc="-10" dirty="0">
                <a:latin typeface="Latin Modern Math"/>
                <a:cs typeface="Latin Modern Math"/>
              </a:rPr>
              <a:t> combination</a:t>
            </a:r>
            <a:r>
              <a:rPr sz="1100" spc="-5" dirty="0">
                <a:latin typeface="Latin Modern Math"/>
                <a:cs typeface="Latin Modern Math"/>
              </a:rPr>
              <a:t> 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  features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">
              <a:latin typeface="Latin Modern Math"/>
              <a:cs typeface="Latin Modern Math"/>
            </a:endParaRPr>
          </a:p>
          <a:p>
            <a:pPr marL="913765">
              <a:lnSpc>
                <a:spcPct val="100000"/>
              </a:lnSpc>
              <a:spcBef>
                <a:spcPts val="5"/>
              </a:spcBef>
            </a:pP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</a:t>
            </a:r>
            <a:r>
              <a:rPr sz="1200" spc="89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spc="89" baseline="-10416" dirty="0">
                <a:latin typeface="LM Roman 8"/>
                <a:cs typeface="LM Roman 8"/>
              </a:rPr>
              <a:t>11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spc="89" baseline="-10416" dirty="0">
                <a:latin typeface="LM Roman 8"/>
                <a:cs typeface="LM Roman 8"/>
              </a:rPr>
              <a:t>21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200" spc="89" baseline="-10416" dirty="0">
                <a:latin typeface="LM Roman 8"/>
                <a:cs typeface="LM Roman 8"/>
              </a:rPr>
              <a:t>2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φ</a:t>
            </a:r>
            <a:r>
              <a:rPr sz="1200" i="1" spc="104" baseline="-10416" dirty="0">
                <a:latin typeface="Times New Roman"/>
                <a:cs typeface="Times New Roman"/>
              </a:rPr>
              <a:t>p</a:t>
            </a:r>
            <a:r>
              <a:rPr sz="1200" spc="104" baseline="-10416" dirty="0">
                <a:latin typeface="LM Roman 8"/>
                <a:cs typeface="LM Roman 8"/>
              </a:rPr>
              <a:t>1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i="1" spc="104" baseline="-10416" dirty="0">
                <a:latin typeface="Times New Roman"/>
                <a:cs typeface="Times New Roman"/>
              </a:rPr>
              <a:t>p</a:t>
            </a:r>
            <a:endParaRPr sz="1200" baseline="-1041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51621"/>
            <a:ext cx="3636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that has the largest </a:t>
            </a:r>
            <a:r>
              <a:rPr sz="1100" spc="-15" dirty="0">
                <a:latin typeface="Latin Modern Math"/>
                <a:cs typeface="Latin Modern Math"/>
              </a:rPr>
              <a:t>variance. </a:t>
            </a:r>
            <a:r>
              <a:rPr sz="1100" spc="-10" dirty="0">
                <a:latin typeface="Latin Modern Math"/>
                <a:cs typeface="Latin Modern Math"/>
              </a:rPr>
              <a:t>By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normalized</a:t>
            </a:r>
            <a:r>
              <a:rPr sz="1100" spc="-1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mean</a:t>
            </a:r>
            <a:r>
              <a:rPr sz="1100" spc="-1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51978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636" y="1593620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402" y="1573414"/>
            <a:ext cx="21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22" baseline="-20202" dirty="0">
                <a:latin typeface="Times New Roman"/>
                <a:cs typeface="Times New Roman"/>
              </a:rPr>
              <a:t>φ</a:t>
            </a:r>
            <a:r>
              <a:rPr sz="800" spc="1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636" y="1702383"/>
            <a:ext cx="427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Times New Roman"/>
                <a:cs typeface="Times New Roman"/>
              </a:rPr>
              <a:t>j</a:t>
            </a:r>
            <a:r>
              <a:rPr sz="800" spc="50" dirty="0">
                <a:latin typeface="LM Roman 8"/>
                <a:cs typeface="LM Roman 8"/>
              </a:rPr>
              <a:t>=1</a:t>
            </a:r>
            <a:r>
              <a:rPr sz="800" spc="185" dirty="0">
                <a:latin typeface="LM Roman 8"/>
                <a:cs typeface="LM Roman 8"/>
              </a:rPr>
              <a:t> </a:t>
            </a:r>
            <a:r>
              <a:rPr sz="800" i="1" spc="80" dirty="0">
                <a:latin typeface="Times New Roman"/>
                <a:cs typeface="Times New Roman"/>
              </a:rPr>
              <a:t>j</a:t>
            </a:r>
            <a:r>
              <a:rPr sz="800" spc="8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269" y="1623693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4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58" y="1825471"/>
            <a:ext cx="3864610" cy="1426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refer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to the </a:t>
            </a:r>
            <a:r>
              <a:rPr sz="1100" spc="-10" dirty="0">
                <a:latin typeface="Latin Modern Math"/>
                <a:cs typeface="Latin Modern Math"/>
              </a:rPr>
              <a:t>elements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11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φ</a:t>
            </a:r>
            <a:r>
              <a:rPr sz="1200" i="1" spc="30" baseline="-10416" dirty="0">
                <a:latin typeface="Times New Roman"/>
                <a:cs typeface="Times New Roman"/>
              </a:rPr>
              <a:t>p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200" spc="187" baseline="-10416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loadings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component; </a:t>
            </a:r>
            <a:r>
              <a:rPr sz="1100" spc="-5" dirty="0">
                <a:latin typeface="Latin Modern Math"/>
                <a:cs typeface="Latin Modern Math"/>
              </a:rPr>
              <a:t>together, the loadings </a:t>
            </a:r>
            <a:r>
              <a:rPr sz="1100" spc="-15" dirty="0">
                <a:latin typeface="Latin Modern Math"/>
                <a:cs typeface="Latin Modern Math"/>
              </a:rPr>
              <a:t>make </a:t>
            </a:r>
            <a:r>
              <a:rPr sz="1100" spc="-10" dirty="0">
                <a:latin typeface="Latin Modern Math"/>
                <a:cs typeface="Latin Modern Math"/>
              </a:rPr>
              <a:t>up  </a:t>
            </a:r>
            <a:r>
              <a:rPr sz="1100" spc="-5" dirty="0">
                <a:latin typeface="Latin Modern Math"/>
                <a:cs typeface="Latin Modern Math"/>
              </a:rPr>
              <a:t>the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vector,</a:t>
            </a:r>
            <a:endParaRPr sz="1100">
              <a:latin typeface="Latin Modern Math"/>
              <a:cs typeface="Latin Modern Math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1 </a:t>
            </a:r>
            <a:r>
              <a:rPr sz="1100" spc="-10" dirty="0">
                <a:latin typeface="Latin Modern Math"/>
                <a:cs typeface="Latin Modern Math"/>
              </a:rPr>
              <a:t>= </a:t>
            </a:r>
            <a:r>
              <a:rPr sz="1100" spc="5" dirty="0">
                <a:latin typeface="Latin Modern Math"/>
                <a:cs typeface="Latin Modern Math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φ</a:t>
            </a:r>
            <a:r>
              <a:rPr sz="1200" spc="7" baseline="-10416" dirty="0">
                <a:latin typeface="LM Roman 8"/>
                <a:cs typeface="LM Roman 8"/>
              </a:rPr>
              <a:t>11 </a:t>
            </a:r>
            <a:r>
              <a:rPr sz="1100" i="1" spc="10" dirty="0">
                <a:latin typeface="Times New Roman"/>
                <a:cs typeface="Times New Roman"/>
              </a:rPr>
              <a:t>φ</a:t>
            </a:r>
            <a:r>
              <a:rPr sz="1200" spc="15" baseline="-10416" dirty="0">
                <a:latin typeface="LM Roman 8"/>
                <a:cs typeface="LM Roman 8"/>
              </a:rPr>
              <a:t>21 </a:t>
            </a:r>
            <a:r>
              <a:rPr sz="1100" i="1" spc="25" dirty="0">
                <a:latin typeface="Times New Roman"/>
                <a:cs typeface="Times New Roman"/>
              </a:rPr>
              <a:t>. . . </a:t>
            </a:r>
            <a:r>
              <a:rPr sz="1100" i="1" spc="30" dirty="0">
                <a:latin typeface="Times New Roman"/>
                <a:cs typeface="Times New Roman"/>
              </a:rPr>
              <a:t>φ</a:t>
            </a:r>
            <a:r>
              <a:rPr sz="1200" i="1" spc="44" baseline="-10416" dirty="0">
                <a:latin typeface="Times New Roman"/>
                <a:cs typeface="Times New Roman"/>
              </a:rPr>
              <a:t>p</a:t>
            </a:r>
            <a:r>
              <a:rPr sz="1200" spc="44" baseline="-10416" dirty="0">
                <a:latin typeface="LM Roman 8"/>
                <a:cs typeface="LM Roman 8"/>
              </a:rPr>
              <a:t>1</a:t>
            </a:r>
            <a:r>
              <a:rPr sz="1100" spc="30" dirty="0">
                <a:latin typeface="Latin Modern Math"/>
                <a:cs typeface="Latin Modern Math"/>
              </a:rPr>
              <a:t>)</a:t>
            </a:r>
            <a:r>
              <a:rPr sz="1200" i="1" spc="44" baseline="27777" dirty="0">
                <a:latin typeface="Times New Roman"/>
                <a:cs typeface="Times New Roman"/>
              </a:rPr>
              <a:t>T</a:t>
            </a:r>
            <a:r>
              <a:rPr sz="1200" i="1" spc="-150" baseline="27777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208279" marR="176530" indent="-132715">
              <a:lnSpc>
                <a:spcPct val="102600"/>
              </a:lnSpc>
              <a:spcBef>
                <a:spcPts val="23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constrain the </a:t>
            </a:r>
            <a:r>
              <a:rPr sz="1100" spc="-10" dirty="0">
                <a:latin typeface="Latin Modern Math"/>
                <a:cs typeface="Latin Modern Math"/>
              </a:rPr>
              <a:t>loadings </a:t>
            </a:r>
            <a:r>
              <a:rPr sz="1100" spc="-5" dirty="0">
                <a:latin typeface="Latin Modern Math"/>
                <a:cs typeface="Latin Modern Math"/>
              </a:rPr>
              <a:t>so that </a:t>
            </a:r>
            <a:r>
              <a:rPr sz="1100" spc="-10" dirty="0">
                <a:latin typeface="Latin Modern Math"/>
                <a:cs typeface="Latin Modern Math"/>
              </a:rPr>
              <a:t>their sum </a:t>
            </a:r>
            <a:r>
              <a:rPr sz="1100" spc="-5" dirty="0">
                <a:latin typeface="Latin Modern Math"/>
                <a:cs typeface="Latin Modern Math"/>
              </a:rPr>
              <a:t>of squares is  equal to one, since otherwise setting these </a:t>
            </a:r>
            <a:r>
              <a:rPr sz="1100" spc="-10" dirty="0">
                <a:latin typeface="Latin Modern Math"/>
                <a:cs typeface="Latin Modern Math"/>
              </a:rPr>
              <a:t>elements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 </a:t>
            </a:r>
            <a:r>
              <a:rPr sz="1100" spc="-5" dirty="0">
                <a:latin typeface="Latin Modern Math"/>
                <a:cs typeface="Latin Modern Math"/>
              </a:rPr>
              <a:t>arbitrarily large in absolute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could result in </a:t>
            </a:r>
            <a:r>
              <a:rPr sz="1100" spc="-10" dirty="0">
                <a:latin typeface="Latin Modern Math"/>
                <a:cs typeface="Latin Modern Math"/>
              </a:rPr>
              <a:t>an  </a:t>
            </a:r>
            <a:r>
              <a:rPr sz="1100" spc="-5" dirty="0">
                <a:latin typeface="Latin Modern Math"/>
                <a:cs typeface="Latin Modern Math"/>
              </a:rPr>
              <a:t>arbitrarily large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variance.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180" y="211465"/>
            <a:ext cx="1156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PCA:</a:t>
            </a:r>
            <a:r>
              <a:rPr spc="-65" dirty="0"/>
              <a:t> </a:t>
            </a:r>
            <a:r>
              <a:rPr spc="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0809" y="829450"/>
            <a:ext cx="2331720" cy="1278890"/>
            <a:chOff x="1210809" y="829450"/>
            <a:chExt cx="2331720" cy="1278890"/>
          </a:xfrm>
        </p:grpSpPr>
        <p:sp>
          <p:nvSpPr>
            <p:cNvPr id="4" name="object 4"/>
            <p:cNvSpPr/>
            <p:nvPr/>
          </p:nvSpPr>
          <p:spPr>
            <a:xfrm>
              <a:off x="1635273" y="17088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273" y="17088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4139" y="19352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4139" y="19352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9205" y="908126"/>
              <a:ext cx="1388997" cy="852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995" y="18960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9995" y="18960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809" y="831219"/>
              <a:ext cx="2329815" cy="1276985"/>
            </a:xfrm>
            <a:custGeom>
              <a:avLst/>
              <a:gdLst/>
              <a:ahLst/>
              <a:cxnLst/>
              <a:rect l="l" t="t" r="r" b="b"/>
              <a:pathLst>
                <a:path w="2329815" h="1276985">
                  <a:moveTo>
                    <a:pt x="119004" y="1242966"/>
                  </a:moveTo>
                  <a:lnTo>
                    <a:pt x="2244669" y="1242966"/>
                  </a:lnTo>
                </a:path>
                <a:path w="2329815" h="1276985">
                  <a:moveTo>
                    <a:pt x="119004" y="1242966"/>
                  </a:moveTo>
                  <a:lnTo>
                    <a:pt x="119004" y="1276927"/>
                  </a:lnTo>
                </a:path>
                <a:path w="2329815" h="1276985">
                  <a:moveTo>
                    <a:pt x="473282" y="1242966"/>
                  </a:moveTo>
                  <a:lnTo>
                    <a:pt x="473282" y="1276927"/>
                  </a:lnTo>
                </a:path>
                <a:path w="2329815" h="1276985">
                  <a:moveTo>
                    <a:pt x="827560" y="1242966"/>
                  </a:moveTo>
                  <a:lnTo>
                    <a:pt x="827560" y="1276927"/>
                  </a:lnTo>
                </a:path>
                <a:path w="2329815" h="1276985">
                  <a:moveTo>
                    <a:pt x="1181837" y="1242966"/>
                  </a:moveTo>
                  <a:lnTo>
                    <a:pt x="1181837" y="1276927"/>
                  </a:lnTo>
                </a:path>
                <a:path w="2329815" h="1276985">
                  <a:moveTo>
                    <a:pt x="1536114" y="1242966"/>
                  </a:moveTo>
                  <a:lnTo>
                    <a:pt x="1536114" y="1276927"/>
                  </a:lnTo>
                </a:path>
                <a:path w="2329815" h="1276985">
                  <a:moveTo>
                    <a:pt x="1890392" y="1242966"/>
                  </a:moveTo>
                  <a:lnTo>
                    <a:pt x="1890392" y="1276927"/>
                  </a:lnTo>
                </a:path>
                <a:path w="2329815" h="1276985">
                  <a:moveTo>
                    <a:pt x="2244669" y="1242966"/>
                  </a:moveTo>
                  <a:lnTo>
                    <a:pt x="2244669" y="1276927"/>
                  </a:lnTo>
                </a:path>
                <a:path w="2329815" h="1276985">
                  <a:moveTo>
                    <a:pt x="33960" y="1196930"/>
                  </a:moveTo>
                  <a:lnTo>
                    <a:pt x="33960" y="46035"/>
                  </a:lnTo>
                </a:path>
                <a:path w="2329815" h="1276985">
                  <a:moveTo>
                    <a:pt x="33960" y="1196930"/>
                  </a:moveTo>
                  <a:lnTo>
                    <a:pt x="0" y="1196930"/>
                  </a:lnTo>
                </a:path>
                <a:path w="2329815" h="1276985">
                  <a:moveTo>
                    <a:pt x="33960" y="1032503"/>
                  </a:moveTo>
                  <a:lnTo>
                    <a:pt x="0" y="1032503"/>
                  </a:lnTo>
                </a:path>
                <a:path w="2329815" h="1276985">
                  <a:moveTo>
                    <a:pt x="33960" y="868123"/>
                  </a:moveTo>
                  <a:lnTo>
                    <a:pt x="0" y="868123"/>
                  </a:lnTo>
                </a:path>
                <a:path w="2329815" h="1276985">
                  <a:moveTo>
                    <a:pt x="33960" y="703696"/>
                  </a:moveTo>
                  <a:lnTo>
                    <a:pt x="0" y="703696"/>
                  </a:lnTo>
                </a:path>
                <a:path w="2329815" h="1276985">
                  <a:moveTo>
                    <a:pt x="33960" y="539269"/>
                  </a:moveTo>
                  <a:lnTo>
                    <a:pt x="0" y="539269"/>
                  </a:lnTo>
                </a:path>
                <a:path w="2329815" h="1276985">
                  <a:moveTo>
                    <a:pt x="33960" y="374842"/>
                  </a:moveTo>
                  <a:lnTo>
                    <a:pt x="0" y="374842"/>
                  </a:lnTo>
                </a:path>
                <a:path w="2329815" h="1276985">
                  <a:moveTo>
                    <a:pt x="33960" y="210462"/>
                  </a:moveTo>
                  <a:lnTo>
                    <a:pt x="0" y="210462"/>
                  </a:lnTo>
                </a:path>
                <a:path w="2329815" h="1276985">
                  <a:moveTo>
                    <a:pt x="33960" y="46035"/>
                  </a:moveTo>
                  <a:lnTo>
                    <a:pt x="0" y="46035"/>
                  </a:lnTo>
                </a:path>
                <a:path w="2329815" h="1276985">
                  <a:moveTo>
                    <a:pt x="33960" y="1242966"/>
                  </a:moveTo>
                  <a:lnTo>
                    <a:pt x="2329712" y="1242966"/>
                  </a:lnTo>
                  <a:lnTo>
                    <a:pt x="2329712" y="0"/>
                  </a:lnTo>
                  <a:lnTo>
                    <a:pt x="33960" y="0"/>
                  </a:lnTo>
                  <a:lnTo>
                    <a:pt x="33960" y="1242966"/>
                  </a:lnTo>
                </a:path>
              </a:pathLst>
            </a:custGeom>
            <a:ln w="3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9375" y="937158"/>
              <a:ext cx="1417320" cy="854075"/>
            </a:xfrm>
            <a:custGeom>
              <a:avLst/>
              <a:gdLst/>
              <a:ahLst/>
              <a:cxnLst/>
              <a:rect l="l" t="t" r="r" b="b"/>
              <a:pathLst>
                <a:path w="1417320" h="854075">
                  <a:moveTo>
                    <a:pt x="0" y="853501"/>
                  </a:moveTo>
                  <a:lnTo>
                    <a:pt x="1417109" y="0"/>
                  </a:lnTo>
                </a:path>
              </a:pathLst>
            </a:custGeom>
            <a:ln w="14150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6190" y="1161205"/>
              <a:ext cx="283845" cy="405765"/>
            </a:xfrm>
            <a:custGeom>
              <a:avLst/>
              <a:gdLst/>
              <a:ahLst/>
              <a:cxnLst/>
              <a:rect l="l" t="t" r="r" b="b"/>
              <a:pathLst>
                <a:path w="283844" h="405765">
                  <a:moveTo>
                    <a:pt x="0" y="0"/>
                  </a:moveTo>
                  <a:lnTo>
                    <a:pt x="283431" y="405407"/>
                  </a:lnTo>
                </a:path>
              </a:pathLst>
            </a:custGeom>
            <a:ln w="14150">
              <a:solidFill>
                <a:srgbClr val="0072C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85644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39922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4198" y="2127142"/>
            <a:ext cx="79692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  <a:tab pos="720725" algn="l"/>
              </a:tabLst>
            </a:pPr>
            <a:r>
              <a:rPr sz="450" spc="-5" dirty="0">
                <a:latin typeface="Arial"/>
                <a:cs typeface="Arial"/>
              </a:rPr>
              <a:t>30	40	50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7031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60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1309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70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2765" y="833084"/>
            <a:ext cx="236220" cy="1223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ctr">
              <a:lnSpc>
                <a:spcPts val="710"/>
              </a:lnSpc>
            </a:pPr>
            <a:r>
              <a:rPr sz="600" spc="15" dirty="0">
                <a:latin typeface="Arial"/>
                <a:cs typeface="Arial"/>
              </a:rPr>
              <a:t>Ad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Spending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  <a:tabLst>
                <a:tab pos="163830" algn="l"/>
              </a:tabLst>
            </a:pPr>
            <a:r>
              <a:rPr sz="450" spc="-5" dirty="0">
                <a:latin typeface="Arial"/>
                <a:cs typeface="Arial"/>
              </a:rPr>
              <a:t>0	5 10 15 20 25 30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35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0520" y="2239402"/>
            <a:ext cx="4006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5" dirty="0">
                <a:latin typeface="Arial"/>
                <a:cs typeface="Arial"/>
              </a:rPr>
              <a:t>P</a:t>
            </a:r>
            <a:r>
              <a:rPr sz="600" spc="10" dirty="0">
                <a:latin typeface="Arial"/>
                <a:cs typeface="Arial"/>
              </a:rPr>
              <a:t>opulation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446044"/>
            <a:ext cx="3913504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population size (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pop</a:t>
            </a:r>
            <a:r>
              <a:rPr sz="1100" spc="-5" dirty="0">
                <a:latin typeface="Latin Modern Math"/>
                <a:cs typeface="Latin Modern Math"/>
              </a:rPr>
              <a:t>) </a:t>
            </a:r>
            <a:r>
              <a:rPr sz="1100" spc="-10" dirty="0">
                <a:latin typeface="Latin Modern Math"/>
                <a:cs typeface="Latin Modern Math"/>
              </a:rPr>
              <a:t>and ad </a:t>
            </a:r>
            <a:r>
              <a:rPr sz="1100" spc="-5" dirty="0">
                <a:latin typeface="Latin Modern Math"/>
                <a:cs typeface="Latin Modern Math"/>
              </a:rPr>
              <a:t>spending (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ad</a:t>
            </a:r>
            <a:r>
              <a:rPr sz="1100" spc="-5" dirty="0">
                <a:latin typeface="Latin Modern Math"/>
                <a:cs typeface="Latin Modern Math"/>
              </a:rPr>
              <a:t>) for 100 </a:t>
            </a:r>
            <a:r>
              <a:rPr sz="1100" spc="-15" dirty="0">
                <a:latin typeface="Latin Modern Math"/>
                <a:cs typeface="Latin Modern Math"/>
              </a:rPr>
              <a:t>different  </a:t>
            </a:r>
            <a:r>
              <a:rPr sz="1100" spc="-5" dirty="0">
                <a:latin typeface="Latin Modern Math"/>
                <a:cs typeface="Latin Modern Math"/>
              </a:rPr>
              <a:t>cities are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spc="-10" dirty="0">
                <a:latin typeface="Latin Modern Math"/>
                <a:cs typeface="Latin Modern Math"/>
              </a:rPr>
              <a:t>purple </a:t>
            </a:r>
            <a:r>
              <a:rPr sz="1100" spc="-5" dirty="0">
                <a:latin typeface="Latin Modern Math"/>
                <a:cs typeface="Latin Modern Math"/>
              </a:rPr>
              <a:t>circles.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green solid line indicates  the </a:t>
            </a:r>
            <a:r>
              <a:rPr sz="1100" spc="-10" dirty="0">
                <a:latin typeface="Latin Modern Math"/>
                <a:cs typeface="Latin Modern Math"/>
              </a:rPr>
              <a:t>first principal component </a:t>
            </a:r>
            <a:r>
              <a:rPr sz="1100" spc="-5" dirty="0">
                <a:latin typeface="Latin Modern Math"/>
                <a:cs typeface="Latin Modern Math"/>
              </a:rPr>
              <a:t>direction,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blue </a:t>
            </a:r>
            <a:r>
              <a:rPr sz="1100" spc="-10" dirty="0">
                <a:latin typeface="Latin Modern Math"/>
                <a:cs typeface="Latin Modern Math"/>
              </a:rPr>
              <a:t>dashed  </a:t>
            </a:r>
            <a:r>
              <a:rPr sz="1100" spc="-5" dirty="0">
                <a:latin typeface="Latin Modern Math"/>
                <a:cs typeface="Latin Modern Math"/>
              </a:rPr>
              <a:t>line indicates the second 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2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direction.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4412</Words>
  <Application>Microsoft Office PowerPoint</Application>
  <PresentationFormat>Custom</PresentationFormat>
  <Paragraphs>702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DejaVu Sans Condensed</vt:lpstr>
      <vt:lpstr>Georgia</vt:lpstr>
      <vt:lpstr>Latin Modern Math</vt:lpstr>
      <vt:lpstr>LM Mono 10</vt:lpstr>
      <vt:lpstr>LM Roman 10</vt:lpstr>
      <vt:lpstr>LM Roman 12</vt:lpstr>
      <vt:lpstr>LM Roman 6</vt:lpstr>
      <vt:lpstr>LM Roman 8</vt:lpstr>
      <vt:lpstr>Times New Roman</vt:lpstr>
      <vt:lpstr>Trebuchet MS</vt:lpstr>
      <vt:lpstr>Office Theme</vt:lpstr>
      <vt:lpstr>Unsupervised Methods</vt:lpstr>
      <vt:lpstr>PowerPoint Presentation</vt:lpstr>
      <vt:lpstr>Unsupervised Learning</vt:lpstr>
      <vt:lpstr>The Goals of Unsupervised Learning</vt:lpstr>
      <vt:lpstr>The Challenge of Unsupervised Learning</vt:lpstr>
      <vt:lpstr>Another advantage</vt:lpstr>
      <vt:lpstr>Principal Components Analysis</vt:lpstr>
      <vt:lpstr>Principal Components Analysis: details</vt:lpstr>
      <vt:lpstr>PCA: example</vt:lpstr>
      <vt:lpstr>Computation of Principal Components</vt:lpstr>
      <vt:lpstr>Computation: continued</vt:lpstr>
      <vt:lpstr>Geometry of PCA</vt:lpstr>
      <vt:lpstr>Further principal components</vt:lpstr>
      <vt:lpstr>Further principal components: continued</vt:lpstr>
      <vt:lpstr>Illustration</vt:lpstr>
      <vt:lpstr>USAarrests data: PCA plot</vt:lpstr>
      <vt:lpstr>Figure details</vt:lpstr>
      <vt:lpstr>PowerPoint Presentation</vt:lpstr>
      <vt:lpstr>Another Interpretation of Principal Components</vt:lpstr>
      <vt:lpstr>PCA find the hyperplane closest to the observations</vt:lpstr>
      <vt:lpstr>Scaling of the variables matters</vt:lpstr>
      <vt:lpstr>Proportion Variance Explained</vt:lpstr>
      <vt:lpstr>Proportion Variance Explained: continued</vt:lpstr>
      <vt:lpstr>How many principal components should we use?</vt:lpstr>
      <vt:lpstr>Clustering</vt:lpstr>
      <vt:lpstr>PCA vs Clustering</vt:lpstr>
      <vt:lpstr>Clustering for Market Segmentation</vt:lpstr>
      <vt:lpstr>Two clustering methods</vt:lpstr>
      <vt:lpstr>K-means clustering</vt:lpstr>
      <vt:lpstr>Details of K-means clustering</vt:lpstr>
      <vt:lpstr>Details of K-means clustering: continued</vt:lpstr>
      <vt:lpstr>How to define within-cluster variation?</vt:lpstr>
      <vt:lpstr>K-Means Clustering Algorithm</vt:lpstr>
      <vt:lpstr>Properties of the Algorithm</vt:lpstr>
      <vt:lpstr>PowerPoint Presentation</vt:lpstr>
      <vt:lpstr>Details of Previous Figure</vt:lpstr>
      <vt:lpstr>PowerPoint Presentation</vt:lpstr>
      <vt:lpstr>Details of Previous Figure</vt:lpstr>
      <vt:lpstr>Hierarchical Clustering</vt:lpstr>
      <vt:lpstr>Hierarchical Clustering: the idea</vt:lpstr>
      <vt:lpstr>Hierarchical Clustering Algorithm</vt:lpstr>
      <vt:lpstr>An Example</vt:lpstr>
      <vt:lpstr>PowerPoint Presentation</vt:lpstr>
      <vt:lpstr>Details of previous figure</vt:lpstr>
      <vt:lpstr>PowerPoint Presentation</vt:lpstr>
      <vt:lpstr>PowerPoint Presentation</vt:lpstr>
      <vt:lpstr>Choice of Dissimilarity Measure</vt:lpstr>
      <vt:lpstr>Practical issues</vt:lpstr>
      <vt:lpstr>Example: breast cancer microarray study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cp:lastModifiedBy>Nikolay Simakov</cp:lastModifiedBy>
  <cp:revision>2</cp:revision>
  <dcterms:created xsi:type="dcterms:W3CDTF">2022-02-12T00:04:55Z</dcterms:created>
  <dcterms:modified xsi:type="dcterms:W3CDTF">2022-02-12T05:01:15Z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2022-02-12T00:00:00Z</vt:filetime>
  </property>
</Properties>
</file>