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06" r:id="rId3"/>
    <p:sldId id="305" r:id="rId4"/>
    <p:sldId id="286" r:id="rId5"/>
    <p:sldId id="317" r:id="rId6"/>
    <p:sldId id="293" r:id="rId7"/>
    <p:sldId id="311" r:id="rId8"/>
    <p:sldId id="312" r:id="rId9"/>
    <p:sldId id="313" r:id="rId10"/>
    <p:sldId id="314" r:id="rId11"/>
    <p:sldId id="316" r:id="rId12"/>
    <p:sldId id="315" r:id="rId13"/>
    <p:sldId id="291" r:id="rId14"/>
    <p:sldId id="298" r:id="rId15"/>
    <p:sldId id="296" r:id="rId16"/>
    <p:sldId id="299" r:id="rId17"/>
    <p:sldId id="300" r:id="rId18"/>
    <p:sldId id="301" r:id="rId19"/>
    <p:sldId id="302" r:id="rId20"/>
    <p:sldId id="297" r:id="rId21"/>
    <p:sldId id="295" r:id="rId22"/>
    <p:sldId id="304" r:id="rId23"/>
    <p:sldId id="303" r:id="rId24"/>
    <p:sldId id="307" r:id="rId25"/>
    <p:sldId id="308" r:id="rId26"/>
    <p:sldId id="310" r:id="rId27"/>
    <p:sldId id="309" r:id="rId28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0" autoAdjust="0"/>
    <p:restoredTop sz="94688" autoAdjust="0"/>
  </p:normalViewPr>
  <p:slideViewPr>
    <p:cSldViewPr snapToGrid="0">
      <p:cViewPr varScale="1">
        <p:scale>
          <a:sx n="89" d="100"/>
          <a:sy n="89" d="100"/>
        </p:scale>
        <p:origin x="65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4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27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4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3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3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06FAA53-88C3-4045-828C-CFDC201158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2004575"/>
            <a:ext cx="8520600" cy="7926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59253" y="2834125"/>
            <a:ext cx="4425494" cy="7926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aa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5721"/>
            <a:ext cx="8520600" cy="414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611284"/>
            <a:ext cx="8520600" cy="3957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035DC7-40F2-4BCC-8250-7750C11F9B10}"/>
              </a:ext>
            </a:extLst>
          </p:cNvPr>
          <p:cNvCxnSpPr/>
          <p:nvPr userDrawn="1"/>
        </p:nvCxnSpPr>
        <p:spPr>
          <a:xfrm>
            <a:off x="311700" y="464778"/>
            <a:ext cx="852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216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586024"/>
            <a:ext cx="3999900" cy="3998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586024"/>
            <a:ext cx="3999900" cy="3982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90BB0F-2E64-4FD8-89A6-D6995E8E27BA}"/>
              </a:ext>
            </a:extLst>
          </p:cNvPr>
          <p:cNvCxnSpPr/>
          <p:nvPr userDrawn="1"/>
        </p:nvCxnSpPr>
        <p:spPr>
          <a:xfrm>
            <a:off x="311700" y="464778"/>
            <a:ext cx="852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36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MOOC-Slides/unsupervised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playlist?list=PL5-da3qGB5IBC-MneTc9oBZz0C6kNJ-f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9683" y="865259"/>
            <a:ext cx="8520600" cy="799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Unsupervised Methods: Clustering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0" y="-85936"/>
            <a:ext cx="523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EAS  509: Statistical Learning and Data Mining II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45E1823-6270-43FE-B7EB-E79FCDBC4CDA}"/>
              </a:ext>
            </a:extLst>
          </p:cNvPr>
          <p:cNvSpPr txBox="1">
            <a:spLocks/>
          </p:cNvSpPr>
          <p:nvPr/>
        </p:nvSpPr>
        <p:spPr>
          <a:xfrm>
            <a:off x="1383824" y="3814074"/>
            <a:ext cx="7595179" cy="113213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Slides due to Introduction to Statistical Learning, with applications in R (2nd edition):</a:t>
            </a:r>
          </a:p>
          <a:p>
            <a:pPr marL="0" indent="0" algn="l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https://web.stanford.edu/~hastie/MOOC-Slides/unsupervised.pdf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See also videos from the book authors:</a:t>
            </a:r>
          </a:p>
          <a:p>
            <a:pPr marL="0" indent="0" algn="l"/>
            <a:r>
              <a:rPr lang="en-US" dirty="0">
                <a:solidFill>
                  <a:schemeClr val="tx1"/>
                </a:solidFill>
                <a:hlinkClick r:id="rId4"/>
              </a:rPr>
              <a:t>https://www.youtube.com/playlist?list=PL5-da3qGB5IBC-MneTc9oBZz0C6kNJ-f2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C1A7408-05A7-40A0-9768-6F39F4B0B328}"/>
              </a:ext>
            </a:extLst>
          </p:cNvPr>
          <p:cNvSpPr/>
          <p:nvPr/>
        </p:nvSpPr>
        <p:spPr>
          <a:xfrm rot="19112834">
            <a:off x="112971" y="1909416"/>
            <a:ext cx="1063639" cy="916077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8FA6ABC-4935-46D2-B717-5AE409247AF3}"/>
              </a:ext>
            </a:extLst>
          </p:cNvPr>
          <p:cNvCxnSpPr>
            <a:cxnSpLocks/>
          </p:cNvCxnSpPr>
          <p:nvPr/>
        </p:nvCxnSpPr>
        <p:spPr>
          <a:xfrm flipH="1" flipV="1">
            <a:off x="821275" y="2317180"/>
            <a:ext cx="2323213" cy="494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D9BA08-80EB-4DF3-B4C1-CA9E8610620B}"/>
              </a:ext>
            </a:extLst>
          </p:cNvPr>
          <p:cNvCxnSpPr>
            <a:cxnSpLocks/>
          </p:cNvCxnSpPr>
          <p:nvPr/>
        </p:nvCxnSpPr>
        <p:spPr>
          <a:xfrm flipH="1" flipV="1">
            <a:off x="841324" y="2313977"/>
            <a:ext cx="2695504" cy="1488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2A7668-259F-4900-818B-37C99FB8B829}"/>
              </a:ext>
            </a:extLst>
          </p:cNvPr>
          <p:cNvCxnSpPr>
            <a:cxnSpLocks/>
          </p:cNvCxnSpPr>
          <p:nvPr/>
        </p:nvCxnSpPr>
        <p:spPr>
          <a:xfrm flipH="1" flipV="1">
            <a:off x="821275" y="2317180"/>
            <a:ext cx="2385716" cy="3091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F4FE0B-74EC-4FA2-B223-21D7EA95A1E2}"/>
              </a:ext>
            </a:extLst>
          </p:cNvPr>
          <p:cNvCxnSpPr>
            <a:cxnSpLocks/>
          </p:cNvCxnSpPr>
          <p:nvPr/>
        </p:nvCxnSpPr>
        <p:spPr>
          <a:xfrm flipH="1">
            <a:off x="822648" y="1425358"/>
            <a:ext cx="946834" cy="8918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478E7D-AF3E-4E12-A8F0-08A89596D3CD}"/>
              </a:ext>
            </a:extLst>
          </p:cNvPr>
          <p:cNvCxnSpPr>
            <a:cxnSpLocks/>
          </p:cNvCxnSpPr>
          <p:nvPr/>
        </p:nvCxnSpPr>
        <p:spPr>
          <a:xfrm flipH="1">
            <a:off x="832284" y="1114201"/>
            <a:ext cx="1033243" cy="12029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5CEC97-9AE2-4A0D-9532-15EC3EEE9038}"/>
              </a:ext>
            </a:extLst>
          </p:cNvPr>
          <p:cNvCxnSpPr>
            <a:cxnSpLocks/>
          </p:cNvCxnSpPr>
          <p:nvPr/>
        </p:nvCxnSpPr>
        <p:spPr>
          <a:xfrm flipH="1">
            <a:off x="832284" y="1294848"/>
            <a:ext cx="1313207" cy="1022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575A91-4A31-4A3C-A490-EE429BFF5708}"/>
              </a:ext>
            </a:extLst>
          </p:cNvPr>
          <p:cNvCxnSpPr>
            <a:cxnSpLocks/>
          </p:cNvCxnSpPr>
          <p:nvPr/>
        </p:nvCxnSpPr>
        <p:spPr>
          <a:xfrm flipH="1">
            <a:off x="564660" y="2317196"/>
            <a:ext cx="257988" cy="3673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413766-088F-488D-8EF8-940014049E93}"/>
              </a:ext>
            </a:extLst>
          </p:cNvPr>
          <p:cNvCxnSpPr>
            <a:cxnSpLocks/>
          </p:cNvCxnSpPr>
          <p:nvPr/>
        </p:nvCxnSpPr>
        <p:spPr>
          <a:xfrm flipH="1">
            <a:off x="387809" y="2317196"/>
            <a:ext cx="434839" cy="1277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B21962-FE88-4FBF-9D9E-F4216463B45F}"/>
              </a:ext>
            </a:extLst>
          </p:cNvPr>
          <p:cNvCxnSpPr>
            <a:cxnSpLocks/>
          </p:cNvCxnSpPr>
          <p:nvPr/>
        </p:nvCxnSpPr>
        <p:spPr>
          <a:xfrm flipH="1" flipV="1">
            <a:off x="554190" y="2153656"/>
            <a:ext cx="268458" cy="17605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15A1A1E-957D-45CE-BF2D-CC4FD31F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505050"/>
                </a:solidFill>
                <a:effectLst/>
                <a:latin typeface="NexusSerif"/>
              </a:rPr>
              <a:t>Silhouettes: A graphical aid to the interpretation and validation of cluster analysis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BE738-B49D-4F21-A53E-6EEC8D93E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1769" y="483084"/>
            <a:ext cx="4774106" cy="10608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0" dirty="0">
                <a:solidFill>
                  <a:srgbClr val="2E2E2E"/>
                </a:solidFill>
                <a:effectLst/>
                <a:latin typeface="NexusSerif"/>
              </a:rPr>
              <a:t>Silhouette statistics is based on </a:t>
            </a:r>
            <a:r>
              <a:rPr lang="en-US" dirty="0">
                <a:solidFill>
                  <a:srgbClr val="2E2E2E"/>
                </a:solidFill>
                <a:latin typeface="NexusSerif"/>
              </a:rPr>
              <a:t>comparison of </a:t>
            </a:r>
            <a:r>
              <a:rPr lang="en-US" b="1" dirty="0">
                <a:solidFill>
                  <a:srgbClr val="2E2E2E"/>
                </a:solidFill>
                <a:latin typeface="NexusSerif"/>
              </a:rPr>
              <a:t>cluster tightness </a:t>
            </a:r>
            <a:r>
              <a:rPr lang="en-US" dirty="0">
                <a:solidFill>
                  <a:srgbClr val="2E2E2E"/>
                </a:solidFill>
                <a:latin typeface="NexusSerif"/>
              </a:rPr>
              <a:t>and </a:t>
            </a:r>
            <a:r>
              <a:rPr lang="en-US" b="1" dirty="0">
                <a:solidFill>
                  <a:srgbClr val="2E2E2E"/>
                </a:solidFill>
                <a:latin typeface="NexusSerif"/>
              </a:rPr>
              <a:t>inter-cluster separation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664215-3DB4-404B-A618-B046C7BC1118}"/>
              </a:ext>
            </a:extLst>
          </p:cNvPr>
          <p:cNvSpPr/>
          <p:nvPr/>
        </p:nvSpPr>
        <p:spPr>
          <a:xfrm>
            <a:off x="327558" y="2414269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9F42DC-5F36-408B-A15D-15A247121066}"/>
              </a:ext>
            </a:extLst>
          </p:cNvPr>
          <p:cNvSpPr/>
          <p:nvPr/>
        </p:nvSpPr>
        <p:spPr>
          <a:xfrm>
            <a:off x="798362" y="2289506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CD6BE7-4FF7-4238-9BAA-337FEA3E6A60}"/>
              </a:ext>
            </a:extLst>
          </p:cNvPr>
          <p:cNvSpPr/>
          <p:nvPr/>
        </p:nvSpPr>
        <p:spPr>
          <a:xfrm>
            <a:off x="534002" y="2645455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7220A0-6A1B-478E-8ACF-5C2D7EB054F2}"/>
              </a:ext>
            </a:extLst>
          </p:cNvPr>
          <p:cNvSpPr/>
          <p:nvPr/>
        </p:nvSpPr>
        <p:spPr>
          <a:xfrm>
            <a:off x="538201" y="2128453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C3364D41-A6BA-495A-B03C-E3214F23CC68}"/>
              </a:ext>
            </a:extLst>
          </p:cNvPr>
          <p:cNvSpPr txBox="1"/>
          <p:nvPr/>
        </p:nvSpPr>
        <p:spPr>
          <a:xfrm>
            <a:off x="305628" y="1985235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A</a:t>
            </a:r>
            <a:endParaRPr b="1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DF5D66-EE99-489D-BE86-8B05D0A4ACBA}"/>
                  </a:ext>
                </a:extLst>
              </p:cNvPr>
              <p:cNvSpPr txBox="1"/>
              <p:nvPr/>
            </p:nvSpPr>
            <p:spPr>
              <a:xfrm>
                <a:off x="803972" y="2000623"/>
                <a:ext cx="111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DF5D66-EE99-489D-BE86-8B05D0A4A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72" y="2000623"/>
                <a:ext cx="111505" cy="215444"/>
              </a:xfrm>
              <a:prstGeom prst="rect">
                <a:avLst/>
              </a:prstGeom>
              <a:blipFill>
                <a:blip r:embed="rId2"/>
                <a:stretch>
                  <a:fillRect l="-38889" r="-27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A00C5A12-3DB6-47C0-A141-95F27EEA5059}"/>
              </a:ext>
            </a:extLst>
          </p:cNvPr>
          <p:cNvSpPr/>
          <p:nvPr/>
        </p:nvSpPr>
        <p:spPr>
          <a:xfrm rot="19112834">
            <a:off x="1453688" y="845481"/>
            <a:ext cx="883640" cy="89709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4B2CC2-CFD5-4F3E-9246-8E351E24C7DF}"/>
              </a:ext>
            </a:extLst>
          </p:cNvPr>
          <p:cNvSpPr/>
          <p:nvPr/>
        </p:nvSpPr>
        <p:spPr>
          <a:xfrm>
            <a:off x="1735666" y="1390014"/>
            <a:ext cx="61316" cy="613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3FFE3F-D5D6-419F-8B89-63ADD1557055}"/>
              </a:ext>
            </a:extLst>
          </p:cNvPr>
          <p:cNvSpPr/>
          <p:nvPr/>
        </p:nvSpPr>
        <p:spPr>
          <a:xfrm>
            <a:off x="2123488" y="1249313"/>
            <a:ext cx="61316" cy="613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8D57B9-07E5-44DB-90EB-224BC5528EEB}"/>
              </a:ext>
            </a:extLst>
          </p:cNvPr>
          <p:cNvSpPr/>
          <p:nvPr/>
        </p:nvSpPr>
        <p:spPr>
          <a:xfrm>
            <a:off x="1834192" y="1064765"/>
            <a:ext cx="61316" cy="613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712856F3-F1AA-4037-B3E0-56650851DFE4}"/>
              </a:ext>
            </a:extLst>
          </p:cNvPr>
          <p:cNvSpPr txBox="1"/>
          <p:nvPr/>
        </p:nvSpPr>
        <p:spPr>
          <a:xfrm>
            <a:off x="1673388" y="923037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b="1" spc="10" dirty="0">
                <a:latin typeface="Arial"/>
                <a:cs typeface="Arial"/>
              </a:rPr>
              <a:t>B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FEBC33-99C3-446A-85E1-290E39D847A1}"/>
              </a:ext>
            </a:extLst>
          </p:cNvPr>
          <p:cNvSpPr/>
          <p:nvPr/>
        </p:nvSpPr>
        <p:spPr>
          <a:xfrm rot="19112834">
            <a:off x="2860552" y="1967862"/>
            <a:ext cx="895088" cy="916077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A2934AC-284F-4AA9-AFE8-CFFA103577C2}"/>
              </a:ext>
            </a:extLst>
          </p:cNvPr>
          <p:cNvSpPr/>
          <p:nvPr/>
        </p:nvSpPr>
        <p:spPr>
          <a:xfrm>
            <a:off x="3505105" y="2432139"/>
            <a:ext cx="61316" cy="61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4DE31E-F723-48D5-ABDB-3A4D14B45F53}"/>
              </a:ext>
            </a:extLst>
          </p:cNvPr>
          <p:cNvSpPr/>
          <p:nvPr/>
        </p:nvSpPr>
        <p:spPr>
          <a:xfrm>
            <a:off x="3176333" y="2594125"/>
            <a:ext cx="61316" cy="61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B23AB9-1BE3-4FAB-9F2D-F7C5ED11A644}"/>
              </a:ext>
            </a:extLst>
          </p:cNvPr>
          <p:cNvSpPr/>
          <p:nvPr/>
        </p:nvSpPr>
        <p:spPr>
          <a:xfrm>
            <a:off x="3122870" y="2329706"/>
            <a:ext cx="61316" cy="61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B342DE25-4D9F-4A55-BE18-C6A6EF901FB9}"/>
              </a:ext>
            </a:extLst>
          </p:cNvPr>
          <p:cNvSpPr txBox="1"/>
          <p:nvPr/>
        </p:nvSpPr>
        <p:spPr>
          <a:xfrm>
            <a:off x="2999275" y="2100651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b="1" spc="10" dirty="0">
                <a:latin typeface="Arial"/>
                <a:cs typeface="Arial"/>
              </a:rPr>
              <a:t>C</a:t>
            </a:r>
            <a:endParaRPr b="1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C2E9557-01D4-48ED-B8A2-2AB61861B3C9}"/>
                  </a:ext>
                </a:extLst>
              </p:cNvPr>
              <p:cNvSpPr txBox="1"/>
              <p:nvPr/>
            </p:nvSpPr>
            <p:spPr>
              <a:xfrm>
                <a:off x="93029" y="3049206"/>
                <a:ext cx="4183549" cy="1665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4488" indent="-344488">
                  <a:buNone/>
                </a:pPr>
                <a:r>
                  <a:rPr lang="en-US" b="0" dirty="0">
                    <a:latin typeface="NexusSerif"/>
                  </a:rPr>
                  <a:t>For item 𝑖 of cluster A:</a:t>
                </a:r>
              </a:p>
              <a:p>
                <a:pPr marL="344488" indent="-344488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NexusSerif"/>
                  </a:rPr>
                  <a:t> </a:t>
                </a:r>
                <a:r>
                  <a:rPr lang="en-US" dirty="0">
                    <a:latin typeface="NexusSerif"/>
                  </a:rPr>
                  <a:t>- average distance (dissimilarity)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NexusSerif"/>
                  </a:rPr>
                  <a:t> and all other items from cluster A</a:t>
                </a:r>
              </a:p>
              <a:p>
                <a:pPr marL="344488" indent="-344488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NexusSerif"/>
                  </a:rPr>
                  <a:t> - average dissimilarity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NexusSerif"/>
                  </a:rPr>
                  <a:t> of A and all other items from cluster C</a:t>
                </a:r>
              </a:p>
              <a:p>
                <a:pPr marL="344488" indent="-344488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latin typeface="NexusSerif"/>
                  </a:rPr>
                  <a:t> average dissimilarity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NexusSerif"/>
                  </a:rPr>
                  <a:t> of A and all other items from closest cluster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C2E9557-01D4-48ED-B8A2-2AB61861B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9" y="3049206"/>
                <a:ext cx="4183549" cy="1665712"/>
              </a:xfrm>
              <a:prstGeom prst="rect">
                <a:avLst/>
              </a:prstGeom>
              <a:blipFill>
                <a:blip r:embed="rId3"/>
                <a:stretch>
                  <a:fillRect l="-437" t="-1099" r="-1164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AA9726-FD4B-456E-AAFC-8BBE8DA8B806}"/>
                  </a:ext>
                </a:extLst>
              </p:cNvPr>
              <p:cNvSpPr txBox="1"/>
              <p:nvPr/>
            </p:nvSpPr>
            <p:spPr>
              <a:xfrm>
                <a:off x="4928737" y="1249313"/>
                <a:ext cx="4183549" cy="1290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4488" indent="-344488">
                  <a:buNone/>
                </a:pPr>
                <a:r>
                  <a:rPr lang="en-US" b="0" dirty="0">
                    <a:latin typeface="NexusSerif"/>
                  </a:rPr>
                  <a:t>Silhouette statistics:</a:t>
                </a:r>
              </a:p>
              <a:p>
                <a:pPr marL="344488" indent="-3444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NexusSerif"/>
                </a:endParaRPr>
              </a:p>
              <a:p>
                <a:pPr marL="344488" indent="-344488">
                  <a:buNone/>
                </a:pPr>
                <a:endParaRPr lang="en-US" sz="1600" dirty="0">
                  <a:latin typeface="NexusSerif"/>
                </a:endParaRPr>
              </a:p>
              <a:p>
                <a:pPr marL="344488" indent="-3444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NexusSerif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AA9726-FD4B-456E-AAFC-8BBE8DA8B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37" y="1249313"/>
                <a:ext cx="4183549" cy="1290994"/>
              </a:xfrm>
              <a:prstGeom prst="rect">
                <a:avLst/>
              </a:prstGeom>
              <a:blipFill>
                <a:blip r:embed="rId4"/>
                <a:stretch>
                  <a:fillRect l="-437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6CA4676D-690F-4298-A077-1EB0290C88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9894" y="2966307"/>
                <a:ext cx="4774106" cy="1874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tx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5888" indent="-115888"/>
                <a:r>
                  <a:rPr lang="en-US" dirty="0">
                    <a:solidFill>
                      <a:srgbClr val="2E2E2E"/>
                    </a:solidFill>
                    <a:latin typeface="NexusSerif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2E2E2E"/>
                    </a:solidFill>
                    <a:latin typeface="NexusSerif"/>
                  </a:rPr>
                  <a:t> is </a:t>
                </a:r>
                <a:r>
                  <a:rPr lang="en-US" b="1" dirty="0">
                    <a:solidFill>
                      <a:srgbClr val="2E2E2E"/>
                    </a:solidFill>
                    <a:latin typeface="NexusSerif"/>
                  </a:rPr>
                  <a:t>positive</a:t>
                </a:r>
                <a:r>
                  <a:rPr lang="en-US" dirty="0">
                    <a:solidFill>
                      <a:srgbClr val="2E2E2E"/>
                    </a:solidFill>
                    <a:latin typeface="NexusSerif"/>
                  </a:rPr>
                  <a:t> then separation is bigger than tightens (</a:t>
                </a:r>
                <a:r>
                  <a:rPr lang="en-US" i="1" dirty="0">
                    <a:solidFill>
                      <a:srgbClr val="2E2E2E"/>
                    </a:solidFill>
                    <a:latin typeface="NexusSerif"/>
                  </a:rPr>
                  <a:t>good!</a:t>
                </a:r>
                <a:r>
                  <a:rPr lang="en-US" dirty="0">
                    <a:solidFill>
                      <a:srgbClr val="2E2E2E"/>
                    </a:solidFill>
                    <a:latin typeface="NexusSerif"/>
                  </a:rPr>
                  <a:t>)</a:t>
                </a:r>
              </a:p>
              <a:p>
                <a:pPr marL="115888" indent="-115888"/>
                <a:r>
                  <a:rPr lang="en-US" dirty="0">
                    <a:solidFill>
                      <a:srgbClr val="2E2E2E"/>
                    </a:solidFill>
                    <a:latin typeface="NexusSerif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2E2E2E"/>
                    </a:solidFill>
                    <a:latin typeface="NexusSerif"/>
                  </a:rPr>
                  <a:t> is </a:t>
                </a:r>
                <a:r>
                  <a:rPr lang="en-US" b="1" dirty="0">
                    <a:solidFill>
                      <a:srgbClr val="2E2E2E"/>
                    </a:solidFill>
                    <a:latin typeface="NexusSerif"/>
                  </a:rPr>
                  <a:t>zero</a:t>
                </a:r>
                <a:r>
                  <a:rPr lang="en-US" dirty="0">
                    <a:solidFill>
                      <a:srgbClr val="2E2E2E"/>
                    </a:solidFill>
                    <a:latin typeface="NexusSerif"/>
                  </a:rPr>
                  <a:t> then separation is same as tightens (are they same cluster? may be?)</a:t>
                </a:r>
              </a:p>
              <a:p>
                <a:pPr marL="115888" indent="-115888"/>
                <a:r>
                  <a:rPr lang="en-US" dirty="0">
                    <a:solidFill>
                      <a:srgbClr val="2E2E2E"/>
                    </a:solidFill>
                    <a:latin typeface="NexusSerif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2E2E2E"/>
                    </a:solidFill>
                    <a:latin typeface="NexusSerif"/>
                  </a:rPr>
                  <a:t>  is </a:t>
                </a:r>
                <a:r>
                  <a:rPr lang="en-US" b="1" dirty="0">
                    <a:solidFill>
                      <a:srgbClr val="2E2E2E"/>
                    </a:solidFill>
                    <a:latin typeface="NexusSerif"/>
                  </a:rPr>
                  <a:t>negative</a:t>
                </a:r>
                <a:r>
                  <a:rPr lang="en-US" dirty="0">
                    <a:solidFill>
                      <a:srgbClr val="2E2E2E"/>
                    </a:solidFill>
                    <a:latin typeface="NexusSerif"/>
                  </a:rPr>
                  <a:t> then separation is smaller than tightens (Hm?)</a:t>
                </a:r>
              </a:p>
              <a:p>
                <a:endParaRPr lang="en-US" dirty="0">
                  <a:solidFill>
                    <a:srgbClr val="2E2E2E"/>
                  </a:solidFill>
                  <a:latin typeface="NexusSerif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6CA4676D-690F-4298-A077-1EB0290C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894" y="2966307"/>
                <a:ext cx="4774106" cy="1874633"/>
              </a:xfrm>
              <a:prstGeom prst="rect">
                <a:avLst/>
              </a:prstGeom>
              <a:blipFill>
                <a:blip r:embed="rId5"/>
                <a:stretch>
                  <a:fillRect l="-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91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1A1E-957D-45CE-BF2D-CC4FD31F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505050"/>
                </a:solidFill>
                <a:effectLst/>
                <a:latin typeface="NexusSerif"/>
              </a:rPr>
              <a:t>Silhouettes: A graphical aid to the interpretation and validation of cluster analysis</a:t>
            </a:r>
            <a:endParaRPr lang="en-US" sz="18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13FBFD8-E4F4-4B8F-A9E6-A5FA3B522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31" b="50089"/>
          <a:stretch/>
        </p:blipFill>
        <p:spPr>
          <a:xfrm>
            <a:off x="4663605" y="742173"/>
            <a:ext cx="3648742" cy="3659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13904-28F8-4809-8441-3A822201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07" y="1149442"/>
            <a:ext cx="3014206" cy="3065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0FB4C-0B87-49F2-9976-9C3856BA37A1}"/>
              </a:ext>
            </a:extLst>
          </p:cNvPr>
          <p:cNvSpPr txBox="1"/>
          <p:nvPr/>
        </p:nvSpPr>
        <p:spPr>
          <a:xfrm>
            <a:off x="4365812" y="7421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505050"/>
                </a:solidFill>
                <a:effectLst/>
                <a:latin typeface="NexusSerif"/>
              </a:rPr>
              <a:t>Silhouette plot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105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1A1E-957D-45CE-BF2D-CC4FD31F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52" y="-5721"/>
            <a:ext cx="3587947" cy="414928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505050"/>
                </a:solidFill>
                <a:effectLst/>
                <a:latin typeface="NexusSerif"/>
              </a:rPr>
              <a:t>Silhouettes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BE738-B49D-4F21-A53E-6EEC8D93E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4705" y="1882245"/>
            <a:ext cx="3859599" cy="26987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2E2E2E"/>
                </a:solidFill>
                <a:effectLst/>
                <a:latin typeface="NexusSerif"/>
              </a:rPr>
              <a:t>Choose k with larger width and no negati</a:t>
            </a:r>
            <a:r>
              <a:rPr lang="en-US" dirty="0">
                <a:solidFill>
                  <a:srgbClr val="2E2E2E"/>
                </a:solidFill>
                <a:latin typeface="NexusSerif"/>
              </a:rPr>
              <a:t>ve items (are they outliers?)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F4B02-245F-4ACF-8154-193394D0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21"/>
            <a:ext cx="5056094" cy="50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6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0C42-CEE9-4C39-99FF-75373293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Hierarchical</a:t>
            </a:r>
            <a:r>
              <a:rPr lang="en-US" spc="-35" dirty="0"/>
              <a:t> </a:t>
            </a:r>
            <a:r>
              <a:rPr lang="en-US" spc="10" dirty="0"/>
              <a:t>Clustering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024EA-D73C-434C-8B56-9C2A4B9A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3150" y="611284"/>
            <a:ext cx="6489150" cy="3957591"/>
          </a:xfrm>
        </p:spPr>
        <p:txBody>
          <a:bodyPr/>
          <a:lstStyle/>
          <a:p>
            <a:pPr marL="144780" marR="2540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i="1" spc="30" dirty="0">
                <a:latin typeface="Times New Roman"/>
                <a:cs typeface="Times New Roman"/>
              </a:rPr>
              <a:t>K</a:t>
            </a:r>
            <a:r>
              <a:rPr lang="en-US" sz="1800" spc="30" dirty="0">
                <a:latin typeface="Latin Modern Math"/>
                <a:cs typeface="Latin Modern Math"/>
              </a:rPr>
              <a:t>-means </a:t>
            </a:r>
            <a:r>
              <a:rPr lang="en-US" sz="1800" spc="-10" dirty="0">
                <a:latin typeface="Latin Modern Math"/>
                <a:cs typeface="Latin Modern Math"/>
              </a:rPr>
              <a:t>clustering </a:t>
            </a:r>
            <a:r>
              <a:rPr lang="en-US" sz="1800" spc="-5" dirty="0">
                <a:latin typeface="Latin Modern Math"/>
                <a:cs typeface="Latin Modern Math"/>
              </a:rPr>
              <a:t>requires us to pre-specify the </a:t>
            </a:r>
            <a:r>
              <a:rPr lang="en-US" sz="1800" spc="-15" dirty="0">
                <a:latin typeface="Latin Modern Math"/>
                <a:cs typeface="Latin Modern Math"/>
              </a:rPr>
              <a:t>number  </a:t>
            </a:r>
            <a:r>
              <a:rPr lang="en-US" sz="1800" spc="-5" dirty="0">
                <a:latin typeface="Latin Modern Math"/>
                <a:cs typeface="Latin Modern Math"/>
              </a:rPr>
              <a:t>of clusters </a:t>
            </a:r>
            <a:r>
              <a:rPr lang="en-US" sz="1800" i="1" spc="130" dirty="0">
                <a:latin typeface="Times New Roman"/>
                <a:cs typeface="Times New Roman"/>
              </a:rPr>
              <a:t>K</a:t>
            </a:r>
            <a:r>
              <a:rPr lang="en-US" sz="1800" spc="130" dirty="0">
                <a:latin typeface="Latin Modern Math"/>
                <a:cs typeface="Latin Modern Math"/>
              </a:rPr>
              <a:t>. </a:t>
            </a:r>
            <a:r>
              <a:rPr lang="en-US" sz="1800" spc="-5" dirty="0">
                <a:latin typeface="Latin Modern Math"/>
                <a:cs typeface="Latin Modern Math"/>
              </a:rPr>
              <a:t>This can </a:t>
            </a:r>
            <a:r>
              <a:rPr lang="en-US" sz="1800" spc="5" dirty="0">
                <a:latin typeface="Latin Modern Math"/>
                <a:cs typeface="Latin Modern Math"/>
              </a:rPr>
              <a:t>be </a:t>
            </a:r>
            <a:r>
              <a:rPr lang="en-US" sz="1800" spc="-5" dirty="0">
                <a:latin typeface="Latin Modern Math"/>
                <a:cs typeface="Latin Modern Math"/>
              </a:rPr>
              <a:t>a </a:t>
            </a:r>
            <a:r>
              <a:rPr lang="en-US" sz="1800" spc="-15" dirty="0">
                <a:latin typeface="Latin Modern Math"/>
                <a:cs typeface="Latin Modern Math"/>
              </a:rPr>
              <a:t>disadvantage </a:t>
            </a:r>
            <a:r>
              <a:rPr lang="en-US" sz="1800" spc="-5" dirty="0">
                <a:latin typeface="Latin Modern Math"/>
                <a:cs typeface="Latin Modern Math"/>
              </a:rPr>
              <a:t>(later </a:t>
            </a:r>
            <a:r>
              <a:rPr lang="en-US" sz="1800" spc="-25" dirty="0">
                <a:latin typeface="Latin Modern Math"/>
                <a:cs typeface="Latin Modern Math"/>
              </a:rPr>
              <a:t>we </a:t>
            </a:r>
            <a:r>
              <a:rPr lang="en-US" sz="1800" spc="-5" dirty="0">
                <a:latin typeface="Latin Modern Math"/>
                <a:cs typeface="Latin Modern Math"/>
              </a:rPr>
              <a:t>discuss  strategies for </a:t>
            </a:r>
            <a:r>
              <a:rPr lang="en-US" sz="1800" spc="-10" dirty="0">
                <a:latin typeface="Latin Modern Math"/>
                <a:cs typeface="Latin Modern Math"/>
              </a:rPr>
              <a:t>choosing </a:t>
            </a:r>
            <a:r>
              <a:rPr lang="en-US" sz="1800" i="1" spc="130" dirty="0">
                <a:latin typeface="Times New Roman"/>
                <a:cs typeface="Times New Roman"/>
              </a:rPr>
              <a:t>K</a:t>
            </a:r>
            <a:r>
              <a:rPr lang="en-US" sz="1800" spc="130" dirty="0">
                <a:latin typeface="Latin Modern Math"/>
                <a:cs typeface="Latin Modern Math"/>
              </a:rPr>
              <a:t>)</a:t>
            </a:r>
            <a:endParaRPr lang="en-US" sz="1800" dirty="0">
              <a:latin typeface="Latin Modern Math"/>
              <a:cs typeface="Latin Modern Math"/>
            </a:endParaRPr>
          </a:p>
          <a:p>
            <a:pPr marL="144780" marR="1333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i="1" spc="-20" dirty="0">
                <a:solidFill>
                  <a:srgbClr val="009900"/>
                </a:solidFill>
                <a:latin typeface="LM Roman 10"/>
                <a:cs typeface="LM Roman 10"/>
              </a:rPr>
              <a:t>Hierarchical </a:t>
            </a:r>
            <a:r>
              <a:rPr lang="en-US" sz="18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clustering </a:t>
            </a:r>
            <a:r>
              <a:rPr lang="en-US" sz="1800" spc="-5" dirty="0">
                <a:latin typeface="Latin Modern Math"/>
                <a:cs typeface="Latin Modern Math"/>
              </a:rPr>
              <a:t>is </a:t>
            </a:r>
            <a:r>
              <a:rPr lang="en-US" sz="1800" spc="-10" dirty="0">
                <a:latin typeface="Latin Modern Math"/>
                <a:cs typeface="Latin Modern Math"/>
              </a:rPr>
              <a:t>an alternative approach </a:t>
            </a:r>
            <a:r>
              <a:rPr lang="en-US" sz="1800" spc="-15" dirty="0">
                <a:latin typeface="Latin Modern Math"/>
                <a:cs typeface="Latin Modern Math"/>
              </a:rPr>
              <a:t>which  </a:t>
            </a:r>
            <a:r>
              <a:rPr lang="en-US" sz="1800" dirty="0">
                <a:latin typeface="Latin Modern Math"/>
                <a:cs typeface="Latin Modern Math"/>
              </a:rPr>
              <a:t>does </a:t>
            </a:r>
            <a:r>
              <a:rPr lang="en-US" sz="1800" spc="-10" dirty="0">
                <a:latin typeface="Latin Modern Math"/>
                <a:cs typeface="Latin Modern Math"/>
              </a:rPr>
              <a:t>not </a:t>
            </a:r>
            <a:r>
              <a:rPr lang="en-US" sz="1800" spc="-5" dirty="0">
                <a:latin typeface="Latin Modern Math"/>
                <a:cs typeface="Latin Modern Math"/>
              </a:rPr>
              <a:t>require that </a:t>
            </a:r>
            <a:r>
              <a:rPr lang="en-US" sz="1800" spc="-25" dirty="0">
                <a:latin typeface="Latin Modern Math"/>
                <a:cs typeface="Latin Modern Math"/>
              </a:rPr>
              <a:t>we </a:t>
            </a:r>
            <a:r>
              <a:rPr lang="en-US" sz="1800" spc="-10" dirty="0">
                <a:latin typeface="Latin Modern Math"/>
                <a:cs typeface="Latin Modern Math"/>
              </a:rPr>
              <a:t>commit </a:t>
            </a:r>
            <a:r>
              <a:rPr lang="en-US" sz="1800" spc="-5" dirty="0">
                <a:latin typeface="Latin Modern Math"/>
                <a:cs typeface="Latin Modern Math"/>
              </a:rPr>
              <a:t>to a particular </a:t>
            </a:r>
            <a:r>
              <a:rPr lang="en-US" sz="1800" spc="-15" dirty="0">
                <a:latin typeface="Latin Modern Math"/>
                <a:cs typeface="Latin Modern Math"/>
              </a:rPr>
              <a:t>choice </a:t>
            </a:r>
            <a:r>
              <a:rPr lang="en-US" sz="1800" spc="-5" dirty="0">
                <a:latin typeface="Latin Modern Math"/>
                <a:cs typeface="Latin Modern Math"/>
              </a:rPr>
              <a:t>of  </a:t>
            </a:r>
            <a:r>
              <a:rPr lang="en-US" sz="1800" i="1" spc="130" dirty="0">
                <a:latin typeface="Times New Roman"/>
                <a:cs typeface="Times New Roman"/>
              </a:rPr>
              <a:t>K</a:t>
            </a:r>
            <a:r>
              <a:rPr lang="en-US" sz="1800" spc="130" dirty="0">
                <a:latin typeface="Latin Modern Math"/>
                <a:cs typeface="Latin Modern Math"/>
              </a:rPr>
              <a:t>.</a:t>
            </a:r>
            <a:endParaRPr lang="en-US" sz="1800" dirty="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spc="-5" dirty="0">
                <a:latin typeface="Latin Modern Math"/>
                <a:cs typeface="Latin Modern Math"/>
              </a:rPr>
              <a:t>In </a:t>
            </a:r>
            <a:r>
              <a:rPr lang="en-US" sz="1800" spc="-10" dirty="0">
                <a:latin typeface="Latin Modern Math"/>
                <a:cs typeface="Latin Modern Math"/>
              </a:rPr>
              <a:t>hierarchical  </a:t>
            </a:r>
            <a:r>
              <a:rPr lang="en-US" sz="1800" spc="-5" dirty="0">
                <a:latin typeface="Latin Modern Math"/>
                <a:cs typeface="Latin Modern Math"/>
              </a:rPr>
              <a:t>clustering a </a:t>
            </a:r>
            <a:r>
              <a:rPr lang="en-US" sz="1800" spc="-10" dirty="0">
                <a:latin typeface="Latin Modern Math"/>
                <a:cs typeface="Latin Modern Math"/>
              </a:rPr>
              <a:t>dendrogram </a:t>
            </a:r>
            <a:r>
              <a:rPr lang="en-US" sz="1800" spc="-5" dirty="0">
                <a:latin typeface="Latin Modern Math"/>
                <a:cs typeface="Latin Modern Math"/>
              </a:rPr>
              <a:t>is built  starting </a:t>
            </a:r>
            <a:r>
              <a:rPr lang="en-US" sz="1800" spc="-10" dirty="0">
                <a:latin typeface="Latin Modern Math"/>
                <a:cs typeface="Latin Modern Math"/>
              </a:rPr>
              <a:t>from the </a:t>
            </a:r>
            <a:r>
              <a:rPr lang="en-US" sz="1800" spc="-15" dirty="0">
                <a:latin typeface="Latin Modern Math"/>
                <a:cs typeface="Latin Modern Math"/>
              </a:rPr>
              <a:t>leaves </a:t>
            </a:r>
            <a:r>
              <a:rPr lang="en-US" sz="1800" spc="-10" dirty="0">
                <a:latin typeface="Latin Modern Math"/>
                <a:cs typeface="Latin Modern Math"/>
              </a:rPr>
              <a:t>and combining </a:t>
            </a:r>
            <a:r>
              <a:rPr lang="en-US" sz="1800" spc="-5" dirty="0">
                <a:latin typeface="Latin Modern Math"/>
                <a:cs typeface="Latin Modern Math"/>
              </a:rPr>
              <a:t>clusters </a:t>
            </a:r>
            <a:r>
              <a:rPr lang="en-US" sz="1800" spc="-10" dirty="0">
                <a:latin typeface="Latin Modern Math"/>
                <a:cs typeface="Latin Modern Math"/>
              </a:rPr>
              <a:t>up </a:t>
            </a:r>
            <a:r>
              <a:rPr lang="en-US" sz="1800" spc="-5" dirty="0">
                <a:latin typeface="Latin Modern Math"/>
                <a:cs typeface="Latin Modern Math"/>
              </a:rPr>
              <a:t>to the  </a:t>
            </a:r>
            <a:r>
              <a:rPr lang="en-US" sz="1800" spc="-10" dirty="0">
                <a:latin typeface="Latin Modern Math"/>
                <a:cs typeface="Latin Modern Math"/>
              </a:rPr>
              <a:t>trunk.</a:t>
            </a:r>
            <a:endParaRPr lang="en-US" sz="1800" dirty="0">
              <a:latin typeface="Latin Modern Math"/>
              <a:cs typeface="Latin Modern Math"/>
            </a:endParaRPr>
          </a:p>
          <a:p>
            <a:endParaRPr lang="en-US" dirty="0"/>
          </a:p>
          <a:p>
            <a:r>
              <a:rPr lang="en-US" dirty="0"/>
              <a:t>Clustering methods can be grouped in:</a:t>
            </a:r>
          </a:p>
          <a:p>
            <a:pPr lvl="1"/>
            <a:r>
              <a:rPr lang="en-US" dirty="0"/>
              <a:t>bottom-up (agglomerative) methods (Hierarchical clustering )</a:t>
            </a:r>
          </a:p>
          <a:p>
            <a:pPr lvl="1"/>
            <a:r>
              <a:rPr lang="en-US" dirty="0"/>
              <a:t>top-down methods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B0EFD51-3C2A-49DE-8E52-FBABEC1D9BF1}"/>
              </a:ext>
            </a:extLst>
          </p:cNvPr>
          <p:cNvSpPr txBox="1"/>
          <p:nvPr/>
        </p:nvSpPr>
        <p:spPr>
          <a:xfrm>
            <a:off x="782884" y="1455579"/>
            <a:ext cx="11239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176B2C8-121B-4366-B4B5-87F47A77B45B}"/>
              </a:ext>
            </a:extLst>
          </p:cNvPr>
          <p:cNvSpPr txBox="1"/>
          <p:nvPr/>
        </p:nvSpPr>
        <p:spPr>
          <a:xfrm>
            <a:off x="994064" y="1435635"/>
            <a:ext cx="11239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878D352-34DB-4730-BD34-131C0CD647A6}"/>
              </a:ext>
            </a:extLst>
          </p:cNvPr>
          <p:cNvSpPr txBox="1"/>
          <p:nvPr/>
        </p:nvSpPr>
        <p:spPr>
          <a:xfrm>
            <a:off x="832133" y="1555157"/>
            <a:ext cx="11938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296CA80-E415-4B9D-90E7-102E738C204E}"/>
              </a:ext>
            </a:extLst>
          </p:cNvPr>
          <p:cNvSpPr txBox="1"/>
          <p:nvPr/>
        </p:nvSpPr>
        <p:spPr>
          <a:xfrm>
            <a:off x="1307342" y="1206526"/>
            <a:ext cx="11938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EBC0A6C-494D-433E-890A-081A290BDD4C}"/>
              </a:ext>
            </a:extLst>
          </p:cNvPr>
          <p:cNvSpPr txBox="1"/>
          <p:nvPr/>
        </p:nvSpPr>
        <p:spPr>
          <a:xfrm>
            <a:off x="1416496" y="1306176"/>
            <a:ext cx="11239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752EDD8-3294-4A6C-91B1-4BD1F9621895}"/>
              </a:ext>
            </a:extLst>
          </p:cNvPr>
          <p:cNvSpPr/>
          <p:nvPr/>
        </p:nvSpPr>
        <p:spPr>
          <a:xfrm>
            <a:off x="558159" y="801006"/>
            <a:ext cx="1145901" cy="1405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7846248-19DA-47E5-827F-B834B0B8C7C2}"/>
              </a:ext>
            </a:extLst>
          </p:cNvPr>
          <p:cNvSpPr/>
          <p:nvPr/>
        </p:nvSpPr>
        <p:spPr>
          <a:xfrm>
            <a:off x="635690" y="2800046"/>
            <a:ext cx="52069" cy="1177925"/>
          </a:xfrm>
          <a:custGeom>
            <a:avLst/>
            <a:gdLst/>
            <a:ahLst/>
            <a:cxnLst/>
            <a:rect l="l" t="t" r="r" b="b"/>
            <a:pathLst>
              <a:path w="52069" h="1177925">
                <a:moveTo>
                  <a:pt x="51840" y="1177798"/>
                </a:moveTo>
                <a:lnTo>
                  <a:pt x="51840" y="0"/>
                </a:lnTo>
              </a:path>
              <a:path w="52069" h="1177925">
                <a:moveTo>
                  <a:pt x="51840" y="1177798"/>
                </a:moveTo>
                <a:lnTo>
                  <a:pt x="0" y="1177798"/>
                </a:lnTo>
              </a:path>
              <a:path w="52069" h="1177925">
                <a:moveTo>
                  <a:pt x="51840" y="883384"/>
                </a:moveTo>
                <a:lnTo>
                  <a:pt x="0" y="883384"/>
                </a:lnTo>
              </a:path>
              <a:path w="52069" h="1177925">
                <a:moveTo>
                  <a:pt x="51840" y="588899"/>
                </a:moveTo>
                <a:lnTo>
                  <a:pt x="0" y="588899"/>
                </a:lnTo>
              </a:path>
              <a:path w="52069" h="1177925">
                <a:moveTo>
                  <a:pt x="51840" y="294485"/>
                </a:moveTo>
                <a:lnTo>
                  <a:pt x="0" y="294485"/>
                </a:lnTo>
              </a:path>
              <a:path w="52069" h="1177925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A6D80AF-1C44-4833-9068-7B98459BA7C9}"/>
              </a:ext>
            </a:extLst>
          </p:cNvPr>
          <p:cNvSpPr txBox="1"/>
          <p:nvPr/>
        </p:nvSpPr>
        <p:spPr>
          <a:xfrm>
            <a:off x="472195" y="3941141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8FED90A-D46B-44BD-B416-72F31E0904CF}"/>
              </a:ext>
            </a:extLst>
          </p:cNvPr>
          <p:cNvSpPr txBox="1"/>
          <p:nvPr/>
        </p:nvSpPr>
        <p:spPr>
          <a:xfrm>
            <a:off x="472195" y="3646655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C614189-A48F-4830-8ED1-6774EDB061F0}"/>
              </a:ext>
            </a:extLst>
          </p:cNvPr>
          <p:cNvSpPr txBox="1"/>
          <p:nvPr/>
        </p:nvSpPr>
        <p:spPr>
          <a:xfrm>
            <a:off x="472195" y="3352242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B4B4072-C171-4042-81F9-C53A497F6A47}"/>
              </a:ext>
            </a:extLst>
          </p:cNvPr>
          <p:cNvSpPr txBox="1"/>
          <p:nvPr/>
        </p:nvSpPr>
        <p:spPr>
          <a:xfrm>
            <a:off x="472195" y="3057756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505E04D-8842-49F2-9CA6-0AEB060FA55F}"/>
              </a:ext>
            </a:extLst>
          </p:cNvPr>
          <p:cNvSpPr txBox="1"/>
          <p:nvPr/>
        </p:nvSpPr>
        <p:spPr>
          <a:xfrm>
            <a:off x="472195" y="2763342"/>
            <a:ext cx="122555" cy="7366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348E3C18-D75B-47E5-B3E5-10E93DFC8507}"/>
              </a:ext>
            </a:extLst>
          </p:cNvPr>
          <p:cNvGrpSpPr/>
          <p:nvPr/>
        </p:nvGrpSpPr>
        <p:grpSpPr>
          <a:xfrm>
            <a:off x="844745" y="2734021"/>
            <a:ext cx="925194" cy="1252220"/>
            <a:chOff x="2673784" y="1661128"/>
            <a:chExt cx="925194" cy="125222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ADC62286-6DE8-4074-AEB8-4C5C975E88F3}"/>
                </a:ext>
              </a:extLst>
            </p:cNvPr>
            <p:cNvSpPr/>
            <p:nvPr/>
          </p:nvSpPr>
          <p:spPr>
            <a:xfrm>
              <a:off x="2790751" y="1666528"/>
              <a:ext cx="257175" cy="822325"/>
            </a:xfrm>
            <a:custGeom>
              <a:avLst/>
              <a:gdLst/>
              <a:ahLst/>
              <a:cxnLst/>
              <a:rect l="l" t="t" r="r" b="b"/>
              <a:pathLst>
                <a:path w="257175" h="822325">
                  <a:moveTo>
                    <a:pt x="257044" y="0"/>
                  </a:moveTo>
                  <a:lnTo>
                    <a:pt x="0" y="0"/>
                  </a:lnTo>
                  <a:lnTo>
                    <a:pt x="0" y="822039"/>
                  </a:lnTo>
                </a:path>
              </a:pathLst>
            </a:custGeom>
            <a:ln w="108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C8D0776A-96FE-4F60-A210-755CFD306684}"/>
                </a:ext>
              </a:extLst>
            </p:cNvPr>
            <p:cNvSpPr/>
            <p:nvPr/>
          </p:nvSpPr>
          <p:spPr>
            <a:xfrm>
              <a:off x="2676484" y="2488568"/>
              <a:ext cx="228600" cy="416559"/>
            </a:xfrm>
            <a:custGeom>
              <a:avLst/>
              <a:gdLst/>
              <a:ahLst/>
              <a:cxnLst/>
              <a:rect l="l" t="t" r="r" b="b"/>
              <a:pathLst>
                <a:path w="228600" h="416560">
                  <a:moveTo>
                    <a:pt x="114266" y="0"/>
                  </a:moveTo>
                  <a:lnTo>
                    <a:pt x="0" y="0"/>
                  </a:lnTo>
                  <a:lnTo>
                    <a:pt x="0" y="416383"/>
                  </a:lnTo>
                </a:path>
                <a:path w="228600" h="416560">
                  <a:moveTo>
                    <a:pt x="114266" y="0"/>
                  </a:moveTo>
                  <a:lnTo>
                    <a:pt x="228532" y="0"/>
                  </a:lnTo>
                  <a:lnTo>
                    <a:pt x="228532" y="416383"/>
                  </a:lnTo>
                </a:path>
              </a:pathLst>
            </a:custGeom>
            <a:ln w="5400">
              <a:solidFill>
                <a:srgbClr val="00C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8E355370-BCD1-4927-8B7F-1E332006DF0C}"/>
                </a:ext>
              </a:extLst>
            </p:cNvPr>
            <p:cNvSpPr/>
            <p:nvPr/>
          </p:nvSpPr>
          <p:spPr>
            <a:xfrm>
              <a:off x="3047796" y="1666528"/>
              <a:ext cx="257175" cy="673100"/>
            </a:xfrm>
            <a:custGeom>
              <a:avLst/>
              <a:gdLst/>
              <a:ahLst/>
              <a:cxnLst/>
              <a:rect l="l" t="t" r="r" b="b"/>
              <a:pathLst>
                <a:path w="257175" h="673100">
                  <a:moveTo>
                    <a:pt x="0" y="0"/>
                  </a:moveTo>
                  <a:lnTo>
                    <a:pt x="257044" y="0"/>
                  </a:lnTo>
                  <a:lnTo>
                    <a:pt x="257044" y="672780"/>
                  </a:lnTo>
                </a:path>
              </a:pathLst>
            </a:custGeom>
            <a:ln w="108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5BCD1A82-42F4-488E-898B-1494CC7EA39D}"/>
                </a:ext>
              </a:extLst>
            </p:cNvPr>
            <p:cNvSpPr/>
            <p:nvPr/>
          </p:nvSpPr>
          <p:spPr>
            <a:xfrm>
              <a:off x="3133477" y="2339309"/>
              <a:ext cx="342900" cy="565785"/>
            </a:xfrm>
            <a:custGeom>
              <a:avLst/>
              <a:gdLst/>
              <a:ahLst/>
              <a:cxnLst/>
              <a:rect l="l" t="t" r="r" b="b"/>
              <a:pathLst>
                <a:path w="342900" h="565785">
                  <a:moveTo>
                    <a:pt x="171363" y="0"/>
                  </a:moveTo>
                  <a:lnTo>
                    <a:pt x="0" y="0"/>
                  </a:lnTo>
                  <a:lnTo>
                    <a:pt x="0" y="565642"/>
                  </a:lnTo>
                </a:path>
                <a:path w="342900" h="565785">
                  <a:moveTo>
                    <a:pt x="171363" y="0"/>
                  </a:moveTo>
                  <a:lnTo>
                    <a:pt x="342726" y="0"/>
                  </a:lnTo>
                  <a:lnTo>
                    <a:pt x="342726" y="236452"/>
                  </a:lnTo>
                </a:path>
              </a:pathLst>
            </a:custGeom>
            <a:ln w="1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40B0901C-2B1C-4E19-AECA-0C56666C7937}"/>
                </a:ext>
              </a:extLst>
            </p:cNvPr>
            <p:cNvSpPr/>
            <p:nvPr/>
          </p:nvSpPr>
          <p:spPr>
            <a:xfrm>
              <a:off x="3361938" y="2575762"/>
              <a:ext cx="228600" cy="329565"/>
            </a:xfrm>
            <a:custGeom>
              <a:avLst/>
              <a:gdLst/>
              <a:ahLst/>
              <a:cxnLst/>
              <a:rect l="l" t="t" r="r" b="b"/>
              <a:pathLst>
                <a:path w="228600" h="329564">
                  <a:moveTo>
                    <a:pt x="114266" y="0"/>
                  </a:moveTo>
                  <a:lnTo>
                    <a:pt x="0" y="0"/>
                  </a:lnTo>
                  <a:lnTo>
                    <a:pt x="0" y="329190"/>
                  </a:lnTo>
                </a:path>
                <a:path w="228600" h="329564">
                  <a:moveTo>
                    <a:pt x="114266" y="0"/>
                  </a:moveTo>
                  <a:lnTo>
                    <a:pt x="228532" y="0"/>
                  </a:lnTo>
                  <a:lnTo>
                    <a:pt x="228532" y="329190"/>
                  </a:lnTo>
                </a:path>
              </a:pathLst>
            </a:custGeom>
            <a:ln w="16200">
              <a:solidFill>
                <a:srgbClr val="0000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C9B6C5B9-F568-496B-B020-8DB0EA61B281}"/>
              </a:ext>
            </a:extLst>
          </p:cNvPr>
          <p:cNvSpPr txBox="1"/>
          <p:nvPr/>
        </p:nvSpPr>
        <p:spPr>
          <a:xfrm>
            <a:off x="764005" y="4034921"/>
            <a:ext cx="1084580" cy="11938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 marR="5080" indent="6985" algn="just">
              <a:lnSpc>
                <a:spcPct val="149900"/>
              </a:lnSpc>
            </a:pPr>
            <a:r>
              <a:rPr sz="1000" dirty="0">
                <a:latin typeface="Arial"/>
                <a:cs typeface="Arial"/>
              </a:rPr>
              <a:t>E  B  A  C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85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8C41-17A2-48FB-94E3-1631FFA6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Hierarchical Clustering</a:t>
            </a:r>
            <a:r>
              <a:rPr lang="en-US" spc="-35" dirty="0"/>
              <a:t> </a:t>
            </a:r>
            <a:r>
              <a:rPr lang="en-US" spc="15" dirty="0"/>
              <a:t>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41DA-9076-429D-A126-7BC13660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4334" y="659823"/>
            <a:ext cx="2959666" cy="3957591"/>
          </a:xfrm>
        </p:spPr>
        <p:txBody>
          <a:bodyPr>
            <a:normAutofit/>
          </a:bodyPr>
          <a:lstStyle/>
          <a:p>
            <a:r>
              <a:rPr lang="en-US" sz="1600" dirty="0"/>
              <a:t>Start with each point in its own cluster.</a:t>
            </a:r>
          </a:p>
          <a:p>
            <a:r>
              <a:rPr lang="en-US" sz="1600" dirty="0"/>
              <a:t>Identify the closest two clusters and merge them.</a:t>
            </a:r>
          </a:p>
          <a:p>
            <a:r>
              <a:rPr lang="en-US" sz="1600" dirty="0"/>
              <a:t>Repeat.</a:t>
            </a:r>
          </a:p>
          <a:p>
            <a:r>
              <a:rPr lang="en-US" sz="1600" dirty="0"/>
              <a:t>Ends when all points are in a single cluster.</a:t>
            </a:r>
          </a:p>
          <a:p>
            <a:endParaRPr lang="en-US" sz="16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0F7098-2323-49DB-966E-55C6B76F6556}"/>
              </a:ext>
            </a:extLst>
          </p:cNvPr>
          <p:cNvSpPr txBox="1"/>
          <p:nvPr/>
        </p:nvSpPr>
        <p:spPr>
          <a:xfrm>
            <a:off x="633295" y="2240602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A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E526296-00F8-4CF7-8BF8-F2127A43255D}"/>
              </a:ext>
            </a:extLst>
          </p:cNvPr>
          <p:cNvSpPr txBox="1"/>
          <p:nvPr/>
        </p:nvSpPr>
        <p:spPr>
          <a:xfrm>
            <a:off x="1198612" y="2107835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B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77C2B5C-1BAC-4969-8AFD-2A392727BC6A}"/>
              </a:ext>
            </a:extLst>
          </p:cNvPr>
          <p:cNvSpPr txBox="1"/>
          <p:nvPr/>
        </p:nvSpPr>
        <p:spPr>
          <a:xfrm>
            <a:off x="871840" y="2608679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C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7A57B26-752C-4603-ADAD-F72EE9E040B6}"/>
              </a:ext>
            </a:extLst>
          </p:cNvPr>
          <p:cNvSpPr txBox="1"/>
          <p:nvPr/>
        </p:nvSpPr>
        <p:spPr>
          <a:xfrm>
            <a:off x="1870401" y="1518431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D</a:t>
            </a:r>
            <a:endParaRPr b="1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78E226-D92F-4005-8506-AC82AC0178B6}"/>
              </a:ext>
            </a:extLst>
          </p:cNvPr>
          <p:cNvSpPr txBox="1"/>
          <p:nvPr/>
        </p:nvSpPr>
        <p:spPr>
          <a:xfrm>
            <a:off x="2110463" y="1737591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E</a:t>
            </a:r>
            <a:endParaRPr b="1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DD02D1F-E8E5-4376-BB29-E98D37A81AE6}"/>
              </a:ext>
            </a:extLst>
          </p:cNvPr>
          <p:cNvSpPr/>
          <p:nvPr/>
        </p:nvSpPr>
        <p:spPr>
          <a:xfrm>
            <a:off x="3599824" y="1008812"/>
            <a:ext cx="114515" cy="2590599"/>
          </a:xfrm>
          <a:custGeom>
            <a:avLst/>
            <a:gdLst/>
            <a:ahLst/>
            <a:cxnLst/>
            <a:rect l="l" t="t" r="r" b="b"/>
            <a:pathLst>
              <a:path w="52069" h="1177925">
                <a:moveTo>
                  <a:pt x="51840" y="1177798"/>
                </a:moveTo>
                <a:lnTo>
                  <a:pt x="51840" y="0"/>
                </a:lnTo>
              </a:path>
              <a:path w="52069" h="1177925">
                <a:moveTo>
                  <a:pt x="51840" y="1177798"/>
                </a:moveTo>
                <a:lnTo>
                  <a:pt x="0" y="1177798"/>
                </a:lnTo>
              </a:path>
              <a:path w="52069" h="1177925">
                <a:moveTo>
                  <a:pt x="51840" y="883384"/>
                </a:moveTo>
                <a:lnTo>
                  <a:pt x="0" y="883384"/>
                </a:lnTo>
              </a:path>
              <a:path w="52069" h="1177925">
                <a:moveTo>
                  <a:pt x="51840" y="588899"/>
                </a:moveTo>
                <a:lnTo>
                  <a:pt x="0" y="588899"/>
                </a:lnTo>
              </a:path>
              <a:path w="52069" h="1177925">
                <a:moveTo>
                  <a:pt x="51840" y="294485"/>
                </a:moveTo>
                <a:lnTo>
                  <a:pt x="0" y="294485"/>
                </a:lnTo>
              </a:path>
              <a:path w="52069" h="1177925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D3FECF2-48FC-4895-9C3D-346527FA3C55}"/>
              </a:ext>
            </a:extLst>
          </p:cNvPr>
          <p:cNvSpPr txBox="1"/>
          <p:nvPr/>
        </p:nvSpPr>
        <p:spPr>
          <a:xfrm>
            <a:off x="3345009" y="351841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0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462699C-66BE-4FE3-8D2F-6C43BB089BAA}"/>
              </a:ext>
            </a:extLst>
          </p:cNvPr>
          <p:cNvSpPr txBox="1"/>
          <p:nvPr/>
        </p:nvSpPr>
        <p:spPr>
          <a:xfrm>
            <a:off x="3345009" y="28707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D0EE4C4-D6CD-4DC8-B4CE-398370A6D68F}"/>
              </a:ext>
            </a:extLst>
          </p:cNvPr>
          <p:cNvSpPr txBox="1"/>
          <p:nvPr/>
        </p:nvSpPr>
        <p:spPr>
          <a:xfrm>
            <a:off x="3345009" y="22232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387AD0C-D27F-4264-81B9-09AD6C287C47}"/>
              </a:ext>
            </a:extLst>
          </p:cNvPr>
          <p:cNvSpPr txBox="1"/>
          <p:nvPr/>
        </p:nvSpPr>
        <p:spPr>
          <a:xfrm>
            <a:off x="3345009" y="157559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CFE90D4-50AD-4151-8A2F-0F962C668981}"/>
              </a:ext>
            </a:extLst>
          </p:cNvPr>
          <p:cNvSpPr txBox="1"/>
          <p:nvPr/>
        </p:nvSpPr>
        <p:spPr>
          <a:xfrm>
            <a:off x="3345009" y="928089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4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446D2B5-4FC0-437C-B32B-A45A01AAF444}"/>
              </a:ext>
            </a:extLst>
          </p:cNvPr>
          <p:cNvSpPr/>
          <p:nvPr/>
        </p:nvSpPr>
        <p:spPr>
          <a:xfrm>
            <a:off x="4316840" y="875480"/>
            <a:ext cx="565603" cy="1808531"/>
          </a:xfrm>
          <a:custGeom>
            <a:avLst/>
            <a:gdLst/>
            <a:ahLst/>
            <a:cxnLst/>
            <a:rect l="l" t="t" r="r" b="b"/>
            <a:pathLst>
              <a:path w="257175" h="822325">
                <a:moveTo>
                  <a:pt x="257044" y="0"/>
                </a:moveTo>
                <a:lnTo>
                  <a:pt x="0" y="0"/>
                </a:lnTo>
                <a:lnTo>
                  <a:pt x="0" y="82203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4B6976C-4829-4480-A81B-B258F1A6F0A1}"/>
              </a:ext>
            </a:extLst>
          </p:cNvPr>
          <p:cNvSpPr/>
          <p:nvPr/>
        </p:nvSpPr>
        <p:spPr>
          <a:xfrm>
            <a:off x="4065534" y="2683385"/>
            <a:ext cx="502758" cy="916134"/>
          </a:xfrm>
          <a:custGeom>
            <a:avLst/>
            <a:gdLst/>
            <a:ahLst/>
            <a:cxnLst/>
            <a:rect l="l" t="t" r="r" b="b"/>
            <a:pathLst>
              <a:path w="228600" h="416560">
                <a:moveTo>
                  <a:pt x="114266" y="0"/>
                </a:moveTo>
                <a:lnTo>
                  <a:pt x="0" y="0"/>
                </a:lnTo>
                <a:lnTo>
                  <a:pt x="0" y="416383"/>
                </a:lnTo>
              </a:path>
              <a:path w="228600" h="416560">
                <a:moveTo>
                  <a:pt x="114266" y="0"/>
                </a:moveTo>
                <a:lnTo>
                  <a:pt x="228532" y="0"/>
                </a:lnTo>
                <a:lnTo>
                  <a:pt x="228532" y="416383"/>
                </a:lnTo>
              </a:path>
            </a:pathLst>
          </a:custGeom>
          <a:ln w="38100">
            <a:solidFill>
              <a:srgbClr val="00C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3ED23A6-8AE6-46C9-AED3-51ECEDCB1F0D}"/>
              </a:ext>
            </a:extLst>
          </p:cNvPr>
          <p:cNvSpPr/>
          <p:nvPr/>
        </p:nvSpPr>
        <p:spPr>
          <a:xfrm>
            <a:off x="4882157" y="875480"/>
            <a:ext cx="565603" cy="1480342"/>
          </a:xfrm>
          <a:custGeom>
            <a:avLst/>
            <a:gdLst/>
            <a:ahLst/>
            <a:cxnLst/>
            <a:rect l="l" t="t" r="r" b="b"/>
            <a:pathLst>
              <a:path w="257175" h="673100">
                <a:moveTo>
                  <a:pt x="0" y="0"/>
                </a:moveTo>
                <a:lnTo>
                  <a:pt x="257044" y="0"/>
                </a:lnTo>
                <a:lnTo>
                  <a:pt x="257044" y="67278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4B4F3ED-6E36-437D-A8B4-46F750F6989E}"/>
              </a:ext>
            </a:extLst>
          </p:cNvPr>
          <p:cNvSpPr/>
          <p:nvPr/>
        </p:nvSpPr>
        <p:spPr>
          <a:xfrm>
            <a:off x="5070595" y="2355121"/>
            <a:ext cx="754137" cy="1244325"/>
          </a:xfrm>
          <a:custGeom>
            <a:avLst/>
            <a:gdLst/>
            <a:ahLst/>
            <a:cxnLst/>
            <a:rect l="l" t="t" r="r" b="b"/>
            <a:pathLst>
              <a:path w="342900" h="565785">
                <a:moveTo>
                  <a:pt x="171363" y="0"/>
                </a:moveTo>
                <a:lnTo>
                  <a:pt x="0" y="0"/>
                </a:lnTo>
                <a:lnTo>
                  <a:pt x="0" y="565642"/>
                </a:lnTo>
              </a:path>
              <a:path w="342900" h="565785">
                <a:moveTo>
                  <a:pt x="171363" y="0"/>
                </a:moveTo>
                <a:lnTo>
                  <a:pt x="342726" y="0"/>
                </a:lnTo>
                <a:lnTo>
                  <a:pt x="342726" y="236452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5C7E94A-1591-495D-AE6C-F6B48E8C9FFF}"/>
              </a:ext>
            </a:extLst>
          </p:cNvPr>
          <p:cNvSpPr/>
          <p:nvPr/>
        </p:nvSpPr>
        <p:spPr>
          <a:xfrm>
            <a:off x="5573047" y="2875149"/>
            <a:ext cx="502758" cy="724809"/>
          </a:xfrm>
          <a:custGeom>
            <a:avLst/>
            <a:gdLst/>
            <a:ahLst/>
            <a:cxnLst/>
            <a:rect l="l" t="t" r="r" b="b"/>
            <a:pathLst>
              <a:path w="228600" h="329564">
                <a:moveTo>
                  <a:pt x="114266" y="0"/>
                </a:moveTo>
                <a:lnTo>
                  <a:pt x="0" y="0"/>
                </a:lnTo>
                <a:lnTo>
                  <a:pt x="0" y="329190"/>
                </a:lnTo>
              </a:path>
              <a:path w="228600" h="329564">
                <a:moveTo>
                  <a:pt x="114266" y="0"/>
                </a:moveTo>
                <a:lnTo>
                  <a:pt x="228532" y="0"/>
                </a:lnTo>
                <a:lnTo>
                  <a:pt x="228532" y="329190"/>
                </a:lnTo>
              </a:path>
            </a:pathLst>
          </a:custGeom>
          <a:ln w="38100">
            <a:solidFill>
              <a:srgbClr val="0000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A4487E-0A7F-4A2F-B4AD-A9174841C9CB}"/>
              </a:ext>
            </a:extLst>
          </p:cNvPr>
          <p:cNvSpPr/>
          <p:nvPr/>
        </p:nvSpPr>
        <p:spPr>
          <a:xfrm rot="20188370">
            <a:off x="612269" y="2154257"/>
            <a:ext cx="443640" cy="807358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0F79B38-12C2-4C9D-BB2C-57CB3F449347}"/>
              </a:ext>
            </a:extLst>
          </p:cNvPr>
          <p:cNvSpPr/>
          <p:nvPr/>
        </p:nvSpPr>
        <p:spPr>
          <a:xfrm rot="19112834">
            <a:off x="1826482" y="1326460"/>
            <a:ext cx="443640" cy="807358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C5C468-FA42-4465-82AF-6D71A25E457D}"/>
              </a:ext>
            </a:extLst>
          </p:cNvPr>
          <p:cNvSpPr/>
          <p:nvPr/>
        </p:nvSpPr>
        <p:spPr>
          <a:xfrm rot="19112834">
            <a:off x="465050" y="2013396"/>
            <a:ext cx="1063639" cy="916077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1DE3C0-D039-4F21-93A1-40CB93C097FB}"/>
              </a:ext>
            </a:extLst>
          </p:cNvPr>
          <p:cNvSpPr/>
          <p:nvPr/>
        </p:nvSpPr>
        <p:spPr>
          <a:xfrm rot="19112834">
            <a:off x="196303" y="1357697"/>
            <a:ext cx="2484035" cy="164454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76354B5A-2B7E-4E30-A2C3-CC808EB01B6D}"/>
              </a:ext>
            </a:extLst>
          </p:cNvPr>
          <p:cNvSpPr txBox="1"/>
          <p:nvPr/>
        </p:nvSpPr>
        <p:spPr>
          <a:xfrm>
            <a:off x="3967592" y="3599411"/>
            <a:ext cx="36512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2000" b="1" dirty="0">
                <a:latin typeface="Arial"/>
                <a:cs typeface="Arial"/>
              </a:rPr>
              <a:t>D    E     B     A   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101C99-608F-4ABE-990A-6EEA5CCE46D0}"/>
              </a:ext>
            </a:extLst>
          </p:cNvPr>
          <p:cNvSpPr txBox="1"/>
          <p:nvPr/>
        </p:nvSpPr>
        <p:spPr>
          <a:xfrm rot="16200000">
            <a:off x="2846764" y="22110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D53A50-CC59-478E-A225-CE260812CBDD}"/>
              </a:ext>
            </a:extLst>
          </p:cNvPr>
          <p:cNvCxnSpPr/>
          <p:nvPr/>
        </p:nvCxnSpPr>
        <p:spPr>
          <a:xfrm flipV="1">
            <a:off x="4062410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951A4B-E618-47A8-A22E-57C77432D430}"/>
              </a:ext>
            </a:extLst>
          </p:cNvPr>
          <p:cNvCxnSpPr>
            <a:cxnSpLocks/>
          </p:cNvCxnSpPr>
          <p:nvPr/>
        </p:nvCxnSpPr>
        <p:spPr>
          <a:xfrm flipV="1">
            <a:off x="4568292" y="35851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73D2E5-7A5F-436C-A9E0-DDB5A2D7C5CB}"/>
              </a:ext>
            </a:extLst>
          </p:cNvPr>
          <p:cNvCxnSpPr/>
          <p:nvPr/>
        </p:nvCxnSpPr>
        <p:spPr>
          <a:xfrm flipV="1">
            <a:off x="5070595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6CBD10-D04E-4097-9EF9-DDFC26EFA331}"/>
              </a:ext>
            </a:extLst>
          </p:cNvPr>
          <p:cNvCxnSpPr/>
          <p:nvPr/>
        </p:nvCxnSpPr>
        <p:spPr>
          <a:xfrm flipV="1">
            <a:off x="5573047" y="35880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CF8A0A-04DE-48F1-8114-0951A5BE9EE0}"/>
              </a:ext>
            </a:extLst>
          </p:cNvPr>
          <p:cNvCxnSpPr/>
          <p:nvPr/>
        </p:nvCxnSpPr>
        <p:spPr>
          <a:xfrm flipV="1">
            <a:off x="6075805" y="358646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1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8C41-17A2-48FB-94E3-1631FFA6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Hierarchical Clustering</a:t>
            </a:r>
            <a:r>
              <a:rPr lang="en-US" spc="-35" dirty="0"/>
              <a:t> </a:t>
            </a:r>
            <a:r>
              <a:rPr lang="en-US" spc="15" dirty="0"/>
              <a:t>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41DA-9076-429D-A126-7BC13660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4334" y="659823"/>
            <a:ext cx="2959666" cy="3957591"/>
          </a:xfrm>
        </p:spPr>
        <p:txBody>
          <a:bodyPr>
            <a:normAutofit/>
          </a:bodyPr>
          <a:lstStyle/>
          <a:p>
            <a:r>
              <a:rPr lang="en-US" sz="1600" dirty="0"/>
              <a:t>Start with each point in its own cluster.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Identify the closest two clusters and merge them.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Repeat.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Ends when all points are in a single cluster.</a:t>
            </a:r>
          </a:p>
          <a:p>
            <a:endParaRPr lang="en-US" sz="16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0F7098-2323-49DB-966E-55C6B76F6556}"/>
              </a:ext>
            </a:extLst>
          </p:cNvPr>
          <p:cNvSpPr txBox="1"/>
          <p:nvPr/>
        </p:nvSpPr>
        <p:spPr>
          <a:xfrm>
            <a:off x="633295" y="2240602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A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E526296-00F8-4CF7-8BF8-F2127A43255D}"/>
              </a:ext>
            </a:extLst>
          </p:cNvPr>
          <p:cNvSpPr txBox="1"/>
          <p:nvPr/>
        </p:nvSpPr>
        <p:spPr>
          <a:xfrm>
            <a:off x="1198612" y="2107835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B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77C2B5C-1BAC-4969-8AFD-2A392727BC6A}"/>
              </a:ext>
            </a:extLst>
          </p:cNvPr>
          <p:cNvSpPr txBox="1"/>
          <p:nvPr/>
        </p:nvSpPr>
        <p:spPr>
          <a:xfrm>
            <a:off x="871840" y="2608679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C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7A57B26-752C-4603-ADAD-F72EE9E040B6}"/>
              </a:ext>
            </a:extLst>
          </p:cNvPr>
          <p:cNvSpPr txBox="1"/>
          <p:nvPr/>
        </p:nvSpPr>
        <p:spPr>
          <a:xfrm>
            <a:off x="1870401" y="1518431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D</a:t>
            </a:r>
            <a:endParaRPr b="1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78E226-D92F-4005-8506-AC82AC0178B6}"/>
              </a:ext>
            </a:extLst>
          </p:cNvPr>
          <p:cNvSpPr txBox="1"/>
          <p:nvPr/>
        </p:nvSpPr>
        <p:spPr>
          <a:xfrm>
            <a:off x="2110463" y="1737591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E</a:t>
            </a:r>
            <a:endParaRPr b="1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DD02D1F-E8E5-4376-BB29-E98D37A81AE6}"/>
              </a:ext>
            </a:extLst>
          </p:cNvPr>
          <p:cNvSpPr/>
          <p:nvPr/>
        </p:nvSpPr>
        <p:spPr>
          <a:xfrm>
            <a:off x="3599824" y="1008812"/>
            <a:ext cx="114515" cy="2590599"/>
          </a:xfrm>
          <a:custGeom>
            <a:avLst/>
            <a:gdLst/>
            <a:ahLst/>
            <a:cxnLst/>
            <a:rect l="l" t="t" r="r" b="b"/>
            <a:pathLst>
              <a:path w="52069" h="1177925">
                <a:moveTo>
                  <a:pt x="51840" y="1177798"/>
                </a:moveTo>
                <a:lnTo>
                  <a:pt x="51840" y="0"/>
                </a:lnTo>
              </a:path>
              <a:path w="52069" h="1177925">
                <a:moveTo>
                  <a:pt x="51840" y="1177798"/>
                </a:moveTo>
                <a:lnTo>
                  <a:pt x="0" y="1177798"/>
                </a:lnTo>
              </a:path>
              <a:path w="52069" h="1177925">
                <a:moveTo>
                  <a:pt x="51840" y="883384"/>
                </a:moveTo>
                <a:lnTo>
                  <a:pt x="0" y="883384"/>
                </a:lnTo>
              </a:path>
              <a:path w="52069" h="1177925">
                <a:moveTo>
                  <a:pt x="51840" y="588899"/>
                </a:moveTo>
                <a:lnTo>
                  <a:pt x="0" y="588899"/>
                </a:lnTo>
              </a:path>
              <a:path w="52069" h="1177925">
                <a:moveTo>
                  <a:pt x="51840" y="294485"/>
                </a:moveTo>
                <a:lnTo>
                  <a:pt x="0" y="294485"/>
                </a:lnTo>
              </a:path>
              <a:path w="52069" h="1177925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D3FECF2-48FC-4895-9C3D-346527FA3C55}"/>
              </a:ext>
            </a:extLst>
          </p:cNvPr>
          <p:cNvSpPr txBox="1"/>
          <p:nvPr/>
        </p:nvSpPr>
        <p:spPr>
          <a:xfrm>
            <a:off x="3345009" y="351841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0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462699C-66BE-4FE3-8D2F-6C43BB089BAA}"/>
              </a:ext>
            </a:extLst>
          </p:cNvPr>
          <p:cNvSpPr txBox="1"/>
          <p:nvPr/>
        </p:nvSpPr>
        <p:spPr>
          <a:xfrm>
            <a:off x="3345009" y="28707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D0EE4C4-D6CD-4DC8-B4CE-398370A6D68F}"/>
              </a:ext>
            </a:extLst>
          </p:cNvPr>
          <p:cNvSpPr txBox="1"/>
          <p:nvPr/>
        </p:nvSpPr>
        <p:spPr>
          <a:xfrm>
            <a:off x="3345009" y="22232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387AD0C-D27F-4264-81B9-09AD6C287C47}"/>
              </a:ext>
            </a:extLst>
          </p:cNvPr>
          <p:cNvSpPr txBox="1"/>
          <p:nvPr/>
        </p:nvSpPr>
        <p:spPr>
          <a:xfrm>
            <a:off x="3345009" y="157559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CFE90D4-50AD-4151-8A2F-0F962C668981}"/>
              </a:ext>
            </a:extLst>
          </p:cNvPr>
          <p:cNvSpPr txBox="1"/>
          <p:nvPr/>
        </p:nvSpPr>
        <p:spPr>
          <a:xfrm>
            <a:off x="3345009" y="928089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4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76354B5A-2B7E-4E30-A2C3-CC808EB01B6D}"/>
              </a:ext>
            </a:extLst>
          </p:cNvPr>
          <p:cNvSpPr txBox="1"/>
          <p:nvPr/>
        </p:nvSpPr>
        <p:spPr>
          <a:xfrm>
            <a:off x="3967592" y="3599411"/>
            <a:ext cx="36512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2000" b="1" dirty="0">
                <a:latin typeface="Arial"/>
                <a:cs typeface="Arial"/>
              </a:rPr>
              <a:t>D    E     B     A   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101C99-608F-4ABE-990A-6EEA5CCE46D0}"/>
              </a:ext>
            </a:extLst>
          </p:cNvPr>
          <p:cNvSpPr txBox="1"/>
          <p:nvPr/>
        </p:nvSpPr>
        <p:spPr>
          <a:xfrm rot="16200000">
            <a:off x="2846764" y="22110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3BB12A-44A5-4BD6-B15B-E47290351FB7}"/>
              </a:ext>
            </a:extLst>
          </p:cNvPr>
          <p:cNvCxnSpPr/>
          <p:nvPr/>
        </p:nvCxnSpPr>
        <p:spPr>
          <a:xfrm flipV="1">
            <a:off x="4062410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016FE8-C480-4663-941B-10A2803CA470}"/>
              </a:ext>
            </a:extLst>
          </p:cNvPr>
          <p:cNvCxnSpPr>
            <a:cxnSpLocks/>
          </p:cNvCxnSpPr>
          <p:nvPr/>
        </p:nvCxnSpPr>
        <p:spPr>
          <a:xfrm flipV="1">
            <a:off x="4568292" y="35851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87A61A-02A4-4213-AEDD-639FF3745895}"/>
              </a:ext>
            </a:extLst>
          </p:cNvPr>
          <p:cNvCxnSpPr/>
          <p:nvPr/>
        </p:nvCxnSpPr>
        <p:spPr>
          <a:xfrm flipV="1">
            <a:off x="5070595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C20538-5638-4D9A-91CD-48D3474F6EC0}"/>
              </a:ext>
            </a:extLst>
          </p:cNvPr>
          <p:cNvCxnSpPr/>
          <p:nvPr/>
        </p:nvCxnSpPr>
        <p:spPr>
          <a:xfrm flipV="1">
            <a:off x="5573047" y="35880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9CE02A-E4A8-4223-83D1-893C2D552510}"/>
              </a:ext>
            </a:extLst>
          </p:cNvPr>
          <p:cNvCxnSpPr/>
          <p:nvPr/>
        </p:nvCxnSpPr>
        <p:spPr>
          <a:xfrm flipV="1">
            <a:off x="6075805" y="358646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72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8C41-17A2-48FB-94E3-1631FFA6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Hierarchical Clustering</a:t>
            </a:r>
            <a:r>
              <a:rPr lang="en-US" spc="-35" dirty="0"/>
              <a:t> </a:t>
            </a:r>
            <a:r>
              <a:rPr lang="en-US" spc="15" dirty="0"/>
              <a:t>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41DA-9076-429D-A126-7BC13660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4334" y="659823"/>
            <a:ext cx="2959666" cy="395759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 each point in its own cluster.</a:t>
            </a:r>
          </a:p>
          <a:p>
            <a:r>
              <a:rPr lang="en-US" sz="1600" dirty="0"/>
              <a:t>Identify the closest two clusters and merge them.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Repeat.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Ends when all points are in a single cluster.</a:t>
            </a:r>
          </a:p>
          <a:p>
            <a:endParaRPr lang="en-US" sz="16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0F7098-2323-49DB-966E-55C6B76F6556}"/>
              </a:ext>
            </a:extLst>
          </p:cNvPr>
          <p:cNvSpPr txBox="1"/>
          <p:nvPr/>
        </p:nvSpPr>
        <p:spPr>
          <a:xfrm>
            <a:off x="633295" y="2240602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A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E526296-00F8-4CF7-8BF8-F2127A43255D}"/>
              </a:ext>
            </a:extLst>
          </p:cNvPr>
          <p:cNvSpPr txBox="1"/>
          <p:nvPr/>
        </p:nvSpPr>
        <p:spPr>
          <a:xfrm>
            <a:off x="1198612" y="2107835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B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77C2B5C-1BAC-4969-8AFD-2A392727BC6A}"/>
              </a:ext>
            </a:extLst>
          </p:cNvPr>
          <p:cNvSpPr txBox="1"/>
          <p:nvPr/>
        </p:nvSpPr>
        <p:spPr>
          <a:xfrm>
            <a:off x="871840" y="2608679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C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7A57B26-752C-4603-ADAD-F72EE9E040B6}"/>
              </a:ext>
            </a:extLst>
          </p:cNvPr>
          <p:cNvSpPr txBox="1"/>
          <p:nvPr/>
        </p:nvSpPr>
        <p:spPr>
          <a:xfrm>
            <a:off x="1870401" y="1518431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D</a:t>
            </a:r>
            <a:endParaRPr b="1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78E226-D92F-4005-8506-AC82AC0178B6}"/>
              </a:ext>
            </a:extLst>
          </p:cNvPr>
          <p:cNvSpPr txBox="1"/>
          <p:nvPr/>
        </p:nvSpPr>
        <p:spPr>
          <a:xfrm>
            <a:off x="2110463" y="1737591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E</a:t>
            </a:r>
            <a:endParaRPr b="1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DD02D1F-E8E5-4376-BB29-E98D37A81AE6}"/>
              </a:ext>
            </a:extLst>
          </p:cNvPr>
          <p:cNvSpPr/>
          <p:nvPr/>
        </p:nvSpPr>
        <p:spPr>
          <a:xfrm>
            <a:off x="3599824" y="1008812"/>
            <a:ext cx="114515" cy="2590599"/>
          </a:xfrm>
          <a:custGeom>
            <a:avLst/>
            <a:gdLst/>
            <a:ahLst/>
            <a:cxnLst/>
            <a:rect l="l" t="t" r="r" b="b"/>
            <a:pathLst>
              <a:path w="52069" h="1177925">
                <a:moveTo>
                  <a:pt x="51840" y="1177798"/>
                </a:moveTo>
                <a:lnTo>
                  <a:pt x="51840" y="0"/>
                </a:lnTo>
              </a:path>
              <a:path w="52069" h="1177925">
                <a:moveTo>
                  <a:pt x="51840" y="1177798"/>
                </a:moveTo>
                <a:lnTo>
                  <a:pt x="0" y="1177798"/>
                </a:lnTo>
              </a:path>
              <a:path w="52069" h="1177925">
                <a:moveTo>
                  <a:pt x="51840" y="883384"/>
                </a:moveTo>
                <a:lnTo>
                  <a:pt x="0" y="883384"/>
                </a:lnTo>
              </a:path>
              <a:path w="52069" h="1177925">
                <a:moveTo>
                  <a:pt x="51840" y="588899"/>
                </a:moveTo>
                <a:lnTo>
                  <a:pt x="0" y="588899"/>
                </a:lnTo>
              </a:path>
              <a:path w="52069" h="1177925">
                <a:moveTo>
                  <a:pt x="51840" y="294485"/>
                </a:moveTo>
                <a:lnTo>
                  <a:pt x="0" y="294485"/>
                </a:lnTo>
              </a:path>
              <a:path w="52069" h="1177925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D3FECF2-48FC-4895-9C3D-346527FA3C55}"/>
              </a:ext>
            </a:extLst>
          </p:cNvPr>
          <p:cNvSpPr txBox="1"/>
          <p:nvPr/>
        </p:nvSpPr>
        <p:spPr>
          <a:xfrm>
            <a:off x="3345009" y="351841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0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462699C-66BE-4FE3-8D2F-6C43BB089BAA}"/>
              </a:ext>
            </a:extLst>
          </p:cNvPr>
          <p:cNvSpPr txBox="1"/>
          <p:nvPr/>
        </p:nvSpPr>
        <p:spPr>
          <a:xfrm>
            <a:off x="3345009" y="28707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D0EE4C4-D6CD-4DC8-B4CE-398370A6D68F}"/>
              </a:ext>
            </a:extLst>
          </p:cNvPr>
          <p:cNvSpPr txBox="1"/>
          <p:nvPr/>
        </p:nvSpPr>
        <p:spPr>
          <a:xfrm>
            <a:off x="3345009" y="22232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387AD0C-D27F-4264-81B9-09AD6C287C47}"/>
              </a:ext>
            </a:extLst>
          </p:cNvPr>
          <p:cNvSpPr txBox="1"/>
          <p:nvPr/>
        </p:nvSpPr>
        <p:spPr>
          <a:xfrm>
            <a:off x="3345009" y="157559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CFE90D4-50AD-4151-8A2F-0F962C668981}"/>
              </a:ext>
            </a:extLst>
          </p:cNvPr>
          <p:cNvSpPr txBox="1"/>
          <p:nvPr/>
        </p:nvSpPr>
        <p:spPr>
          <a:xfrm>
            <a:off x="3345009" y="928089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4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76354B5A-2B7E-4E30-A2C3-CC808EB01B6D}"/>
              </a:ext>
            </a:extLst>
          </p:cNvPr>
          <p:cNvSpPr txBox="1"/>
          <p:nvPr/>
        </p:nvSpPr>
        <p:spPr>
          <a:xfrm>
            <a:off x="3967592" y="3599411"/>
            <a:ext cx="36512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2000" b="1" dirty="0">
                <a:latin typeface="Arial"/>
                <a:cs typeface="Arial"/>
              </a:rPr>
              <a:t>D    E     B     A   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101C99-608F-4ABE-990A-6EEA5CCE46D0}"/>
              </a:ext>
            </a:extLst>
          </p:cNvPr>
          <p:cNvSpPr txBox="1"/>
          <p:nvPr/>
        </p:nvSpPr>
        <p:spPr>
          <a:xfrm rot="16200000">
            <a:off x="2846764" y="22110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3BB12A-44A5-4BD6-B15B-E47290351FB7}"/>
              </a:ext>
            </a:extLst>
          </p:cNvPr>
          <p:cNvCxnSpPr/>
          <p:nvPr/>
        </p:nvCxnSpPr>
        <p:spPr>
          <a:xfrm flipV="1">
            <a:off x="4062410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016FE8-C480-4663-941B-10A2803CA470}"/>
              </a:ext>
            </a:extLst>
          </p:cNvPr>
          <p:cNvCxnSpPr>
            <a:cxnSpLocks/>
          </p:cNvCxnSpPr>
          <p:nvPr/>
        </p:nvCxnSpPr>
        <p:spPr>
          <a:xfrm flipV="1">
            <a:off x="4568292" y="35851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87A61A-02A4-4213-AEDD-639FF3745895}"/>
              </a:ext>
            </a:extLst>
          </p:cNvPr>
          <p:cNvCxnSpPr/>
          <p:nvPr/>
        </p:nvCxnSpPr>
        <p:spPr>
          <a:xfrm flipV="1">
            <a:off x="5070595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C20538-5638-4D9A-91CD-48D3474F6EC0}"/>
              </a:ext>
            </a:extLst>
          </p:cNvPr>
          <p:cNvCxnSpPr/>
          <p:nvPr/>
        </p:nvCxnSpPr>
        <p:spPr>
          <a:xfrm flipV="1">
            <a:off x="5573047" y="35880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9CE02A-E4A8-4223-83D1-893C2D552510}"/>
              </a:ext>
            </a:extLst>
          </p:cNvPr>
          <p:cNvCxnSpPr/>
          <p:nvPr/>
        </p:nvCxnSpPr>
        <p:spPr>
          <a:xfrm flipV="1">
            <a:off x="6075805" y="358646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358E1B-2E9F-4098-A9E3-826D3E2B1B0E}"/>
              </a:ext>
            </a:extLst>
          </p:cNvPr>
          <p:cNvCxnSpPr>
            <a:cxnSpLocks/>
          </p:cNvCxnSpPr>
          <p:nvPr/>
        </p:nvCxnSpPr>
        <p:spPr>
          <a:xfrm>
            <a:off x="763658" y="2441459"/>
            <a:ext cx="140098" cy="1971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549FC6-9B54-481C-96DB-AF3C5F72775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85654" y="2223251"/>
            <a:ext cx="412958" cy="1327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033018-415B-47F2-B891-D7EC4F93A96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63658" y="1633847"/>
            <a:ext cx="1106743" cy="68128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241DF0-5816-4449-A171-E191AE2BEA9D}"/>
              </a:ext>
            </a:extLst>
          </p:cNvPr>
          <p:cNvCxnSpPr>
            <a:cxnSpLocks/>
          </p:cNvCxnSpPr>
          <p:nvPr/>
        </p:nvCxnSpPr>
        <p:spPr>
          <a:xfrm flipV="1">
            <a:off x="1356797" y="1886508"/>
            <a:ext cx="708789" cy="3129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2F8D8E-5A4F-4B10-8B0A-BE05B1E678D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316702" y="1633847"/>
            <a:ext cx="553699" cy="5245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BA9272-D1D1-4699-AE64-C79A2792DC55}"/>
              </a:ext>
            </a:extLst>
          </p:cNvPr>
          <p:cNvCxnSpPr>
            <a:cxnSpLocks/>
          </p:cNvCxnSpPr>
          <p:nvPr/>
        </p:nvCxnSpPr>
        <p:spPr>
          <a:xfrm flipV="1">
            <a:off x="1003115" y="2332479"/>
            <a:ext cx="229014" cy="3061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33B1F9-2A96-4CB7-8FDF-F54D06696E0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029858" y="1633847"/>
            <a:ext cx="840543" cy="103315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80A2F1-8D92-49DE-AAE6-1F72A0F5D334}"/>
              </a:ext>
            </a:extLst>
          </p:cNvPr>
          <p:cNvCxnSpPr>
            <a:cxnSpLocks/>
          </p:cNvCxnSpPr>
          <p:nvPr/>
        </p:nvCxnSpPr>
        <p:spPr>
          <a:xfrm flipV="1">
            <a:off x="1049381" y="1923901"/>
            <a:ext cx="1032167" cy="7147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B3162F-FC70-4322-9618-B0DB5AA6A080}"/>
              </a:ext>
            </a:extLst>
          </p:cNvPr>
          <p:cNvCxnSpPr>
            <a:cxnSpLocks/>
          </p:cNvCxnSpPr>
          <p:nvPr/>
        </p:nvCxnSpPr>
        <p:spPr>
          <a:xfrm>
            <a:off x="1996948" y="1645784"/>
            <a:ext cx="169738" cy="17519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03B5BEE-39D0-4A9A-B3DA-1E0348BD83FC}"/>
              </a:ext>
            </a:extLst>
          </p:cNvPr>
          <p:cNvSpPr/>
          <p:nvPr/>
        </p:nvSpPr>
        <p:spPr>
          <a:xfrm rot="20188370">
            <a:off x="612269" y="2154257"/>
            <a:ext cx="443640" cy="807358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bject 21">
            <a:extLst>
              <a:ext uri="{FF2B5EF4-FFF2-40B4-BE49-F238E27FC236}">
                <a16:creationId xmlns:a16="http://schemas.microsoft.com/office/drawing/2014/main" id="{410A7914-EE13-4E65-9726-2D5D52E5B5C1}"/>
              </a:ext>
            </a:extLst>
          </p:cNvPr>
          <p:cNvSpPr/>
          <p:nvPr/>
        </p:nvSpPr>
        <p:spPr>
          <a:xfrm>
            <a:off x="5573047" y="2875149"/>
            <a:ext cx="502758" cy="724809"/>
          </a:xfrm>
          <a:custGeom>
            <a:avLst/>
            <a:gdLst/>
            <a:ahLst/>
            <a:cxnLst/>
            <a:rect l="l" t="t" r="r" b="b"/>
            <a:pathLst>
              <a:path w="228600" h="329564">
                <a:moveTo>
                  <a:pt x="114266" y="0"/>
                </a:moveTo>
                <a:lnTo>
                  <a:pt x="0" y="0"/>
                </a:lnTo>
                <a:lnTo>
                  <a:pt x="0" y="329190"/>
                </a:lnTo>
              </a:path>
              <a:path w="228600" h="329564">
                <a:moveTo>
                  <a:pt x="114266" y="0"/>
                </a:moveTo>
                <a:lnTo>
                  <a:pt x="228532" y="0"/>
                </a:lnTo>
                <a:lnTo>
                  <a:pt x="228532" y="329190"/>
                </a:lnTo>
              </a:path>
            </a:pathLst>
          </a:custGeom>
          <a:ln w="38100">
            <a:solidFill>
              <a:srgbClr val="0000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03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8C41-17A2-48FB-94E3-1631FFA6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Hierarchical Clustering</a:t>
            </a:r>
            <a:r>
              <a:rPr lang="en-US" spc="-35" dirty="0"/>
              <a:t> </a:t>
            </a:r>
            <a:r>
              <a:rPr lang="en-US" spc="15" dirty="0"/>
              <a:t>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41DA-9076-429D-A126-7BC13660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4334" y="659823"/>
            <a:ext cx="2959666" cy="395759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 each point in its own cluster.</a:t>
            </a:r>
          </a:p>
          <a:p>
            <a:r>
              <a:rPr lang="en-US" sz="1600" dirty="0"/>
              <a:t>Identify the closest two clusters and merge them.</a:t>
            </a:r>
          </a:p>
          <a:p>
            <a:r>
              <a:rPr lang="en-US" sz="1600" b="1" dirty="0"/>
              <a:t>Repeat.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Ends when all points are in a single cluster.</a:t>
            </a:r>
          </a:p>
          <a:p>
            <a:endParaRPr lang="en-US" sz="16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0F7098-2323-49DB-966E-55C6B76F6556}"/>
              </a:ext>
            </a:extLst>
          </p:cNvPr>
          <p:cNvSpPr txBox="1"/>
          <p:nvPr/>
        </p:nvSpPr>
        <p:spPr>
          <a:xfrm>
            <a:off x="633295" y="2240602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A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E526296-00F8-4CF7-8BF8-F2127A43255D}"/>
              </a:ext>
            </a:extLst>
          </p:cNvPr>
          <p:cNvSpPr txBox="1"/>
          <p:nvPr/>
        </p:nvSpPr>
        <p:spPr>
          <a:xfrm>
            <a:off x="1198612" y="2107835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B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77C2B5C-1BAC-4969-8AFD-2A392727BC6A}"/>
              </a:ext>
            </a:extLst>
          </p:cNvPr>
          <p:cNvSpPr txBox="1"/>
          <p:nvPr/>
        </p:nvSpPr>
        <p:spPr>
          <a:xfrm>
            <a:off x="871840" y="2608679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C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7A57B26-752C-4603-ADAD-F72EE9E040B6}"/>
              </a:ext>
            </a:extLst>
          </p:cNvPr>
          <p:cNvSpPr txBox="1"/>
          <p:nvPr/>
        </p:nvSpPr>
        <p:spPr>
          <a:xfrm>
            <a:off x="1870401" y="1518431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D</a:t>
            </a:r>
            <a:endParaRPr b="1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78E226-D92F-4005-8506-AC82AC0178B6}"/>
              </a:ext>
            </a:extLst>
          </p:cNvPr>
          <p:cNvSpPr txBox="1"/>
          <p:nvPr/>
        </p:nvSpPr>
        <p:spPr>
          <a:xfrm>
            <a:off x="2110463" y="1737591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E</a:t>
            </a:r>
            <a:endParaRPr b="1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DD02D1F-E8E5-4376-BB29-E98D37A81AE6}"/>
              </a:ext>
            </a:extLst>
          </p:cNvPr>
          <p:cNvSpPr/>
          <p:nvPr/>
        </p:nvSpPr>
        <p:spPr>
          <a:xfrm>
            <a:off x="3599824" y="1008812"/>
            <a:ext cx="114515" cy="2590599"/>
          </a:xfrm>
          <a:custGeom>
            <a:avLst/>
            <a:gdLst/>
            <a:ahLst/>
            <a:cxnLst/>
            <a:rect l="l" t="t" r="r" b="b"/>
            <a:pathLst>
              <a:path w="52069" h="1177925">
                <a:moveTo>
                  <a:pt x="51840" y="1177798"/>
                </a:moveTo>
                <a:lnTo>
                  <a:pt x="51840" y="0"/>
                </a:lnTo>
              </a:path>
              <a:path w="52069" h="1177925">
                <a:moveTo>
                  <a:pt x="51840" y="1177798"/>
                </a:moveTo>
                <a:lnTo>
                  <a:pt x="0" y="1177798"/>
                </a:lnTo>
              </a:path>
              <a:path w="52069" h="1177925">
                <a:moveTo>
                  <a:pt x="51840" y="883384"/>
                </a:moveTo>
                <a:lnTo>
                  <a:pt x="0" y="883384"/>
                </a:lnTo>
              </a:path>
              <a:path w="52069" h="1177925">
                <a:moveTo>
                  <a:pt x="51840" y="588899"/>
                </a:moveTo>
                <a:lnTo>
                  <a:pt x="0" y="588899"/>
                </a:lnTo>
              </a:path>
              <a:path w="52069" h="1177925">
                <a:moveTo>
                  <a:pt x="51840" y="294485"/>
                </a:moveTo>
                <a:lnTo>
                  <a:pt x="0" y="294485"/>
                </a:lnTo>
              </a:path>
              <a:path w="52069" h="1177925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D3FECF2-48FC-4895-9C3D-346527FA3C55}"/>
              </a:ext>
            </a:extLst>
          </p:cNvPr>
          <p:cNvSpPr txBox="1"/>
          <p:nvPr/>
        </p:nvSpPr>
        <p:spPr>
          <a:xfrm>
            <a:off x="3345009" y="351841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0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462699C-66BE-4FE3-8D2F-6C43BB089BAA}"/>
              </a:ext>
            </a:extLst>
          </p:cNvPr>
          <p:cNvSpPr txBox="1"/>
          <p:nvPr/>
        </p:nvSpPr>
        <p:spPr>
          <a:xfrm>
            <a:off x="3345009" y="28707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D0EE4C4-D6CD-4DC8-B4CE-398370A6D68F}"/>
              </a:ext>
            </a:extLst>
          </p:cNvPr>
          <p:cNvSpPr txBox="1"/>
          <p:nvPr/>
        </p:nvSpPr>
        <p:spPr>
          <a:xfrm>
            <a:off x="3345009" y="22232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387AD0C-D27F-4264-81B9-09AD6C287C47}"/>
              </a:ext>
            </a:extLst>
          </p:cNvPr>
          <p:cNvSpPr txBox="1"/>
          <p:nvPr/>
        </p:nvSpPr>
        <p:spPr>
          <a:xfrm>
            <a:off x="3345009" y="157559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CFE90D4-50AD-4151-8A2F-0F962C668981}"/>
              </a:ext>
            </a:extLst>
          </p:cNvPr>
          <p:cNvSpPr txBox="1"/>
          <p:nvPr/>
        </p:nvSpPr>
        <p:spPr>
          <a:xfrm>
            <a:off x="3345009" y="928089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4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76354B5A-2B7E-4E30-A2C3-CC808EB01B6D}"/>
              </a:ext>
            </a:extLst>
          </p:cNvPr>
          <p:cNvSpPr txBox="1"/>
          <p:nvPr/>
        </p:nvSpPr>
        <p:spPr>
          <a:xfrm>
            <a:off x="3967592" y="3599411"/>
            <a:ext cx="36512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2000" b="1" dirty="0">
                <a:latin typeface="Arial"/>
                <a:cs typeface="Arial"/>
              </a:rPr>
              <a:t>D    E     B     A   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101C99-608F-4ABE-990A-6EEA5CCE46D0}"/>
              </a:ext>
            </a:extLst>
          </p:cNvPr>
          <p:cNvSpPr txBox="1"/>
          <p:nvPr/>
        </p:nvSpPr>
        <p:spPr>
          <a:xfrm rot="16200000">
            <a:off x="2846764" y="22110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3BB12A-44A5-4BD6-B15B-E47290351FB7}"/>
              </a:ext>
            </a:extLst>
          </p:cNvPr>
          <p:cNvCxnSpPr/>
          <p:nvPr/>
        </p:nvCxnSpPr>
        <p:spPr>
          <a:xfrm flipV="1">
            <a:off x="4062410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016FE8-C480-4663-941B-10A2803CA470}"/>
              </a:ext>
            </a:extLst>
          </p:cNvPr>
          <p:cNvCxnSpPr>
            <a:cxnSpLocks/>
          </p:cNvCxnSpPr>
          <p:nvPr/>
        </p:nvCxnSpPr>
        <p:spPr>
          <a:xfrm flipV="1">
            <a:off x="4568292" y="35851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87A61A-02A4-4213-AEDD-639FF3745895}"/>
              </a:ext>
            </a:extLst>
          </p:cNvPr>
          <p:cNvCxnSpPr/>
          <p:nvPr/>
        </p:nvCxnSpPr>
        <p:spPr>
          <a:xfrm flipV="1">
            <a:off x="5070595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C20538-5638-4D9A-91CD-48D3474F6EC0}"/>
              </a:ext>
            </a:extLst>
          </p:cNvPr>
          <p:cNvCxnSpPr/>
          <p:nvPr/>
        </p:nvCxnSpPr>
        <p:spPr>
          <a:xfrm flipV="1">
            <a:off x="5573047" y="35880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9CE02A-E4A8-4223-83D1-893C2D552510}"/>
              </a:ext>
            </a:extLst>
          </p:cNvPr>
          <p:cNvCxnSpPr/>
          <p:nvPr/>
        </p:nvCxnSpPr>
        <p:spPr>
          <a:xfrm flipV="1">
            <a:off x="6075805" y="358646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549FC6-9B54-481C-96DB-AF3C5F72775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85654" y="2223251"/>
            <a:ext cx="412958" cy="1327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033018-415B-47F2-B891-D7EC4F93A96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63658" y="1633847"/>
            <a:ext cx="1106743" cy="68128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241DF0-5816-4449-A171-E191AE2BEA9D}"/>
              </a:ext>
            </a:extLst>
          </p:cNvPr>
          <p:cNvCxnSpPr>
            <a:cxnSpLocks/>
          </p:cNvCxnSpPr>
          <p:nvPr/>
        </p:nvCxnSpPr>
        <p:spPr>
          <a:xfrm flipV="1">
            <a:off x="1356797" y="1886508"/>
            <a:ext cx="708789" cy="3129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2F8D8E-5A4F-4B10-8B0A-BE05B1E678D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316702" y="1633847"/>
            <a:ext cx="553699" cy="5245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BA9272-D1D1-4699-AE64-C79A2792DC55}"/>
              </a:ext>
            </a:extLst>
          </p:cNvPr>
          <p:cNvCxnSpPr>
            <a:cxnSpLocks/>
          </p:cNvCxnSpPr>
          <p:nvPr/>
        </p:nvCxnSpPr>
        <p:spPr>
          <a:xfrm flipV="1">
            <a:off x="1003115" y="2332479"/>
            <a:ext cx="229014" cy="3061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33B1F9-2A96-4CB7-8FDF-F54D06696E0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029858" y="1633847"/>
            <a:ext cx="840543" cy="103315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80A2F1-8D92-49DE-AAE6-1F72A0F5D334}"/>
              </a:ext>
            </a:extLst>
          </p:cNvPr>
          <p:cNvCxnSpPr>
            <a:cxnSpLocks/>
          </p:cNvCxnSpPr>
          <p:nvPr/>
        </p:nvCxnSpPr>
        <p:spPr>
          <a:xfrm flipV="1">
            <a:off x="1049381" y="1923901"/>
            <a:ext cx="1032167" cy="7147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B3162F-FC70-4322-9618-B0DB5AA6A080}"/>
              </a:ext>
            </a:extLst>
          </p:cNvPr>
          <p:cNvCxnSpPr>
            <a:cxnSpLocks/>
          </p:cNvCxnSpPr>
          <p:nvPr/>
        </p:nvCxnSpPr>
        <p:spPr>
          <a:xfrm>
            <a:off x="1996948" y="1645784"/>
            <a:ext cx="169738" cy="17519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03B5BEE-39D0-4A9A-B3DA-1E0348BD83FC}"/>
              </a:ext>
            </a:extLst>
          </p:cNvPr>
          <p:cNvSpPr/>
          <p:nvPr/>
        </p:nvSpPr>
        <p:spPr>
          <a:xfrm rot="20188370">
            <a:off x="612269" y="2154257"/>
            <a:ext cx="443640" cy="807358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bject 21">
            <a:extLst>
              <a:ext uri="{FF2B5EF4-FFF2-40B4-BE49-F238E27FC236}">
                <a16:creationId xmlns:a16="http://schemas.microsoft.com/office/drawing/2014/main" id="{410A7914-EE13-4E65-9726-2D5D52E5B5C1}"/>
              </a:ext>
            </a:extLst>
          </p:cNvPr>
          <p:cNvSpPr/>
          <p:nvPr/>
        </p:nvSpPr>
        <p:spPr>
          <a:xfrm>
            <a:off x="5573047" y="2875149"/>
            <a:ext cx="502758" cy="724809"/>
          </a:xfrm>
          <a:custGeom>
            <a:avLst/>
            <a:gdLst/>
            <a:ahLst/>
            <a:cxnLst/>
            <a:rect l="l" t="t" r="r" b="b"/>
            <a:pathLst>
              <a:path w="228600" h="329564">
                <a:moveTo>
                  <a:pt x="114266" y="0"/>
                </a:moveTo>
                <a:lnTo>
                  <a:pt x="0" y="0"/>
                </a:lnTo>
                <a:lnTo>
                  <a:pt x="0" y="329190"/>
                </a:lnTo>
              </a:path>
              <a:path w="228600" h="329564">
                <a:moveTo>
                  <a:pt x="114266" y="0"/>
                </a:moveTo>
                <a:lnTo>
                  <a:pt x="228532" y="0"/>
                </a:lnTo>
                <a:lnTo>
                  <a:pt x="228532" y="329190"/>
                </a:lnTo>
              </a:path>
            </a:pathLst>
          </a:custGeom>
          <a:ln w="38100">
            <a:solidFill>
              <a:srgbClr val="0000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03076199-D8FF-40FC-B493-B27D139E2803}"/>
              </a:ext>
            </a:extLst>
          </p:cNvPr>
          <p:cNvSpPr/>
          <p:nvPr/>
        </p:nvSpPr>
        <p:spPr>
          <a:xfrm>
            <a:off x="4065534" y="2683385"/>
            <a:ext cx="502758" cy="916134"/>
          </a:xfrm>
          <a:custGeom>
            <a:avLst/>
            <a:gdLst/>
            <a:ahLst/>
            <a:cxnLst/>
            <a:rect l="l" t="t" r="r" b="b"/>
            <a:pathLst>
              <a:path w="228600" h="416560">
                <a:moveTo>
                  <a:pt x="114266" y="0"/>
                </a:moveTo>
                <a:lnTo>
                  <a:pt x="0" y="0"/>
                </a:lnTo>
                <a:lnTo>
                  <a:pt x="0" y="416383"/>
                </a:lnTo>
              </a:path>
              <a:path w="228600" h="416560">
                <a:moveTo>
                  <a:pt x="114266" y="0"/>
                </a:moveTo>
                <a:lnTo>
                  <a:pt x="228532" y="0"/>
                </a:lnTo>
                <a:lnTo>
                  <a:pt x="228532" y="416383"/>
                </a:lnTo>
              </a:path>
            </a:pathLst>
          </a:custGeom>
          <a:ln w="38100">
            <a:solidFill>
              <a:srgbClr val="00C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E0F0BB-0D23-4096-B817-77DB6E8DF2D1}"/>
              </a:ext>
            </a:extLst>
          </p:cNvPr>
          <p:cNvSpPr/>
          <p:nvPr/>
        </p:nvSpPr>
        <p:spPr>
          <a:xfrm rot="19112834">
            <a:off x="1826482" y="1326460"/>
            <a:ext cx="443640" cy="807358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7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8C41-17A2-48FB-94E3-1631FFA6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Hierarchical Clustering</a:t>
            </a:r>
            <a:r>
              <a:rPr lang="en-US" spc="-35" dirty="0"/>
              <a:t> </a:t>
            </a:r>
            <a:r>
              <a:rPr lang="en-US" spc="15" dirty="0"/>
              <a:t>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41DA-9076-429D-A126-7BC13660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4334" y="659823"/>
            <a:ext cx="2959666" cy="395759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 each point in its own cluster.</a:t>
            </a:r>
          </a:p>
          <a:p>
            <a:r>
              <a:rPr lang="en-US" sz="1600" dirty="0"/>
              <a:t>Identify the closest two clusters and merge them.</a:t>
            </a:r>
          </a:p>
          <a:p>
            <a:r>
              <a:rPr lang="en-US" sz="1600" b="1" dirty="0"/>
              <a:t>Repeat.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Ends when all points are in a single cluster.</a:t>
            </a:r>
          </a:p>
          <a:p>
            <a:endParaRPr lang="en-US" sz="16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0F7098-2323-49DB-966E-55C6B76F6556}"/>
              </a:ext>
            </a:extLst>
          </p:cNvPr>
          <p:cNvSpPr txBox="1"/>
          <p:nvPr/>
        </p:nvSpPr>
        <p:spPr>
          <a:xfrm>
            <a:off x="633295" y="2240602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A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E526296-00F8-4CF7-8BF8-F2127A43255D}"/>
              </a:ext>
            </a:extLst>
          </p:cNvPr>
          <p:cNvSpPr txBox="1"/>
          <p:nvPr/>
        </p:nvSpPr>
        <p:spPr>
          <a:xfrm>
            <a:off x="1198612" y="2107835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B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77C2B5C-1BAC-4969-8AFD-2A392727BC6A}"/>
              </a:ext>
            </a:extLst>
          </p:cNvPr>
          <p:cNvSpPr txBox="1"/>
          <p:nvPr/>
        </p:nvSpPr>
        <p:spPr>
          <a:xfrm>
            <a:off x="871840" y="2608679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C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7A57B26-752C-4603-ADAD-F72EE9E040B6}"/>
              </a:ext>
            </a:extLst>
          </p:cNvPr>
          <p:cNvSpPr txBox="1"/>
          <p:nvPr/>
        </p:nvSpPr>
        <p:spPr>
          <a:xfrm>
            <a:off x="1870401" y="1518431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D</a:t>
            </a:r>
            <a:endParaRPr b="1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78E226-D92F-4005-8506-AC82AC0178B6}"/>
              </a:ext>
            </a:extLst>
          </p:cNvPr>
          <p:cNvSpPr txBox="1"/>
          <p:nvPr/>
        </p:nvSpPr>
        <p:spPr>
          <a:xfrm>
            <a:off x="2110463" y="1737591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E</a:t>
            </a:r>
            <a:endParaRPr b="1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DD02D1F-E8E5-4376-BB29-E98D37A81AE6}"/>
              </a:ext>
            </a:extLst>
          </p:cNvPr>
          <p:cNvSpPr/>
          <p:nvPr/>
        </p:nvSpPr>
        <p:spPr>
          <a:xfrm>
            <a:off x="3599824" y="1008812"/>
            <a:ext cx="114515" cy="2590599"/>
          </a:xfrm>
          <a:custGeom>
            <a:avLst/>
            <a:gdLst/>
            <a:ahLst/>
            <a:cxnLst/>
            <a:rect l="l" t="t" r="r" b="b"/>
            <a:pathLst>
              <a:path w="52069" h="1177925">
                <a:moveTo>
                  <a:pt x="51840" y="1177798"/>
                </a:moveTo>
                <a:lnTo>
                  <a:pt x="51840" y="0"/>
                </a:lnTo>
              </a:path>
              <a:path w="52069" h="1177925">
                <a:moveTo>
                  <a:pt x="51840" y="1177798"/>
                </a:moveTo>
                <a:lnTo>
                  <a:pt x="0" y="1177798"/>
                </a:lnTo>
              </a:path>
              <a:path w="52069" h="1177925">
                <a:moveTo>
                  <a:pt x="51840" y="883384"/>
                </a:moveTo>
                <a:lnTo>
                  <a:pt x="0" y="883384"/>
                </a:lnTo>
              </a:path>
              <a:path w="52069" h="1177925">
                <a:moveTo>
                  <a:pt x="51840" y="588899"/>
                </a:moveTo>
                <a:lnTo>
                  <a:pt x="0" y="588899"/>
                </a:lnTo>
              </a:path>
              <a:path w="52069" h="1177925">
                <a:moveTo>
                  <a:pt x="51840" y="294485"/>
                </a:moveTo>
                <a:lnTo>
                  <a:pt x="0" y="294485"/>
                </a:lnTo>
              </a:path>
              <a:path w="52069" h="1177925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D3FECF2-48FC-4895-9C3D-346527FA3C55}"/>
              </a:ext>
            </a:extLst>
          </p:cNvPr>
          <p:cNvSpPr txBox="1"/>
          <p:nvPr/>
        </p:nvSpPr>
        <p:spPr>
          <a:xfrm>
            <a:off x="3345009" y="351841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0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462699C-66BE-4FE3-8D2F-6C43BB089BAA}"/>
              </a:ext>
            </a:extLst>
          </p:cNvPr>
          <p:cNvSpPr txBox="1"/>
          <p:nvPr/>
        </p:nvSpPr>
        <p:spPr>
          <a:xfrm>
            <a:off x="3345009" y="28707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D0EE4C4-D6CD-4DC8-B4CE-398370A6D68F}"/>
              </a:ext>
            </a:extLst>
          </p:cNvPr>
          <p:cNvSpPr txBox="1"/>
          <p:nvPr/>
        </p:nvSpPr>
        <p:spPr>
          <a:xfrm>
            <a:off x="3345009" y="22232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387AD0C-D27F-4264-81B9-09AD6C287C47}"/>
              </a:ext>
            </a:extLst>
          </p:cNvPr>
          <p:cNvSpPr txBox="1"/>
          <p:nvPr/>
        </p:nvSpPr>
        <p:spPr>
          <a:xfrm>
            <a:off x="3345009" y="157559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CFE90D4-50AD-4151-8A2F-0F962C668981}"/>
              </a:ext>
            </a:extLst>
          </p:cNvPr>
          <p:cNvSpPr txBox="1"/>
          <p:nvPr/>
        </p:nvSpPr>
        <p:spPr>
          <a:xfrm>
            <a:off x="3345009" y="928089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4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76354B5A-2B7E-4E30-A2C3-CC808EB01B6D}"/>
              </a:ext>
            </a:extLst>
          </p:cNvPr>
          <p:cNvSpPr txBox="1"/>
          <p:nvPr/>
        </p:nvSpPr>
        <p:spPr>
          <a:xfrm>
            <a:off x="3967592" y="3599411"/>
            <a:ext cx="36512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2000" b="1" dirty="0">
                <a:latin typeface="Arial"/>
                <a:cs typeface="Arial"/>
              </a:rPr>
              <a:t>D    E     B     A   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101C99-608F-4ABE-990A-6EEA5CCE46D0}"/>
              </a:ext>
            </a:extLst>
          </p:cNvPr>
          <p:cNvSpPr txBox="1"/>
          <p:nvPr/>
        </p:nvSpPr>
        <p:spPr>
          <a:xfrm rot="16200000">
            <a:off x="2846764" y="22110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3BB12A-44A5-4BD6-B15B-E47290351FB7}"/>
              </a:ext>
            </a:extLst>
          </p:cNvPr>
          <p:cNvCxnSpPr/>
          <p:nvPr/>
        </p:nvCxnSpPr>
        <p:spPr>
          <a:xfrm flipV="1">
            <a:off x="4062410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016FE8-C480-4663-941B-10A2803CA470}"/>
              </a:ext>
            </a:extLst>
          </p:cNvPr>
          <p:cNvCxnSpPr>
            <a:cxnSpLocks/>
          </p:cNvCxnSpPr>
          <p:nvPr/>
        </p:nvCxnSpPr>
        <p:spPr>
          <a:xfrm flipV="1">
            <a:off x="4568292" y="35851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87A61A-02A4-4213-AEDD-639FF3745895}"/>
              </a:ext>
            </a:extLst>
          </p:cNvPr>
          <p:cNvCxnSpPr/>
          <p:nvPr/>
        </p:nvCxnSpPr>
        <p:spPr>
          <a:xfrm flipV="1">
            <a:off x="5070595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C20538-5638-4D9A-91CD-48D3474F6EC0}"/>
              </a:ext>
            </a:extLst>
          </p:cNvPr>
          <p:cNvCxnSpPr/>
          <p:nvPr/>
        </p:nvCxnSpPr>
        <p:spPr>
          <a:xfrm flipV="1">
            <a:off x="5573047" y="35880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9CE02A-E4A8-4223-83D1-893C2D552510}"/>
              </a:ext>
            </a:extLst>
          </p:cNvPr>
          <p:cNvCxnSpPr/>
          <p:nvPr/>
        </p:nvCxnSpPr>
        <p:spPr>
          <a:xfrm flipV="1">
            <a:off x="6075805" y="358646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549FC6-9B54-481C-96DB-AF3C5F72775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85654" y="2223251"/>
            <a:ext cx="412958" cy="13276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033018-415B-47F2-B891-D7EC4F93A96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63658" y="1633847"/>
            <a:ext cx="1106743" cy="68128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241DF0-5816-4449-A171-E191AE2BEA9D}"/>
              </a:ext>
            </a:extLst>
          </p:cNvPr>
          <p:cNvCxnSpPr>
            <a:cxnSpLocks/>
          </p:cNvCxnSpPr>
          <p:nvPr/>
        </p:nvCxnSpPr>
        <p:spPr>
          <a:xfrm flipV="1">
            <a:off x="1356797" y="1886508"/>
            <a:ext cx="708789" cy="3129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2F8D8E-5A4F-4B10-8B0A-BE05B1E678D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316702" y="1633847"/>
            <a:ext cx="553699" cy="5245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BA9272-D1D1-4699-AE64-C79A2792DC55}"/>
              </a:ext>
            </a:extLst>
          </p:cNvPr>
          <p:cNvCxnSpPr>
            <a:cxnSpLocks/>
          </p:cNvCxnSpPr>
          <p:nvPr/>
        </p:nvCxnSpPr>
        <p:spPr>
          <a:xfrm flipV="1">
            <a:off x="1003115" y="2332479"/>
            <a:ext cx="229014" cy="306139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33B1F9-2A96-4CB7-8FDF-F54D06696E0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029858" y="1633847"/>
            <a:ext cx="840543" cy="103315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80A2F1-8D92-49DE-AAE6-1F72A0F5D334}"/>
              </a:ext>
            </a:extLst>
          </p:cNvPr>
          <p:cNvCxnSpPr>
            <a:cxnSpLocks/>
          </p:cNvCxnSpPr>
          <p:nvPr/>
        </p:nvCxnSpPr>
        <p:spPr>
          <a:xfrm flipV="1">
            <a:off x="1049381" y="1923901"/>
            <a:ext cx="1032167" cy="7147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03B5BEE-39D0-4A9A-B3DA-1E0348BD83FC}"/>
              </a:ext>
            </a:extLst>
          </p:cNvPr>
          <p:cNvSpPr/>
          <p:nvPr/>
        </p:nvSpPr>
        <p:spPr>
          <a:xfrm rot="20188370">
            <a:off x="612269" y="2154257"/>
            <a:ext cx="443640" cy="807358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bject 21">
            <a:extLst>
              <a:ext uri="{FF2B5EF4-FFF2-40B4-BE49-F238E27FC236}">
                <a16:creationId xmlns:a16="http://schemas.microsoft.com/office/drawing/2014/main" id="{410A7914-EE13-4E65-9726-2D5D52E5B5C1}"/>
              </a:ext>
            </a:extLst>
          </p:cNvPr>
          <p:cNvSpPr/>
          <p:nvPr/>
        </p:nvSpPr>
        <p:spPr>
          <a:xfrm>
            <a:off x="5573047" y="2875149"/>
            <a:ext cx="502758" cy="724809"/>
          </a:xfrm>
          <a:custGeom>
            <a:avLst/>
            <a:gdLst/>
            <a:ahLst/>
            <a:cxnLst/>
            <a:rect l="l" t="t" r="r" b="b"/>
            <a:pathLst>
              <a:path w="228600" h="329564">
                <a:moveTo>
                  <a:pt x="114266" y="0"/>
                </a:moveTo>
                <a:lnTo>
                  <a:pt x="0" y="0"/>
                </a:lnTo>
                <a:lnTo>
                  <a:pt x="0" y="329190"/>
                </a:lnTo>
              </a:path>
              <a:path w="228600" h="329564">
                <a:moveTo>
                  <a:pt x="114266" y="0"/>
                </a:moveTo>
                <a:lnTo>
                  <a:pt x="228532" y="0"/>
                </a:lnTo>
                <a:lnTo>
                  <a:pt x="228532" y="329190"/>
                </a:lnTo>
              </a:path>
            </a:pathLst>
          </a:custGeom>
          <a:ln w="38100">
            <a:solidFill>
              <a:srgbClr val="0000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03076199-D8FF-40FC-B493-B27D139E2803}"/>
              </a:ext>
            </a:extLst>
          </p:cNvPr>
          <p:cNvSpPr/>
          <p:nvPr/>
        </p:nvSpPr>
        <p:spPr>
          <a:xfrm>
            <a:off x="4065534" y="2683385"/>
            <a:ext cx="502758" cy="916134"/>
          </a:xfrm>
          <a:custGeom>
            <a:avLst/>
            <a:gdLst/>
            <a:ahLst/>
            <a:cxnLst/>
            <a:rect l="l" t="t" r="r" b="b"/>
            <a:pathLst>
              <a:path w="228600" h="416560">
                <a:moveTo>
                  <a:pt x="114266" y="0"/>
                </a:moveTo>
                <a:lnTo>
                  <a:pt x="0" y="0"/>
                </a:lnTo>
                <a:lnTo>
                  <a:pt x="0" y="416383"/>
                </a:lnTo>
              </a:path>
              <a:path w="228600" h="416560">
                <a:moveTo>
                  <a:pt x="114266" y="0"/>
                </a:moveTo>
                <a:lnTo>
                  <a:pt x="228532" y="0"/>
                </a:lnTo>
                <a:lnTo>
                  <a:pt x="228532" y="416383"/>
                </a:lnTo>
              </a:path>
            </a:pathLst>
          </a:custGeom>
          <a:ln w="38100">
            <a:solidFill>
              <a:srgbClr val="00C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E0F0BB-0D23-4096-B817-77DB6E8DF2D1}"/>
              </a:ext>
            </a:extLst>
          </p:cNvPr>
          <p:cNvSpPr/>
          <p:nvPr/>
        </p:nvSpPr>
        <p:spPr>
          <a:xfrm rot="19112834">
            <a:off x="1826482" y="1326460"/>
            <a:ext cx="443640" cy="807358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94252BF7-C77F-4669-A209-4DB31294C728}"/>
              </a:ext>
            </a:extLst>
          </p:cNvPr>
          <p:cNvSpPr/>
          <p:nvPr/>
        </p:nvSpPr>
        <p:spPr>
          <a:xfrm>
            <a:off x="5070595" y="2355121"/>
            <a:ext cx="754137" cy="1244325"/>
          </a:xfrm>
          <a:custGeom>
            <a:avLst/>
            <a:gdLst/>
            <a:ahLst/>
            <a:cxnLst/>
            <a:rect l="l" t="t" r="r" b="b"/>
            <a:pathLst>
              <a:path w="342900" h="565785">
                <a:moveTo>
                  <a:pt x="171363" y="0"/>
                </a:moveTo>
                <a:lnTo>
                  <a:pt x="0" y="0"/>
                </a:lnTo>
                <a:lnTo>
                  <a:pt x="0" y="565642"/>
                </a:lnTo>
              </a:path>
              <a:path w="342900" h="565785">
                <a:moveTo>
                  <a:pt x="171363" y="0"/>
                </a:moveTo>
                <a:lnTo>
                  <a:pt x="342726" y="0"/>
                </a:lnTo>
                <a:lnTo>
                  <a:pt x="342726" y="236452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AD9F1D8-CBCE-4BB5-B05E-267731CD1A29}"/>
              </a:ext>
            </a:extLst>
          </p:cNvPr>
          <p:cNvSpPr/>
          <p:nvPr/>
        </p:nvSpPr>
        <p:spPr>
          <a:xfrm rot="19112834">
            <a:off x="465050" y="2013396"/>
            <a:ext cx="1063639" cy="916077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E00C6-AB72-4BFE-AFA8-75C2B4F1F338}"/>
              </a:ext>
            </a:extLst>
          </p:cNvPr>
          <p:cNvGrpSpPr/>
          <p:nvPr/>
        </p:nvGrpSpPr>
        <p:grpSpPr>
          <a:xfrm>
            <a:off x="232763" y="4369856"/>
            <a:ext cx="8782649" cy="1169551"/>
            <a:chOff x="232763" y="4369856"/>
            <a:chExt cx="8782649" cy="11695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68F73C-6BAE-4EF8-99D6-9CB3AEEFC75C}"/>
                </a:ext>
              </a:extLst>
            </p:cNvPr>
            <p:cNvSpPr txBox="1"/>
            <p:nvPr/>
          </p:nvSpPr>
          <p:spPr>
            <a:xfrm>
              <a:off x="232763" y="4369856"/>
              <a:ext cx="8187149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Linkage</a:t>
              </a:r>
              <a:r>
                <a:rPr lang="en-US" dirty="0"/>
                <a:t> – defines how to calculate distance between clusters containing multiple items: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Complete</a:t>
              </a:r>
              <a:r>
                <a:rPr lang="en-US" dirty="0"/>
                <a:t> – largest distance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Single</a:t>
              </a:r>
              <a:r>
                <a:rPr lang="en-US" dirty="0"/>
                <a:t> – smallest distance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E22E99-75E3-4517-BDAB-97DC4D32EA6F}"/>
                </a:ext>
              </a:extLst>
            </p:cNvPr>
            <p:cNvSpPr txBox="1"/>
            <p:nvPr/>
          </p:nvSpPr>
          <p:spPr>
            <a:xfrm>
              <a:off x="3133862" y="4595911"/>
              <a:ext cx="58815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Average</a:t>
              </a:r>
              <a:r>
                <a:rPr lang="en-US" dirty="0"/>
                <a:t> – average dissimilarity between all elements of two clusters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Centroid</a:t>
              </a:r>
              <a:r>
                <a:rPr lang="en-US" dirty="0"/>
                <a:t> - Dissimilarity between the centroids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7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8C41-17A2-48FB-94E3-1631FFA6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Hierarchical Clustering</a:t>
            </a:r>
            <a:r>
              <a:rPr lang="en-US" spc="-35" dirty="0"/>
              <a:t> </a:t>
            </a:r>
            <a:r>
              <a:rPr lang="en-US" spc="15" dirty="0"/>
              <a:t>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41DA-9076-429D-A126-7BC13660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4334" y="659823"/>
            <a:ext cx="2959666" cy="395759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 each point in its own cluster.</a:t>
            </a:r>
          </a:p>
          <a:p>
            <a:r>
              <a:rPr lang="en-US" sz="1600" dirty="0"/>
              <a:t>Identify the closest two clusters and merge them.</a:t>
            </a:r>
          </a:p>
          <a:p>
            <a:r>
              <a:rPr lang="en-US" sz="1600" b="1" dirty="0"/>
              <a:t>Repeat.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Ends when all points are in a single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Average</a:t>
            </a:r>
            <a:r>
              <a:rPr lang="en-US" sz="1600" dirty="0"/>
              <a:t> – average dissimilarity between all elements of two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Centroid</a:t>
            </a:r>
            <a:r>
              <a:rPr lang="en-US" sz="1600" dirty="0"/>
              <a:t> - Dissimilarity between the centroids</a:t>
            </a:r>
          </a:p>
          <a:p>
            <a:endParaRPr lang="en-US" sz="16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0F7098-2323-49DB-966E-55C6B76F6556}"/>
              </a:ext>
            </a:extLst>
          </p:cNvPr>
          <p:cNvSpPr txBox="1"/>
          <p:nvPr/>
        </p:nvSpPr>
        <p:spPr>
          <a:xfrm>
            <a:off x="633295" y="2240602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A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E526296-00F8-4CF7-8BF8-F2127A43255D}"/>
              </a:ext>
            </a:extLst>
          </p:cNvPr>
          <p:cNvSpPr txBox="1"/>
          <p:nvPr/>
        </p:nvSpPr>
        <p:spPr>
          <a:xfrm>
            <a:off x="1198612" y="2107835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B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77C2B5C-1BAC-4969-8AFD-2A392727BC6A}"/>
              </a:ext>
            </a:extLst>
          </p:cNvPr>
          <p:cNvSpPr txBox="1"/>
          <p:nvPr/>
        </p:nvSpPr>
        <p:spPr>
          <a:xfrm>
            <a:off x="871840" y="2608679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C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7A57B26-752C-4603-ADAD-F72EE9E040B6}"/>
              </a:ext>
            </a:extLst>
          </p:cNvPr>
          <p:cNvSpPr txBox="1"/>
          <p:nvPr/>
        </p:nvSpPr>
        <p:spPr>
          <a:xfrm>
            <a:off x="1870401" y="1518431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D</a:t>
            </a:r>
            <a:endParaRPr b="1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78E226-D92F-4005-8506-AC82AC0178B6}"/>
              </a:ext>
            </a:extLst>
          </p:cNvPr>
          <p:cNvSpPr txBox="1"/>
          <p:nvPr/>
        </p:nvSpPr>
        <p:spPr>
          <a:xfrm>
            <a:off x="2110463" y="1737591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E</a:t>
            </a:r>
            <a:endParaRPr b="1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DD02D1F-E8E5-4376-BB29-E98D37A81AE6}"/>
              </a:ext>
            </a:extLst>
          </p:cNvPr>
          <p:cNvSpPr/>
          <p:nvPr/>
        </p:nvSpPr>
        <p:spPr>
          <a:xfrm>
            <a:off x="3599824" y="1008812"/>
            <a:ext cx="114515" cy="2590599"/>
          </a:xfrm>
          <a:custGeom>
            <a:avLst/>
            <a:gdLst/>
            <a:ahLst/>
            <a:cxnLst/>
            <a:rect l="l" t="t" r="r" b="b"/>
            <a:pathLst>
              <a:path w="52069" h="1177925">
                <a:moveTo>
                  <a:pt x="51840" y="1177798"/>
                </a:moveTo>
                <a:lnTo>
                  <a:pt x="51840" y="0"/>
                </a:lnTo>
              </a:path>
              <a:path w="52069" h="1177925">
                <a:moveTo>
                  <a:pt x="51840" y="1177798"/>
                </a:moveTo>
                <a:lnTo>
                  <a:pt x="0" y="1177798"/>
                </a:lnTo>
              </a:path>
              <a:path w="52069" h="1177925">
                <a:moveTo>
                  <a:pt x="51840" y="883384"/>
                </a:moveTo>
                <a:lnTo>
                  <a:pt x="0" y="883384"/>
                </a:lnTo>
              </a:path>
              <a:path w="52069" h="1177925">
                <a:moveTo>
                  <a:pt x="51840" y="588899"/>
                </a:moveTo>
                <a:lnTo>
                  <a:pt x="0" y="588899"/>
                </a:lnTo>
              </a:path>
              <a:path w="52069" h="1177925">
                <a:moveTo>
                  <a:pt x="51840" y="294485"/>
                </a:moveTo>
                <a:lnTo>
                  <a:pt x="0" y="294485"/>
                </a:lnTo>
              </a:path>
              <a:path w="52069" h="1177925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D3FECF2-48FC-4895-9C3D-346527FA3C55}"/>
              </a:ext>
            </a:extLst>
          </p:cNvPr>
          <p:cNvSpPr txBox="1"/>
          <p:nvPr/>
        </p:nvSpPr>
        <p:spPr>
          <a:xfrm>
            <a:off x="3345009" y="351841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0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462699C-66BE-4FE3-8D2F-6C43BB089BAA}"/>
              </a:ext>
            </a:extLst>
          </p:cNvPr>
          <p:cNvSpPr txBox="1"/>
          <p:nvPr/>
        </p:nvSpPr>
        <p:spPr>
          <a:xfrm>
            <a:off x="3345009" y="28707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D0EE4C4-D6CD-4DC8-B4CE-398370A6D68F}"/>
              </a:ext>
            </a:extLst>
          </p:cNvPr>
          <p:cNvSpPr txBox="1"/>
          <p:nvPr/>
        </p:nvSpPr>
        <p:spPr>
          <a:xfrm>
            <a:off x="3345009" y="22232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387AD0C-D27F-4264-81B9-09AD6C287C47}"/>
              </a:ext>
            </a:extLst>
          </p:cNvPr>
          <p:cNvSpPr txBox="1"/>
          <p:nvPr/>
        </p:nvSpPr>
        <p:spPr>
          <a:xfrm>
            <a:off x="3345009" y="157559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CFE90D4-50AD-4151-8A2F-0F962C668981}"/>
              </a:ext>
            </a:extLst>
          </p:cNvPr>
          <p:cNvSpPr txBox="1"/>
          <p:nvPr/>
        </p:nvSpPr>
        <p:spPr>
          <a:xfrm>
            <a:off x="3345009" y="928089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4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76354B5A-2B7E-4E30-A2C3-CC808EB01B6D}"/>
              </a:ext>
            </a:extLst>
          </p:cNvPr>
          <p:cNvSpPr txBox="1"/>
          <p:nvPr/>
        </p:nvSpPr>
        <p:spPr>
          <a:xfrm>
            <a:off x="3967592" y="3599411"/>
            <a:ext cx="36512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2000" b="1" dirty="0">
                <a:latin typeface="Arial"/>
                <a:cs typeface="Arial"/>
              </a:rPr>
              <a:t>D    E     B     A   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101C99-608F-4ABE-990A-6EEA5CCE46D0}"/>
              </a:ext>
            </a:extLst>
          </p:cNvPr>
          <p:cNvSpPr txBox="1"/>
          <p:nvPr/>
        </p:nvSpPr>
        <p:spPr>
          <a:xfrm rot="16200000">
            <a:off x="2846764" y="22110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3BB12A-44A5-4BD6-B15B-E47290351FB7}"/>
              </a:ext>
            </a:extLst>
          </p:cNvPr>
          <p:cNvCxnSpPr/>
          <p:nvPr/>
        </p:nvCxnSpPr>
        <p:spPr>
          <a:xfrm flipV="1">
            <a:off x="4062410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016FE8-C480-4663-941B-10A2803CA470}"/>
              </a:ext>
            </a:extLst>
          </p:cNvPr>
          <p:cNvCxnSpPr>
            <a:cxnSpLocks/>
          </p:cNvCxnSpPr>
          <p:nvPr/>
        </p:nvCxnSpPr>
        <p:spPr>
          <a:xfrm flipV="1">
            <a:off x="4568292" y="35851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87A61A-02A4-4213-AEDD-639FF3745895}"/>
              </a:ext>
            </a:extLst>
          </p:cNvPr>
          <p:cNvCxnSpPr/>
          <p:nvPr/>
        </p:nvCxnSpPr>
        <p:spPr>
          <a:xfrm flipV="1">
            <a:off x="5070595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C20538-5638-4D9A-91CD-48D3474F6EC0}"/>
              </a:ext>
            </a:extLst>
          </p:cNvPr>
          <p:cNvCxnSpPr/>
          <p:nvPr/>
        </p:nvCxnSpPr>
        <p:spPr>
          <a:xfrm flipV="1">
            <a:off x="5573047" y="35880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9CE02A-E4A8-4223-83D1-893C2D552510}"/>
              </a:ext>
            </a:extLst>
          </p:cNvPr>
          <p:cNvCxnSpPr/>
          <p:nvPr/>
        </p:nvCxnSpPr>
        <p:spPr>
          <a:xfrm flipV="1">
            <a:off x="6075805" y="358646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033018-415B-47F2-B891-D7EC4F93A96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63658" y="1633847"/>
            <a:ext cx="1106743" cy="68128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241DF0-5816-4449-A171-E191AE2BEA9D}"/>
              </a:ext>
            </a:extLst>
          </p:cNvPr>
          <p:cNvCxnSpPr>
            <a:cxnSpLocks/>
          </p:cNvCxnSpPr>
          <p:nvPr/>
        </p:nvCxnSpPr>
        <p:spPr>
          <a:xfrm flipV="1">
            <a:off x="1356797" y="1886508"/>
            <a:ext cx="708789" cy="3129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2F8D8E-5A4F-4B10-8B0A-BE05B1E678D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316702" y="1633847"/>
            <a:ext cx="553699" cy="5245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33B1F9-2A96-4CB7-8FDF-F54D06696E0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029858" y="1633847"/>
            <a:ext cx="840543" cy="103315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80A2F1-8D92-49DE-AAE6-1F72A0F5D334}"/>
              </a:ext>
            </a:extLst>
          </p:cNvPr>
          <p:cNvCxnSpPr>
            <a:cxnSpLocks/>
          </p:cNvCxnSpPr>
          <p:nvPr/>
        </p:nvCxnSpPr>
        <p:spPr>
          <a:xfrm flipV="1">
            <a:off x="1049381" y="1923901"/>
            <a:ext cx="1032167" cy="7147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03B5BEE-39D0-4A9A-B3DA-1E0348BD83FC}"/>
              </a:ext>
            </a:extLst>
          </p:cNvPr>
          <p:cNvSpPr/>
          <p:nvPr/>
        </p:nvSpPr>
        <p:spPr>
          <a:xfrm rot="20188370">
            <a:off x="612269" y="2154257"/>
            <a:ext cx="443640" cy="807358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bject 21">
            <a:extLst>
              <a:ext uri="{FF2B5EF4-FFF2-40B4-BE49-F238E27FC236}">
                <a16:creationId xmlns:a16="http://schemas.microsoft.com/office/drawing/2014/main" id="{410A7914-EE13-4E65-9726-2D5D52E5B5C1}"/>
              </a:ext>
            </a:extLst>
          </p:cNvPr>
          <p:cNvSpPr/>
          <p:nvPr/>
        </p:nvSpPr>
        <p:spPr>
          <a:xfrm>
            <a:off x="5573047" y="2875149"/>
            <a:ext cx="502758" cy="724809"/>
          </a:xfrm>
          <a:custGeom>
            <a:avLst/>
            <a:gdLst/>
            <a:ahLst/>
            <a:cxnLst/>
            <a:rect l="l" t="t" r="r" b="b"/>
            <a:pathLst>
              <a:path w="228600" h="329564">
                <a:moveTo>
                  <a:pt x="114266" y="0"/>
                </a:moveTo>
                <a:lnTo>
                  <a:pt x="0" y="0"/>
                </a:lnTo>
                <a:lnTo>
                  <a:pt x="0" y="329190"/>
                </a:lnTo>
              </a:path>
              <a:path w="228600" h="329564">
                <a:moveTo>
                  <a:pt x="114266" y="0"/>
                </a:moveTo>
                <a:lnTo>
                  <a:pt x="228532" y="0"/>
                </a:lnTo>
                <a:lnTo>
                  <a:pt x="228532" y="329190"/>
                </a:lnTo>
              </a:path>
            </a:pathLst>
          </a:custGeom>
          <a:ln w="38100">
            <a:solidFill>
              <a:srgbClr val="0000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03076199-D8FF-40FC-B493-B27D139E2803}"/>
              </a:ext>
            </a:extLst>
          </p:cNvPr>
          <p:cNvSpPr/>
          <p:nvPr/>
        </p:nvSpPr>
        <p:spPr>
          <a:xfrm>
            <a:off x="4065534" y="2683385"/>
            <a:ext cx="502758" cy="916134"/>
          </a:xfrm>
          <a:custGeom>
            <a:avLst/>
            <a:gdLst/>
            <a:ahLst/>
            <a:cxnLst/>
            <a:rect l="l" t="t" r="r" b="b"/>
            <a:pathLst>
              <a:path w="228600" h="416560">
                <a:moveTo>
                  <a:pt x="114266" y="0"/>
                </a:moveTo>
                <a:lnTo>
                  <a:pt x="0" y="0"/>
                </a:lnTo>
                <a:lnTo>
                  <a:pt x="0" y="416383"/>
                </a:lnTo>
              </a:path>
              <a:path w="228600" h="416560">
                <a:moveTo>
                  <a:pt x="114266" y="0"/>
                </a:moveTo>
                <a:lnTo>
                  <a:pt x="228532" y="0"/>
                </a:lnTo>
                <a:lnTo>
                  <a:pt x="228532" y="416383"/>
                </a:lnTo>
              </a:path>
            </a:pathLst>
          </a:custGeom>
          <a:ln w="38100">
            <a:solidFill>
              <a:srgbClr val="00C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E0F0BB-0D23-4096-B817-77DB6E8DF2D1}"/>
              </a:ext>
            </a:extLst>
          </p:cNvPr>
          <p:cNvSpPr/>
          <p:nvPr/>
        </p:nvSpPr>
        <p:spPr>
          <a:xfrm rot="19112834">
            <a:off x="1826482" y="1326460"/>
            <a:ext cx="443640" cy="807358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94252BF7-C77F-4669-A209-4DB31294C728}"/>
              </a:ext>
            </a:extLst>
          </p:cNvPr>
          <p:cNvSpPr/>
          <p:nvPr/>
        </p:nvSpPr>
        <p:spPr>
          <a:xfrm>
            <a:off x="5070595" y="2355121"/>
            <a:ext cx="754137" cy="1244325"/>
          </a:xfrm>
          <a:custGeom>
            <a:avLst/>
            <a:gdLst/>
            <a:ahLst/>
            <a:cxnLst/>
            <a:rect l="l" t="t" r="r" b="b"/>
            <a:pathLst>
              <a:path w="342900" h="565785">
                <a:moveTo>
                  <a:pt x="171363" y="0"/>
                </a:moveTo>
                <a:lnTo>
                  <a:pt x="0" y="0"/>
                </a:lnTo>
                <a:lnTo>
                  <a:pt x="0" y="565642"/>
                </a:lnTo>
              </a:path>
              <a:path w="342900" h="565785">
                <a:moveTo>
                  <a:pt x="171363" y="0"/>
                </a:moveTo>
                <a:lnTo>
                  <a:pt x="342726" y="0"/>
                </a:lnTo>
                <a:lnTo>
                  <a:pt x="342726" y="236452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AD9F1D8-CBCE-4BB5-B05E-267731CD1A29}"/>
              </a:ext>
            </a:extLst>
          </p:cNvPr>
          <p:cNvSpPr/>
          <p:nvPr/>
        </p:nvSpPr>
        <p:spPr>
          <a:xfrm rot="19112834">
            <a:off x="465050" y="2013396"/>
            <a:ext cx="1063639" cy="916077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E00C6-AB72-4BFE-AFA8-75C2B4F1F338}"/>
              </a:ext>
            </a:extLst>
          </p:cNvPr>
          <p:cNvGrpSpPr/>
          <p:nvPr/>
        </p:nvGrpSpPr>
        <p:grpSpPr>
          <a:xfrm>
            <a:off x="232763" y="4369856"/>
            <a:ext cx="8782649" cy="1169551"/>
            <a:chOff x="232763" y="4369856"/>
            <a:chExt cx="8782649" cy="11695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68F73C-6BAE-4EF8-99D6-9CB3AEEFC75C}"/>
                </a:ext>
              </a:extLst>
            </p:cNvPr>
            <p:cNvSpPr txBox="1"/>
            <p:nvPr/>
          </p:nvSpPr>
          <p:spPr>
            <a:xfrm>
              <a:off x="232763" y="4369856"/>
              <a:ext cx="8187149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Linkage</a:t>
              </a:r>
              <a:r>
                <a:rPr lang="en-US" dirty="0"/>
                <a:t> – defines how to calculate distance between clusters containing multiple items: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Complete</a:t>
              </a:r>
              <a:r>
                <a:rPr lang="en-US" dirty="0"/>
                <a:t> – largest distance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Single</a:t>
              </a:r>
              <a:r>
                <a:rPr lang="en-US" dirty="0"/>
                <a:t> – smallest distance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E22E99-75E3-4517-BDAB-97DC4D32EA6F}"/>
                </a:ext>
              </a:extLst>
            </p:cNvPr>
            <p:cNvSpPr txBox="1"/>
            <p:nvPr/>
          </p:nvSpPr>
          <p:spPr>
            <a:xfrm>
              <a:off x="3133862" y="4595911"/>
              <a:ext cx="58815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Average</a:t>
              </a:r>
              <a:r>
                <a:rPr lang="en-US" dirty="0"/>
                <a:t> – average dissimilarity between all elements of two clusters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Centroid</a:t>
              </a:r>
              <a:r>
                <a:rPr lang="en-US" dirty="0"/>
                <a:t> - Dissimilarity between the centroids</a:t>
              </a:r>
            </a:p>
          </p:txBody>
        </p:sp>
      </p:grpSp>
      <p:sp>
        <p:nvSpPr>
          <p:cNvPr id="43" name="object 17">
            <a:extLst>
              <a:ext uri="{FF2B5EF4-FFF2-40B4-BE49-F238E27FC236}">
                <a16:creationId xmlns:a16="http://schemas.microsoft.com/office/drawing/2014/main" id="{F2AB7D4D-9B32-4337-9C9D-EC92C31A0D5B}"/>
              </a:ext>
            </a:extLst>
          </p:cNvPr>
          <p:cNvSpPr/>
          <p:nvPr/>
        </p:nvSpPr>
        <p:spPr>
          <a:xfrm>
            <a:off x="4316840" y="875480"/>
            <a:ext cx="565603" cy="1808531"/>
          </a:xfrm>
          <a:custGeom>
            <a:avLst/>
            <a:gdLst/>
            <a:ahLst/>
            <a:cxnLst/>
            <a:rect l="l" t="t" r="r" b="b"/>
            <a:pathLst>
              <a:path w="257175" h="822325">
                <a:moveTo>
                  <a:pt x="257044" y="0"/>
                </a:moveTo>
                <a:lnTo>
                  <a:pt x="0" y="0"/>
                </a:lnTo>
                <a:lnTo>
                  <a:pt x="0" y="82203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8B1A0B8B-D5CA-48C0-9AF5-9AF9C298B0D9}"/>
              </a:ext>
            </a:extLst>
          </p:cNvPr>
          <p:cNvSpPr/>
          <p:nvPr/>
        </p:nvSpPr>
        <p:spPr>
          <a:xfrm>
            <a:off x="4882157" y="875480"/>
            <a:ext cx="565603" cy="1480342"/>
          </a:xfrm>
          <a:custGeom>
            <a:avLst/>
            <a:gdLst/>
            <a:ahLst/>
            <a:cxnLst/>
            <a:rect l="l" t="t" r="r" b="b"/>
            <a:pathLst>
              <a:path w="257175" h="673100">
                <a:moveTo>
                  <a:pt x="0" y="0"/>
                </a:moveTo>
                <a:lnTo>
                  <a:pt x="257044" y="0"/>
                </a:lnTo>
                <a:lnTo>
                  <a:pt x="257044" y="67278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529D48-8B79-42A3-BA5F-C1F9F979FD38}"/>
              </a:ext>
            </a:extLst>
          </p:cNvPr>
          <p:cNvSpPr/>
          <p:nvPr/>
        </p:nvSpPr>
        <p:spPr>
          <a:xfrm rot="19112834">
            <a:off x="196303" y="1357697"/>
            <a:ext cx="2484035" cy="164454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1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3" grpId="0" animBg="1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0C42-CEE9-4C39-99FF-75373293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Clustering Recap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024EA-D73C-434C-8B56-9C2A4B9A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176" y="611284"/>
            <a:ext cx="5401123" cy="3957591"/>
          </a:xfrm>
        </p:spPr>
        <p:txBody>
          <a:bodyPr/>
          <a:lstStyle/>
          <a:p>
            <a:pPr marL="144780" marR="36004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Clustering </a:t>
            </a:r>
            <a:r>
              <a:rPr lang="en-US" sz="1800" spc="-5" dirty="0">
                <a:latin typeface="Latin Modern Math"/>
                <a:cs typeface="Latin Modern Math"/>
              </a:rPr>
              <a:t>refers to a </a:t>
            </a:r>
            <a:r>
              <a:rPr lang="en-US" sz="1800" spc="-15" dirty="0">
                <a:latin typeface="Latin Modern Math"/>
                <a:cs typeface="Latin Modern Math"/>
              </a:rPr>
              <a:t>very </a:t>
            </a:r>
            <a:r>
              <a:rPr lang="en-US" sz="1800" spc="-10" dirty="0">
                <a:latin typeface="Latin Modern Math"/>
                <a:cs typeface="Latin Modern Math"/>
              </a:rPr>
              <a:t>broad </a:t>
            </a:r>
            <a:r>
              <a:rPr lang="en-US" sz="1800" spc="-5" dirty="0">
                <a:latin typeface="Latin Modern Math"/>
                <a:cs typeface="Latin Modern Math"/>
              </a:rPr>
              <a:t>set of </a:t>
            </a:r>
            <a:r>
              <a:rPr lang="en-US" sz="1800" spc="-10" dirty="0">
                <a:latin typeface="Latin Modern Math"/>
                <a:cs typeface="Latin Modern Math"/>
              </a:rPr>
              <a:t>techniques </a:t>
            </a:r>
            <a:r>
              <a:rPr lang="en-US" sz="1800" spc="-5" dirty="0">
                <a:latin typeface="Latin Modern Math"/>
                <a:cs typeface="Latin Modern Math"/>
              </a:rPr>
              <a:t>for  </a:t>
            </a:r>
            <a:r>
              <a:rPr lang="en-US" sz="1800" spc="-10" dirty="0">
                <a:latin typeface="Latin Modern Math"/>
                <a:cs typeface="Latin Modern Math"/>
              </a:rPr>
              <a:t>finding </a:t>
            </a:r>
            <a:r>
              <a:rPr lang="en-US" sz="1800" i="1" spc="-20" dirty="0">
                <a:solidFill>
                  <a:srgbClr val="009900"/>
                </a:solidFill>
                <a:latin typeface="LM Roman 10"/>
                <a:cs typeface="LM Roman 10"/>
              </a:rPr>
              <a:t>subgroups</a:t>
            </a:r>
            <a:r>
              <a:rPr lang="en-US" sz="1800" spc="-20" dirty="0">
                <a:latin typeface="Latin Modern Math"/>
                <a:cs typeface="Latin Modern Math"/>
              </a:rPr>
              <a:t>, </a:t>
            </a:r>
            <a:r>
              <a:rPr lang="en-US" sz="1800" spc="-5" dirty="0">
                <a:latin typeface="Latin Modern Math"/>
                <a:cs typeface="Latin Modern Math"/>
              </a:rPr>
              <a:t>or </a:t>
            </a:r>
            <a:r>
              <a:rPr lang="en-US" sz="18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clusters</a:t>
            </a:r>
            <a:r>
              <a:rPr lang="en-US" sz="1800" spc="-5" dirty="0">
                <a:latin typeface="Latin Modern Math"/>
                <a:cs typeface="Latin Modern Math"/>
              </a:rPr>
              <a:t>, in a data</a:t>
            </a:r>
            <a:r>
              <a:rPr lang="en-US" sz="1800" dirty="0">
                <a:latin typeface="Latin Modern Math"/>
                <a:cs typeface="Latin Modern Math"/>
              </a:rPr>
              <a:t> </a:t>
            </a:r>
            <a:r>
              <a:rPr lang="en-US" sz="1800" spc="-5" dirty="0">
                <a:latin typeface="Latin Modern Math"/>
                <a:cs typeface="Latin Modern Math"/>
              </a:rPr>
              <a:t>set.</a:t>
            </a:r>
            <a:endParaRPr lang="en-US" sz="1800" dirty="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spc="-55" dirty="0">
                <a:latin typeface="Latin Modern Math"/>
                <a:cs typeface="Latin Modern Math"/>
              </a:rPr>
              <a:t>We </a:t>
            </a:r>
            <a:r>
              <a:rPr lang="en-US" sz="1800" spc="-5" dirty="0">
                <a:latin typeface="Latin Modern Math"/>
                <a:cs typeface="Latin Modern Math"/>
              </a:rPr>
              <a:t>seek a partition of the </a:t>
            </a:r>
            <a:r>
              <a:rPr lang="en-US" sz="1800" spc="-10" dirty="0">
                <a:latin typeface="Latin Modern Math"/>
                <a:cs typeface="Latin Modern Math"/>
              </a:rPr>
              <a:t>data </a:t>
            </a:r>
            <a:r>
              <a:rPr lang="en-US" sz="1800" spc="-15" dirty="0">
                <a:latin typeface="Latin Modern Math"/>
                <a:cs typeface="Latin Modern Math"/>
              </a:rPr>
              <a:t>into </a:t>
            </a:r>
            <a:r>
              <a:rPr lang="en-US" sz="1800" spc="-5" dirty="0">
                <a:latin typeface="Latin Modern Math"/>
                <a:cs typeface="Latin Modern Math"/>
              </a:rPr>
              <a:t>distinct </a:t>
            </a:r>
            <a:r>
              <a:rPr lang="en-US" sz="1800" spc="-10" dirty="0">
                <a:latin typeface="Latin Modern Math"/>
                <a:cs typeface="Latin Modern Math"/>
              </a:rPr>
              <a:t>groups </a:t>
            </a:r>
            <a:r>
              <a:rPr lang="en-US" sz="1800" spc="-5" dirty="0">
                <a:latin typeface="Latin Modern Math"/>
                <a:cs typeface="Latin Modern Math"/>
              </a:rPr>
              <a:t>so that  the </a:t>
            </a:r>
            <a:r>
              <a:rPr lang="en-US" sz="1800" spc="-10" dirty="0">
                <a:latin typeface="Latin Modern Math"/>
                <a:cs typeface="Latin Modern Math"/>
              </a:rPr>
              <a:t>observations within </a:t>
            </a:r>
            <a:r>
              <a:rPr lang="en-US" sz="1800" spc="-15" dirty="0">
                <a:latin typeface="Latin Modern Math"/>
                <a:cs typeface="Latin Modern Math"/>
              </a:rPr>
              <a:t>each </a:t>
            </a:r>
            <a:r>
              <a:rPr lang="en-US" sz="1800" spc="-10" dirty="0">
                <a:latin typeface="Latin Modern Math"/>
                <a:cs typeface="Latin Modern Math"/>
              </a:rPr>
              <a:t>group </a:t>
            </a:r>
            <a:r>
              <a:rPr lang="en-US" sz="1800" spc="-5" dirty="0">
                <a:latin typeface="Latin Modern Math"/>
                <a:cs typeface="Latin Modern Math"/>
              </a:rPr>
              <a:t>are quite similar to  </a:t>
            </a:r>
            <a:r>
              <a:rPr lang="en-US" sz="1800" spc="-15" dirty="0">
                <a:latin typeface="Latin Modern Math"/>
                <a:cs typeface="Latin Modern Math"/>
              </a:rPr>
              <a:t>each</a:t>
            </a:r>
            <a:r>
              <a:rPr lang="en-US" sz="1800" spc="-10" dirty="0">
                <a:latin typeface="Latin Modern Math"/>
                <a:cs typeface="Latin Modern Math"/>
              </a:rPr>
              <a:t> </a:t>
            </a:r>
            <a:r>
              <a:rPr lang="en-US" sz="1800" spc="-5" dirty="0">
                <a:latin typeface="Latin Modern Math"/>
                <a:cs typeface="Latin Modern Math"/>
              </a:rPr>
              <a:t>other,</a:t>
            </a:r>
            <a:endParaRPr lang="en-US" sz="1800" dirty="0">
              <a:latin typeface="Latin Modern Math"/>
              <a:cs typeface="Latin Modern Math"/>
            </a:endParaRPr>
          </a:p>
          <a:p>
            <a:pPr marL="144780" marR="2095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pc="-25" dirty="0">
                <a:latin typeface="Latin Modern Math"/>
                <a:cs typeface="Latin Modern Math"/>
              </a:rPr>
              <a:t>W</a:t>
            </a:r>
            <a:r>
              <a:rPr lang="en-US" sz="1800" spc="-25" dirty="0">
                <a:latin typeface="Latin Modern Math"/>
                <a:cs typeface="Latin Modern Math"/>
              </a:rPr>
              <a:t>e </a:t>
            </a:r>
            <a:r>
              <a:rPr lang="en-US" sz="1800" spc="-15" dirty="0">
                <a:latin typeface="Latin Modern Math"/>
                <a:cs typeface="Latin Modern Math"/>
              </a:rPr>
              <a:t>must </a:t>
            </a:r>
            <a:r>
              <a:rPr lang="en-US" sz="1800" spc="-10" dirty="0">
                <a:latin typeface="Latin Modern Math"/>
                <a:cs typeface="Latin Modern Math"/>
              </a:rPr>
              <a:t>define what </a:t>
            </a:r>
            <a:r>
              <a:rPr lang="en-US" sz="1800" spc="-5" dirty="0">
                <a:latin typeface="Latin Modern Math"/>
                <a:cs typeface="Latin Modern Math"/>
              </a:rPr>
              <a:t>it </a:t>
            </a:r>
            <a:r>
              <a:rPr lang="en-US" sz="1800" spc="-10" dirty="0">
                <a:latin typeface="Latin Modern Math"/>
                <a:cs typeface="Latin Modern Math"/>
              </a:rPr>
              <a:t>means </a:t>
            </a:r>
            <a:r>
              <a:rPr lang="en-US" sz="1800" spc="-5" dirty="0">
                <a:latin typeface="Latin Modern Math"/>
                <a:cs typeface="Latin Modern Math"/>
              </a:rPr>
              <a:t>for  </a:t>
            </a:r>
            <a:r>
              <a:rPr lang="en-US" sz="1800" spc="-30" dirty="0">
                <a:latin typeface="Latin Modern Math"/>
                <a:cs typeface="Latin Modern Math"/>
              </a:rPr>
              <a:t>two </a:t>
            </a:r>
            <a:r>
              <a:rPr lang="en-US" sz="1800" spc="-5" dirty="0">
                <a:latin typeface="Latin Modern Math"/>
                <a:cs typeface="Latin Modern Math"/>
              </a:rPr>
              <a:t>or </a:t>
            </a:r>
            <a:r>
              <a:rPr lang="en-US" sz="1800" spc="-10" dirty="0">
                <a:latin typeface="Latin Modern Math"/>
                <a:cs typeface="Latin Modern Math"/>
              </a:rPr>
              <a:t>more observations </a:t>
            </a:r>
            <a:r>
              <a:rPr lang="en-US" sz="1800" spc="-5" dirty="0">
                <a:latin typeface="Latin Modern Math"/>
                <a:cs typeface="Latin Modern Math"/>
              </a:rPr>
              <a:t>to </a:t>
            </a:r>
            <a:r>
              <a:rPr lang="en-US" sz="1800" spc="5" dirty="0">
                <a:latin typeface="Latin Modern Math"/>
                <a:cs typeface="Latin Modern Math"/>
              </a:rPr>
              <a:t>be </a:t>
            </a:r>
            <a:r>
              <a:rPr lang="en-US" sz="1800" i="1" spc="-5" dirty="0">
                <a:solidFill>
                  <a:srgbClr val="009900"/>
                </a:solidFill>
                <a:latin typeface="LM Roman 10"/>
                <a:cs typeface="LM Roman 10"/>
              </a:rPr>
              <a:t>similar </a:t>
            </a:r>
            <a:r>
              <a:rPr lang="en-US" sz="1800" spc="-5" dirty="0">
                <a:latin typeface="Latin Modern Math"/>
                <a:cs typeface="Latin Modern Math"/>
              </a:rPr>
              <a:t>or</a:t>
            </a:r>
            <a:r>
              <a:rPr lang="en-US" sz="1800" spc="-30" dirty="0">
                <a:latin typeface="Latin Modern Math"/>
                <a:cs typeface="Latin Modern Math"/>
              </a:rPr>
              <a:t> </a:t>
            </a:r>
            <a:r>
              <a:rPr lang="en-US" sz="1800" i="1" spc="-10" dirty="0">
                <a:solidFill>
                  <a:srgbClr val="009900"/>
                </a:solidFill>
                <a:latin typeface="LM Roman 10"/>
                <a:cs typeface="LM Roman 10"/>
              </a:rPr>
              <a:t>different</a:t>
            </a:r>
            <a:r>
              <a:rPr lang="en-US" sz="1800" spc="-10" dirty="0">
                <a:latin typeface="Latin Modern Math"/>
                <a:cs typeface="Latin Modern Math"/>
              </a:rPr>
              <a:t>.</a:t>
            </a:r>
            <a:endParaRPr lang="en-US" sz="1800" dirty="0">
              <a:latin typeface="Latin Modern Math"/>
              <a:cs typeface="Latin Modern Math"/>
            </a:endParaRPr>
          </a:p>
          <a:p>
            <a:pPr marL="144780" marR="1593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spc="-5" dirty="0">
                <a:latin typeface="Latin Modern Math"/>
                <a:cs typeface="Latin Modern Math"/>
              </a:rPr>
              <a:t>Indeed, this is often a </a:t>
            </a:r>
            <a:r>
              <a:rPr lang="en-US" sz="1800" spc="-10" dirty="0">
                <a:latin typeface="Latin Modern Math"/>
                <a:cs typeface="Latin Modern Math"/>
              </a:rPr>
              <a:t>domain-specific </a:t>
            </a:r>
            <a:r>
              <a:rPr lang="en-US" sz="1800" spc="-5" dirty="0">
                <a:latin typeface="Latin Modern Math"/>
                <a:cs typeface="Latin Modern Math"/>
              </a:rPr>
              <a:t>consideration that  </a:t>
            </a:r>
            <a:r>
              <a:rPr lang="en-US" sz="1800" spc="-15" dirty="0">
                <a:latin typeface="Latin Modern Math"/>
                <a:cs typeface="Latin Modern Math"/>
              </a:rPr>
              <a:t>must </a:t>
            </a:r>
            <a:r>
              <a:rPr lang="en-US" sz="1800" spc="5" dirty="0">
                <a:latin typeface="Latin Modern Math"/>
                <a:cs typeface="Latin Modern Math"/>
              </a:rPr>
              <a:t>be </a:t>
            </a:r>
            <a:r>
              <a:rPr lang="en-US" sz="1800" spc="-10" dirty="0">
                <a:latin typeface="Latin Modern Math"/>
                <a:cs typeface="Latin Modern Math"/>
              </a:rPr>
              <a:t>made </a:t>
            </a:r>
            <a:r>
              <a:rPr lang="en-US" sz="1800" spc="-5" dirty="0">
                <a:latin typeface="Latin Modern Math"/>
                <a:cs typeface="Latin Modern Math"/>
              </a:rPr>
              <a:t>based </a:t>
            </a:r>
            <a:r>
              <a:rPr lang="en-US" sz="1800" spc="-10" dirty="0">
                <a:latin typeface="Latin Modern Math"/>
                <a:cs typeface="Latin Modern Math"/>
              </a:rPr>
              <a:t>on knowledge </a:t>
            </a:r>
            <a:r>
              <a:rPr lang="en-US" sz="1800" spc="-5" dirty="0">
                <a:latin typeface="Latin Modern Math"/>
                <a:cs typeface="Latin Modern Math"/>
              </a:rPr>
              <a:t>of the data </a:t>
            </a:r>
            <a:r>
              <a:rPr lang="en-US" sz="1800" dirty="0">
                <a:latin typeface="Latin Modern Math"/>
                <a:cs typeface="Latin Modern Math"/>
              </a:rPr>
              <a:t>being  </a:t>
            </a:r>
            <a:r>
              <a:rPr lang="en-US" sz="1800" spc="-5" dirty="0">
                <a:latin typeface="Latin Modern Math"/>
                <a:cs typeface="Latin Modern Math"/>
              </a:rPr>
              <a:t>studied.</a:t>
            </a:r>
            <a:endParaRPr lang="en-US" sz="1800" dirty="0">
              <a:latin typeface="Latin Modern Math"/>
              <a:cs typeface="Latin Modern Math"/>
            </a:endParaRPr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7A03731-4D8B-4866-A85C-F19EF567A81C}"/>
              </a:ext>
            </a:extLst>
          </p:cNvPr>
          <p:cNvSpPr/>
          <p:nvPr/>
        </p:nvSpPr>
        <p:spPr>
          <a:xfrm rot="16200000">
            <a:off x="723530" y="505389"/>
            <a:ext cx="1643100" cy="231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69D7AC3-4FFF-46D8-B861-0EBF38F5C99F}"/>
              </a:ext>
            </a:extLst>
          </p:cNvPr>
          <p:cNvSpPr/>
          <p:nvPr/>
        </p:nvSpPr>
        <p:spPr>
          <a:xfrm rot="16200000">
            <a:off x="723529" y="2778331"/>
            <a:ext cx="1643102" cy="2310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64033B1-CB54-4E74-9BAD-B93970D3A15D}"/>
              </a:ext>
            </a:extLst>
          </p:cNvPr>
          <p:cNvSpPr/>
          <p:nvPr/>
        </p:nvSpPr>
        <p:spPr>
          <a:xfrm>
            <a:off x="1341120" y="2590079"/>
            <a:ext cx="330926" cy="431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8C41-17A2-48FB-94E3-1631FFA6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Hierarchical Clustering: Getting K-Clusters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41DA-9076-429D-A126-7BC13660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4334" y="659823"/>
            <a:ext cx="2959666" cy="3957591"/>
          </a:xfrm>
        </p:spPr>
        <p:txBody>
          <a:bodyPr>
            <a:normAutofit/>
          </a:bodyPr>
          <a:lstStyle/>
          <a:p>
            <a:r>
              <a:rPr lang="en-US" sz="1600" dirty="0"/>
              <a:t>Cut at proper height to get desired number of clusters</a:t>
            </a:r>
          </a:p>
          <a:p>
            <a:endParaRPr lang="en-US" sz="16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0F7098-2323-49DB-966E-55C6B76F6556}"/>
              </a:ext>
            </a:extLst>
          </p:cNvPr>
          <p:cNvSpPr txBox="1"/>
          <p:nvPr/>
        </p:nvSpPr>
        <p:spPr>
          <a:xfrm>
            <a:off x="633295" y="2240602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A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E526296-00F8-4CF7-8BF8-F2127A43255D}"/>
              </a:ext>
            </a:extLst>
          </p:cNvPr>
          <p:cNvSpPr txBox="1"/>
          <p:nvPr/>
        </p:nvSpPr>
        <p:spPr>
          <a:xfrm>
            <a:off x="1198612" y="2107835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B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77C2B5C-1BAC-4969-8AFD-2A392727BC6A}"/>
              </a:ext>
            </a:extLst>
          </p:cNvPr>
          <p:cNvSpPr txBox="1"/>
          <p:nvPr/>
        </p:nvSpPr>
        <p:spPr>
          <a:xfrm>
            <a:off x="871840" y="2608679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C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7A57B26-752C-4603-ADAD-F72EE9E040B6}"/>
              </a:ext>
            </a:extLst>
          </p:cNvPr>
          <p:cNvSpPr txBox="1"/>
          <p:nvPr/>
        </p:nvSpPr>
        <p:spPr>
          <a:xfrm>
            <a:off x="1870401" y="1518431"/>
            <a:ext cx="26255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D</a:t>
            </a:r>
            <a:endParaRPr b="1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78E226-D92F-4005-8506-AC82AC0178B6}"/>
              </a:ext>
            </a:extLst>
          </p:cNvPr>
          <p:cNvSpPr txBox="1"/>
          <p:nvPr/>
        </p:nvSpPr>
        <p:spPr>
          <a:xfrm>
            <a:off x="2110463" y="1737591"/>
            <a:ext cx="2471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10" dirty="0">
                <a:latin typeface="Arial"/>
                <a:cs typeface="Arial"/>
              </a:rPr>
              <a:t>E</a:t>
            </a:r>
            <a:endParaRPr b="1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DD02D1F-E8E5-4376-BB29-E98D37A81AE6}"/>
              </a:ext>
            </a:extLst>
          </p:cNvPr>
          <p:cNvSpPr/>
          <p:nvPr/>
        </p:nvSpPr>
        <p:spPr>
          <a:xfrm>
            <a:off x="3599824" y="1008812"/>
            <a:ext cx="114515" cy="2590599"/>
          </a:xfrm>
          <a:custGeom>
            <a:avLst/>
            <a:gdLst/>
            <a:ahLst/>
            <a:cxnLst/>
            <a:rect l="l" t="t" r="r" b="b"/>
            <a:pathLst>
              <a:path w="52069" h="1177925">
                <a:moveTo>
                  <a:pt x="51840" y="1177798"/>
                </a:moveTo>
                <a:lnTo>
                  <a:pt x="51840" y="0"/>
                </a:lnTo>
              </a:path>
              <a:path w="52069" h="1177925">
                <a:moveTo>
                  <a:pt x="51840" y="1177798"/>
                </a:moveTo>
                <a:lnTo>
                  <a:pt x="0" y="1177798"/>
                </a:lnTo>
              </a:path>
              <a:path w="52069" h="1177925">
                <a:moveTo>
                  <a:pt x="51840" y="883384"/>
                </a:moveTo>
                <a:lnTo>
                  <a:pt x="0" y="883384"/>
                </a:lnTo>
              </a:path>
              <a:path w="52069" h="1177925">
                <a:moveTo>
                  <a:pt x="51840" y="588899"/>
                </a:moveTo>
                <a:lnTo>
                  <a:pt x="0" y="588899"/>
                </a:lnTo>
              </a:path>
              <a:path w="52069" h="1177925">
                <a:moveTo>
                  <a:pt x="51840" y="294485"/>
                </a:moveTo>
                <a:lnTo>
                  <a:pt x="0" y="294485"/>
                </a:lnTo>
              </a:path>
              <a:path w="52069" h="1177925">
                <a:moveTo>
                  <a:pt x="518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D3FECF2-48FC-4895-9C3D-346527FA3C55}"/>
              </a:ext>
            </a:extLst>
          </p:cNvPr>
          <p:cNvSpPr txBox="1"/>
          <p:nvPr/>
        </p:nvSpPr>
        <p:spPr>
          <a:xfrm>
            <a:off x="3345009" y="351841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0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462699C-66BE-4FE3-8D2F-6C43BB089BAA}"/>
              </a:ext>
            </a:extLst>
          </p:cNvPr>
          <p:cNvSpPr txBox="1"/>
          <p:nvPr/>
        </p:nvSpPr>
        <p:spPr>
          <a:xfrm>
            <a:off x="3345009" y="28707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D0EE4C4-D6CD-4DC8-B4CE-398370A6D68F}"/>
              </a:ext>
            </a:extLst>
          </p:cNvPr>
          <p:cNvSpPr txBox="1"/>
          <p:nvPr/>
        </p:nvSpPr>
        <p:spPr>
          <a:xfrm>
            <a:off x="3345009" y="222325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387AD0C-D27F-4264-81B9-09AD6C287C47}"/>
              </a:ext>
            </a:extLst>
          </p:cNvPr>
          <p:cNvSpPr txBox="1"/>
          <p:nvPr/>
        </p:nvSpPr>
        <p:spPr>
          <a:xfrm>
            <a:off x="3345009" y="1575591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CFE90D4-50AD-4151-8A2F-0F962C668981}"/>
              </a:ext>
            </a:extLst>
          </p:cNvPr>
          <p:cNvSpPr txBox="1"/>
          <p:nvPr/>
        </p:nvSpPr>
        <p:spPr>
          <a:xfrm>
            <a:off x="3345009" y="928089"/>
            <a:ext cx="246221" cy="1620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dirty="0">
                <a:latin typeface="Arial"/>
                <a:cs typeface="Arial"/>
              </a:rPr>
              <a:t>4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446D2B5-4FC0-437C-B32B-A45A01AAF444}"/>
              </a:ext>
            </a:extLst>
          </p:cNvPr>
          <p:cNvSpPr/>
          <p:nvPr/>
        </p:nvSpPr>
        <p:spPr>
          <a:xfrm>
            <a:off x="4316840" y="875480"/>
            <a:ext cx="565603" cy="1808531"/>
          </a:xfrm>
          <a:custGeom>
            <a:avLst/>
            <a:gdLst/>
            <a:ahLst/>
            <a:cxnLst/>
            <a:rect l="l" t="t" r="r" b="b"/>
            <a:pathLst>
              <a:path w="257175" h="822325">
                <a:moveTo>
                  <a:pt x="257044" y="0"/>
                </a:moveTo>
                <a:lnTo>
                  <a:pt x="0" y="0"/>
                </a:lnTo>
                <a:lnTo>
                  <a:pt x="0" y="822039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4B6976C-4829-4480-A81B-B258F1A6F0A1}"/>
              </a:ext>
            </a:extLst>
          </p:cNvPr>
          <p:cNvSpPr/>
          <p:nvPr/>
        </p:nvSpPr>
        <p:spPr>
          <a:xfrm>
            <a:off x="4065534" y="2683385"/>
            <a:ext cx="502758" cy="916134"/>
          </a:xfrm>
          <a:custGeom>
            <a:avLst/>
            <a:gdLst/>
            <a:ahLst/>
            <a:cxnLst/>
            <a:rect l="l" t="t" r="r" b="b"/>
            <a:pathLst>
              <a:path w="228600" h="416560">
                <a:moveTo>
                  <a:pt x="114266" y="0"/>
                </a:moveTo>
                <a:lnTo>
                  <a:pt x="0" y="0"/>
                </a:lnTo>
                <a:lnTo>
                  <a:pt x="0" y="416383"/>
                </a:lnTo>
              </a:path>
              <a:path w="228600" h="416560">
                <a:moveTo>
                  <a:pt x="114266" y="0"/>
                </a:moveTo>
                <a:lnTo>
                  <a:pt x="228532" y="0"/>
                </a:lnTo>
                <a:lnTo>
                  <a:pt x="228532" y="416383"/>
                </a:lnTo>
              </a:path>
            </a:pathLst>
          </a:custGeom>
          <a:ln w="38100">
            <a:solidFill>
              <a:srgbClr val="00C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3ED23A6-8AE6-46C9-AED3-51ECEDCB1F0D}"/>
              </a:ext>
            </a:extLst>
          </p:cNvPr>
          <p:cNvSpPr/>
          <p:nvPr/>
        </p:nvSpPr>
        <p:spPr>
          <a:xfrm>
            <a:off x="4882157" y="875480"/>
            <a:ext cx="565603" cy="1480342"/>
          </a:xfrm>
          <a:custGeom>
            <a:avLst/>
            <a:gdLst/>
            <a:ahLst/>
            <a:cxnLst/>
            <a:rect l="l" t="t" r="r" b="b"/>
            <a:pathLst>
              <a:path w="257175" h="673100">
                <a:moveTo>
                  <a:pt x="0" y="0"/>
                </a:moveTo>
                <a:lnTo>
                  <a:pt x="257044" y="0"/>
                </a:lnTo>
                <a:lnTo>
                  <a:pt x="257044" y="67278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4B4F3ED-6E36-437D-A8B4-46F750F6989E}"/>
              </a:ext>
            </a:extLst>
          </p:cNvPr>
          <p:cNvSpPr/>
          <p:nvPr/>
        </p:nvSpPr>
        <p:spPr>
          <a:xfrm>
            <a:off x="5070595" y="2355121"/>
            <a:ext cx="754137" cy="1244325"/>
          </a:xfrm>
          <a:custGeom>
            <a:avLst/>
            <a:gdLst/>
            <a:ahLst/>
            <a:cxnLst/>
            <a:rect l="l" t="t" r="r" b="b"/>
            <a:pathLst>
              <a:path w="342900" h="565785">
                <a:moveTo>
                  <a:pt x="171363" y="0"/>
                </a:moveTo>
                <a:lnTo>
                  <a:pt x="0" y="0"/>
                </a:lnTo>
                <a:lnTo>
                  <a:pt x="0" y="565642"/>
                </a:lnTo>
              </a:path>
              <a:path w="342900" h="565785">
                <a:moveTo>
                  <a:pt x="171363" y="0"/>
                </a:moveTo>
                <a:lnTo>
                  <a:pt x="342726" y="0"/>
                </a:lnTo>
                <a:lnTo>
                  <a:pt x="342726" y="236452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5C7E94A-1591-495D-AE6C-F6B48E8C9FFF}"/>
              </a:ext>
            </a:extLst>
          </p:cNvPr>
          <p:cNvSpPr/>
          <p:nvPr/>
        </p:nvSpPr>
        <p:spPr>
          <a:xfrm>
            <a:off x="5573047" y="2875149"/>
            <a:ext cx="502758" cy="724809"/>
          </a:xfrm>
          <a:custGeom>
            <a:avLst/>
            <a:gdLst/>
            <a:ahLst/>
            <a:cxnLst/>
            <a:rect l="l" t="t" r="r" b="b"/>
            <a:pathLst>
              <a:path w="228600" h="329564">
                <a:moveTo>
                  <a:pt x="114266" y="0"/>
                </a:moveTo>
                <a:lnTo>
                  <a:pt x="0" y="0"/>
                </a:lnTo>
                <a:lnTo>
                  <a:pt x="0" y="329190"/>
                </a:lnTo>
              </a:path>
              <a:path w="228600" h="329564">
                <a:moveTo>
                  <a:pt x="114266" y="0"/>
                </a:moveTo>
                <a:lnTo>
                  <a:pt x="228532" y="0"/>
                </a:lnTo>
                <a:lnTo>
                  <a:pt x="228532" y="329190"/>
                </a:lnTo>
              </a:path>
            </a:pathLst>
          </a:custGeom>
          <a:ln w="38100">
            <a:solidFill>
              <a:srgbClr val="0000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A4487E-0A7F-4A2F-B4AD-A9174841C9CB}"/>
              </a:ext>
            </a:extLst>
          </p:cNvPr>
          <p:cNvSpPr/>
          <p:nvPr/>
        </p:nvSpPr>
        <p:spPr>
          <a:xfrm rot="20188370">
            <a:off x="612269" y="2154257"/>
            <a:ext cx="443640" cy="807358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0F79B38-12C2-4C9D-BB2C-57CB3F449347}"/>
              </a:ext>
            </a:extLst>
          </p:cNvPr>
          <p:cNvSpPr/>
          <p:nvPr/>
        </p:nvSpPr>
        <p:spPr>
          <a:xfrm rot="19112834">
            <a:off x="1826482" y="1326460"/>
            <a:ext cx="443640" cy="807358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C5C468-FA42-4465-82AF-6D71A25E457D}"/>
              </a:ext>
            </a:extLst>
          </p:cNvPr>
          <p:cNvSpPr/>
          <p:nvPr/>
        </p:nvSpPr>
        <p:spPr>
          <a:xfrm rot="19112834">
            <a:off x="465050" y="2013396"/>
            <a:ext cx="1063639" cy="916077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1DE3C0-D039-4F21-93A1-40CB93C097FB}"/>
              </a:ext>
            </a:extLst>
          </p:cNvPr>
          <p:cNvSpPr/>
          <p:nvPr/>
        </p:nvSpPr>
        <p:spPr>
          <a:xfrm rot="19112834">
            <a:off x="196303" y="1357697"/>
            <a:ext cx="2484035" cy="164454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76354B5A-2B7E-4E30-A2C3-CC808EB01B6D}"/>
              </a:ext>
            </a:extLst>
          </p:cNvPr>
          <p:cNvSpPr txBox="1"/>
          <p:nvPr/>
        </p:nvSpPr>
        <p:spPr>
          <a:xfrm>
            <a:off x="3967592" y="3599411"/>
            <a:ext cx="36512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2000" b="1" dirty="0">
                <a:latin typeface="Arial"/>
                <a:cs typeface="Arial"/>
              </a:rPr>
              <a:t>D    E     B     A   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101C99-608F-4ABE-990A-6EEA5CCE46D0}"/>
              </a:ext>
            </a:extLst>
          </p:cNvPr>
          <p:cNvSpPr txBox="1"/>
          <p:nvPr/>
        </p:nvSpPr>
        <p:spPr>
          <a:xfrm rot="16200000">
            <a:off x="2846764" y="22110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D53A50-CC59-478E-A225-CE260812CBDD}"/>
              </a:ext>
            </a:extLst>
          </p:cNvPr>
          <p:cNvCxnSpPr/>
          <p:nvPr/>
        </p:nvCxnSpPr>
        <p:spPr>
          <a:xfrm flipV="1">
            <a:off x="4062410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951A4B-E618-47A8-A22E-57C77432D430}"/>
              </a:ext>
            </a:extLst>
          </p:cNvPr>
          <p:cNvCxnSpPr>
            <a:cxnSpLocks/>
          </p:cNvCxnSpPr>
          <p:nvPr/>
        </p:nvCxnSpPr>
        <p:spPr>
          <a:xfrm flipV="1">
            <a:off x="4568292" y="35851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73D2E5-7A5F-436C-A9E0-DDB5A2D7C5CB}"/>
              </a:ext>
            </a:extLst>
          </p:cNvPr>
          <p:cNvCxnSpPr/>
          <p:nvPr/>
        </p:nvCxnSpPr>
        <p:spPr>
          <a:xfrm flipV="1">
            <a:off x="5070595" y="357663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6CBD10-D04E-4097-9EF9-DDFC26EFA331}"/>
              </a:ext>
            </a:extLst>
          </p:cNvPr>
          <p:cNvCxnSpPr/>
          <p:nvPr/>
        </p:nvCxnSpPr>
        <p:spPr>
          <a:xfrm flipV="1">
            <a:off x="5573047" y="3588024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CF8A0A-04DE-48F1-8114-0951A5BE9EE0}"/>
              </a:ext>
            </a:extLst>
          </p:cNvPr>
          <p:cNvCxnSpPr/>
          <p:nvPr/>
        </p:nvCxnSpPr>
        <p:spPr>
          <a:xfrm flipV="1">
            <a:off x="6075805" y="3586468"/>
            <a:ext cx="0" cy="2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900CA0-3488-4290-8347-70E3CA0EE32F}"/>
              </a:ext>
            </a:extLst>
          </p:cNvPr>
          <p:cNvCxnSpPr/>
          <p:nvPr/>
        </p:nvCxnSpPr>
        <p:spPr>
          <a:xfrm>
            <a:off x="3967592" y="3240929"/>
            <a:ext cx="227056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52342E-F5E9-4263-875D-04E807FC76F9}"/>
              </a:ext>
            </a:extLst>
          </p:cNvPr>
          <p:cNvCxnSpPr/>
          <p:nvPr/>
        </p:nvCxnSpPr>
        <p:spPr>
          <a:xfrm>
            <a:off x="3967592" y="2772276"/>
            <a:ext cx="227056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527431-AD6C-4DA1-8FE2-5D7AD1B9AED8}"/>
              </a:ext>
            </a:extLst>
          </p:cNvPr>
          <p:cNvCxnSpPr/>
          <p:nvPr/>
        </p:nvCxnSpPr>
        <p:spPr>
          <a:xfrm>
            <a:off x="3967592" y="2467172"/>
            <a:ext cx="227056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771EAB-18A4-4954-98E5-450C671FB50C}"/>
              </a:ext>
            </a:extLst>
          </p:cNvPr>
          <p:cNvCxnSpPr/>
          <p:nvPr/>
        </p:nvCxnSpPr>
        <p:spPr>
          <a:xfrm>
            <a:off x="3967592" y="1737591"/>
            <a:ext cx="227056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98C71D-DD4C-4665-8442-01D7DE1232BD}"/>
              </a:ext>
            </a:extLst>
          </p:cNvPr>
          <p:cNvCxnSpPr/>
          <p:nvPr/>
        </p:nvCxnSpPr>
        <p:spPr>
          <a:xfrm>
            <a:off x="3967592" y="715478"/>
            <a:ext cx="227056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object 4">
            <a:extLst>
              <a:ext uri="{FF2B5EF4-FFF2-40B4-BE49-F238E27FC236}">
                <a16:creationId xmlns:a16="http://schemas.microsoft.com/office/drawing/2014/main" id="{E5F0B56E-9C94-4762-BE54-1341B62E4CC8}"/>
              </a:ext>
            </a:extLst>
          </p:cNvPr>
          <p:cNvSpPr txBox="1"/>
          <p:nvPr/>
        </p:nvSpPr>
        <p:spPr>
          <a:xfrm>
            <a:off x="5784625" y="422150"/>
            <a:ext cx="58236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K=1</a:t>
            </a:r>
          </a:p>
        </p:txBody>
      </p:sp>
      <p:sp>
        <p:nvSpPr>
          <p:cNvPr id="45" name="object 4">
            <a:extLst>
              <a:ext uri="{FF2B5EF4-FFF2-40B4-BE49-F238E27FC236}">
                <a16:creationId xmlns:a16="http://schemas.microsoft.com/office/drawing/2014/main" id="{90199113-95BE-4129-BC77-76A629B83625}"/>
              </a:ext>
            </a:extLst>
          </p:cNvPr>
          <p:cNvSpPr txBox="1"/>
          <p:nvPr/>
        </p:nvSpPr>
        <p:spPr>
          <a:xfrm>
            <a:off x="5797121" y="1396419"/>
            <a:ext cx="58236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K=2</a:t>
            </a:r>
          </a:p>
        </p:txBody>
      </p:sp>
      <p:sp>
        <p:nvSpPr>
          <p:cNvPr id="46" name="object 4">
            <a:extLst>
              <a:ext uri="{FF2B5EF4-FFF2-40B4-BE49-F238E27FC236}">
                <a16:creationId xmlns:a16="http://schemas.microsoft.com/office/drawing/2014/main" id="{8FB86A48-A184-4C74-A4D3-EBCAC19B0E59}"/>
              </a:ext>
            </a:extLst>
          </p:cNvPr>
          <p:cNvSpPr txBox="1"/>
          <p:nvPr/>
        </p:nvSpPr>
        <p:spPr>
          <a:xfrm>
            <a:off x="5893154" y="2130339"/>
            <a:ext cx="58236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K=3</a:t>
            </a: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8AC62AA6-7FDC-4D69-AED7-135F1CF81BE9}"/>
              </a:ext>
            </a:extLst>
          </p:cNvPr>
          <p:cNvSpPr txBox="1"/>
          <p:nvPr/>
        </p:nvSpPr>
        <p:spPr>
          <a:xfrm>
            <a:off x="6059793" y="2484086"/>
            <a:ext cx="58236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K=4</a:t>
            </a:r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id="{C70706B2-3740-4F44-B04B-6A14CF63C4E6}"/>
              </a:ext>
            </a:extLst>
          </p:cNvPr>
          <p:cNvSpPr txBox="1"/>
          <p:nvPr/>
        </p:nvSpPr>
        <p:spPr>
          <a:xfrm>
            <a:off x="6202674" y="2904365"/>
            <a:ext cx="58236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K=5</a:t>
            </a:r>
          </a:p>
        </p:txBody>
      </p:sp>
    </p:spTree>
    <p:extLst>
      <p:ext uri="{BB962C8B-B14F-4D97-AF65-F5344CB8AC3E}">
        <p14:creationId xmlns:p14="http://schemas.microsoft.com/office/powerpoint/2010/main" val="27260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44" grpId="0"/>
      <p:bldP spid="45" grpId="0"/>
      <p:bldP spid="46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C7EF-9434-49F0-84AE-8512D19F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Hierarchical Clustering: Getting K-Clusters, Example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DC8E0C-B8F1-4928-AB75-1E0B5F9B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713" y="4549273"/>
            <a:ext cx="8520600" cy="4856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Illustration on selecting different number of cluster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B78CD-0A68-40FE-9459-8288C913F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654788"/>
            <a:ext cx="7124700" cy="3648904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E28C1DF8-12A4-44CC-8AEA-4F07A625EB66}"/>
              </a:ext>
            </a:extLst>
          </p:cNvPr>
          <p:cNvSpPr txBox="1"/>
          <p:nvPr/>
        </p:nvSpPr>
        <p:spPr>
          <a:xfrm>
            <a:off x="1969863" y="654788"/>
            <a:ext cx="58236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K=1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9C70380-8EB6-47C9-9D64-5B57E188DDAB}"/>
              </a:ext>
            </a:extLst>
          </p:cNvPr>
          <p:cNvSpPr txBox="1"/>
          <p:nvPr/>
        </p:nvSpPr>
        <p:spPr>
          <a:xfrm>
            <a:off x="4858909" y="1077331"/>
            <a:ext cx="58236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K=2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8138110-73F6-4FCE-BF47-E09606E83612}"/>
              </a:ext>
            </a:extLst>
          </p:cNvPr>
          <p:cNvSpPr txBox="1"/>
          <p:nvPr/>
        </p:nvSpPr>
        <p:spPr>
          <a:xfrm>
            <a:off x="7412391" y="2116052"/>
            <a:ext cx="58236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733732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A2CC148-D12F-4011-97DF-EA70BDA102C1}"/>
              </a:ext>
            </a:extLst>
          </p:cNvPr>
          <p:cNvSpPr/>
          <p:nvPr/>
        </p:nvSpPr>
        <p:spPr>
          <a:xfrm rot="16595640">
            <a:off x="1612102" y="3148555"/>
            <a:ext cx="443640" cy="807358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A86902-1533-46D3-8A84-B0EE59E47B45}"/>
              </a:ext>
            </a:extLst>
          </p:cNvPr>
          <p:cNvSpPr/>
          <p:nvPr/>
        </p:nvSpPr>
        <p:spPr>
          <a:xfrm rot="19112834">
            <a:off x="132113" y="3919648"/>
            <a:ext cx="1063639" cy="916077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45D9C2-1393-4344-869D-B7AFCABD7C15}"/>
              </a:ext>
            </a:extLst>
          </p:cNvPr>
          <p:cNvSpPr/>
          <p:nvPr/>
        </p:nvSpPr>
        <p:spPr>
          <a:xfrm>
            <a:off x="297422" y="4131997"/>
            <a:ext cx="223837" cy="2238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2D3F1A-871D-4044-98F3-85130CE77935}"/>
              </a:ext>
            </a:extLst>
          </p:cNvPr>
          <p:cNvSpPr/>
          <p:nvPr/>
        </p:nvSpPr>
        <p:spPr>
          <a:xfrm>
            <a:off x="747570" y="4022196"/>
            <a:ext cx="223837" cy="2238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FB7461-F0EF-40DC-9A0C-B8228173A6A7}"/>
              </a:ext>
            </a:extLst>
          </p:cNvPr>
          <p:cNvSpPr/>
          <p:nvPr/>
        </p:nvSpPr>
        <p:spPr>
          <a:xfrm>
            <a:off x="431398" y="4571920"/>
            <a:ext cx="223837" cy="2238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9B7856B-0903-4877-82EA-F90C2217BF66}"/>
              </a:ext>
            </a:extLst>
          </p:cNvPr>
          <p:cNvSpPr/>
          <p:nvPr/>
        </p:nvSpPr>
        <p:spPr>
          <a:xfrm>
            <a:off x="1524774" y="3415686"/>
            <a:ext cx="223837" cy="2238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95B47D-60AD-4AD2-955C-750F08ECDC9B}"/>
              </a:ext>
            </a:extLst>
          </p:cNvPr>
          <p:cNvSpPr/>
          <p:nvPr/>
        </p:nvSpPr>
        <p:spPr>
          <a:xfrm>
            <a:off x="1875635" y="3458483"/>
            <a:ext cx="223837" cy="2238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B50AD-C383-4E84-ADD4-33CD9F51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Hierarchical Clustering: Linkage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8120-370B-4C5B-B60A-7BF36036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713" y="592954"/>
            <a:ext cx="3017287" cy="395759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b="1" dirty="0"/>
              <a:t>Linkage</a:t>
            </a:r>
            <a:r>
              <a:rPr lang="en-US" sz="1400" dirty="0"/>
              <a:t> – defines how to calculate distance between clusters containing multiple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Complete</a:t>
            </a:r>
            <a:r>
              <a:rPr lang="en-US" sz="1400" dirty="0"/>
              <a:t> – largest distance between elements of two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Single</a:t>
            </a:r>
            <a:r>
              <a:rPr lang="en-US" sz="1400" dirty="0"/>
              <a:t> – smallest distance between elements of two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Average</a:t>
            </a:r>
            <a:r>
              <a:rPr lang="en-US" sz="1400" dirty="0"/>
              <a:t> – average dissimilarity between all elements of two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Centroid</a:t>
            </a:r>
            <a:r>
              <a:rPr lang="en-US" sz="1400" dirty="0"/>
              <a:t> - Dissimilarity between the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26C8C-D018-4CCE-94F4-10582CBE9256}"/>
              </a:ext>
            </a:extLst>
          </p:cNvPr>
          <p:cNvSpPr txBox="1"/>
          <p:nvPr/>
        </p:nvSpPr>
        <p:spPr>
          <a:xfrm>
            <a:off x="2916291" y="692190"/>
            <a:ext cx="1766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Complete Linkage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6EA43-0824-4B70-A0D0-C1DF79751780}"/>
              </a:ext>
            </a:extLst>
          </p:cNvPr>
          <p:cNvSpPr txBox="1"/>
          <p:nvPr/>
        </p:nvSpPr>
        <p:spPr>
          <a:xfrm>
            <a:off x="194656" y="668909"/>
            <a:ext cx="1766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Single</a:t>
            </a:r>
            <a:r>
              <a:rPr lang="en-US" b="1" dirty="0"/>
              <a:t> Linkage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F73D5-5BD3-4F14-9C03-FC3FB57DCE2C}"/>
              </a:ext>
            </a:extLst>
          </p:cNvPr>
          <p:cNvSpPr txBox="1"/>
          <p:nvPr/>
        </p:nvSpPr>
        <p:spPr>
          <a:xfrm>
            <a:off x="207169" y="2779904"/>
            <a:ext cx="1766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Average</a:t>
            </a:r>
            <a:r>
              <a:rPr lang="en-US" b="1" dirty="0"/>
              <a:t> Linkage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7E14D-EE1A-4483-92A7-A0C4ED1D80F8}"/>
              </a:ext>
            </a:extLst>
          </p:cNvPr>
          <p:cNvSpPr txBox="1"/>
          <p:nvPr/>
        </p:nvSpPr>
        <p:spPr>
          <a:xfrm>
            <a:off x="3169445" y="2768696"/>
            <a:ext cx="1766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Centroid</a:t>
            </a:r>
            <a:r>
              <a:rPr lang="en-US" b="1" dirty="0"/>
              <a:t> Linkage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5DA9CF-EB8E-4CA6-A0F0-9BF5CB8C550A}"/>
              </a:ext>
            </a:extLst>
          </p:cNvPr>
          <p:cNvCxnSpPr>
            <a:cxnSpLocks/>
            <a:stCxn id="30" idx="7"/>
            <a:endCxn id="33" idx="3"/>
          </p:cNvCxnSpPr>
          <p:nvPr/>
        </p:nvCxnSpPr>
        <p:spPr>
          <a:xfrm flipV="1">
            <a:off x="488479" y="3606743"/>
            <a:ext cx="1069075" cy="5580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AFEADB-917A-4639-8ACF-EE8FFEEBBF16}"/>
              </a:ext>
            </a:extLst>
          </p:cNvPr>
          <p:cNvCxnSpPr>
            <a:cxnSpLocks/>
            <a:stCxn id="31" idx="6"/>
            <a:endCxn id="34" idx="3"/>
          </p:cNvCxnSpPr>
          <p:nvPr/>
        </p:nvCxnSpPr>
        <p:spPr>
          <a:xfrm flipV="1">
            <a:off x="971407" y="3649540"/>
            <a:ext cx="937008" cy="4845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F27FE-4C50-445E-AD95-CCD83CDFF396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>
          <a:xfrm flipV="1">
            <a:off x="938627" y="3606743"/>
            <a:ext cx="618927" cy="4482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27509-286E-4664-8C0A-85A7A4505FDC}"/>
              </a:ext>
            </a:extLst>
          </p:cNvPr>
          <p:cNvCxnSpPr>
            <a:cxnSpLocks/>
            <a:stCxn id="32" idx="7"/>
            <a:endCxn id="33" idx="3"/>
          </p:cNvCxnSpPr>
          <p:nvPr/>
        </p:nvCxnSpPr>
        <p:spPr>
          <a:xfrm flipV="1">
            <a:off x="622455" y="3606743"/>
            <a:ext cx="935099" cy="9979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FEDE58-F66D-4188-900A-91292BD776C3}"/>
              </a:ext>
            </a:extLst>
          </p:cNvPr>
          <p:cNvCxnSpPr>
            <a:cxnSpLocks/>
            <a:stCxn id="32" idx="7"/>
            <a:endCxn id="34" idx="3"/>
          </p:cNvCxnSpPr>
          <p:nvPr/>
        </p:nvCxnSpPr>
        <p:spPr>
          <a:xfrm flipV="1">
            <a:off x="622455" y="3649540"/>
            <a:ext cx="1285960" cy="95516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50365-52FC-469A-9A37-27CE69435845}"/>
              </a:ext>
            </a:extLst>
          </p:cNvPr>
          <p:cNvCxnSpPr>
            <a:cxnSpLocks/>
            <a:stCxn id="30" idx="7"/>
            <a:endCxn id="34" idx="3"/>
          </p:cNvCxnSpPr>
          <p:nvPr/>
        </p:nvCxnSpPr>
        <p:spPr>
          <a:xfrm flipV="1">
            <a:off x="488479" y="3649540"/>
            <a:ext cx="1419936" cy="5152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B04DB2E-EC7E-40C8-9623-8B78D2897427}"/>
              </a:ext>
            </a:extLst>
          </p:cNvPr>
          <p:cNvSpPr/>
          <p:nvPr/>
        </p:nvSpPr>
        <p:spPr>
          <a:xfrm rot="16595640">
            <a:off x="1682067" y="767084"/>
            <a:ext cx="443640" cy="807358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C879B81-4132-4886-AA88-E3D2FA25A5E3}"/>
              </a:ext>
            </a:extLst>
          </p:cNvPr>
          <p:cNvSpPr/>
          <p:nvPr/>
        </p:nvSpPr>
        <p:spPr>
          <a:xfrm rot="19112834">
            <a:off x="202078" y="1538177"/>
            <a:ext cx="1063639" cy="916077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50BB99C-4C64-48C3-8549-8DCA180FFD2A}"/>
              </a:ext>
            </a:extLst>
          </p:cNvPr>
          <p:cNvSpPr/>
          <p:nvPr/>
        </p:nvSpPr>
        <p:spPr>
          <a:xfrm>
            <a:off x="367387" y="1750526"/>
            <a:ext cx="223837" cy="2238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476CCC9-811C-4CA2-9592-98A4D6043AD8}"/>
              </a:ext>
            </a:extLst>
          </p:cNvPr>
          <p:cNvSpPr/>
          <p:nvPr/>
        </p:nvSpPr>
        <p:spPr>
          <a:xfrm>
            <a:off x="817535" y="1640725"/>
            <a:ext cx="223837" cy="2238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6DBBACD-87ED-4C5B-868D-CF12735DFA57}"/>
              </a:ext>
            </a:extLst>
          </p:cNvPr>
          <p:cNvSpPr/>
          <p:nvPr/>
        </p:nvSpPr>
        <p:spPr>
          <a:xfrm>
            <a:off x="501363" y="2190449"/>
            <a:ext cx="223837" cy="2238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CBE8A73-6C3D-4C9D-B6DC-E2AE5099A4BF}"/>
              </a:ext>
            </a:extLst>
          </p:cNvPr>
          <p:cNvSpPr/>
          <p:nvPr/>
        </p:nvSpPr>
        <p:spPr>
          <a:xfrm>
            <a:off x="1594739" y="1034215"/>
            <a:ext cx="223837" cy="2238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EFD020-1E24-4563-B23D-404528883AE5}"/>
              </a:ext>
            </a:extLst>
          </p:cNvPr>
          <p:cNvSpPr/>
          <p:nvPr/>
        </p:nvSpPr>
        <p:spPr>
          <a:xfrm>
            <a:off x="1945600" y="1077012"/>
            <a:ext cx="223837" cy="2238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8D174B-F2F2-4612-BB25-FDB4726B0E34}"/>
              </a:ext>
            </a:extLst>
          </p:cNvPr>
          <p:cNvCxnSpPr>
            <a:cxnSpLocks/>
            <a:stCxn id="50" idx="7"/>
            <a:endCxn id="53" idx="3"/>
          </p:cNvCxnSpPr>
          <p:nvPr/>
        </p:nvCxnSpPr>
        <p:spPr>
          <a:xfrm flipV="1">
            <a:off x="558444" y="1225272"/>
            <a:ext cx="1069075" cy="558034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8EB8DC-7259-4947-AC9C-39959A4E97BA}"/>
              </a:ext>
            </a:extLst>
          </p:cNvPr>
          <p:cNvCxnSpPr>
            <a:cxnSpLocks/>
            <a:stCxn id="51" idx="6"/>
            <a:endCxn id="54" idx="3"/>
          </p:cNvCxnSpPr>
          <p:nvPr/>
        </p:nvCxnSpPr>
        <p:spPr>
          <a:xfrm flipV="1">
            <a:off x="1041372" y="1268069"/>
            <a:ext cx="937008" cy="48457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042140-3A26-478F-864B-63EA2F92AA29}"/>
              </a:ext>
            </a:extLst>
          </p:cNvPr>
          <p:cNvCxnSpPr>
            <a:cxnSpLocks/>
            <a:stCxn id="52" idx="7"/>
            <a:endCxn id="53" idx="3"/>
          </p:cNvCxnSpPr>
          <p:nvPr/>
        </p:nvCxnSpPr>
        <p:spPr>
          <a:xfrm flipV="1">
            <a:off x="692420" y="1225272"/>
            <a:ext cx="935099" cy="997957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048F29-9839-4965-ACDE-4B13E759EF07}"/>
              </a:ext>
            </a:extLst>
          </p:cNvPr>
          <p:cNvCxnSpPr>
            <a:cxnSpLocks/>
            <a:stCxn id="52" idx="7"/>
            <a:endCxn id="54" idx="3"/>
          </p:cNvCxnSpPr>
          <p:nvPr/>
        </p:nvCxnSpPr>
        <p:spPr>
          <a:xfrm flipV="1">
            <a:off x="692420" y="1268069"/>
            <a:ext cx="1285960" cy="95516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745C82-6C94-40B4-8E7E-903303FEFEA8}"/>
              </a:ext>
            </a:extLst>
          </p:cNvPr>
          <p:cNvCxnSpPr>
            <a:cxnSpLocks/>
            <a:stCxn id="50" idx="7"/>
            <a:endCxn id="54" idx="3"/>
          </p:cNvCxnSpPr>
          <p:nvPr/>
        </p:nvCxnSpPr>
        <p:spPr>
          <a:xfrm flipV="1">
            <a:off x="558444" y="1268069"/>
            <a:ext cx="1419936" cy="515237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1E98EAE6-60F5-4B41-A2C7-578CAFD2C160}"/>
              </a:ext>
            </a:extLst>
          </p:cNvPr>
          <p:cNvSpPr/>
          <p:nvPr/>
        </p:nvSpPr>
        <p:spPr>
          <a:xfrm rot="16595640">
            <a:off x="4449173" y="779817"/>
            <a:ext cx="443640" cy="807358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CDFFA0F-E708-47A5-855A-3D15DBBA66F5}"/>
              </a:ext>
            </a:extLst>
          </p:cNvPr>
          <p:cNvSpPr/>
          <p:nvPr/>
        </p:nvSpPr>
        <p:spPr>
          <a:xfrm rot="19112834">
            <a:off x="2969184" y="1550910"/>
            <a:ext cx="1063639" cy="916077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B12721C-02BD-41B1-B12F-4693250F4DAC}"/>
              </a:ext>
            </a:extLst>
          </p:cNvPr>
          <p:cNvSpPr/>
          <p:nvPr/>
        </p:nvSpPr>
        <p:spPr>
          <a:xfrm>
            <a:off x="3134493" y="1763259"/>
            <a:ext cx="223837" cy="2238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CFF12EA-161C-46DD-89A0-E7B1E57A7618}"/>
              </a:ext>
            </a:extLst>
          </p:cNvPr>
          <p:cNvSpPr/>
          <p:nvPr/>
        </p:nvSpPr>
        <p:spPr>
          <a:xfrm>
            <a:off x="3584641" y="1653458"/>
            <a:ext cx="223837" cy="2238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E00C0AA-E687-43F8-91CD-4716AAC9B716}"/>
              </a:ext>
            </a:extLst>
          </p:cNvPr>
          <p:cNvSpPr/>
          <p:nvPr/>
        </p:nvSpPr>
        <p:spPr>
          <a:xfrm>
            <a:off x="3268469" y="2203182"/>
            <a:ext cx="223837" cy="2238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C3F1ADE-5DBB-48D9-A320-974B76D842FB}"/>
              </a:ext>
            </a:extLst>
          </p:cNvPr>
          <p:cNvSpPr/>
          <p:nvPr/>
        </p:nvSpPr>
        <p:spPr>
          <a:xfrm>
            <a:off x="4361845" y="1046948"/>
            <a:ext cx="223837" cy="2238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A7D166D-49E6-4580-915C-DF282186400D}"/>
              </a:ext>
            </a:extLst>
          </p:cNvPr>
          <p:cNvSpPr/>
          <p:nvPr/>
        </p:nvSpPr>
        <p:spPr>
          <a:xfrm>
            <a:off x="4712706" y="1089745"/>
            <a:ext cx="223837" cy="2238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E51846A-B215-4261-A600-1018DF41BE4C}"/>
              </a:ext>
            </a:extLst>
          </p:cNvPr>
          <p:cNvCxnSpPr>
            <a:cxnSpLocks/>
            <a:stCxn id="101" idx="7"/>
            <a:endCxn id="104" idx="3"/>
          </p:cNvCxnSpPr>
          <p:nvPr/>
        </p:nvCxnSpPr>
        <p:spPr>
          <a:xfrm flipV="1">
            <a:off x="3325550" y="1238005"/>
            <a:ext cx="1069075" cy="558034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711FAD3-76AB-4557-9B9C-B4AF49AE7D7E}"/>
              </a:ext>
            </a:extLst>
          </p:cNvPr>
          <p:cNvCxnSpPr>
            <a:cxnSpLocks/>
            <a:stCxn id="102" idx="6"/>
            <a:endCxn id="105" idx="3"/>
          </p:cNvCxnSpPr>
          <p:nvPr/>
        </p:nvCxnSpPr>
        <p:spPr>
          <a:xfrm flipV="1">
            <a:off x="3808478" y="1280802"/>
            <a:ext cx="937008" cy="48457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9CD7CF0-B1DC-4E56-878B-BAE613A24EB0}"/>
              </a:ext>
            </a:extLst>
          </p:cNvPr>
          <p:cNvCxnSpPr>
            <a:cxnSpLocks/>
            <a:stCxn id="102" idx="7"/>
            <a:endCxn id="104" idx="3"/>
          </p:cNvCxnSpPr>
          <p:nvPr/>
        </p:nvCxnSpPr>
        <p:spPr>
          <a:xfrm flipV="1">
            <a:off x="3775698" y="1238005"/>
            <a:ext cx="618927" cy="448233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DAD028-758A-44E7-BB86-C7B8BD9DD5B6}"/>
              </a:ext>
            </a:extLst>
          </p:cNvPr>
          <p:cNvCxnSpPr>
            <a:cxnSpLocks/>
            <a:stCxn id="103" idx="7"/>
            <a:endCxn id="104" idx="3"/>
          </p:cNvCxnSpPr>
          <p:nvPr/>
        </p:nvCxnSpPr>
        <p:spPr>
          <a:xfrm flipV="1">
            <a:off x="3459526" y="1238005"/>
            <a:ext cx="935099" cy="997957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40A75E1-283F-4F77-A6AE-77A97EFD0A71}"/>
              </a:ext>
            </a:extLst>
          </p:cNvPr>
          <p:cNvCxnSpPr>
            <a:cxnSpLocks/>
            <a:stCxn id="101" idx="7"/>
            <a:endCxn id="105" idx="3"/>
          </p:cNvCxnSpPr>
          <p:nvPr/>
        </p:nvCxnSpPr>
        <p:spPr>
          <a:xfrm flipV="1">
            <a:off x="3325550" y="1280802"/>
            <a:ext cx="1419936" cy="515237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455C6E10-0CE8-4CB1-9190-4845720A3CB1}"/>
              </a:ext>
            </a:extLst>
          </p:cNvPr>
          <p:cNvSpPr/>
          <p:nvPr/>
        </p:nvSpPr>
        <p:spPr>
          <a:xfrm rot="16595640">
            <a:off x="4440430" y="3148555"/>
            <a:ext cx="443640" cy="807358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BBED334-BC8B-4368-8363-84B80F6D89ED}"/>
              </a:ext>
            </a:extLst>
          </p:cNvPr>
          <p:cNvSpPr/>
          <p:nvPr/>
        </p:nvSpPr>
        <p:spPr>
          <a:xfrm rot="19112834">
            <a:off x="2960441" y="3919648"/>
            <a:ext cx="1063639" cy="916077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F8F3D21-80E9-4BD8-A926-B5987EC93EEA}"/>
              </a:ext>
            </a:extLst>
          </p:cNvPr>
          <p:cNvSpPr/>
          <p:nvPr/>
        </p:nvSpPr>
        <p:spPr>
          <a:xfrm>
            <a:off x="3125750" y="4131997"/>
            <a:ext cx="223837" cy="2238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2C756F2-21F1-4327-9617-B2FEF3B75FFE}"/>
              </a:ext>
            </a:extLst>
          </p:cNvPr>
          <p:cNvSpPr/>
          <p:nvPr/>
        </p:nvSpPr>
        <p:spPr>
          <a:xfrm>
            <a:off x="3575898" y="4022196"/>
            <a:ext cx="223837" cy="2238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A9C3131-E334-4AAF-A353-525D822184B1}"/>
              </a:ext>
            </a:extLst>
          </p:cNvPr>
          <p:cNvSpPr/>
          <p:nvPr/>
        </p:nvSpPr>
        <p:spPr>
          <a:xfrm>
            <a:off x="3259726" y="4571920"/>
            <a:ext cx="223837" cy="2238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5574D0E-A12C-402A-84F7-2694AEAC9D5B}"/>
              </a:ext>
            </a:extLst>
          </p:cNvPr>
          <p:cNvSpPr/>
          <p:nvPr/>
        </p:nvSpPr>
        <p:spPr>
          <a:xfrm>
            <a:off x="4353102" y="3415686"/>
            <a:ext cx="223837" cy="2238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6DB0665-4260-4C8C-A59A-7E03982C9704}"/>
              </a:ext>
            </a:extLst>
          </p:cNvPr>
          <p:cNvSpPr/>
          <p:nvPr/>
        </p:nvSpPr>
        <p:spPr>
          <a:xfrm>
            <a:off x="4703963" y="3458483"/>
            <a:ext cx="223837" cy="2238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4F337E0-CF01-4EDE-A82F-85A9C93CD137}"/>
              </a:ext>
            </a:extLst>
          </p:cNvPr>
          <p:cNvCxnSpPr>
            <a:cxnSpLocks/>
            <a:stCxn id="114" idx="5"/>
            <a:endCxn id="125" idx="2"/>
          </p:cNvCxnSpPr>
          <p:nvPr/>
        </p:nvCxnSpPr>
        <p:spPr>
          <a:xfrm>
            <a:off x="3316807" y="4323054"/>
            <a:ext cx="103318" cy="31026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76C89A-A459-4CFF-AE2C-CC11E5EA7345}"/>
              </a:ext>
            </a:extLst>
          </p:cNvPr>
          <p:cNvCxnSpPr>
            <a:cxnSpLocks/>
            <a:stCxn id="51" idx="7"/>
            <a:endCxn id="53" idx="3"/>
          </p:cNvCxnSpPr>
          <p:nvPr/>
        </p:nvCxnSpPr>
        <p:spPr>
          <a:xfrm flipV="1">
            <a:off x="1008592" y="1225272"/>
            <a:ext cx="618927" cy="44823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E401FCB-1DC9-4C58-9A1F-1D6EE0DA80FE}"/>
              </a:ext>
            </a:extLst>
          </p:cNvPr>
          <p:cNvCxnSpPr>
            <a:cxnSpLocks/>
            <a:stCxn id="103" idx="7"/>
            <a:endCxn id="105" idx="3"/>
          </p:cNvCxnSpPr>
          <p:nvPr/>
        </p:nvCxnSpPr>
        <p:spPr>
          <a:xfrm flipV="1">
            <a:off x="3459526" y="1280802"/>
            <a:ext cx="1285960" cy="95516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7A790A75-AE9B-424F-ADFA-3F91D98785B4}"/>
              </a:ext>
            </a:extLst>
          </p:cNvPr>
          <p:cNvSpPr/>
          <p:nvPr/>
        </p:nvSpPr>
        <p:spPr>
          <a:xfrm>
            <a:off x="4614767" y="3536022"/>
            <a:ext cx="61316" cy="61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5F2CB54-F406-43FD-84AD-61F4A0A60FC8}"/>
              </a:ext>
            </a:extLst>
          </p:cNvPr>
          <p:cNvCxnSpPr>
            <a:cxnSpLocks/>
            <a:stCxn id="116" idx="0"/>
            <a:endCxn id="125" idx="3"/>
          </p:cNvCxnSpPr>
          <p:nvPr/>
        </p:nvCxnSpPr>
        <p:spPr>
          <a:xfrm flipV="1">
            <a:off x="3371645" y="4375758"/>
            <a:ext cx="57460" cy="196162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CAC1BE5-2C8E-4929-98BB-9F689063735A}"/>
              </a:ext>
            </a:extLst>
          </p:cNvPr>
          <p:cNvCxnSpPr>
            <a:cxnSpLocks/>
            <a:stCxn id="115" idx="3"/>
            <a:endCxn id="125" idx="7"/>
          </p:cNvCxnSpPr>
          <p:nvPr/>
        </p:nvCxnSpPr>
        <p:spPr>
          <a:xfrm flipH="1">
            <a:off x="3472461" y="4213253"/>
            <a:ext cx="136217" cy="119149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4379456-AC3E-4C79-9AA2-8E0AB6DADB87}"/>
              </a:ext>
            </a:extLst>
          </p:cNvPr>
          <p:cNvCxnSpPr>
            <a:cxnSpLocks/>
            <a:stCxn id="126" idx="2"/>
            <a:endCxn id="117" idx="6"/>
          </p:cNvCxnSpPr>
          <p:nvPr/>
        </p:nvCxnSpPr>
        <p:spPr>
          <a:xfrm flipH="1" flipV="1">
            <a:off x="4576939" y="3527605"/>
            <a:ext cx="37828" cy="3907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9827DAB-DEE8-4716-9A98-A3F6E04E949D}"/>
              </a:ext>
            </a:extLst>
          </p:cNvPr>
          <p:cNvCxnSpPr>
            <a:cxnSpLocks/>
            <a:stCxn id="125" idx="6"/>
            <a:endCxn id="126" idx="3"/>
          </p:cNvCxnSpPr>
          <p:nvPr/>
        </p:nvCxnSpPr>
        <p:spPr>
          <a:xfrm flipV="1">
            <a:off x="3481441" y="3588358"/>
            <a:ext cx="1142306" cy="76572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9FBCB2D6-904D-4C72-9457-5D2F894586B8}"/>
              </a:ext>
            </a:extLst>
          </p:cNvPr>
          <p:cNvSpPr/>
          <p:nvPr/>
        </p:nvSpPr>
        <p:spPr>
          <a:xfrm>
            <a:off x="3420125" y="4323422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25CA59F-34C0-45B4-B434-3EEA66450965}"/>
              </a:ext>
            </a:extLst>
          </p:cNvPr>
          <p:cNvCxnSpPr>
            <a:cxnSpLocks/>
            <a:stCxn id="118" idx="2"/>
            <a:endCxn id="126" idx="5"/>
          </p:cNvCxnSpPr>
          <p:nvPr/>
        </p:nvCxnSpPr>
        <p:spPr>
          <a:xfrm flipH="1">
            <a:off x="4667103" y="3570402"/>
            <a:ext cx="36860" cy="17956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76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50AD-C383-4E84-ADD4-33CD9F51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Hierarchical Clustering: Linkage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8120-370B-4C5B-B60A-7BF36036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5012" y="611284"/>
            <a:ext cx="3017287" cy="3957591"/>
          </a:xfrm>
        </p:spPr>
        <p:txBody>
          <a:bodyPr/>
          <a:lstStyle/>
          <a:p>
            <a:r>
              <a:rPr lang="en-US" dirty="0"/>
              <a:t>Average and Complete Linkages are most often used</a:t>
            </a:r>
          </a:p>
          <a:p>
            <a:r>
              <a:rPr lang="en-US" dirty="0"/>
              <a:t>Single linkage often produce long, stringy, clusters, i.e. one element at a time. Not balanced clusters</a:t>
            </a:r>
          </a:p>
          <a:p>
            <a:r>
              <a:rPr lang="en-US" dirty="0"/>
              <a:t>Centroid are often used in genomics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07453-CEAE-49F0-BE11-0ECC3EF7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4" y="611284"/>
            <a:ext cx="5356278" cy="40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04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6EED-0F5F-4F87-9259-D39864D2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Practical</a:t>
            </a:r>
            <a:r>
              <a:rPr lang="en-US" spc="-30" dirty="0"/>
              <a:t> </a:t>
            </a:r>
            <a:r>
              <a:rPr lang="en-US" spc="10" dirty="0"/>
              <a:t>issues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9C13D-81B3-4F6A-9161-2DF63A15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6874" y="611284"/>
            <a:ext cx="6195425" cy="3957591"/>
          </a:xfrm>
        </p:spPr>
        <p:txBody>
          <a:bodyPr>
            <a:normAutofit fontScale="92500"/>
          </a:bodyPr>
          <a:lstStyle/>
          <a:p>
            <a:pPr marL="144780" marR="9588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2000" i="1" spc="-15" dirty="0">
                <a:solidFill>
                  <a:srgbClr val="009900"/>
                </a:solidFill>
                <a:latin typeface="LM Roman 10"/>
                <a:cs typeface="LM Roman 10"/>
              </a:rPr>
              <a:t>Scaling </a:t>
            </a:r>
            <a:r>
              <a:rPr lang="en-US" sz="2000" i="1" spc="-5" dirty="0">
                <a:solidFill>
                  <a:srgbClr val="009900"/>
                </a:solidFill>
                <a:latin typeface="LM Roman 10"/>
                <a:cs typeface="LM Roman 10"/>
              </a:rPr>
              <a:t>of the variables matters!</a:t>
            </a:r>
            <a:r>
              <a:rPr lang="en-US" sz="2000" spc="-5" dirty="0">
                <a:latin typeface="Latin Modern Math"/>
                <a:cs typeface="Latin Modern Math"/>
              </a:rPr>
              <a:t>. </a:t>
            </a:r>
            <a:r>
              <a:rPr lang="en-US" sz="2000" spc="-10" dirty="0">
                <a:latin typeface="Latin Modern Math"/>
                <a:cs typeface="Latin Modern Math"/>
              </a:rPr>
              <a:t>Should </a:t>
            </a:r>
            <a:r>
              <a:rPr lang="en-US" sz="2000" spc="-5" dirty="0">
                <a:latin typeface="Latin Modern Math"/>
                <a:cs typeface="Latin Modern Math"/>
              </a:rPr>
              <a:t>the </a:t>
            </a:r>
            <a:r>
              <a:rPr lang="en-US" sz="2000" spc="-15" dirty="0">
                <a:latin typeface="Latin Modern Math"/>
                <a:cs typeface="Latin Modern Math"/>
              </a:rPr>
              <a:t>observations  </a:t>
            </a:r>
            <a:r>
              <a:rPr lang="en-US" sz="2000" spc="-5" dirty="0">
                <a:latin typeface="Latin Modern Math"/>
                <a:cs typeface="Latin Modern Math"/>
              </a:rPr>
              <a:t>or features </a:t>
            </a:r>
            <a:r>
              <a:rPr lang="en-US" sz="2000" spc="-10" dirty="0">
                <a:latin typeface="Latin Modern Math"/>
                <a:cs typeface="Latin Modern Math"/>
              </a:rPr>
              <a:t>first </a:t>
            </a:r>
            <a:r>
              <a:rPr lang="en-US" sz="2000" spc="5" dirty="0">
                <a:latin typeface="Latin Modern Math"/>
                <a:cs typeface="Latin Modern Math"/>
              </a:rPr>
              <a:t>be </a:t>
            </a:r>
            <a:r>
              <a:rPr lang="en-US" sz="2000" spc="-5" dirty="0">
                <a:latin typeface="Latin Modern Math"/>
                <a:cs typeface="Latin Modern Math"/>
              </a:rPr>
              <a:t>standardized in some </a:t>
            </a:r>
            <a:r>
              <a:rPr lang="en-US" sz="2000" spc="-25" dirty="0">
                <a:latin typeface="Latin Modern Math"/>
                <a:cs typeface="Latin Modern Math"/>
              </a:rPr>
              <a:t>way? </a:t>
            </a:r>
            <a:r>
              <a:rPr lang="en-US" sz="2000" spc="-40" dirty="0">
                <a:latin typeface="Latin Modern Math"/>
                <a:cs typeface="Latin Modern Math"/>
              </a:rPr>
              <a:t>For  </a:t>
            </a:r>
            <a:r>
              <a:rPr lang="en-US" sz="2000" spc="-5" dirty="0">
                <a:latin typeface="Latin Modern Math"/>
                <a:cs typeface="Latin Modern Math"/>
              </a:rPr>
              <a:t>instance, </a:t>
            </a:r>
            <a:r>
              <a:rPr lang="en-US" sz="2000" spc="-10" dirty="0">
                <a:latin typeface="Latin Modern Math"/>
                <a:cs typeface="Latin Modern Math"/>
              </a:rPr>
              <a:t>maybe </a:t>
            </a:r>
            <a:r>
              <a:rPr lang="en-US" sz="2000" spc="-5" dirty="0">
                <a:latin typeface="Latin Modern Math"/>
                <a:cs typeface="Latin Modern Math"/>
              </a:rPr>
              <a:t>the </a:t>
            </a:r>
            <a:r>
              <a:rPr lang="en-US" sz="2000" spc="-15" dirty="0">
                <a:latin typeface="Latin Modern Math"/>
                <a:cs typeface="Latin Modern Math"/>
              </a:rPr>
              <a:t>variables </a:t>
            </a:r>
            <a:r>
              <a:rPr lang="en-US" sz="2000" spc="-5" dirty="0">
                <a:latin typeface="Latin Modern Math"/>
                <a:cs typeface="Latin Modern Math"/>
              </a:rPr>
              <a:t>should </a:t>
            </a:r>
            <a:r>
              <a:rPr lang="en-US" sz="2000" spc="5" dirty="0">
                <a:latin typeface="Latin Modern Math"/>
                <a:cs typeface="Latin Modern Math"/>
              </a:rPr>
              <a:t>be </a:t>
            </a:r>
            <a:r>
              <a:rPr lang="en-US" sz="2000" spc="-10" dirty="0">
                <a:latin typeface="Latin Modern Math"/>
                <a:cs typeface="Latin Modern Math"/>
              </a:rPr>
              <a:t>centered </a:t>
            </a:r>
            <a:r>
              <a:rPr lang="en-US" sz="2000" spc="-5" dirty="0">
                <a:latin typeface="Latin Modern Math"/>
                <a:cs typeface="Latin Modern Math"/>
              </a:rPr>
              <a:t>to </a:t>
            </a:r>
            <a:r>
              <a:rPr lang="en-US" sz="2000" spc="-25" dirty="0">
                <a:latin typeface="Latin Modern Math"/>
                <a:cs typeface="Latin Modern Math"/>
              </a:rPr>
              <a:t>have  </a:t>
            </a:r>
            <a:r>
              <a:rPr lang="en-US" sz="2000" spc="-10" dirty="0">
                <a:latin typeface="Latin Modern Math"/>
                <a:cs typeface="Latin Modern Math"/>
              </a:rPr>
              <a:t>mean </a:t>
            </a:r>
            <a:r>
              <a:rPr lang="en-US" sz="2000" spc="-5" dirty="0">
                <a:latin typeface="Latin Modern Math"/>
                <a:cs typeface="Latin Modern Math"/>
              </a:rPr>
              <a:t>zero </a:t>
            </a:r>
            <a:r>
              <a:rPr lang="en-US" sz="2000" spc="-10" dirty="0">
                <a:latin typeface="Latin Modern Math"/>
                <a:cs typeface="Latin Modern Math"/>
              </a:rPr>
              <a:t>and </a:t>
            </a:r>
            <a:r>
              <a:rPr lang="en-US" sz="2000" spc="-5" dirty="0">
                <a:latin typeface="Latin Modern Math"/>
                <a:cs typeface="Latin Modern Math"/>
              </a:rPr>
              <a:t>scaled to </a:t>
            </a:r>
            <a:r>
              <a:rPr lang="en-US" sz="2000" spc="-25" dirty="0">
                <a:latin typeface="Latin Modern Math"/>
                <a:cs typeface="Latin Modern Math"/>
              </a:rPr>
              <a:t>have </a:t>
            </a:r>
            <a:r>
              <a:rPr lang="en-US" sz="2000" spc="-10" dirty="0">
                <a:latin typeface="Latin Modern Math"/>
                <a:cs typeface="Latin Modern Math"/>
              </a:rPr>
              <a:t>standard </a:t>
            </a:r>
            <a:r>
              <a:rPr lang="en-US" sz="2000" spc="-5" dirty="0">
                <a:latin typeface="Latin Modern Math"/>
                <a:cs typeface="Latin Modern Math"/>
              </a:rPr>
              <a:t>deviation</a:t>
            </a:r>
            <a:r>
              <a:rPr lang="en-US" sz="2000" spc="30" dirty="0">
                <a:latin typeface="Latin Modern Math"/>
                <a:cs typeface="Latin Modern Math"/>
              </a:rPr>
              <a:t> </a:t>
            </a:r>
            <a:r>
              <a:rPr lang="en-US" sz="2000" spc="-5" dirty="0">
                <a:latin typeface="Latin Modern Math"/>
                <a:cs typeface="Latin Modern Math"/>
              </a:rPr>
              <a:t>one.</a:t>
            </a:r>
            <a:endParaRPr lang="en-US" sz="2000" dirty="0">
              <a:latin typeface="Latin Modern Math"/>
              <a:cs typeface="Latin Modern Math"/>
            </a:endParaRPr>
          </a:p>
          <a:p>
            <a:pPr marL="14478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2000" spc="-5" dirty="0">
                <a:latin typeface="Latin Modern Math"/>
                <a:cs typeface="Latin Modern Math"/>
              </a:rPr>
              <a:t>In the case of </a:t>
            </a:r>
            <a:r>
              <a:rPr lang="en-US" sz="2000" spc="-10" dirty="0">
                <a:latin typeface="Latin Modern Math"/>
                <a:cs typeface="Latin Modern Math"/>
              </a:rPr>
              <a:t>hierarchical </a:t>
            </a:r>
            <a:r>
              <a:rPr lang="en-US" sz="2000" spc="-5" dirty="0">
                <a:latin typeface="Latin Modern Math"/>
                <a:cs typeface="Latin Modern Math"/>
              </a:rPr>
              <a:t>clustering,</a:t>
            </a:r>
            <a:endParaRPr lang="en-US" sz="2000" dirty="0">
              <a:latin typeface="Latin Modern Math"/>
              <a:cs typeface="Latin Modern Math"/>
            </a:endParaRPr>
          </a:p>
          <a:p>
            <a:pPr marL="422275" lvl="1" indent="-12890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lang="en-US" sz="1600" spc="-5" dirty="0">
                <a:latin typeface="Latin Modern Math"/>
                <a:cs typeface="Latin Modern Math"/>
              </a:rPr>
              <a:t>What dissimilarity measure should </a:t>
            </a:r>
            <a:r>
              <a:rPr lang="en-US" sz="1600" spc="10" dirty="0">
                <a:latin typeface="Latin Modern Math"/>
                <a:cs typeface="Latin Modern Math"/>
              </a:rPr>
              <a:t>be </a:t>
            </a:r>
            <a:r>
              <a:rPr lang="en-US" sz="1600" spc="-5" dirty="0">
                <a:latin typeface="Latin Modern Math"/>
                <a:cs typeface="Latin Modern Math"/>
              </a:rPr>
              <a:t>used?</a:t>
            </a:r>
            <a:endParaRPr lang="en-US" sz="1600" dirty="0">
              <a:latin typeface="Latin Modern Math"/>
              <a:cs typeface="Latin Modern Math"/>
            </a:endParaRPr>
          </a:p>
          <a:p>
            <a:pPr marL="422275" lvl="1" indent="-128905">
              <a:lnSpc>
                <a:spcPts val="120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lang="en-US" sz="1600" spc="-5" dirty="0">
                <a:latin typeface="Latin Modern Math"/>
                <a:cs typeface="Latin Modern Math"/>
              </a:rPr>
              <a:t>What type of </a:t>
            </a:r>
            <a:r>
              <a:rPr lang="en-US" sz="1600" spc="-15" dirty="0">
                <a:latin typeface="Latin Modern Math"/>
                <a:cs typeface="Latin Modern Math"/>
              </a:rPr>
              <a:t>linkage </a:t>
            </a:r>
            <a:r>
              <a:rPr lang="en-US" sz="1600" spc="-5" dirty="0">
                <a:latin typeface="Latin Modern Math"/>
                <a:cs typeface="Latin Modern Math"/>
              </a:rPr>
              <a:t>should </a:t>
            </a:r>
            <a:r>
              <a:rPr lang="en-US" sz="1600" spc="10" dirty="0">
                <a:latin typeface="Latin Modern Math"/>
                <a:cs typeface="Latin Modern Math"/>
              </a:rPr>
              <a:t>be</a:t>
            </a:r>
            <a:r>
              <a:rPr lang="en-US" sz="1600" spc="25" dirty="0">
                <a:latin typeface="Latin Modern Math"/>
                <a:cs typeface="Latin Modern Math"/>
              </a:rPr>
              <a:t> </a:t>
            </a:r>
            <a:r>
              <a:rPr lang="en-US" sz="1600" spc="-5" dirty="0">
                <a:latin typeface="Latin Modern Math"/>
                <a:cs typeface="Latin Modern Math"/>
              </a:rPr>
              <a:t>used?</a:t>
            </a:r>
            <a:endParaRPr lang="en-US" sz="1600" dirty="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2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2000" spc="-20" dirty="0">
                <a:latin typeface="Latin Modern Math"/>
                <a:cs typeface="Latin Modern Math"/>
              </a:rPr>
              <a:t>How </a:t>
            </a:r>
            <a:r>
              <a:rPr lang="en-US" sz="2000" spc="-15" dirty="0">
                <a:latin typeface="Latin Modern Math"/>
                <a:cs typeface="Latin Modern Math"/>
              </a:rPr>
              <a:t>many </a:t>
            </a:r>
            <a:r>
              <a:rPr lang="en-US" sz="2000" spc="-5" dirty="0">
                <a:latin typeface="Latin Modern Math"/>
                <a:cs typeface="Latin Modern Math"/>
              </a:rPr>
              <a:t>clusters to </a:t>
            </a:r>
            <a:r>
              <a:rPr lang="en-US" sz="2000" spc="-10" dirty="0">
                <a:latin typeface="Latin Modern Math"/>
                <a:cs typeface="Latin Modern Math"/>
              </a:rPr>
              <a:t>choose? </a:t>
            </a:r>
            <a:r>
              <a:rPr lang="en-US" sz="2000" spc="-5" dirty="0">
                <a:latin typeface="Latin Modern Math"/>
                <a:cs typeface="Latin Modern Math"/>
              </a:rPr>
              <a:t>(in </a:t>
            </a:r>
            <a:r>
              <a:rPr lang="en-US" sz="2000" dirty="0">
                <a:latin typeface="Latin Modern Math"/>
                <a:cs typeface="Latin Modern Math"/>
              </a:rPr>
              <a:t>both </a:t>
            </a:r>
            <a:r>
              <a:rPr lang="en-US" sz="2000" i="1" spc="30" dirty="0">
                <a:latin typeface="Times New Roman"/>
                <a:cs typeface="Times New Roman"/>
              </a:rPr>
              <a:t>K</a:t>
            </a:r>
            <a:r>
              <a:rPr lang="en-US" sz="2000" spc="30" dirty="0">
                <a:latin typeface="Latin Modern Math"/>
                <a:cs typeface="Latin Modern Math"/>
              </a:rPr>
              <a:t>-means </a:t>
            </a:r>
            <a:r>
              <a:rPr lang="en-US" sz="2000" spc="-5" dirty="0">
                <a:latin typeface="Latin Modern Math"/>
                <a:cs typeface="Latin Modern Math"/>
              </a:rPr>
              <a:t>or  </a:t>
            </a:r>
            <a:r>
              <a:rPr lang="en-US" sz="2000" spc="-10" dirty="0">
                <a:latin typeface="Latin Modern Math"/>
                <a:cs typeface="Latin Modern Math"/>
              </a:rPr>
              <a:t>hierarchical </a:t>
            </a:r>
            <a:r>
              <a:rPr lang="en-US" sz="2000" spc="-5" dirty="0">
                <a:latin typeface="Latin Modern Math"/>
                <a:cs typeface="Latin Modern Math"/>
              </a:rPr>
              <a:t>clustering). </a:t>
            </a:r>
            <a:r>
              <a:rPr lang="en-US" sz="2000" spc="-15" dirty="0">
                <a:latin typeface="Latin Modern Math"/>
                <a:cs typeface="Latin Modern Math"/>
              </a:rPr>
              <a:t>Difficult </a:t>
            </a:r>
            <a:r>
              <a:rPr lang="en-US" sz="2000" spc="-5" dirty="0">
                <a:latin typeface="Latin Modern Math"/>
                <a:cs typeface="Latin Modern Math"/>
              </a:rPr>
              <a:t>problem. </a:t>
            </a:r>
            <a:r>
              <a:rPr lang="en-US" sz="2000" spc="-10" dirty="0">
                <a:latin typeface="Latin Modern Math"/>
                <a:cs typeface="Latin Modern Math"/>
              </a:rPr>
              <a:t>No </a:t>
            </a:r>
            <a:r>
              <a:rPr lang="en-US" sz="2000" spc="-5" dirty="0">
                <a:latin typeface="Latin Modern Math"/>
                <a:cs typeface="Latin Modern Math"/>
              </a:rPr>
              <a:t>agreed-upon  method. </a:t>
            </a:r>
          </a:p>
          <a:p>
            <a:pPr marL="601980" marR="5080" lvl="1" indent="-132715">
              <a:lnSpc>
                <a:spcPct val="102600"/>
              </a:lnSpc>
              <a:spcBef>
                <a:spcPts val="32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600" spc="-5" dirty="0">
                <a:latin typeface="Latin Modern Math"/>
                <a:cs typeface="Latin Modern Math"/>
              </a:rPr>
              <a:t>Too many?</a:t>
            </a:r>
          </a:p>
          <a:p>
            <a:pPr marL="601980" marR="5080" lvl="1" indent="-132715">
              <a:lnSpc>
                <a:spcPct val="102600"/>
              </a:lnSpc>
              <a:spcBef>
                <a:spcPts val="32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600" spc="-5" dirty="0">
                <a:latin typeface="Latin Modern Math"/>
                <a:cs typeface="Latin Modern Math"/>
              </a:rPr>
              <a:t>Too few?</a:t>
            </a:r>
          </a:p>
          <a:p>
            <a:pPr marL="144780" marR="5080" indent="-132715">
              <a:lnSpc>
                <a:spcPct val="102600"/>
              </a:lnSpc>
              <a:spcBef>
                <a:spcPts val="32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2000" spc="-15" dirty="0">
                <a:latin typeface="Latin Modern Math"/>
                <a:cs typeface="Latin Modern Math"/>
              </a:rPr>
              <a:t>Which </a:t>
            </a:r>
            <a:r>
              <a:rPr lang="en-US" sz="2000" spc="-5" dirty="0">
                <a:latin typeface="Latin Modern Math"/>
                <a:cs typeface="Latin Modern Math"/>
              </a:rPr>
              <a:t>features should </a:t>
            </a:r>
            <a:r>
              <a:rPr lang="en-US" sz="2000" spc="-25" dirty="0">
                <a:latin typeface="Latin Modern Math"/>
                <a:cs typeface="Latin Modern Math"/>
              </a:rPr>
              <a:t>we </a:t>
            </a:r>
            <a:r>
              <a:rPr lang="en-US" sz="2000" spc="-5" dirty="0">
                <a:latin typeface="Latin Modern Math"/>
                <a:cs typeface="Latin Modern Math"/>
              </a:rPr>
              <a:t>use to </a:t>
            </a:r>
            <a:r>
              <a:rPr lang="en-US" sz="2000" spc="-15" dirty="0">
                <a:latin typeface="Latin Modern Math"/>
                <a:cs typeface="Latin Modern Math"/>
              </a:rPr>
              <a:t>drive </a:t>
            </a:r>
            <a:r>
              <a:rPr lang="en-US" sz="2000" spc="-5" dirty="0">
                <a:latin typeface="Latin Modern Math"/>
                <a:cs typeface="Latin Modern Math"/>
              </a:rPr>
              <a:t>the</a:t>
            </a:r>
            <a:r>
              <a:rPr lang="en-US" sz="2000" spc="10" dirty="0">
                <a:latin typeface="Latin Modern Math"/>
                <a:cs typeface="Latin Modern Math"/>
              </a:rPr>
              <a:t> </a:t>
            </a:r>
            <a:r>
              <a:rPr lang="en-US" sz="2000" spc="-5" dirty="0">
                <a:latin typeface="Latin Modern Math"/>
                <a:cs typeface="Latin Modern Math"/>
              </a:rPr>
              <a:t>clustering?</a:t>
            </a:r>
            <a:endParaRPr lang="en-US" sz="2000" dirty="0">
              <a:latin typeface="Latin Modern Math"/>
              <a:cs typeface="Latin Modern Math"/>
            </a:endParaRPr>
          </a:p>
        </p:txBody>
      </p:sp>
    </p:spTree>
    <p:extLst>
      <p:ext uri="{BB962C8B-B14F-4D97-AF65-F5344CB8AC3E}">
        <p14:creationId xmlns:p14="http://schemas.microsoft.com/office/powerpoint/2010/main" val="279629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65F3-438F-438F-A62F-EEC645CD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/>
              <a:t>Example: </a:t>
            </a:r>
            <a:r>
              <a:rPr lang="en-US" spc="10" dirty="0"/>
              <a:t>breast </a:t>
            </a:r>
            <a:r>
              <a:rPr lang="en-US" spc="15" dirty="0"/>
              <a:t>cancer </a:t>
            </a:r>
            <a:r>
              <a:rPr lang="en-US" spc="10" dirty="0"/>
              <a:t>microarray</a:t>
            </a:r>
            <a:r>
              <a:rPr lang="en-US" spc="100" dirty="0"/>
              <a:t> </a:t>
            </a:r>
            <a:r>
              <a:rPr lang="en-US" spc="15" dirty="0"/>
              <a:t>study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F1F98-0B8D-4AA3-AAA8-4076F28FA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9075" y="611284"/>
            <a:ext cx="4803224" cy="4265516"/>
          </a:xfrm>
        </p:spPr>
        <p:txBody>
          <a:bodyPr/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dirty="0">
                <a:latin typeface="Latin Modern Math"/>
                <a:cs typeface="Latin Modern Math"/>
              </a:rPr>
              <a:t>“Repeated </a:t>
            </a:r>
            <a:r>
              <a:rPr lang="en-US" sz="1800" spc="-15" dirty="0">
                <a:latin typeface="Latin Modern Math"/>
                <a:cs typeface="Latin Modern Math"/>
              </a:rPr>
              <a:t>observation </a:t>
            </a:r>
            <a:r>
              <a:rPr lang="en-US" sz="1800" spc="-5" dirty="0">
                <a:latin typeface="Latin Modern Math"/>
                <a:cs typeface="Latin Modern Math"/>
              </a:rPr>
              <a:t>of breast </a:t>
            </a:r>
            <a:r>
              <a:rPr lang="en-US" sz="1800" spc="-10" dirty="0">
                <a:latin typeface="Latin Modern Math"/>
                <a:cs typeface="Latin Modern Math"/>
              </a:rPr>
              <a:t>tumor subtypes </a:t>
            </a:r>
            <a:r>
              <a:rPr lang="en-US" sz="1800" spc="-5" dirty="0">
                <a:latin typeface="Latin Modern Math"/>
                <a:cs typeface="Latin Modern Math"/>
              </a:rPr>
              <a:t>in  </a:t>
            </a:r>
            <a:r>
              <a:rPr lang="en-US" sz="1800" spc="-10" dirty="0">
                <a:latin typeface="Latin Modern Math"/>
                <a:cs typeface="Latin Modern Math"/>
              </a:rPr>
              <a:t>independent </a:t>
            </a:r>
            <a:r>
              <a:rPr lang="en-US" sz="1800" spc="-5" dirty="0">
                <a:latin typeface="Latin Modern Math"/>
                <a:cs typeface="Latin Modern Math"/>
              </a:rPr>
              <a:t>gene </a:t>
            </a:r>
            <a:r>
              <a:rPr lang="en-US" sz="1800" spc="-10" dirty="0">
                <a:latin typeface="Latin Modern Math"/>
                <a:cs typeface="Latin Modern Math"/>
              </a:rPr>
              <a:t>expression </a:t>
            </a:r>
            <a:r>
              <a:rPr lang="en-US" sz="1800" spc="-5" dirty="0">
                <a:latin typeface="Latin Modern Math"/>
                <a:cs typeface="Latin Modern Math"/>
              </a:rPr>
              <a:t>data </a:t>
            </a:r>
            <a:r>
              <a:rPr lang="en-US" sz="1800" dirty="0">
                <a:latin typeface="Latin Modern Math"/>
                <a:cs typeface="Latin Modern Math"/>
              </a:rPr>
              <a:t>sets;” </a:t>
            </a:r>
            <a:r>
              <a:rPr lang="en-US" sz="1800" spc="-10" dirty="0" err="1">
                <a:latin typeface="Latin Modern Math"/>
                <a:cs typeface="Latin Modern Math"/>
              </a:rPr>
              <a:t>Sorlie</a:t>
            </a:r>
            <a:r>
              <a:rPr lang="en-US" sz="1800" spc="-10" dirty="0">
                <a:latin typeface="Latin Modern Math"/>
                <a:cs typeface="Latin Modern Math"/>
              </a:rPr>
              <a:t> </a:t>
            </a:r>
            <a:r>
              <a:rPr lang="en-US" sz="1800" spc="-5" dirty="0">
                <a:latin typeface="Latin Modern Math"/>
                <a:cs typeface="Latin Modern Math"/>
              </a:rPr>
              <a:t>at </a:t>
            </a:r>
            <a:r>
              <a:rPr lang="en-US" sz="1800" spc="-5" dirty="0" err="1">
                <a:latin typeface="Latin Modern Math"/>
                <a:cs typeface="Latin Modern Math"/>
              </a:rPr>
              <a:t>el</a:t>
            </a:r>
            <a:r>
              <a:rPr lang="en-US" sz="1800" spc="-5" dirty="0">
                <a:latin typeface="Latin Modern Math"/>
                <a:cs typeface="Latin Modern Math"/>
              </a:rPr>
              <a:t>, </a:t>
            </a:r>
            <a:r>
              <a:rPr lang="en-US" sz="1800" spc="-10" dirty="0">
                <a:latin typeface="Latin Modern Math"/>
                <a:cs typeface="Latin Modern Math"/>
              </a:rPr>
              <a:t>PNAS  </a:t>
            </a:r>
            <a:r>
              <a:rPr lang="en-US" sz="1800" spc="-5" dirty="0">
                <a:latin typeface="Latin Modern Math"/>
                <a:cs typeface="Latin Modern Math"/>
              </a:rPr>
              <a:t>2003</a:t>
            </a:r>
            <a:endParaRPr lang="en-US" sz="1800" dirty="0">
              <a:latin typeface="Latin Modern Math"/>
              <a:cs typeface="Latin Modern Math"/>
            </a:endParaRPr>
          </a:p>
          <a:p>
            <a:pPr marL="144780" marR="114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spc="-10" dirty="0">
                <a:latin typeface="Latin Modern Math"/>
                <a:cs typeface="Latin Modern Math"/>
              </a:rPr>
              <a:t>Gene </a:t>
            </a:r>
            <a:r>
              <a:rPr lang="en-US" sz="1800" spc="-5" dirty="0">
                <a:latin typeface="Latin Modern Math"/>
                <a:cs typeface="Latin Modern Math"/>
              </a:rPr>
              <a:t>expression </a:t>
            </a:r>
            <a:r>
              <a:rPr lang="en-US" sz="1800" spc="-10" dirty="0">
                <a:latin typeface="Latin Modern Math"/>
                <a:cs typeface="Latin Modern Math"/>
              </a:rPr>
              <a:t>measurements </a:t>
            </a:r>
            <a:r>
              <a:rPr lang="en-US" sz="1800" spc="-5" dirty="0">
                <a:latin typeface="Latin Modern Math"/>
                <a:cs typeface="Latin Modern Math"/>
              </a:rPr>
              <a:t>for about </a:t>
            </a:r>
            <a:r>
              <a:rPr lang="en-US" sz="1800" i="1" spc="15" dirty="0">
                <a:latin typeface="DejaVu Sans Condensed"/>
                <a:cs typeface="DejaVu Sans Condensed"/>
              </a:rPr>
              <a:t>∼ </a:t>
            </a:r>
            <a:r>
              <a:rPr lang="en-US" sz="1800" spc="-5" dirty="0">
                <a:latin typeface="Latin Modern Math"/>
                <a:cs typeface="Latin Modern Math"/>
              </a:rPr>
              <a:t>8000 genes, for  </a:t>
            </a:r>
            <a:r>
              <a:rPr lang="en-US" sz="1800" spc="-15" dirty="0">
                <a:latin typeface="Latin Modern Math"/>
                <a:cs typeface="Latin Modern Math"/>
              </a:rPr>
              <a:t>each </a:t>
            </a:r>
            <a:r>
              <a:rPr lang="en-US" sz="1800" spc="-5" dirty="0">
                <a:latin typeface="Latin Modern Math"/>
                <a:cs typeface="Latin Modern Math"/>
              </a:rPr>
              <a:t>of 88 breast cancer </a:t>
            </a:r>
            <a:r>
              <a:rPr lang="en-US" sz="1800" spc="-10" dirty="0">
                <a:latin typeface="Latin Modern Math"/>
                <a:cs typeface="Latin Modern Math"/>
              </a:rPr>
              <a:t>patients.</a:t>
            </a:r>
            <a:endParaRPr lang="en-US" sz="1800" dirty="0">
              <a:latin typeface="Latin Modern Math"/>
              <a:cs typeface="Latin Modern Math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spc="-10" dirty="0">
                <a:latin typeface="Latin Modern Math"/>
                <a:cs typeface="Latin Modern Math"/>
              </a:rPr>
              <a:t>Average </a:t>
            </a:r>
            <a:r>
              <a:rPr lang="en-US" sz="1800" spc="-15" dirty="0">
                <a:latin typeface="Latin Modern Math"/>
                <a:cs typeface="Latin Modern Math"/>
              </a:rPr>
              <a:t>linkage, </a:t>
            </a:r>
            <a:r>
              <a:rPr lang="en-US" sz="1800" spc="-5" dirty="0">
                <a:latin typeface="Latin Modern Math"/>
                <a:cs typeface="Latin Modern Math"/>
              </a:rPr>
              <a:t>correlation</a:t>
            </a:r>
            <a:r>
              <a:rPr lang="en-US" sz="1800" dirty="0">
                <a:latin typeface="Latin Modern Math"/>
                <a:cs typeface="Latin Modern Math"/>
              </a:rPr>
              <a:t> </a:t>
            </a:r>
            <a:r>
              <a:rPr lang="en-US" sz="1800" spc="-5" dirty="0">
                <a:latin typeface="Latin Modern Math"/>
                <a:cs typeface="Latin Modern Math"/>
              </a:rPr>
              <a:t>metric</a:t>
            </a:r>
            <a:endParaRPr lang="en-US" sz="1800" dirty="0">
              <a:latin typeface="Latin Modern Math"/>
              <a:cs typeface="Latin Modern Math"/>
            </a:endParaRPr>
          </a:p>
          <a:p>
            <a:pPr marL="144780" marR="1003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spc="-5" dirty="0">
                <a:latin typeface="Latin Modern Math"/>
                <a:cs typeface="Latin Modern Math"/>
              </a:rPr>
              <a:t>Clustered samples using 500 </a:t>
            </a:r>
            <a:r>
              <a:rPr lang="en-US" sz="1800" i="1" spc="-5" dirty="0">
                <a:solidFill>
                  <a:srgbClr val="009900"/>
                </a:solidFill>
                <a:latin typeface="LM Roman 10"/>
                <a:cs typeface="LM Roman 10"/>
              </a:rPr>
              <a:t>intrinsic genes: </a:t>
            </a:r>
            <a:r>
              <a:rPr lang="en-US" sz="1800" spc="-15" dirty="0">
                <a:latin typeface="Latin Modern Math"/>
                <a:cs typeface="Latin Modern Math"/>
              </a:rPr>
              <a:t>each woman  </a:t>
            </a:r>
            <a:r>
              <a:rPr lang="en-US" sz="1800" spc="-20" dirty="0">
                <a:latin typeface="Latin Modern Math"/>
                <a:cs typeface="Latin Modern Math"/>
              </a:rPr>
              <a:t>was </a:t>
            </a:r>
            <a:r>
              <a:rPr lang="en-US" sz="1800" spc="-10" dirty="0">
                <a:latin typeface="Latin Modern Math"/>
                <a:cs typeface="Latin Modern Math"/>
              </a:rPr>
              <a:t>measured </a:t>
            </a:r>
            <a:r>
              <a:rPr lang="en-US" sz="1800" dirty="0">
                <a:latin typeface="Latin Modern Math"/>
                <a:cs typeface="Latin Modern Math"/>
              </a:rPr>
              <a:t>before </a:t>
            </a:r>
            <a:r>
              <a:rPr lang="en-US" sz="1800" spc="-10" dirty="0">
                <a:latin typeface="Latin Modern Math"/>
                <a:cs typeface="Latin Modern Math"/>
              </a:rPr>
              <a:t>and </a:t>
            </a:r>
            <a:r>
              <a:rPr lang="en-US" sz="1800" spc="-5" dirty="0">
                <a:latin typeface="Latin Modern Math"/>
                <a:cs typeface="Latin Modern Math"/>
              </a:rPr>
              <a:t>after </a:t>
            </a:r>
            <a:r>
              <a:rPr lang="en-US" sz="1800" spc="-20" dirty="0">
                <a:latin typeface="Latin Modern Math"/>
                <a:cs typeface="Latin Modern Math"/>
              </a:rPr>
              <a:t>chemotherapy. </a:t>
            </a:r>
            <a:r>
              <a:rPr lang="en-US" sz="1800" spc="-10" dirty="0">
                <a:latin typeface="Latin Modern Math"/>
                <a:cs typeface="Latin Modern Math"/>
              </a:rPr>
              <a:t>Intrinsic  </a:t>
            </a:r>
            <a:r>
              <a:rPr lang="en-US" sz="1800" spc="-5" dirty="0">
                <a:latin typeface="Latin Modern Math"/>
                <a:cs typeface="Latin Modern Math"/>
              </a:rPr>
              <a:t>genes </a:t>
            </a:r>
            <a:r>
              <a:rPr lang="en-US" sz="1800" spc="-25" dirty="0">
                <a:latin typeface="Latin Modern Math"/>
                <a:cs typeface="Latin Modern Math"/>
              </a:rPr>
              <a:t>have </a:t>
            </a:r>
            <a:r>
              <a:rPr lang="en-US" sz="1800" spc="-5" dirty="0">
                <a:latin typeface="Latin Modern Math"/>
                <a:cs typeface="Latin Modern Math"/>
              </a:rPr>
              <a:t>smallest </a:t>
            </a:r>
            <a:r>
              <a:rPr lang="en-US" sz="1800" spc="-10" dirty="0">
                <a:latin typeface="Latin Modern Math"/>
                <a:cs typeface="Latin Modern Math"/>
              </a:rPr>
              <a:t>within/between</a:t>
            </a:r>
            <a:r>
              <a:rPr lang="en-US" sz="1800" spc="10" dirty="0">
                <a:latin typeface="Latin Modern Math"/>
                <a:cs typeface="Latin Modern Math"/>
              </a:rPr>
              <a:t> </a:t>
            </a:r>
            <a:r>
              <a:rPr lang="en-US" sz="1800" spc="-15" dirty="0">
                <a:latin typeface="Latin Modern Math"/>
                <a:cs typeface="Latin Modern Math"/>
              </a:rPr>
              <a:t>variation.</a:t>
            </a:r>
            <a:endParaRPr lang="en-US" sz="1800" dirty="0">
              <a:latin typeface="Latin Modern Math"/>
              <a:cs typeface="Latin Modern Math"/>
            </a:endParaRPr>
          </a:p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4760977-DE11-4147-A445-AE0D30F52A7E}"/>
              </a:ext>
            </a:extLst>
          </p:cNvPr>
          <p:cNvSpPr/>
          <p:nvPr/>
        </p:nvSpPr>
        <p:spPr>
          <a:xfrm>
            <a:off x="94169" y="611284"/>
            <a:ext cx="3711069" cy="4385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842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65F3-438F-438F-A62F-EEC645CD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/>
              <a:t>Example: </a:t>
            </a:r>
            <a:r>
              <a:rPr lang="en-US" spc="10" dirty="0"/>
              <a:t>breast </a:t>
            </a:r>
            <a:r>
              <a:rPr lang="en-US" spc="15" dirty="0"/>
              <a:t>cancer </a:t>
            </a:r>
            <a:r>
              <a:rPr lang="en-US" spc="10" dirty="0"/>
              <a:t>microarray</a:t>
            </a:r>
            <a:r>
              <a:rPr lang="en-US" spc="100" dirty="0"/>
              <a:t> </a:t>
            </a:r>
            <a:r>
              <a:rPr lang="en-US" spc="15" dirty="0"/>
              <a:t>study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F1F98-0B8D-4AA3-AAA8-4076F28FA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9075" y="4229100"/>
            <a:ext cx="4803224" cy="8286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4760977-DE11-4147-A445-AE0D30F52A7E}"/>
              </a:ext>
            </a:extLst>
          </p:cNvPr>
          <p:cNvSpPr/>
          <p:nvPr/>
        </p:nvSpPr>
        <p:spPr>
          <a:xfrm>
            <a:off x="94169" y="611284"/>
            <a:ext cx="3711069" cy="4385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D13EC93-7B68-4DBA-A271-D6BE5B09F919}"/>
              </a:ext>
            </a:extLst>
          </p:cNvPr>
          <p:cNvSpPr/>
          <p:nvPr/>
        </p:nvSpPr>
        <p:spPr>
          <a:xfrm>
            <a:off x="4634923" y="611284"/>
            <a:ext cx="3549149" cy="2860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0764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0E75-5ADB-436C-BE9B-255E7591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E099A-E628-4D94-8CB7-E2AF5DE1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2524" y="611284"/>
            <a:ext cx="3869775" cy="3957591"/>
          </a:xfrm>
        </p:spPr>
        <p:txBody>
          <a:bodyPr>
            <a:normAutofit fontScale="92500" lnSpcReduction="20000"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i="1" spc="-15" dirty="0">
                <a:solidFill>
                  <a:srgbClr val="009900"/>
                </a:solidFill>
                <a:latin typeface="LM Roman 10"/>
                <a:cs typeface="LM Roman 10"/>
              </a:rPr>
              <a:t>Unsupervised learning </a:t>
            </a:r>
            <a:r>
              <a:rPr lang="en-US" sz="1800" spc="-5" dirty="0">
                <a:latin typeface="Latin Modern Math"/>
                <a:cs typeface="Latin Modern Math"/>
              </a:rPr>
              <a:t>is </a:t>
            </a:r>
            <a:r>
              <a:rPr lang="en-US" sz="1800" spc="-10" dirty="0">
                <a:latin typeface="Latin Modern Math"/>
                <a:cs typeface="Latin Modern Math"/>
              </a:rPr>
              <a:t>important </a:t>
            </a:r>
            <a:r>
              <a:rPr lang="en-US" sz="1800" spc="-5" dirty="0">
                <a:latin typeface="Latin Modern Math"/>
                <a:cs typeface="Latin Modern Math"/>
              </a:rPr>
              <a:t>for </a:t>
            </a:r>
            <a:r>
              <a:rPr lang="en-US" sz="1800" spc="-10" dirty="0">
                <a:latin typeface="Latin Modern Math"/>
                <a:cs typeface="Latin Modern Math"/>
              </a:rPr>
              <a:t>understanding </a:t>
            </a:r>
            <a:r>
              <a:rPr lang="en-US" sz="1800" spc="-5" dirty="0">
                <a:latin typeface="Latin Modern Math"/>
                <a:cs typeface="Latin Modern Math"/>
              </a:rPr>
              <a:t>the  </a:t>
            </a:r>
            <a:r>
              <a:rPr lang="en-US" sz="1800" spc="-15" dirty="0">
                <a:latin typeface="Latin Modern Math"/>
                <a:cs typeface="Latin Modern Math"/>
              </a:rPr>
              <a:t>variation </a:t>
            </a:r>
            <a:r>
              <a:rPr lang="en-US" sz="1800" spc="-10" dirty="0">
                <a:latin typeface="Latin Modern Math"/>
                <a:cs typeface="Latin Modern Math"/>
              </a:rPr>
              <a:t>and </a:t>
            </a:r>
            <a:r>
              <a:rPr lang="en-US" sz="1800" spc="-5" dirty="0">
                <a:latin typeface="Latin Modern Math"/>
                <a:cs typeface="Latin Modern Math"/>
              </a:rPr>
              <a:t>grouping structure of a set of unlabeled data,  </a:t>
            </a:r>
            <a:r>
              <a:rPr lang="en-US" sz="1800" spc="-10" dirty="0">
                <a:latin typeface="Latin Modern Math"/>
                <a:cs typeface="Latin Modern Math"/>
              </a:rPr>
              <a:t>and </a:t>
            </a:r>
            <a:r>
              <a:rPr lang="en-US" sz="1800" spc="-5" dirty="0">
                <a:latin typeface="Latin Modern Math"/>
                <a:cs typeface="Latin Modern Math"/>
              </a:rPr>
              <a:t>can </a:t>
            </a:r>
            <a:r>
              <a:rPr lang="en-US" sz="1800" spc="5" dirty="0">
                <a:latin typeface="Latin Modern Math"/>
                <a:cs typeface="Latin Modern Math"/>
              </a:rPr>
              <a:t>be </a:t>
            </a:r>
            <a:r>
              <a:rPr lang="en-US" sz="1800" spc="-5" dirty="0">
                <a:latin typeface="Latin Modern Math"/>
                <a:cs typeface="Latin Modern Math"/>
              </a:rPr>
              <a:t>a useful pre-processor for supervised</a:t>
            </a:r>
            <a:r>
              <a:rPr lang="en-US" sz="1800" spc="-15" dirty="0">
                <a:latin typeface="Latin Modern Math"/>
                <a:cs typeface="Latin Modern Math"/>
              </a:rPr>
              <a:t> </a:t>
            </a:r>
            <a:r>
              <a:rPr lang="en-US" sz="1800" spc="-5" dirty="0">
                <a:latin typeface="Latin Modern Math"/>
                <a:cs typeface="Latin Modern Math"/>
              </a:rPr>
              <a:t>learning</a:t>
            </a:r>
            <a:endParaRPr lang="en-US" sz="1800" dirty="0">
              <a:latin typeface="Latin Modern Math"/>
              <a:cs typeface="Latin Modern Math"/>
            </a:endParaRPr>
          </a:p>
          <a:p>
            <a:pPr marL="144780" marR="1854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spc="-5" dirty="0">
                <a:latin typeface="Latin Modern Math"/>
                <a:cs typeface="Latin Modern Math"/>
              </a:rPr>
              <a:t>It is </a:t>
            </a:r>
            <a:r>
              <a:rPr lang="en-US" sz="1800" spc="-10" dirty="0">
                <a:latin typeface="Latin Modern Math"/>
                <a:cs typeface="Latin Modern Math"/>
              </a:rPr>
              <a:t>intrinsically more </a:t>
            </a:r>
            <a:r>
              <a:rPr lang="en-US" sz="1800" spc="-15" dirty="0">
                <a:latin typeface="Latin Modern Math"/>
                <a:cs typeface="Latin Modern Math"/>
              </a:rPr>
              <a:t>difficult </a:t>
            </a:r>
            <a:r>
              <a:rPr lang="en-US" sz="1800" spc="-10" dirty="0">
                <a:latin typeface="Latin Modern Math"/>
                <a:cs typeface="Latin Modern Math"/>
              </a:rPr>
              <a:t>than </a:t>
            </a:r>
            <a:r>
              <a:rPr lang="en-US" sz="1800" i="1" spc="-20" dirty="0">
                <a:solidFill>
                  <a:srgbClr val="009900"/>
                </a:solidFill>
                <a:latin typeface="LM Roman 10"/>
                <a:cs typeface="LM Roman 10"/>
              </a:rPr>
              <a:t>supervised </a:t>
            </a:r>
            <a:r>
              <a:rPr lang="en-US" sz="1800" i="1" spc="-15" dirty="0">
                <a:solidFill>
                  <a:srgbClr val="009900"/>
                </a:solidFill>
                <a:latin typeface="LM Roman 10"/>
                <a:cs typeface="LM Roman 10"/>
              </a:rPr>
              <a:t>learning </a:t>
            </a:r>
            <a:r>
              <a:rPr lang="en-US" sz="1800" i="1" spc="-15" dirty="0">
                <a:latin typeface="LM Roman 10"/>
                <a:cs typeface="LM Roman 10"/>
              </a:rPr>
              <a:t> </a:t>
            </a:r>
            <a:r>
              <a:rPr lang="en-US" sz="1800" spc="-5" dirty="0">
                <a:latin typeface="Latin Modern Math"/>
                <a:cs typeface="Latin Modern Math"/>
              </a:rPr>
              <a:t>because there </a:t>
            </a:r>
            <a:r>
              <a:rPr lang="en-US" sz="1800" spc="-10" dirty="0">
                <a:latin typeface="Latin Modern Math"/>
                <a:cs typeface="Latin Modern Math"/>
              </a:rPr>
              <a:t>is no </a:t>
            </a:r>
            <a:r>
              <a:rPr lang="en-US" sz="1800" spc="-5" dirty="0">
                <a:latin typeface="Latin Modern Math"/>
                <a:cs typeface="Latin Modern Math"/>
              </a:rPr>
              <a:t>gold standard </a:t>
            </a:r>
            <a:r>
              <a:rPr lang="en-US" sz="1800" spc="-15" dirty="0">
                <a:latin typeface="Latin Modern Math"/>
                <a:cs typeface="Latin Modern Math"/>
              </a:rPr>
              <a:t>(like </a:t>
            </a:r>
            <a:r>
              <a:rPr lang="en-US" sz="1800" spc="-10" dirty="0">
                <a:latin typeface="Latin Modern Math"/>
                <a:cs typeface="Latin Modern Math"/>
              </a:rPr>
              <a:t>an outcome  </a:t>
            </a:r>
            <a:r>
              <a:rPr lang="en-US" sz="1800" spc="-15" dirty="0">
                <a:latin typeface="Latin Modern Math"/>
                <a:cs typeface="Latin Modern Math"/>
              </a:rPr>
              <a:t>variable) </a:t>
            </a:r>
            <a:r>
              <a:rPr lang="en-US" sz="1800" spc="-10" dirty="0">
                <a:latin typeface="Latin Modern Math"/>
                <a:cs typeface="Latin Modern Math"/>
              </a:rPr>
              <a:t>and no </a:t>
            </a:r>
            <a:r>
              <a:rPr lang="en-US" sz="1800" spc="-5" dirty="0">
                <a:latin typeface="Latin Modern Math"/>
                <a:cs typeface="Latin Modern Math"/>
              </a:rPr>
              <a:t>single objective </a:t>
            </a:r>
            <a:r>
              <a:rPr lang="en-US" sz="1800" spc="-15" dirty="0">
                <a:latin typeface="Latin Modern Math"/>
                <a:cs typeface="Latin Modern Math"/>
              </a:rPr>
              <a:t>(like </a:t>
            </a:r>
            <a:r>
              <a:rPr lang="en-US" sz="1800" spc="-5" dirty="0">
                <a:latin typeface="Latin Modern Math"/>
                <a:cs typeface="Latin Modern Math"/>
              </a:rPr>
              <a:t>test set</a:t>
            </a:r>
            <a:r>
              <a:rPr lang="en-US" sz="1800" spc="50" dirty="0">
                <a:latin typeface="Latin Modern Math"/>
                <a:cs typeface="Latin Modern Math"/>
              </a:rPr>
              <a:t> </a:t>
            </a:r>
            <a:r>
              <a:rPr lang="en-US" sz="1800" spc="-5" dirty="0">
                <a:latin typeface="Latin Modern Math"/>
                <a:cs typeface="Latin Modern Math"/>
              </a:rPr>
              <a:t>accuracy).</a:t>
            </a:r>
            <a:endParaRPr lang="en-US" sz="1800" dirty="0">
              <a:latin typeface="Latin Modern Math"/>
              <a:cs typeface="Latin Modern Math"/>
            </a:endParaRPr>
          </a:p>
          <a:p>
            <a:pPr marL="144780" marR="11747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800" spc="-5" dirty="0">
                <a:latin typeface="Latin Modern Math"/>
                <a:cs typeface="Latin Modern Math"/>
              </a:rPr>
              <a:t>It is </a:t>
            </a:r>
            <a:r>
              <a:rPr lang="en-US" sz="1800" spc="-10" dirty="0">
                <a:latin typeface="Latin Modern Math"/>
                <a:cs typeface="Latin Modern Math"/>
              </a:rPr>
              <a:t>an </a:t>
            </a:r>
            <a:r>
              <a:rPr lang="en-US" sz="1800" spc="-15" dirty="0">
                <a:latin typeface="Latin Modern Math"/>
                <a:cs typeface="Latin Modern Math"/>
              </a:rPr>
              <a:t>active field </a:t>
            </a:r>
            <a:r>
              <a:rPr lang="en-US" sz="1800" spc="-5" dirty="0">
                <a:latin typeface="Latin Modern Math"/>
                <a:cs typeface="Latin Modern Math"/>
              </a:rPr>
              <a:t>of </a:t>
            </a:r>
            <a:r>
              <a:rPr lang="en-US" sz="1800" spc="-10" dirty="0">
                <a:latin typeface="Latin Modern Math"/>
                <a:cs typeface="Latin Modern Math"/>
              </a:rPr>
              <a:t>research, with </a:t>
            </a:r>
            <a:r>
              <a:rPr lang="en-US" sz="1800" spc="-15" dirty="0">
                <a:latin typeface="Latin Modern Math"/>
                <a:cs typeface="Latin Modern Math"/>
              </a:rPr>
              <a:t>many </a:t>
            </a:r>
            <a:r>
              <a:rPr lang="en-US" sz="1800" spc="-10" dirty="0">
                <a:latin typeface="Latin Modern Math"/>
                <a:cs typeface="Latin Modern Math"/>
              </a:rPr>
              <a:t>recently  </a:t>
            </a:r>
            <a:r>
              <a:rPr lang="en-US" sz="1800" spc="-5" dirty="0">
                <a:latin typeface="Latin Modern Math"/>
                <a:cs typeface="Latin Modern Math"/>
              </a:rPr>
              <a:t>developed </a:t>
            </a:r>
            <a:r>
              <a:rPr lang="en-US" sz="1800" dirty="0">
                <a:latin typeface="Latin Modern Math"/>
                <a:cs typeface="Latin Modern Math"/>
              </a:rPr>
              <a:t>tools </a:t>
            </a:r>
            <a:r>
              <a:rPr lang="en-US" sz="1800" spc="-15" dirty="0">
                <a:latin typeface="Latin Modern Math"/>
                <a:cs typeface="Latin Modern Math"/>
              </a:rPr>
              <a:t>such </a:t>
            </a:r>
            <a:r>
              <a:rPr lang="en-US" sz="1800" spc="-5" dirty="0">
                <a:latin typeface="Latin Modern Math"/>
                <a:cs typeface="Latin Modern Math"/>
              </a:rPr>
              <a:t>as </a:t>
            </a:r>
            <a:r>
              <a:rPr lang="en-US" sz="1800" i="1" spc="-10" dirty="0">
                <a:solidFill>
                  <a:srgbClr val="009900"/>
                </a:solidFill>
                <a:latin typeface="LM Roman 10"/>
                <a:cs typeface="LM Roman 10"/>
              </a:rPr>
              <a:t>self-organizing maps</a:t>
            </a:r>
            <a:r>
              <a:rPr lang="en-US" sz="1800" spc="-10" dirty="0">
                <a:latin typeface="Latin Modern Math"/>
                <a:cs typeface="Latin Modern Math"/>
              </a:rPr>
              <a:t>, </a:t>
            </a:r>
            <a:r>
              <a:rPr lang="en-US" sz="1800" i="1" spc="-10" dirty="0">
                <a:solidFill>
                  <a:srgbClr val="009900"/>
                </a:solidFill>
                <a:latin typeface="LM Roman 10"/>
                <a:cs typeface="LM Roman 10"/>
              </a:rPr>
              <a:t>independent  </a:t>
            </a:r>
            <a:r>
              <a:rPr lang="en-US" sz="1800" i="1" spc="-20" dirty="0">
                <a:solidFill>
                  <a:srgbClr val="009900"/>
                </a:solidFill>
                <a:latin typeface="LM Roman 10"/>
                <a:cs typeface="LM Roman 10"/>
              </a:rPr>
              <a:t>components </a:t>
            </a:r>
            <a:r>
              <a:rPr lang="en-US" sz="1800" i="1" spc="-10" dirty="0">
                <a:solidFill>
                  <a:srgbClr val="009900"/>
                </a:solidFill>
                <a:latin typeface="LM Roman 10"/>
                <a:cs typeface="LM Roman 10"/>
              </a:rPr>
              <a:t>analysis </a:t>
            </a:r>
            <a:r>
              <a:rPr lang="en-US" sz="1800" spc="-10" dirty="0">
                <a:latin typeface="Latin Modern Math"/>
                <a:cs typeface="Latin Modern Math"/>
              </a:rPr>
              <a:t>and </a:t>
            </a:r>
            <a:r>
              <a:rPr lang="en-US" sz="1800" i="1" spc="-30" dirty="0">
                <a:solidFill>
                  <a:srgbClr val="009900"/>
                </a:solidFill>
                <a:latin typeface="LM Roman 10"/>
                <a:cs typeface="LM Roman 10"/>
              </a:rPr>
              <a:t>spectral</a:t>
            </a:r>
            <a:r>
              <a:rPr lang="en-US" sz="1800" i="1" spc="-5" dirty="0">
                <a:solidFill>
                  <a:srgbClr val="009900"/>
                </a:solidFill>
                <a:latin typeface="LM Roman 10"/>
                <a:cs typeface="LM Roman 10"/>
              </a:rPr>
              <a:t> clustering.</a:t>
            </a:r>
            <a:endParaRPr lang="en-US" sz="1800" dirty="0">
              <a:latin typeface="LM Roman 10"/>
              <a:cs typeface="LM Roman 10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lang="en-US" sz="1800" spc="-5" dirty="0">
                <a:latin typeface="Latin Modern Math"/>
                <a:cs typeface="Latin Modern Math"/>
              </a:rPr>
              <a:t>See </a:t>
            </a:r>
            <a:r>
              <a:rPr lang="en-US" sz="1800" i="1" spc="-10" dirty="0">
                <a:solidFill>
                  <a:srgbClr val="009900"/>
                </a:solidFill>
                <a:latin typeface="LM Roman 10"/>
                <a:cs typeface="LM Roman 10"/>
              </a:rPr>
              <a:t>The </a:t>
            </a:r>
            <a:r>
              <a:rPr lang="en-US" sz="1800" i="1" spc="-5" dirty="0">
                <a:solidFill>
                  <a:srgbClr val="009900"/>
                </a:solidFill>
                <a:latin typeface="LM Roman 10"/>
                <a:cs typeface="LM Roman 10"/>
              </a:rPr>
              <a:t>Elements of </a:t>
            </a:r>
            <a:r>
              <a:rPr lang="en-US" sz="1800" i="1" spc="-10" dirty="0">
                <a:solidFill>
                  <a:srgbClr val="009900"/>
                </a:solidFill>
                <a:latin typeface="LM Roman 10"/>
                <a:cs typeface="LM Roman 10"/>
              </a:rPr>
              <a:t>Statistical </a:t>
            </a:r>
            <a:r>
              <a:rPr lang="en-US" sz="1800" i="1" spc="-20" dirty="0">
                <a:solidFill>
                  <a:srgbClr val="009900"/>
                </a:solidFill>
                <a:latin typeface="LM Roman 10"/>
                <a:cs typeface="LM Roman 10"/>
              </a:rPr>
              <a:t>Learning</a:t>
            </a:r>
            <a:r>
              <a:rPr lang="en-US" sz="1800" spc="-20" dirty="0">
                <a:latin typeface="Latin Modern Math"/>
                <a:cs typeface="Latin Modern Math"/>
              </a:rPr>
              <a:t>, </a:t>
            </a:r>
            <a:r>
              <a:rPr lang="en-US" sz="1800" spc="-10" dirty="0">
                <a:latin typeface="Latin Modern Math"/>
                <a:cs typeface="Latin Modern Math"/>
              </a:rPr>
              <a:t>chapter</a:t>
            </a:r>
            <a:r>
              <a:rPr lang="en-US" sz="1800" spc="-5" dirty="0">
                <a:latin typeface="Latin Modern Math"/>
                <a:cs typeface="Latin Modern Math"/>
              </a:rPr>
              <a:t> 14.</a:t>
            </a:r>
            <a:endParaRPr lang="en-US" sz="1800" dirty="0">
              <a:latin typeface="Latin Modern Math"/>
              <a:cs typeface="Latin Modern Mat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6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0C42-CEE9-4C39-99FF-75373293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Dissimilarity Recap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B024EA-D73C-434C-8B56-9C2A4B9A6D3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36571" y="550325"/>
                <a:ext cx="4835065" cy="338595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/>
                  <a:t>Euclidian distance: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L</a:t>
                </a:r>
                <a:r>
                  <a:rPr lang="en-US" baseline="30000" dirty="0"/>
                  <a:t>1</a:t>
                </a:r>
                <a:r>
                  <a:rPr lang="en-US" dirty="0"/>
                  <a:t> distance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Pearson Correlation Distance: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B024EA-D73C-434C-8B56-9C2A4B9A6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36571" y="550325"/>
                <a:ext cx="4835065" cy="3385950"/>
              </a:xfrm>
              <a:blipFill>
                <a:blip r:embed="rId2"/>
                <a:stretch>
                  <a:fillRect t="-8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F0C70A-B896-4295-BE5F-20F348666C0A}"/>
                  </a:ext>
                </a:extLst>
              </p:cNvPr>
              <p:cNvSpPr txBox="1"/>
              <p:nvPr/>
            </p:nvSpPr>
            <p:spPr>
              <a:xfrm>
                <a:off x="33338" y="476250"/>
                <a:ext cx="3881436" cy="3298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Let: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features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distance between obs.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clustering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clusters: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𝑖𝑛𝑑𝑒𝑥𝑒𝑠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𝑜𝑏𝑠𝑒𝑟𝑣𝑎𝑡𝑖𝑜𝑛𝑠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𝑐𝑙𝑢𝑠𝑡𝑒𝑟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number of observations in </a:t>
                </a:r>
                <a:r>
                  <a:rPr lang="en-US" dirty="0" err="1"/>
                  <a:t>r</a:t>
                </a:r>
                <a:r>
                  <a:rPr lang="en-US" baseline="30000" dirty="0" err="1"/>
                  <a:t>th</a:t>
                </a:r>
                <a:r>
                  <a:rPr lang="en-US" dirty="0"/>
                  <a:t> cluster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- the sum of pairwise distances for all points in cluster 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pooled within-cluster sum pf squares around cluster mean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is Euclidian distance)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F0C70A-B896-4295-BE5F-20F348666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8" y="476250"/>
                <a:ext cx="3881436" cy="3298211"/>
              </a:xfrm>
              <a:prstGeom prst="rect">
                <a:avLst/>
              </a:prstGeom>
              <a:blipFill>
                <a:blip r:embed="rId3"/>
                <a:stretch>
                  <a:fillRect l="-471" t="-370" r="-157" b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7CC6762-F0FA-4377-9F9D-98B0C349C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74" y="3085340"/>
            <a:ext cx="2769326" cy="194843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7916E3B-4F08-4971-8925-2714FB58AC20}"/>
              </a:ext>
            </a:extLst>
          </p:cNvPr>
          <p:cNvGrpSpPr/>
          <p:nvPr/>
        </p:nvGrpSpPr>
        <p:grpSpPr>
          <a:xfrm>
            <a:off x="3858950" y="3620572"/>
            <a:ext cx="2924845" cy="745299"/>
            <a:chOff x="3858950" y="3620572"/>
            <a:chExt cx="2924845" cy="745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E5A452-A7F5-4D19-A97E-658260B5C2DB}"/>
                </a:ext>
              </a:extLst>
            </p:cNvPr>
            <p:cNvSpPr txBox="1"/>
            <p:nvPr/>
          </p:nvSpPr>
          <p:spPr>
            <a:xfrm>
              <a:off x="3858950" y="3620572"/>
              <a:ext cx="2404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Correlation Distance Similar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848E89-78B5-49C9-8076-B935CB104AF9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6263776" y="3676750"/>
              <a:ext cx="438632" cy="97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70513B-5E5B-453A-8C99-A0442AC9F4B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263776" y="3774461"/>
              <a:ext cx="520019" cy="59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4F85AE-11E1-4845-9F16-2CCCF15ADC68}"/>
              </a:ext>
            </a:extLst>
          </p:cNvPr>
          <p:cNvGrpSpPr/>
          <p:nvPr/>
        </p:nvGrpSpPr>
        <p:grpSpPr>
          <a:xfrm>
            <a:off x="3815863" y="4077393"/>
            <a:ext cx="2886545" cy="448895"/>
            <a:chOff x="3815863" y="4077393"/>
            <a:chExt cx="2886545" cy="4488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3991E0-C43C-4806-BB56-6D8C5385FE0E}"/>
                </a:ext>
              </a:extLst>
            </p:cNvPr>
            <p:cNvSpPr txBox="1"/>
            <p:nvPr/>
          </p:nvSpPr>
          <p:spPr>
            <a:xfrm>
              <a:off x="3815863" y="4077393"/>
              <a:ext cx="2505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Euclidian/L1 Distance Similar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A9D1D8-15ED-46CE-BE88-85D14800D710}"/>
                </a:ext>
              </a:extLst>
            </p:cNvPr>
            <p:cNvCxnSpPr>
              <a:cxnSpLocks/>
            </p:cNvCxnSpPr>
            <p:nvPr/>
          </p:nvCxnSpPr>
          <p:spPr>
            <a:xfrm>
              <a:off x="6254201" y="4280136"/>
              <a:ext cx="448207" cy="105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61ED8E-35B3-4B64-A0A1-67F3CC34946B}"/>
                </a:ext>
              </a:extLst>
            </p:cNvPr>
            <p:cNvCxnSpPr>
              <a:cxnSpLocks/>
            </p:cNvCxnSpPr>
            <p:nvPr/>
          </p:nvCxnSpPr>
          <p:spPr>
            <a:xfrm>
              <a:off x="6254201" y="4280136"/>
              <a:ext cx="448207" cy="246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4C2821-AEB8-4214-A989-7B89E27FFA13}"/>
              </a:ext>
            </a:extLst>
          </p:cNvPr>
          <p:cNvGrpSpPr/>
          <p:nvPr/>
        </p:nvGrpSpPr>
        <p:grpSpPr>
          <a:xfrm>
            <a:off x="6562084" y="429304"/>
            <a:ext cx="605149" cy="342248"/>
            <a:chOff x="6562084" y="429304"/>
            <a:chExt cx="605149" cy="3422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057B11-EB3A-4A81-AF71-6164447C2744}"/>
                </a:ext>
              </a:extLst>
            </p:cNvPr>
            <p:cNvSpPr txBox="1"/>
            <p:nvPr/>
          </p:nvSpPr>
          <p:spPr>
            <a:xfrm>
              <a:off x="6783795" y="42930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2?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F47E7D-06B4-4457-990B-CF2C4FEF6EE0}"/>
                </a:ext>
              </a:extLst>
            </p:cNvPr>
            <p:cNvCxnSpPr>
              <a:stCxn id="29" idx="1"/>
            </p:cNvCxnSpPr>
            <p:nvPr/>
          </p:nvCxnSpPr>
          <p:spPr>
            <a:xfrm flipH="1">
              <a:off x="6562084" y="583193"/>
              <a:ext cx="221711" cy="18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64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BE52-FB75-4D82-9D44-8BC721D6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 Recap: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EB427-8AB8-4325-AAC4-ED8A1128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0355" y="693223"/>
            <a:ext cx="6518078" cy="3957591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Randomly assign a number, from 1 to K, to each of the observations. These serve as initial cluster assignments for the observations. (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Random Partition</a:t>
            </a:r>
            <a:r>
              <a:rPr lang="en-US" sz="2400" dirty="0"/>
              <a:t>). 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Alternatively (</a:t>
            </a:r>
            <a:r>
              <a:rPr lang="en-US" sz="2000" dirty="0" err="1"/>
              <a:t>Forgy</a:t>
            </a:r>
            <a:r>
              <a:rPr lang="en-US" sz="2000" dirty="0"/>
              <a:t>): choose k-observation to be ‘centroids’ and perform 2.b</a:t>
            </a:r>
          </a:p>
          <a:p>
            <a:pPr lvl="1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400" dirty="0"/>
              <a:t>Iterate until the cluster assignments stop changing: </a:t>
            </a:r>
          </a:p>
          <a:p>
            <a:pPr marL="1054100" lvl="1" indent="-457200">
              <a:buFont typeface="+mj-lt"/>
              <a:buAutoNum type="alphaLcParenR"/>
            </a:pPr>
            <a:r>
              <a:rPr lang="en-US" sz="2200" dirty="0"/>
              <a:t>For each of the K clusters, compute the cluster </a:t>
            </a:r>
            <a:r>
              <a:rPr lang="en-US" sz="2200" b="1" dirty="0"/>
              <a:t>centroid</a:t>
            </a:r>
            <a:r>
              <a:rPr lang="en-US" sz="2200" dirty="0"/>
              <a:t>. The k-</a:t>
            </a:r>
            <a:r>
              <a:rPr lang="en-US" sz="2200" dirty="0" err="1"/>
              <a:t>th</a:t>
            </a:r>
            <a:r>
              <a:rPr lang="en-US" sz="2200" dirty="0"/>
              <a:t> cluster centroid is the vector of the p feature means for the observations in the kth cluster. </a:t>
            </a:r>
          </a:p>
          <a:p>
            <a:pPr lvl="1">
              <a:buFont typeface="+mj-lt"/>
              <a:buAutoNum type="alphaLcParenR"/>
            </a:pPr>
            <a:r>
              <a:rPr lang="en-US" sz="2200" dirty="0"/>
              <a:t>Assign each observation to the cluster whose centroid is closest (where closest is defined using Euclidean distance).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E974D92-2EF1-46C7-97FC-33AA40E700FF}"/>
              </a:ext>
            </a:extLst>
          </p:cNvPr>
          <p:cNvSpPr/>
          <p:nvPr/>
        </p:nvSpPr>
        <p:spPr>
          <a:xfrm>
            <a:off x="9660" y="916084"/>
            <a:ext cx="1335348" cy="1760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A636810-4B38-41EF-BECB-F982923D6BDD}"/>
              </a:ext>
            </a:extLst>
          </p:cNvPr>
          <p:cNvSpPr/>
          <p:nvPr/>
        </p:nvSpPr>
        <p:spPr>
          <a:xfrm>
            <a:off x="1345008" y="916084"/>
            <a:ext cx="1335348" cy="176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DB6628F6-0ACB-436D-983F-74978067F12B}"/>
              </a:ext>
            </a:extLst>
          </p:cNvPr>
          <p:cNvSpPr/>
          <p:nvPr/>
        </p:nvSpPr>
        <p:spPr>
          <a:xfrm>
            <a:off x="0" y="2676813"/>
            <a:ext cx="1345007" cy="1773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A01DF4B0-66C2-4DC8-AE81-F5A27CFA9276}"/>
              </a:ext>
            </a:extLst>
          </p:cNvPr>
          <p:cNvSpPr/>
          <p:nvPr/>
        </p:nvSpPr>
        <p:spPr>
          <a:xfrm>
            <a:off x="1354172" y="2676813"/>
            <a:ext cx="1326183" cy="1773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4D374B8-4EEB-4C4E-BED6-67D2025EC4DF}"/>
              </a:ext>
            </a:extLst>
          </p:cNvPr>
          <p:cNvSpPr txBox="1"/>
          <p:nvPr/>
        </p:nvSpPr>
        <p:spPr>
          <a:xfrm>
            <a:off x="753462" y="916083"/>
            <a:ext cx="600710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5" dirty="0">
                <a:latin typeface="Arial"/>
                <a:cs typeface="Arial"/>
              </a:rPr>
              <a:t>Step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BBD10584-3E27-4D26-9D68-0F720501975A}"/>
              </a:ext>
            </a:extLst>
          </p:cNvPr>
          <p:cNvSpPr txBox="1"/>
          <p:nvPr/>
        </p:nvSpPr>
        <p:spPr>
          <a:xfrm>
            <a:off x="1665910" y="886807"/>
            <a:ext cx="952733" cy="365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100" b="1" dirty="0">
                <a:latin typeface="Arial"/>
                <a:cs typeface="Arial"/>
              </a:rPr>
              <a:t>Iteration 1,</a:t>
            </a:r>
            <a:endParaRPr lang="en-US" sz="1100" b="1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100" b="1" spc="5" dirty="0">
                <a:latin typeface="Arial"/>
                <a:cs typeface="Arial"/>
              </a:rPr>
              <a:t>Step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2a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BDA8B0E-1EF1-4B09-B1D4-958F98C3CCFD}"/>
              </a:ext>
            </a:extLst>
          </p:cNvPr>
          <p:cNvSpPr txBox="1"/>
          <p:nvPr/>
        </p:nvSpPr>
        <p:spPr>
          <a:xfrm>
            <a:off x="461352" y="2672018"/>
            <a:ext cx="852800" cy="365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100" b="1" dirty="0">
                <a:latin typeface="Arial"/>
                <a:cs typeface="Arial"/>
              </a:rPr>
              <a:t>Iteration 1, </a:t>
            </a:r>
            <a:endParaRPr lang="en-US" sz="1100" b="1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100" b="1" spc="5" dirty="0">
                <a:latin typeface="Arial"/>
                <a:cs typeface="Arial"/>
              </a:rPr>
              <a:t>Step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2b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7B1FAD6-8C3C-4EE4-87B0-328CDEA7436F}"/>
              </a:ext>
            </a:extLst>
          </p:cNvPr>
          <p:cNvSpPr txBox="1"/>
          <p:nvPr/>
        </p:nvSpPr>
        <p:spPr>
          <a:xfrm>
            <a:off x="1731994" y="2706091"/>
            <a:ext cx="886649" cy="365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100" b="1" dirty="0">
                <a:latin typeface="Arial"/>
                <a:cs typeface="Arial"/>
              </a:rPr>
              <a:t>Iteration 2, </a:t>
            </a:r>
            <a:endParaRPr lang="en-US" sz="1100" b="1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100" b="1" spc="5" dirty="0">
                <a:latin typeface="Arial"/>
                <a:cs typeface="Arial"/>
              </a:rPr>
              <a:t>Step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2a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91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891B-177F-4A9C-B59C-88F433F3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 Matters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CDD8-2382-4AA7-9BDE-882C87D3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7738" y="847071"/>
            <a:ext cx="4074562" cy="3957591"/>
          </a:xfrm>
        </p:spPr>
        <p:txBody>
          <a:bodyPr/>
          <a:lstStyle/>
          <a:p>
            <a:r>
              <a:rPr lang="en-US" dirty="0"/>
              <a:t>Scaling of the variables matters!</a:t>
            </a:r>
          </a:p>
          <a:p>
            <a:r>
              <a:rPr lang="en-US" dirty="0"/>
              <a:t>Dimensions with larger variance will dominate the dissimilarity.</a:t>
            </a:r>
          </a:p>
          <a:p>
            <a:r>
              <a:rPr lang="en-US" dirty="0"/>
              <a:t>Typically, if the units are different, we do standardization</a:t>
            </a:r>
          </a:p>
          <a:p>
            <a:r>
              <a:rPr lang="en-US" dirty="0"/>
              <a:t>If the units are same, we still can do standardization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738F6D-AEAA-4225-8812-91AD444F67D6}"/>
              </a:ext>
            </a:extLst>
          </p:cNvPr>
          <p:cNvCxnSpPr>
            <a:cxnSpLocks/>
          </p:cNvCxnSpPr>
          <p:nvPr/>
        </p:nvCxnSpPr>
        <p:spPr>
          <a:xfrm flipH="1" flipV="1">
            <a:off x="1027463" y="1439558"/>
            <a:ext cx="2407410" cy="10363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64E6B3-53F1-4D8B-A0DF-3832EAA5F786}"/>
              </a:ext>
            </a:extLst>
          </p:cNvPr>
          <p:cNvSpPr/>
          <p:nvPr/>
        </p:nvSpPr>
        <p:spPr>
          <a:xfrm>
            <a:off x="533746" y="1536647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3BAB9B-9B6C-4092-BC56-8D2D7D44FB96}"/>
              </a:ext>
            </a:extLst>
          </p:cNvPr>
          <p:cNvSpPr/>
          <p:nvPr/>
        </p:nvSpPr>
        <p:spPr>
          <a:xfrm>
            <a:off x="740190" y="1767833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91B0C5-5BF9-4EBB-99C8-EDA4B89A957C}"/>
              </a:ext>
            </a:extLst>
          </p:cNvPr>
          <p:cNvSpPr/>
          <p:nvPr/>
        </p:nvSpPr>
        <p:spPr>
          <a:xfrm>
            <a:off x="744389" y="1250831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B39C0A-E25C-4D39-86EB-77437A992595}"/>
              </a:ext>
            </a:extLst>
          </p:cNvPr>
          <p:cNvSpPr/>
          <p:nvPr/>
        </p:nvSpPr>
        <p:spPr>
          <a:xfrm>
            <a:off x="3729223" y="2280249"/>
            <a:ext cx="61316" cy="61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AAC64C-0638-4FA7-A24B-05577A171E29}"/>
              </a:ext>
            </a:extLst>
          </p:cNvPr>
          <p:cNvSpPr/>
          <p:nvPr/>
        </p:nvSpPr>
        <p:spPr>
          <a:xfrm>
            <a:off x="3400451" y="2442235"/>
            <a:ext cx="61316" cy="61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B61765-BEE4-429F-92C4-4C9EFA6989F5}"/>
              </a:ext>
            </a:extLst>
          </p:cNvPr>
          <p:cNvSpPr/>
          <p:nvPr/>
        </p:nvSpPr>
        <p:spPr>
          <a:xfrm>
            <a:off x="3490074" y="2141957"/>
            <a:ext cx="61316" cy="61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35B93A-2C09-43A0-8DB0-966C18800759}"/>
              </a:ext>
            </a:extLst>
          </p:cNvPr>
          <p:cNvCxnSpPr>
            <a:cxnSpLocks/>
          </p:cNvCxnSpPr>
          <p:nvPr/>
        </p:nvCxnSpPr>
        <p:spPr>
          <a:xfrm flipH="1" flipV="1">
            <a:off x="1035208" y="1455270"/>
            <a:ext cx="2415052" cy="456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F41977-58E9-47BD-A721-9A3E69593F8A}"/>
              </a:ext>
            </a:extLst>
          </p:cNvPr>
          <p:cNvCxnSpPr>
            <a:cxnSpLocks/>
          </p:cNvCxnSpPr>
          <p:nvPr/>
        </p:nvCxnSpPr>
        <p:spPr>
          <a:xfrm flipV="1">
            <a:off x="3427346" y="1500874"/>
            <a:ext cx="0" cy="97201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77B0D3D-0782-45D6-99B6-F2421F4ECDF2}"/>
              </a:ext>
            </a:extLst>
          </p:cNvPr>
          <p:cNvSpPr/>
          <p:nvPr/>
        </p:nvSpPr>
        <p:spPr>
          <a:xfrm>
            <a:off x="1004550" y="1411884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72858D0E-FCC0-4A15-8678-81E13F2119E3}"/>
                  </a:ext>
                </a:extLst>
              </p:cNvPr>
              <p:cNvSpPr txBox="1"/>
              <p:nvPr/>
            </p:nvSpPr>
            <p:spPr>
              <a:xfrm>
                <a:off x="2129004" y="2000002"/>
                <a:ext cx="183987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10" dirty="0" smtClean="0"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</m:oMath>
                  </m:oMathPara>
                </a14:m>
                <a:endParaRPr dirty="0">
                  <a:cs typeface="Arial"/>
                </a:endParaRPr>
              </a:p>
            </p:txBody>
          </p:sp>
        </mc:Choice>
        <mc:Fallback xmlns="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72858D0E-FCC0-4A15-8678-81E13F21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004" y="2000002"/>
                <a:ext cx="183987" cy="230832"/>
              </a:xfrm>
              <a:prstGeom prst="rect">
                <a:avLst/>
              </a:prstGeom>
              <a:blipFill>
                <a:blip r:embed="rId2"/>
                <a:stretch>
                  <a:fillRect l="-16667" r="-10000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4">
                <a:extLst>
                  <a:ext uri="{FF2B5EF4-FFF2-40B4-BE49-F238E27FC236}">
                    <a16:creationId xmlns:a16="http://schemas.microsoft.com/office/drawing/2014/main" id="{23A8E5B8-BD5A-4725-8AB7-61635C7AAF13}"/>
                  </a:ext>
                </a:extLst>
              </p:cNvPr>
              <p:cNvSpPr txBox="1"/>
              <p:nvPr/>
            </p:nvSpPr>
            <p:spPr>
              <a:xfrm>
                <a:off x="2269843" y="1181052"/>
                <a:ext cx="183987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>
                  <a:cs typeface="Arial"/>
                </a:endParaRPr>
              </a:p>
            </p:txBody>
          </p:sp>
        </mc:Choice>
        <mc:Fallback xmlns="">
          <p:sp>
            <p:nvSpPr>
              <p:cNvPr id="36" name="object 4">
                <a:extLst>
                  <a:ext uri="{FF2B5EF4-FFF2-40B4-BE49-F238E27FC236}">
                    <a16:creationId xmlns:a16="http://schemas.microsoft.com/office/drawing/2014/main" id="{23A8E5B8-BD5A-4725-8AB7-61635C7AA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843" y="1181052"/>
                <a:ext cx="183987" cy="230832"/>
              </a:xfrm>
              <a:prstGeom prst="rect">
                <a:avLst/>
              </a:prstGeom>
              <a:blipFill>
                <a:blip r:embed="rId3"/>
                <a:stretch>
                  <a:fillRect l="-16129" r="-1290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4">
                <a:extLst>
                  <a:ext uri="{FF2B5EF4-FFF2-40B4-BE49-F238E27FC236}">
                    <a16:creationId xmlns:a16="http://schemas.microsoft.com/office/drawing/2014/main" id="{0FA1282B-7490-4F0C-8246-623AB174F797}"/>
                  </a:ext>
                </a:extLst>
              </p:cNvPr>
              <p:cNvSpPr txBox="1"/>
              <p:nvPr/>
            </p:nvSpPr>
            <p:spPr>
              <a:xfrm>
                <a:off x="3459396" y="1769170"/>
                <a:ext cx="183987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>
                  <a:cs typeface="Arial"/>
                </a:endParaRPr>
              </a:p>
            </p:txBody>
          </p:sp>
        </mc:Choice>
        <mc:Fallback xmlns="">
          <p:sp>
            <p:nvSpPr>
              <p:cNvPr id="37" name="object 4">
                <a:extLst>
                  <a:ext uri="{FF2B5EF4-FFF2-40B4-BE49-F238E27FC236}">
                    <a16:creationId xmlns:a16="http://schemas.microsoft.com/office/drawing/2014/main" id="{0FA1282B-7490-4F0C-8246-623AB174F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396" y="1769170"/>
                <a:ext cx="183987" cy="230832"/>
              </a:xfrm>
              <a:prstGeom prst="rect">
                <a:avLst/>
              </a:prstGeom>
              <a:blipFill>
                <a:blip r:embed="rId4"/>
                <a:stretch>
                  <a:fillRect l="-16129" r="-1612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63977-2E38-47B0-B025-8EC2323640B9}"/>
              </a:ext>
            </a:extLst>
          </p:cNvPr>
          <p:cNvCxnSpPr>
            <a:cxnSpLocks/>
            <a:stCxn id="43" idx="5"/>
          </p:cNvCxnSpPr>
          <p:nvPr/>
        </p:nvCxnSpPr>
        <p:spPr>
          <a:xfrm flipH="1" flipV="1">
            <a:off x="1850511" y="3560991"/>
            <a:ext cx="939256" cy="100559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1BA1636-6418-4D59-96E2-3F6D76716E4E}"/>
              </a:ext>
            </a:extLst>
          </p:cNvPr>
          <p:cNvSpPr/>
          <p:nvPr/>
        </p:nvSpPr>
        <p:spPr>
          <a:xfrm>
            <a:off x="1356794" y="3658080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D5B02A-265E-43F7-9C50-D799EDA97BD7}"/>
              </a:ext>
            </a:extLst>
          </p:cNvPr>
          <p:cNvSpPr/>
          <p:nvPr/>
        </p:nvSpPr>
        <p:spPr>
          <a:xfrm>
            <a:off x="1563238" y="3889266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F33F92-3FA2-4D6A-AAAD-B77171CC5403}"/>
              </a:ext>
            </a:extLst>
          </p:cNvPr>
          <p:cNvSpPr/>
          <p:nvPr/>
        </p:nvSpPr>
        <p:spPr>
          <a:xfrm>
            <a:off x="1567437" y="3372264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88C08E9-F250-4F26-879D-991F36692D5B}"/>
              </a:ext>
            </a:extLst>
          </p:cNvPr>
          <p:cNvSpPr/>
          <p:nvPr/>
        </p:nvSpPr>
        <p:spPr>
          <a:xfrm>
            <a:off x="3066203" y="4352267"/>
            <a:ext cx="61316" cy="61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C921C2E-0393-40AB-B968-348123FD83C0}"/>
              </a:ext>
            </a:extLst>
          </p:cNvPr>
          <p:cNvSpPr/>
          <p:nvPr/>
        </p:nvSpPr>
        <p:spPr>
          <a:xfrm>
            <a:off x="2737431" y="4514253"/>
            <a:ext cx="61316" cy="61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193A3F8-F5B9-4CC7-96C5-AD7AD46985F2}"/>
              </a:ext>
            </a:extLst>
          </p:cNvPr>
          <p:cNvSpPr/>
          <p:nvPr/>
        </p:nvSpPr>
        <p:spPr>
          <a:xfrm>
            <a:off x="2827054" y="4213975"/>
            <a:ext cx="61316" cy="61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F9ABDF-B044-4256-BE89-23CA15CBC506}"/>
              </a:ext>
            </a:extLst>
          </p:cNvPr>
          <p:cNvCxnSpPr>
            <a:cxnSpLocks/>
          </p:cNvCxnSpPr>
          <p:nvPr/>
        </p:nvCxnSpPr>
        <p:spPr>
          <a:xfrm flipH="1" flipV="1">
            <a:off x="1858256" y="3576703"/>
            <a:ext cx="906070" cy="2983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D7B8968-1AE7-4AA5-BE11-33D8B7927D1E}"/>
              </a:ext>
            </a:extLst>
          </p:cNvPr>
          <p:cNvCxnSpPr>
            <a:cxnSpLocks/>
          </p:cNvCxnSpPr>
          <p:nvPr/>
        </p:nvCxnSpPr>
        <p:spPr>
          <a:xfrm flipV="1">
            <a:off x="2764326" y="3606534"/>
            <a:ext cx="0" cy="93837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DA09770-1A30-4BA4-9E72-80E6719340AD}"/>
              </a:ext>
            </a:extLst>
          </p:cNvPr>
          <p:cNvSpPr/>
          <p:nvPr/>
        </p:nvSpPr>
        <p:spPr>
          <a:xfrm>
            <a:off x="1827598" y="3533317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4">
                <a:extLst>
                  <a:ext uri="{FF2B5EF4-FFF2-40B4-BE49-F238E27FC236}">
                    <a16:creationId xmlns:a16="http://schemas.microsoft.com/office/drawing/2014/main" id="{672F1793-B844-4355-89ED-4CAC4D94B54F}"/>
                  </a:ext>
                </a:extLst>
              </p:cNvPr>
              <p:cNvSpPr txBox="1"/>
              <p:nvPr/>
            </p:nvSpPr>
            <p:spPr>
              <a:xfrm>
                <a:off x="2085889" y="4077789"/>
                <a:ext cx="183987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10" dirty="0" smtClean="0"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</m:oMath>
                  </m:oMathPara>
                </a14:m>
                <a:endParaRPr dirty="0">
                  <a:cs typeface="Arial"/>
                </a:endParaRPr>
              </a:p>
            </p:txBody>
          </p:sp>
        </mc:Choice>
        <mc:Fallback xmlns="">
          <p:sp>
            <p:nvSpPr>
              <p:cNvPr id="48" name="object 4">
                <a:extLst>
                  <a:ext uri="{FF2B5EF4-FFF2-40B4-BE49-F238E27FC236}">
                    <a16:creationId xmlns:a16="http://schemas.microsoft.com/office/drawing/2014/main" id="{672F1793-B844-4355-89ED-4CAC4D94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89" y="4077789"/>
                <a:ext cx="183987" cy="230832"/>
              </a:xfrm>
              <a:prstGeom prst="rect">
                <a:avLst/>
              </a:prstGeom>
              <a:blipFill>
                <a:blip r:embed="rId5"/>
                <a:stretch>
                  <a:fillRect l="-16667" r="-10000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4">
                <a:extLst>
                  <a:ext uri="{FF2B5EF4-FFF2-40B4-BE49-F238E27FC236}">
                    <a16:creationId xmlns:a16="http://schemas.microsoft.com/office/drawing/2014/main" id="{F8A0498C-5768-4D25-BCCC-E6B225838D7B}"/>
                  </a:ext>
                </a:extLst>
              </p:cNvPr>
              <p:cNvSpPr txBox="1"/>
              <p:nvPr/>
            </p:nvSpPr>
            <p:spPr>
              <a:xfrm>
                <a:off x="2228145" y="3302485"/>
                <a:ext cx="183987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dirty="0">
                  <a:cs typeface="Arial"/>
                </a:endParaRPr>
              </a:p>
            </p:txBody>
          </p:sp>
        </mc:Choice>
        <mc:Fallback xmlns="">
          <p:sp>
            <p:nvSpPr>
              <p:cNvPr id="49" name="object 4">
                <a:extLst>
                  <a:ext uri="{FF2B5EF4-FFF2-40B4-BE49-F238E27FC236}">
                    <a16:creationId xmlns:a16="http://schemas.microsoft.com/office/drawing/2014/main" id="{F8A0498C-5768-4D25-BCCC-E6B22583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45" y="3302485"/>
                <a:ext cx="183987" cy="230832"/>
              </a:xfrm>
              <a:prstGeom prst="rect">
                <a:avLst/>
              </a:prstGeom>
              <a:blipFill>
                <a:blip r:embed="rId6"/>
                <a:stretch>
                  <a:fillRect l="-20000" r="-1666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4">
                <a:extLst>
                  <a:ext uri="{FF2B5EF4-FFF2-40B4-BE49-F238E27FC236}">
                    <a16:creationId xmlns:a16="http://schemas.microsoft.com/office/drawing/2014/main" id="{A84B01E5-1C45-4BDE-9881-5C436636C36E}"/>
                  </a:ext>
                </a:extLst>
              </p:cNvPr>
              <p:cNvSpPr txBox="1"/>
              <p:nvPr/>
            </p:nvSpPr>
            <p:spPr>
              <a:xfrm>
                <a:off x="2796376" y="3841188"/>
                <a:ext cx="183987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dirty="0">
                  <a:cs typeface="Arial"/>
                </a:endParaRPr>
              </a:p>
            </p:txBody>
          </p:sp>
        </mc:Choice>
        <mc:Fallback xmlns="">
          <p:sp>
            <p:nvSpPr>
              <p:cNvPr id="50" name="object 4">
                <a:extLst>
                  <a:ext uri="{FF2B5EF4-FFF2-40B4-BE49-F238E27FC236}">
                    <a16:creationId xmlns:a16="http://schemas.microsoft.com/office/drawing/2014/main" id="{A84B01E5-1C45-4BDE-9881-5C436636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76" y="3841188"/>
                <a:ext cx="183987" cy="230832"/>
              </a:xfrm>
              <a:prstGeom prst="rect">
                <a:avLst/>
              </a:prstGeom>
              <a:blipFill>
                <a:blip r:embed="rId7"/>
                <a:stretch>
                  <a:fillRect l="-20000" r="-20000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4">
                <a:extLst>
                  <a:ext uri="{FF2B5EF4-FFF2-40B4-BE49-F238E27FC236}">
                    <a16:creationId xmlns:a16="http://schemas.microsoft.com/office/drawing/2014/main" id="{B85489E4-6979-4423-A13D-B3BAE5C5AEE0}"/>
                  </a:ext>
                </a:extLst>
              </p:cNvPr>
              <p:cNvSpPr txBox="1"/>
              <p:nvPr/>
            </p:nvSpPr>
            <p:spPr>
              <a:xfrm>
                <a:off x="2242734" y="2684294"/>
                <a:ext cx="183987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/>
                        </a:rPr>
                        <m:t>𝑣𝑠</m:t>
                      </m:r>
                    </m:oMath>
                  </m:oMathPara>
                </a14:m>
                <a:endParaRPr dirty="0">
                  <a:cs typeface="Arial"/>
                </a:endParaRPr>
              </a:p>
            </p:txBody>
          </p:sp>
        </mc:Choice>
        <mc:Fallback xmlns="">
          <p:sp>
            <p:nvSpPr>
              <p:cNvPr id="51" name="object 4">
                <a:extLst>
                  <a:ext uri="{FF2B5EF4-FFF2-40B4-BE49-F238E27FC236}">
                    <a16:creationId xmlns:a16="http://schemas.microsoft.com/office/drawing/2014/main" id="{B85489E4-6979-4423-A13D-B3BAE5C5A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34" y="2684294"/>
                <a:ext cx="183987" cy="230832"/>
              </a:xfrm>
              <a:prstGeom prst="rect">
                <a:avLst/>
              </a:prstGeom>
              <a:blipFill>
                <a:blip r:embed="rId8"/>
                <a:stretch>
                  <a:fillRect l="-20000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7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0C42-CEE9-4C39-99FF-75373293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K-Means Clustering Limitations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024EA-D73C-434C-8B56-9C2A4B9A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5092" y="611284"/>
            <a:ext cx="5137208" cy="3957591"/>
          </a:xfrm>
        </p:spPr>
        <p:txBody>
          <a:bodyPr/>
          <a:lstStyle/>
          <a:p>
            <a:r>
              <a:rPr lang="en-US" dirty="0"/>
              <a:t>It is not guaranteed to converge the global minimum</a:t>
            </a:r>
            <a:r>
              <a:rPr lang="en-US" sz="1800" spc="-5" dirty="0">
                <a:latin typeface="Latin Modern Math"/>
                <a:cs typeface="Latin Modern Math"/>
              </a:rPr>
              <a:t> </a:t>
            </a:r>
          </a:p>
          <a:p>
            <a:r>
              <a:rPr lang="en-US" sz="1800" spc="-5" dirty="0">
                <a:latin typeface="Latin Modern Math"/>
                <a:cs typeface="Latin Modern Math"/>
              </a:rPr>
              <a:t>When moving to higher number of clusters, it does not split the existing clusters </a:t>
            </a:r>
            <a:r>
              <a:rPr lang="en-US" spc="-5" dirty="0">
                <a:latin typeface="Latin Modern Math"/>
                <a:cs typeface="Latin Modern Math"/>
              </a:rPr>
              <a:t>but create a new groupings</a:t>
            </a:r>
          </a:p>
          <a:p>
            <a:r>
              <a:rPr lang="en-US" sz="1800" spc="-5" dirty="0">
                <a:latin typeface="Latin Modern Math"/>
                <a:cs typeface="Latin Modern Math"/>
              </a:rPr>
              <a:t>Favor globular clusters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89340-73DA-43F1-99D6-C6DB12751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4" t="7710"/>
          <a:stretch/>
        </p:blipFill>
        <p:spPr>
          <a:xfrm>
            <a:off x="0" y="409208"/>
            <a:ext cx="3393195" cy="2221358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E0967F98-624F-4925-9C03-B801B0069948}"/>
              </a:ext>
            </a:extLst>
          </p:cNvPr>
          <p:cNvSpPr txBox="1"/>
          <p:nvPr/>
        </p:nvSpPr>
        <p:spPr>
          <a:xfrm>
            <a:off x="1121967" y="531747"/>
            <a:ext cx="58236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K=3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A6D186F-070B-436E-8741-CA1DAFFC7DE0}"/>
              </a:ext>
            </a:extLst>
          </p:cNvPr>
          <p:cNvSpPr txBox="1"/>
          <p:nvPr/>
        </p:nvSpPr>
        <p:spPr>
          <a:xfrm>
            <a:off x="2826294" y="531747"/>
            <a:ext cx="58236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K=4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D73F9F-9CC5-42AE-BC03-6F1A3530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4" y="2798510"/>
            <a:ext cx="2377864" cy="1935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CF707A-108C-41E9-ACB8-5804DAB60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790" y="2806040"/>
            <a:ext cx="2373975" cy="1972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1662FF-6D61-4A01-BB97-6F596E82D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412" y="2795206"/>
            <a:ext cx="2495095" cy="20421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B6B189-2E6B-45CC-BD79-DB02C2FADA39}"/>
              </a:ext>
            </a:extLst>
          </p:cNvPr>
          <p:cNvSpPr txBox="1"/>
          <p:nvPr/>
        </p:nvSpPr>
        <p:spPr>
          <a:xfrm>
            <a:off x="3509319" y="4734292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(2 Clusters)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795E2-AC5B-40FF-A88E-C543D847791B}"/>
              </a:ext>
            </a:extLst>
          </p:cNvPr>
          <p:cNvSpPr txBox="1"/>
          <p:nvPr/>
        </p:nvSpPr>
        <p:spPr>
          <a:xfrm>
            <a:off x="6457041" y="4770952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(10 Clusters)</a:t>
            </a:r>
          </a:p>
        </p:txBody>
      </p:sp>
    </p:spTree>
    <p:extLst>
      <p:ext uri="{BB962C8B-B14F-4D97-AF65-F5344CB8AC3E}">
        <p14:creationId xmlns:p14="http://schemas.microsoft.com/office/powerpoint/2010/main" val="280210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891B-177F-4A9C-B59C-88F433F3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Number of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CDD8-2382-4AA7-9BDE-882C87D3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9554" y="1062224"/>
            <a:ext cx="4074562" cy="395759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There is no consensus on this</a:t>
            </a:r>
          </a:p>
          <a:p>
            <a:r>
              <a:rPr lang="en-US" dirty="0"/>
              <a:t>“Elbow”</a:t>
            </a:r>
          </a:p>
          <a:p>
            <a:r>
              <a:rPr lang="en-US" dirty="0"/>
              <a:t>Gap Statistics</a:t>
            </a:r>
          </a:p>
          <a:p>
            <a:r>
              <a:rPr lang="en-US" dirty="0"/>
              <a:t>Silhouettes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508A7-DF2C-4C8C-A867-F6CE5B1A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1" y="566738"/>
            <a:ext cx="2233873" cy="227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6728F-1514-49B2-8FF0-0D53C6C4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04" y="2590079"/>
            <a:ext cx="2267559" cy="23057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3FA7C9-47D8-4DEB-B20B-90724D82231D}"/>
              </a:ext>
            </a:extLst>
          </p:cNvPr>
          <p:cNvSpPr txBox="1"/>
          <p:nvPr/>
        </p:nvSpPr>
        <p:spPr>
          <a:xfrm>
            <a:off x="55014" y="4889010"/>
            <a:ext cx="3645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Tibshirani, Walther, G., &amp; Hastie, T. (2001).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1945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891B-177F-4A9C-B59C-88F433F3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Number of Clusters: “Elbow”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508A7-DF2C-4C8C-A867-F6CE5B1A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1" y="566738"/>
            <a:ext cx="2233873" cy="227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6728F-1514-49B2-8FF0-0D53C6C4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04" y="2590079"/>
            <a:ext cx="2267559" cy="2305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77D70-3F10-4C96-B463-ACE951E76721}"/>
              </a:ext>
            </a:extLst>
          </p:cNvPr>
          <p:cNvSpPr txBox="1"/>
          <p:nvPr/>
        </p:nvSpPr>
        <p:spPr>
          <a:xfrm>
            <a:off x="1323975" y="3559494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139A2-46C0-4DFD-8E99-B591CF5C88D2}"/>
              </a:ext>
            </a:extLst>
          </p:cNvPr>
          <p:cNvCxnSpPr>
            <a:cxnSpLocks/>
          </p:cNvCxnSpPr>
          <p:nvPr/>
        </p:nvCxnSpPr>
        <p:spPr>
          <a:xfrm flipH="1">
            <a:off x="1233487" y="3867271"/>
            <a:ext cx="180975" cy="11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3FA7C9-47D8-4DEB-B20B-90724D82231D}"/>
              </a:ext>
            </a:extLst>
          </p:cNvPr>
          <p:cNvSpPr txBox="1"/>
          <p:nvPr/>
        </p:nvSpPr>
        <p:spPr>
          <a:xfrm>
            <a:off x="55014" y="4889010"/>
            <a:ext cx="3645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Tibshirani, Walther, G., &amp; Hastie, T. (2001).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754E2-2DCE-4CF9-90BF-7F5A0172B1B4}"/>
                  </a:ext>
                </a:extLst>
              </p:cNvPr>
              <p:cNvSpPr txBox="1"/>
              <p:nvPr/>
            </p:nvSpPr>
            <p:spPr>
              <a:xfrm>
                <a:off x="3157772" y="567931"/>
                <a:ext cx="5926686" cy="3608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Let: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features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distance between obs.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for Euclidian distance</a:t>
                </a:r>
              </a:p>
              <a:p>
                <a:r>
                  <a:rPr lang="en-US" dirty="0"/>
                  <a:t>Suppose clustering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clusters: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𝑖𝑛𝑑𝑒𝑥𝑒𝑠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𝑜𝑏𝑠𝑒𝑟𝑣𝑎𝑡𝑖𝑜𝑛𝑠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𝑐𝑙𝑢𝑠𝑡𝑒𝑟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number of observations in </a:t>
                </a:r>
                <a:r>
                  <a:rPr lang="en-US" dirty="0" err="1"/>
                  <a:t>r</a:t>
                </a:r>
                <a:r>
                  <a:rPr lang="en-US" baseline="30000" dirty="0" err="1"/>
                  <a:t>th</a:t>
                </a:r>
                <a:r>
                  <a:rPr lang="en-US" dirty="0"/>
                  <a:t> cluster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- the sum of pairwise distances for all points in cluster 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pooled within-cluster sum of squares around cluster mean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is Euclidian distance)</a:t>
                </a:r>
              </a:p>
              <a:p>
                <a:endParaRPr lang="en-US" dirty="0"/>
              </a:p>
              <a:p>
                <a:r>
                  <a:rPr lang="en-US" dirty="0"/>
                  <a:t>Choose such k which has large decrease from k-1 to k and following decreases are small.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754E2-2DCE-4CF9-90BF-7F5A0172B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772" y="567931"/>
                <a:ext cx="5926686" cy="3608488"/>
              </a:xfrm>
              <a:prstGeom prst="rect">
                <a:avLst/>
              </a:prstGeom>
              <a:blipFill>
                <a:blip r:embed="rId4"/>
                <a:stretch>
                  <a:fillRect l="-309" t="-338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06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891B-177F-4A9C-B59C-88F433F3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Number of Clusters: Gap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508A7-DF2C-4C8C-A867-F6CE5B1A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1" y="566738"/>
            <a:ext cx="2233873" cy="227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6728F-1514-49B2-8FF0-0D53C6C4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114" y="532912"/>
            <a:ext cx="2267559" cy="23057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3FA7C9-47D8-4DEB-B20B-90724D82231D}"/>
              </a:ext>
            </a:extLst>
          </p:cNvPr>
          <p:cNvSpPr txBox="1"/>
          <p:nvPr/>
        </p:nvSpPr>
        <p:spPr>
          <a:xfrm>
            <a:off x="55014" y="4889010"/>
            <a:ext cx="3645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Tibshirani, Walther, G., &amp; Hastie, T. (2001).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754E2-2DCE-4CF9-90BF-7F5A0172B1B4}"/>
                  </a:ext>
                </a:extLst>
              </p:cNvPr>
              <p:cNvSpPr txBox="1"/>
              <p:nvPr/>
            </p:nvSpPr>
            <p:spPr>
              <a:xfrm>
                <a:off x="5439006" y="567931"/>
                <a:ext cx="3645451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 idea behind Gap Statistics is to use reference distribution and contrast within-cluster sum of squares of target system to one from reference distribution.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Gap Statistics: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𝐺𝑎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/>
                  <a:t> is expectation under sample of size n from reference distribution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Selecting reference distribution as p-dimensional uniform with n observation the Gap statistic would have a peak at true k (see article for detailed explanation).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754E2-2DCE-4CF9-90BF-7F5A0172B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006" y="567931"/>
                <a:ext cx="3645451" cy="4031873"/>
              </a:xfrm>
              <a:prstGeom prst="rect">
                <a:avLst/>
              </a:prstGeom>
              <a:blipFill>
                <a:blip r:embed="rId4"/>
                <a:stretch>
                  <a:fillRect l="-836" t="-453" r="-2508" b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6C5357-D98F-4948-BFED-7F16D1A7F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550483"/>
            <a:ext cx="2372280" cy="2138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25E75-CBDC-49CA-ABF9-1F6935BAD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413" y="2697993"/>
            <a:ext cx="2230101" cy="1990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8E70DA-6FAD-4DC9-A75E-6FE4B74B52BB}"/>
              </a:ext>
            </a:extLst>
          </p:cNvPr>
          <p:cNvSpPr txBox="1"/>
          <p:nvPr/>
        </p:nvSpPr>
        <p:spPr>
          <a:xfrm>
            <a:off x="3514060" y="362162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 has max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E09F5F-5098-457D-AC0B-908BD97A9359}"/>
              </a:ext>
            </a:extLst>
          </p:cNvPr>
          <p:cNvCxnSpPr>
            <a:cxnSpLocks/>
          </p:cNvCxnSpPr>
          <p:nvPr/>
        </p:nvCxnSpPr>
        <p:spPr>
          <a:xfrm flipH="1" flipV="1">
            <a:off x="3402419" y="2879244"/>
            <a:ext cx="223283" cy="74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709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7701</TotalTime>
  <Words>1904</Words>
  <Application>Microsoft Office PowerPoint</Application>
  <PresentationFormat>On-screen Show (16:9)</PresentationFormat>
  <Paragraphs>332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Cambria Math</vt:lpstr>
      <vt:lpstr>DejaVu Sans Condensed</vt:lpstr>
      <vt:lpstr>Latin Modern Math</vt:lpstr>
      <vt:lpstr>LM Roman 10</vt:lpstr>
      <vt:lpstr>NexusSerif</vt:lpstr>
      <vt:lpstr>Times New Roman</vt:lpstr>
      <vt:lpstr>Simple Light</vt:lpstr>
      <vt:lpstr>Unsupervised Methods: Clustering</vt:lpstr>
      <vt:lpstr>Clustering Recap</vt:lpstr>
      <vt:lpstr>Dissimilarity Recap</vt:lpstr>
      <vt:lpstr>K-Means Clustering Recap: Algorithm</vt:lpstr>
      <vt:lpstr>Scaling Matters</vt:lpstr>
      <vt:lpstr>K-Means Clustering Limitations</vt:lpstr>
      <vt:lpstr>Choosing Number of Clusters</vt:lpstr>
      <vt:lpstr>Choosing Number of Clusters: “Elbow” Method</vt:lpstr>
      <vt:lpstr>Choosing Number of Clusters: Gap Statistics</vt:lpstr>
      <vt:lpstr>Silhouettes: A graphical aid to the interpretation and validation of cluster analysis</vt:lpstr>
      <vt:lpstr>Silhouettes: A graphical aid to the interpretation and validation of cluster analysis</vt:lpstr>
      <vt:lpstr>Silhouettes</vt:lpstr>
      <vt:lpstr>Hierarchical Clustering</vt:lpstr>
      <vt:lpstr>Hierarchical Clustering Algorithm</vt:lpstr>
      <vt:lpstr>Hierarchical Clustering Algorithm</vt:lpstr>
      <vt:lpstr>Hierarchical Clustering Algorithm</vt:lpstr>
      <vt:lpstr>Hierarchical Clustering Algorithm</vt:lpstr>
      <vt:lpstr>Hierarchical Clustering Algorithm</vt:lpstr>
      <vt:lpstr>Hierarchical Clustering Algorithm</vt:lpstr>
      <vt:lpstr>Hierarchical Clustering: Getting K-Clusters</vt:lpstr>
      <vt:lpstr>Hierarchical Clustering: Getting K-Clusters, Example</vt:lpstr>
      <vt:lpstr>Hierarchical Clustering: Linkage</vt:lpstr>
      <vt:lpstr>Hierarchical Clustering: Linkage</vt:lpstr>
      <vt:lpstr>Practical issues</vt:lpstr>
      <vt:lpstr>Example: breast cancer microarray study</vt:lpstr>
      <vt:lpstr>Example: breast cancer microarray study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L01: Interactive Data Visualization with plotly in R</dc:title>
  <dc:creator>Nikolay Simakov</dc:creator>
  <cp:lastModifiedBy>Nikolay Simakov</cp:lastModifiedBy>
  <cp:revision>22</cp:revision>
  <cp:lastPrinted>2022-02-04T19:08:26Z</cp:lastPrinted>
  <dcterms:modified xsi:type="dcterms:W3CDTF">2022-02-24T03:51:57Z</dcterms:modified>
</cp:coreProperties>
</file>