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3" r:id="rId3"/>
    <p:sldId id="274" r:id="rId4"/>
    <p:sldId id="275" r:id="rId5"/>
    <p:sldId id="276" r:id="rId6"/>
    <p:sldId id="277" r:id="rId7"/>
    <p:sldId id="280" r:id="rId8"/>
    <p:sldId id="279" r:id="rId9"/>
    <p:sldId id="282" r:id="rId10"/>
    <p:sldId id="281" r:id="rId11"/>
    <p:sldId id="278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88" autoAdjust="0"/>
  </p:normalViewPr>
  <p:slideViewPr>
    <p:cSldViewPr snapToGrid="0">
      <p:cViewPr varScale="1">
        <p:scale>
          <a:sx n="85" d="100"/>
          <a:sy n="85" d="100"/>
        </p:scale>
        <p:origin x="84" y="19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06FAA53-88C3-4045-828C-CFDC201158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2004575"/>
            <a:ext cx="8520600" cy="7926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59253" y="2834125"/>
            <a:ext cx="4425494" cy="7926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aa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5721"/>
            <a:ext cx="8520600" cy="414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611284"/>
            <a:ext cx="8520600" cy="3957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35DC7-40F2-4BCC-8250-7750C11F9B10}"/>
              </a:ext>
            </a:extLst>
          </p:cNvPr>
          <p:cNvCxnSpPr/>
          <p:nvPr userDrawn="1"/>
        </p:nvCxnSpPr>
        <p:spPr>
          <a:xfrm>
            <a:off x="311700" y="464778"/>
            <a:ext cx="852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216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586024"/>
            <a:ext cx="3999900" cy="3998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586024"/>
            <a:ext cx="3999900" cy="3982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90BB0F-2E64-4FD8-89A6-D6995E8E27BA}"/>
              </a:ext>
            </a:extLst>
          </p:cNvPr>
          <p:cNvCxnSpPr/>
          <p:nvPr userDrawn="1"/>
        </p:nvCxnSpPr>
        <p:spPr>
          <a:xfrm>
            <a:off x="311700" y="464778"/>
            <a:ext cx="852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36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MOOC-Slides/unsupervise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I3Ei69I40s&amp;ab_channel=bitLectures" TargetMode="External"/><Relationship Id="rId2" Type="http://schemas.openxmlformats.org/officeDocument/2006/relationships/hyperlink" Target="https://www.youtube.com/watch?v=nXY6PxAaOk0&amp;ab_channel=JohanHagelb%C3%A4c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9683" y="865259"/>
            <a:ext cx="8520600" cy="799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Unsupervised Methods: Clustering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0" y="-85936"/>
            <a:ext cx="523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EAS  509: Statistical Learning and Data Mining II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45E1823-6270-43FE-B7EB-E79FCDBC4CDA}"/>
              </a:ext>
            </a:extLst>
          </p:cNvPr>
          <p:cNvSpPr txBox="1">
            <a:spLocks/>
          </p:cNvSpPr>
          <p:nvPr/>
        </p:nvSpPr>
        <p:spPr>
          <a:xfrm>
            <a:off x="1383824" y="3814074"/>
            <a:ext cx="7595179" cy="113213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Slides due to Introduction to Statistical Learning, with applications in R (2nd edition):</a:t>
            </a:r>
          </a:p>
          <a:p>
            <a:pPr marL="0" indent="0" algn="l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https://web.stanford.edu/~hastie/MOOC-Slides/unsupervised.pdf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See also videos from the book authors:</a:t>
            </a:r>
          </a:p>
          <a:p>
            <a:pPr marL="0" indent="0" algn="l"/>
            <a:r>
              <a:rPr lang="en-US" dirty="0">
                <a:solidFill>
                  <a:schemeClr val="tx1"/>
                </a:solidFill>
              </a:rPr>
              <a:t>https://www.youtube.com/playlist?list=PL5-da3qGB5IBC-MneTc9oBZz0C6kNJ-f2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BC136-F0C6-4D7B-A8F3-0EBFA701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63" y="185404"/>
            <a:ext cx="697327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1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E0E4-7281-4C74-88A8-A88386D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spc="60" dirty="0">
                <a:latin typeface="Georgia"/>
                <a:cs typeface="Georgia"/>
              </a:rPr>
              <a:t>K</a:t>
            </a:r>
            <a:r>
              <a:rPr lang="en-US" spc="60" dirty="0"/>
              <a:t>-means</a:t>
            </a:r>
            <a:r>
              <a:rPr lang="en-US" spc="-45" dirty="0"/>
              <a:t> </a:t>
            </a:r>
            <a:r>
              <a:rPr lang="en-US" spc="10" dirty="0"/>
              <a:t>clustering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AE64-A008-45DA-91D2-27D31C854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934" y="4602742"/>
            <a:ext cx="8873066" cy="810783"/>
          </a:xfrm>
        </p:spPr>
        <p:txBody>
          <a:bodyPr>
            <a:normAutofit/>
          </a:bodyPr>
          <a:lstStyle/>
          <a:p>
            <a:pPr marL="0" marR="5080" indent="0">
              <a:lnSpc>
                <a:spcPct val="102600"/>
              </a:lnSpc>
              <a:spcBef>
                <a:spcPts val="55"/>
              </a:spcBef>
              <a:buNone/>
            </a:pPr>
            <a:r>
              <a:rPr lang="en-US" sz="1800" spc="-10" dirty="0">
                <a:latin typeface="Latin Modern Math"/>
                <a:cs typeface="Latin Modern Math"/>
              </a:rPr>
              <a:t>Clustering of A </a:t>
            </a:r>
            <a:r>
              <a:rPr lang="en-US" sz="1800" spc="-5" dirty="0">
                <a:latin typeface="Latin Modern Math"/>
                <a:cs typeface="Latin Modern Math"/>
              </a:rPr>
              <a:t>data set </a:t>
            </a:r>
            <a:r>
              <a:rPr lang="en-US" sz="1800" spc="-10" dirty="0">
                <a:latin typeface="Latin Modern Math"/>
                <a:cs typeface="Latin Modern Math"/>
              </a:rPr>
              <a:t>with </a:t>
            </a:r>
            <a:r>
              <a:rPr lang="en-US" sz="1800" spc="-5" dirty="0">
                <a:latin typeface="Latin Modern Math"/>
                <a:cs typeface="Latin Modern Math"/>
              </a:rPr>
              <a:t>150 2-d </a:t>
            </a:r>
            <a:r>
              <a:rPr lang="en-US" sz="1800" spc="-10" dirty="0">
                <a:latin typeface="Latin Modern Math"/>
                <a:cs typeface="Latin Modern Math"/>
              </a:rPr>
              <a:t>simulated</a:t>
            </a:r>
            <a:r>
              <a:rPr lang="en-US" sz="1800" spc="-5" dirty="0">
                <a:latin typeface="Latin Modern Math"/>
                <a:cs typeface="Latin Modern Math"/>
              </a:rPr>
              <a:t> </a:t>
            </a:r>
            <a:r>
              <a:rPr lang="en-US" sz="1800" spc="-10" dirty="0">
                <a:latin typeface="Latin Modern Math"/>
                <a:cs typeface="Latin Modern Math"/>
              </a:rPr>
              <a:t>observations into 2, 3 and 4 clusters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CA260C-E46C-4BEB-8240-577CB03B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55" y="970480"/>
            <a:ext cx="7237731" cy="34780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B91C44-ACFA-426F-B25F-05242BD66EBB}"/>
              </a:ext>
            </a:extLst>
          </p:cNvPr>
          <p:cNvSpPr txBox="1"/>
          <p:nvPr/>
        </p:nvSpPr>
        <p:spPr>
          <a:xfrm>
            <a:off x="311700" y="540758"/>
            <a:ext cx="8520600" cy="59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780" marR="41529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600" spc="-5" dirty="0">
                <a:latin typeface="Latin Modern Math"/>
                <a:cs typeface="Latin Modern Math"/>
              </a:rPr>
              <a:t>In </a:t>
            </a:r>
            <a:r>
              <a:rPr lang="en-US" sz="1600" i="1" spc="25" dirty="0">
                <a:solidFill>
                  <a:srgbClr val="009900"/>
                </a:solidFill>
                <a:latin typeface="Times New Roman"/>
                <a:cs typeface="Times New Roman"/>
              </a:rPr>
              <a:t>K</a:t>
            </a:r>
            <a:r>
              <a:rPr lang="en-US" sz="1600" i="1" spc="25" dirty="0">
                <a:solidFill>
                  <a:srgbClr val="009900"/>
                </a:solidFill>
                <a:latin typeface="LM Roman 10"/>
                <a:cs typeface="LM Roman 10"/>
              </a:rPr>
              <a:t>-means </a:t>
            </a:r>
            <a:r>
              <a:rPr lang="en-US" sz="16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clustering</a:t>
            </a:r>
            <a:r>
              <a:rPr lang="en-US" sz="1600" spc="-5" dirty="0">
                <a:latin typeface="Latin Modern Math"/>
                <a:cs typeface="Latin Modern Math"/>
              </a:rPr>
              <a:t>, </a:t>
            </a:r>
            <a:r>
              <a:rPr lang="en-US" sz="1600" spc="-25" dirty="0">
                <a:latin typeface="Latin Modern Math"/>
                <a:cs typeface="Latin Modern Math"/>
              </a:rPr>
              <a:t>we </a:t>
            </a:r>
            <a:r>
              <a:rPr lang="en-US" sz="1600" spc="-5" dirty="0">
                <a:latin typeface="Latin Modern Math"/>
                <a:cs typeface="Latin Modern Math"/>
              </a:rPr>
              <a:t>seek to partition the  </a:t>
            </a:r>
            <a:r>
              <a:rPr lang="en-US" sz="1600" spc="-15" dirty="0">
                <a:latin typeface="Latin Modern Math"/>
                <a:cs typeface="Latin Modern Math"/>
              </a:rPr>
              <a:t>observations into </a:t>
            </a:r>
            <a:r>
              <a:rPr lang="en-US" sz="1600" spc="-5" dirty="0">
                <a:latin typeface="Latin Modern Math"/>
                <a:cs typeface="Latin Modern Math"/>
              </a:rPr>
              <a:t>a </a:t>
            </a:r>
            <a:r>
              <a:rPr lang="en-US" sz="1600" spc="-10" dirty="0">
                <a:latin typeface="Latin Modern Math"/>
                <a:cs typeface="Latin Modern Math"/>
              </a:rPr>
              <a:t>pre-specified </a:t>
            </a:r>
            <a:r>
              <a:rPr lang="en-US" sz="1600" spc="-15" dirty="0">
                <a:latin typeface="Latin Modern Math"/>
                <a:cs typeface="Latin Modern Math"/>
              </a:rPr>
              <a:t>number </a:t>
            </a:r>
            <a:r>
              <a:rPr lang="en-US" sz="1600" spc="-5" dirty="0">
                <a:latin typeface="Latin Modern Math"/>
                <a:cs typeface="Latin Modern Math"/>
              </a:rPr>
              <a:t>of</a:t>
            </a:r>
            <a:r>
              <a:rPr lang="en-US" sz="1600" spc="95" dirty="0">
                <a:latin typeface="Latin Modern Math"/>
                <a:cs typeface="Latin Modern Math"/>
              </a:rPr>
              <a:t> </a:t>
            </a:r>
            <a:r>
              <a:rPr lang="en-US" sz="1600" spc="-5" dirty="0">
                <a:latin typeface="Latin Modern Math"/>
                <a:cs typeface="Latin Modern Math"/>
              </a:rPr>
              <a:t>clusters.</a:t>
            </a:r>
            <a:endParaRPr lang="en-US" sz="1600" dirty="0">
              <a:latin typeface="Latin Modern Math"/>
              <a:cs typeface="Latin Modern Math"/>
            </a:endParaRPr>
          </a:p>
        </p:txBody>
      </p:sp>
    </p:spTree>
    <p:extLst>
      <p:ext uri="{BB962C8B-B14F-4D97-AF65-F5344CB8AC3E}">
        <p14:creationId xmlns:p14="http://schemas.microsoft.com/office/powerpoint/2010/main" val="286691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4A3F-3305-4438-AD5D-E59C4C1A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Details of </a:t>
            </a:r>
            <a:r>
              <a:rPr lang="en-US" i="1" spc="60" dirty="0">
                <a:latin typeface="Georgia"/>
                <a:cs typeface="Georgia"/>
              </a:rPr>
              <a:t>K</a:t>
            </a:r>
            <a:r>
              <a:rPr lang="en-US" spc="60" dirty="0"/>
              <a:t>-means</a:t>
            </a:r>
            <a:r>
              <a:rPr lang="en-US" spc="-20" dirty="0"/>
              <a:t> </a:t>
            </a:r>
            <a:r>
              <a:rPr lang="en-US" spc="10" dirty="0"/>
              <a:t>clustering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E547274-3DBD-4FA6-8AEA-A559DB58D6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147955" indent="0">
                  <a:lnSpc>
                    <a:spcPct val="102699"/>
                  </a:lnSpc>
                  <a:spcBef>
                    <a:spcPts val="55"/>
                  </a:spcBef>
                  <a:buNone/>
                </a:pPr>
                <a:r>
                  <a:rPr lang="en-US" sz="1800" spc="-5" dirty="0">
                    <a:latin typeface="Latin Modern Math"/>
                    <a:cs typeface="Latin Modern Math"/>
                  </a:rPr>
                  <a:t>Let </a:t>
                </a:r>
                <a:r>
                  <a:rPr lang="en-US" sz="1800" i="1" spc="40" dirty="0">
                    <a:latin typeface="Times New Roman"/>
                    <a:cs typeface="Times New Roman"/>
                  </a:rPr>
                  <a:t>C</a:t>
                </a:r>
                <a:r>
                  <a:rPr lang="en-US" sz="2000" spc="60" baseline="-10416" dirty="0">
                    <a:latin typeface="LM Roman 8"/>
                    <a:cs typeface="LM Roman 8"/>
                  </a:rPr>
                  <a:t>1</a:t>
                </a:r>
                <a:r>
                  <a:rPr lang="en-US" sz="1800" i="1" spc="40" dirty="0">
                    <a:latin typeface="Times New Roman"/>
                    <a:cs typeface="Times New Roman"/>
                  </a:rPr>
                  <a:t>, </a:t>
                </a:r>
                <a:r>
                  <a:rPr lang="en-US" sz="1800" i="1" spc="25" dirty="0">
                    <a:latin typeface="Times New Roman"/>
                    <a:cs typeface="Times New Roman"/>
                  </a:rPr>
                  <a:t>. . . , </a:t>
                </a:r>
                <a:r>
                  <a:rPr lang="en-US" sz="1800" i="1" spc="110" dirty="0">
                    <a:latin typeface="Times New Roman"/>
                    <a:cs typeface="Times New Roman"/>
                  </a:rPr>
                  <a:t>C</a:t>
                </a:r>
                <a:r>
                  <a:rPr lang="en-US" sz="2000" i="1" spc="165" baseline="-10416" dirty="0">
                    <a:latin typeface="Times New Roman"/>
                    <a:cs typeface="Times New Roman"/>
                  </a:rPr>
                  <a:t>K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denote sets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containing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the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indices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of the 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observations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in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each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cluster. These sets satisfy </a:t>
                </a:r>
                <a:r>
                  <a:rPr lang="en-US" sz="1800" spc="-30" dirty="0">
                    <a:latin typeface="Latin Modern Math"/>
                    <a:cs typeface="Latin Modern Math"/>
                  </a:rPr>
                  <a:t>two</a:t>
                </a:r>
                <a:r>
                  <a:rPr lang="en-US" sz="1800" spc="-200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properties:</a:t>
                </a:r>
                <a:endParaRPr lang="en-US" sz="1800" dirty="0">
                  <a:latin typeface="Latin Modern Math"/>
                  <a:cs typeface="Latin Modern Math"/>
                </a:endParaRPr>
              </a:p>
              <a:p>
                <a:pPr marL="365760" marR="381000" indent="-177165">
                  <a:lnSpc>
                    <a:spcPct val="102600"/>
                  </a:lnSpc>
                  <a:spcBef>
                    <a:spcPts val="300"/>
                  </a:spcBef>
                  <a:buClr>
                    <a:srgbClr val="3333B2"/>
                  </a:buClr>
                  <a:buFont typeface="Latin Modern Math"/>
                  <a:buAutoNum type="arabicPeriod"/>
                  <a:tabLst>
                    <a:tab pos="366395" algn="l"/>
                  </a:tabLst>
                </a:pPr>
                <a:r>
                  <a:rPr lang="en-US" sz="1800" i="1" spc="20" dirty="0">
                    <a:latin typeface="Times New Roman"/>
                    <a:cs typeface="Times New Roman"/>
                  </a:rPr>
                  <a:t>C</a:t>
                </a:r>
                <a:r>
                  <a:rPr lang="en-US" sz="2000" spc="30" baseline="-10416" dirty="0">
                    <a:latin typeface="LM Roman 8"/>
                    <a:cs typeface="LM Roman 8"/>
                  </a:rPr>
                  <a:t>1</a:t>
                </a:r>
                <a:r>
                  <a:rPr lang="en-US" sz="2000" baseline="-10416" dirty="0">
                    <a:latin typeface="LM Roman 8"/>
                    <a:cs typeface="LM Roman 8"/>
                  </a:rPr>
                  <a:t> </a:t>
                </a:r>
                <a:r>
                  <a:rPr lang="en-US" sz="1800" i="1" dirty="0">
                    <a:latin typeface="DejaVu Sans Condensed"/>
                    <a:cs typeface="DejaVu Sans Condensed"/>
                  </a:rPr>
                  <a:t>∪</a:t>
                </a:r>
                <a:r>
                  <a:rPr lang="en-US" sz="1800" i="1" spc="-75" dirty="0">
                    <a:latin typeface="DejaVu Sans Condensed"/>
                    <a:cs typeface="DejaVu Sans Condensed"/>
                  </a:rPr>
                  <a:t> </a:t>
                </a:r>
                <a:r>
                  <a:rPr lang="en-US" sz="1800" i="1" spc="20" dirty="0">
                    <a:latin typeface="Times New Roman"/>
                    <a:cs typeface="Times New Roman"/>
                  </a:rPr>
                  <a:t>C</a:t>
                </a:r>
                <a:r>
                  <a:rPr lang="en-US" sz="2000" spc="30" baseline="-10416" dirty="0">
                    <a:latin typeface="LM Roman 8"/>
                    <a:cs typeface="LM Roman 8"/>
                  </a:rPr>
                  <a:t>2</a:t>
                </a:r>
                <a:r>
                  <a:rPr lang="en-US" sz="2000" spc="7" baseline="-10416" dirty="0">
                    <a:latin typeface="LM Roman 8"/>
                    <a:cs typeface="LM Roman 8"/>
                  </a:rPr>
                  <a:t> </a:t>
                </a:r>
                <a:r>
                  <a:rPr lang="en-US" sz="1800" i="1" dirty="0">
                    <a:latin typeface="DejaVu Sans Condensed"/>
                    <a:cs typeface="DejaVu Sans Condensed"/>
                  </a:rPr>
                  <a:t>∪</a:t>
                </a:r>
                <a:r>
                  <a:rPr lang="en-US" sz="1800" i="1" spc="-75" dirty="0">
                    <a:latin typeface="DejaVu Sans Condensed"/>
                    <a:cs typeface="DejaVu Sans Condensed"/>
                  </a:rPr>
                  <a:t> </a:t>
                </a:r>
                <a:r>
                  <a:rPr lang="en-US" sz="1800" i="1" spc="25" dirty="0">
                    <a:latin typeface="Times New Roman"/>
                    <a:cs typeface="Times New Roman"/>
                  </a:rPr>
                  <a:t>.</a:t>
                </a:r>
                <a:r>
                  <a:rPr lang="en-US" sz="1800" i="1" spc="-95" dirty="0">
                    <a:latin typeface="Times New Roman"/>
                    <a:cs typeface="Times New Roman"/>
                  </a:rPr>
                  <a:t> </a:t>
                </a:r>
                <a:r>
                  <a:rPr lang="en-US" sz="1800" i="1" spc="25" dirty="0">
                    <a:latin typeface="Times New Roman"/>
                    <a:cs typeface="Times New Roman"/>
                  </a:rPr>
                  <a:t>.</a:t>
                </a:r>
                <a:r>
                  <a:rPr lang="en-US" sz="18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800" i="1" spc="25" dirty="0">
                    <a:latin typeface="Times New Roman"/>
                    <a:cs typeface="Times New Roman"/>
                  </a:rPr>
                  <a:t>.</a:t>
                </a:r>
                <a:r>
                  <a:rPr lang="en-US" sz="1800" i="1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1800" i="1" dirty="0">
                    <a:latin typeface="DejaVu Sans Condensed"/>
                    <a:cs typeface="DejaVu Sans Condensed"/>
                  </a:rPr>
                  <a:t>∪</a:t>
                </a:r>
                <a:r>
                  <a:rPr lang="en-US" sz="1800" i="1" spc="-75" dirty="0">
                    <a:latin typeface="DejaVu Sans Condensed"/>
                    <a:cs typeface="DejaVu Sans Condensed"/>
                  </a:rPr>
                  <a:t> </a:t>
                </a:r>
                <a:r>
                  <a:rPr lang="en-US" sz="1800" i="1" spc="110" dirty="0">
                    <a:latin typeface="Times New Roman"/>
                    <a:cs typeface="Times New Roman"/>
                  </a:rPr>
                  <a:t>C</a:t>
                </a:r>
                <a:r>
                  <a:rPr lang="en-US" sz="2000" i="1" spc="165" baseline="-10416" dirty="0">
                    <a:latin typeface="Times New Roman"/>
                    <a:cs typeface="Times New Roman"/>
                  </a:rPr>
                  <a:t>K</a:t>
                </a:r>
                <a:r>
                  <a:rPr lang="en-US" sz="2000" i="1" spc="307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=</a:t>
                </a:r>
                <a:r>
                  <a:rPr lang="en-US" sz="1800" spc="-65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i="1" spc="-25" dirty="0">
                    <a:latin typeface="DejaVu Sans Condensed"/>
                    <a:cs typeface="DejaVu Sans Condensed"/>
                  </a:rPr>
                  <a:t>{</a:t>
                </a:r>
                <a:r>
                  <a:rPr lang="en-US" sz="1800" spc="-25" dirty="0">
                    <a:latin typeface="Latin Modern Math"/>
                    <a:cs typeface="Latin Modern Math"/>
                  </a:rPr>
                  <a:t>1</a:t>
                </a:r>
                <a:r>
                  <a:rPr lang="en-US" sz="1800" i="1" spc="-25" dirty="0">
                    <a:latin typeface="Times New Roman"/>
                    <a:cs typeface="Times New Roman"/>
                  </a:rPr>
                  <a:t>,</a:t>
                </a:r>
                <a:r>
                  <a:rPr lang="en-US" sz="18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800" i="1" spc="25" dirty="0">
                    <a:latin typeface="Times New Roman"/>
                    <a:cs typeface="Times New Roman"/>
                  </a:rPr>
                  <a:t>.</a:t>
                </a:r>
                <a:r>
                  <a:rPr lang="en-US" sz="1800" i="1" spc="-95" dirty="0">
                    <a:latin typeface="Times New Roman"/>
                    <a:cs typeface="Times New Roman"/>
                  </a:rPr>
                  <a:t> </a:t>
                </a:r>
                <a:r>
                  <a:rPr lang="en-US" sz="1800" i="1" spc="25" dirty="0">
                    <a:latin typeface="Times New Roman"/>
                    <a:cs typeface="Times New Roman"/>
                  </a:rPr>
                  <a:t>.</a:t>
                </a:r>
                <a:r>
                  <a:rPr lang="en-US" sz="1800" i="1" spc="-95" dirty="0">
                    <a:latin typeface="Times New Roman"/>
                    <a:cs typeface="Times New Roman"/>
                  </a:rPr>
                  <a:t> </a:t>
                </a:r>
                <a:r>
                  <a:rPr lang="en-US" sz="1800" i="1" spc="25" dirty="0">
                    <a:latin typeface="Times New Roman"/>
                    <a:cs typeface="Times New Roman"/>
                  </a:rPr>
                  <a:t>.</a:t>
                </a:r>
                <a:r>
                  <a:rPr lang="en-US" sz="1800" i="1" spc="-95" dirty="0">
                    <a:latin typeface="Times New Roman"/>
                    <a:cs typeface="Times New Roman"/>
                  </a:rPr>
                  <a:t> </a:t>
                </a:r>
                <a:r>
                  <a:rPr lang="en-US" sz="1800" i="1" spc="25" dirty="0">
                    <a:latin typeface="Times New Roman"/>
                    <a:cs typeface="Times New Roman"/>
                  </a:rPr>
                  <a:t>,</a:t>
                </a:r>
                <a:r>
                  <a:rPr lang="en-US" sz="1800" i="1" spc="-95" dirty="0">
                    <a:latin typeface="Times New Roman"/>
                    <a:cs typeface="Times New Roman"/>
                  </a:rPr>
                  <a:t> </a:t>
                </a:r>
                <a:r>
                  <a:rPr lang="en-US" sz="1800" i="1" spc="5" dirty="0">
                    <a:latin typeface="Times New Roman"/>
                    <a:cs typeface="Times New Roman"/>
                  </a:rPr>
                  <a:t>n</a:t>
                </a:r>
                <a:r>
                  <a:rPr lang="en-US" sz="1800" i="1" spc="5" dirty="0">
                    <a:latin typeface="DejaVu Sans Condensed"/>
                    <a:cs typeface="DejaVu Sans Condensed"/>
                  </a:rPr>
                  <a:t>}</a:t>
                </a:r>
                <a:r>
                  <a:rPr lang="en-US" sz="1800" spc="5" dirty="0">
                    <a:latin typeface="Latin Modern Math"/>
                    <a:cs typeface="Latin Modern Math"/>
                  </a:rPr>
                  <a:t>.</a:t>
                </a:r>
                <a:r>
                  <a:rPr lang="en-US" sz="1800" spc="114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In other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words,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each  observation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belongs to at least one of the </a:t>
                </a:r>
                <a:r>
                  <a:rPr lang="en-US" sz="1800" i="1" spc="190" dirty="0">
                    <a:latin typeface="Times New Roman"/>
                    <a:cs typeface="Times New Roman"/>
                  </a:rPr>
                  <a:t>K</a:t>
                </a:r>
                <a:r>
                  <a:rPr lang="en-US" sz="1800" i="1" spc="180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clusters.</a:t>
                </a:r>
                <a:endParaRPr lang="en-US" sz="1800" dirty="0">
                  <a:latin typeface="Latin Modern Math"/>
                  <a:cs typeface="Latin Modern Math"/>
                </a:endParaRPr>
              </a:p>
              <a:p>
                <a:pPr marL="365760" marR="55880" indent="-177165">
                  <a:lnSpc>
                    <a:spcPct val="102600"/>
                  </a:lnSpc>
                  <a:spcBef>
                    <a:spcPts val="300"/>
                  </a:spcBef>
                  <a:buClr>
                    <a:srgbClr val="3333B2"/>
                  </a:buClr>
                  <a:buFont typeface="Latin Modern Math"/>
                  <a:buAutoNum type="arabicPeriod"/>
                  <a:tabLst>
                    <a:tab pos="366395" algn="l"/>
                  </a:tabLst>
                </a:pPr>
                <a:r>
                  <a:rPr lang="en-US" sz="1800" i="1" spc="65" dirty="0">
                    <a:latin typeface="Times New Roman"/>
                    <a:cs typeface="Times New Roman"/>
                  </a:rPr>
                  <a:t>C</a:t>
                </a:r>
                <a:r>
                  <a:rPr lang="en-US" sz="2000" i="1" spc="97" baseline="-13888" dirty="0">
                    <a:latin typeface="Times New Roman"/>
                    <a:cs typeface="Times New Roman"/>
                  </a:rPr>
                  <a:t>k </a:t>
                </a:r>
                <a:r>
                  <a:rPr lang="en-US" sz="1800" i="1" dirty="0">
                    <a:latin typeface="DejaVu Sans Condensed"/>
                    <a:cs typeface="DejaVu Sans Condensed"/>
                  </a:rPr>
                  <a:t>∩ </a:t>
                </a:r>
                <a:r>
                  <a:rPr lang="en-US" sz="1800" i="1" spc="45" dirty="0">
                    <a:latin typeface="Times New Roman"/>
                    <a:cs typeface="Times New Roman"/>
                  </a:rPr>
                  <a:t>C</a:t>
                </a:r>
                <a:r>
                  <a:rPr lang="en-US" sz="2000" i="1" spc="67" baseline="-13888" dirty="0">
                    <a:latin typeface="Times New Roman"/>
                    <a:cs typeface="Times New Roman"/>
                  </a:rPr>
                  <a:t>k</a:t>
                </a:r>
                <a:r>
                  <a:rPr lang="en-US" sz="1200" i="1" spc="67" baseline="4629" dirty="0">
                    <a:latin typeface="Trebuchet MS"/>
                    <a:cs typeface="Times New Roman"/>
                  </a:rPr>
                  <a:t>’</a:t>
                </a:r>
                <a:r>
                  <a:rPr lang="en-US" sz="1200" i="1" spc="67" baseline="4629" dirty="0">
                    <a:latin typeface="Trebuchet MS"/>
                    <a:cs typeface="Trebuchet MS"/>
                  </a:rPr>
                  <a:t>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= </a:t>
                </a:r>
                <a:r>
                  <a:rPr lang="en-US" sz="1800" i="1" spc="-320" dirty="0">
                    <a:latin typeface="DejaVu Sans Condensed"/>
                    <a:cs typeface="DejaVu Sans Condensed"/>
                  </a:rPr>
                  <a:t>∅</a:t>
                </a:r>
                <a:r>
                  <a:rPr lang="en-US" sz="1800" i="1" spc="40" dirty="0">
                    <a:latin typeface="DejaVu Sans Condensed"/>
                    <a:cs typeface="DejaVu Sans Condensed"/>
                  </a:rPr>
                  <a:t> 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1800" b="0" i="1" spc="-5" smtClean="0">
                        <a:latin typeface="Cambria Math" panose="02040503050406030204" pitchFamily="18" charset="0"/>
                        <a:cs typeface="Latin Modern Math"/>
                      </a:rPr>
                      <m:t>𝑘</m:t>
                    </m:r>
                    <m:r>
                      <a:rPr lang="en-US" sz="1800" b="0" i="1" spc="-5" smtClean="0">
                        <a:latin typeface="Cambria Math" panose="02040503050406030204" pitchFamily="18" charset="0"/>
                        <a:cs typeface="Latin Modern Math"/>
                      </a:rPr>
                      <m:t>≠</m:t>
                    </m:r>
                    <m:r>
                      <a:rPr lang="en-US" sz="1800" b="0" i="1" spc="-5" smtClean="0">
                        <a:latin typeface="Cambria Math" panose="02040503050406030204" pitchFamily="18" charset="0"/>
                        <a:cs typeface="Latin Modern Math"/>
                      </a:rPr>
                      <m:t>𝑘</m:t>
                    </m:r>
                    <m:r>
                      <a:rPr lang="en-US" sz="1800" b="0" i="1" spc="-5" smtClean="0">
                        <a:latin typeface="Cambria Math" panose="02040503050406030204" pitchFamily="18" charset="0"/>
                        <a:cs typeface="Latin Modern Math"/>
                      </a:rPr>
                      <m:t>′</m:t>
                    </m:r>
                  </m:oMath>
                </a14:m>
                <a:r>
                  <a:rPr lang="en-US" sz="1800" spc="60" dirty="0">
                    <a:latin typeface="Latin Modern Math"/>
                    <a:cs typeface="Latin Modern Math"/>
                  </a:rPr>
                  <a:t>.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In other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words,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the clusters </a:t>
                </a:r>
                <a:r>
                  <a:rPr lang="en-US" sz="1800" spc="-110" dirty="0">
                    <a:latin typeface="Latin Modern Math"/>
                    <a:cs typeface="Latin Modern Math"/>
                  </a:rPr>
                  <a:t>are 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non-overlapping: no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observation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belongs to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more than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one  cluster.</a:t>
                </a:r>
                <a:endParaRPr lang="en-US" sz="1800" dirty="0">
                  <a:latin typeface="Latin Modern Math"/>
                  <a:cs typeface="Latin Modern Math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330"/>
                  </a:spcBef>
                  <a:buNone/>
                </a:pPr>
                <a:r>
                  <a:rPr lang="en-US" sz="1800" spc="-40" dirty="0">
                    <a:latin typeface="Latin Modern Math"/>
                    <a:cs typeface="Latin Modern Math"/>
                  </a:rPr>
                  <a:t>For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instance, if the </a:t>
                </a:r>
                <a:r>
                  <a:rPr lang="en-US" sz="1800" i="1" spc="15" dirty="0" err="1">
                    <a:latin typeface="Times New Roman"/>
                    <a:cs typeface="Times New Roman"/>
                  </a:rPr>
                  <a:t>i</a:t>
                </a:r>
                <a:r>
                  <a:rPr lang="en-US" sz="1800" spc="15" dirty="0" err="1">
                    <a:latin typeface="Latin Modern Math"/>
                    <a:cs typeface="Latin Modern Math"/>
                  </a:rPr>
                  <a:t>th</a:t>
                </a:r>
                <a:r>
                  <a:rPr lang="en-US" sz="1800" spc="15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observation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is in the </a:t>
                </a:r>
                <a:r>
                  <a:rPr lang="en-US" sz="1800" i="1" spc="30" dirty="0">
                    <a:latin typeface="Times New Roman"/>
                    <a:cs typeface="Times New Roman"/>
                  </a:rPr>
                  <a:t>k</a:t>
                </a:r>
                <a:r>
                  <a:rPr lang="en-US" sz="1800" spc="30" dirty="0">
                    <a:latin typeface="Latin Modern Math"/>
                    <a:cs typeface="Latin Modern Math"/>
                  </a:rPr>
                  <a:t>th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cluster,</a:t>
                </a:r>
                <a:r>
                  <a:rPr lang="en-US" sz="1800" spc="15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then</a:t>
                </a:r>
                <a:r>
                  <a:rPr lang="en-US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i="1" spc="65" dirty="0" err="1">
                    <a:latin typeface="Times New Roman"/>
                    <a:cs typeface="Times New Roman"/>
                  </a:rPr>
                  <a:t>i</a:t>
                </a:r>
                <a:r>
                  <a:rPr lang="en-US" sz="1800" i="1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1800" i="1" spc="-140" dirty="0">
                    <a:latin typeface="DejaVu Sans Condensed"/>
                    <a:cs typeface="DejaVu Sans Condensed"/>
                  </a:rPr>
                  <a:t>∈</a:t>
                </a:r>
                <a:r>
                  <a:rPr lang="en-US" sz="1800" i="1" spc="-60" dirty="0">
                    <a:latin typeface="DejaVu Sans Condensed"/>
                    <a:cs typeface="DejaVu Sans Condensed"/>
                  </a:rPr>
                  <a:t> </a:t>
                </a:r>
                <a:r>
                  <a:rPr lang="en-US" sz="1800" i="1" spc="65" dirty="0">
                    <a:latin typeface="Times New Roman"/>
                    <a:cs typeface="Times New Roman"/>
                  </a:rPr>
                  <a:t>C</a:t>
                </a:r>
                <a:r>
                  <a:rPr lang="en-US" sz="2000" i="1" spc="97" baseline="-13888" dirty="0">
                    <a:latin typeface="Times New Roman"/>
                    <a:cs typeface="Times New Roman"/>
                  </a:rPr>
                  <a:t>k</a:t>
                </a:r>
                <a:r>
                  <a:rPr lang="en-US" sz="1800" spc="65" dirty="0">
                    <a:latin typeface="Latin Modern Math"/>
                    <a:cs typeface="Latin Modern Math"/>
                  </a:rPr>
                  <a:t>.</a:t>
                </a:r>
                <a:endParaRPr lang="en-US" sz="1800" dirty="0">
                  <a:latin typeface="Latin Modern Math"/>
                  <a:cs typeface="Latin Modern Math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E547274-3DBD-4FA6-8AEA-A559DB58D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41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41B2-1477-4985-878B-3BD88EE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Details of </a:t>
            </a:r>
            <a:r>
              <a:rPr lang="en-US" i="1" spc="60" dirty="0">
                <a:latin typeface="Georgia"/>
                <a:cs typeface="Georgia"/>
              </a:rPr>
              <a:t>K</a:t>
            </a:r>
            <a:r>
              <a:rPr lang="en-US" spc="60" dirty="0"/>
              <a:t>-means </a:t>
            </a:r>
            <a:r>
              <a:rPr lang="en-US" spc="10" dirty="0"/>
              <a:t>clustering:</a:t>
            </a:r>
            <a:r>
              <a:rPr lang="en-US" spc="90" dirty="0"/>
              <a:t> </a:t>
            </a:r>
            <a:r>
              <a:rPr lang="en-US" spc="5" dirty="0"/>
              <a:t>continued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2DD802B-502D-4726-BE3C-6D803329B26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08279" marR="43180" indent="-132715">
                  <a:lnSpc>
                    <a:spcPct val="102600"/>
                  </a:lnSpc>
                  <a:spcBef>
                    <a:spcPts val="55"/>
                  </a:spcBef>
                  <a:buClr>
                    <a:srgbClr val="3333B2"/>
                  </a:buClr>
                  <a:buSzPct val="90909"/>
                  <a:buFont typeface="DejaVu Sans Condensed"/>
                  <a:buChar char="•"/>
                  <a:tabLst>
                    <a:tab pos="208915" algn="l"/>
                  </a:tabLst>
                </a:pPr>
                <a:r>
                  <a:rPr lang="en-US" sz="1800" spc="-10" dirty="0">
                    <a:latin typeface="Latin Modern Math"/>
                    <a:cs typeface="Latin Modern Math"/>
                  </a:rPr>
                  <a:t>The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idea behind </a:t>
                </a:r>
                <a:r>
                  <a:rPr lang="en-US" sz="1800" i="1" spc="30" dirty="0">
                    <a:latin typeface="Times New Roman"/>
                    <a:cs typeface="Times New Roman"/>
                  </a:rPr>
                  <a:t>K</a:t>
                </a:r>
                <a:r>
                  <a:rPr lang="en-US" sz="1800" spc="30" dirty="0">
                    <a:latin typeface="Latin Modern Math"/>
                    <a:cs typeface="Latin Modern Math"/>
                  </a:rPr>
                  <a:t>-means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clustering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is that a </a:t>
                </a:r>
                <a:r>
                  <a:rPr lang="en-US" sz="1800" i="1" spc="-35" dirty="0">
                    <a:solidFill>
                      <a:srgbClr val="009900"/>
                    </a:solidFill>
                    <a:latin typeface="LM Roman 10"/>
                    <a:cs typeface="LM Roman 10"/>
                  </a:rPr>
                  <a:t>good </a:t>
                </a:r>
                <a:r>
                  <a:rPr lang="en-US" sz="1800" i="1" spc="-35" dirty="0">
                    <a:latin typeface="LM Roman 10"/>
                    <a:cs typeface="LM Roman 10"/>
                  </a:rPr>
                  <a:t>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clustering is one for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which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the </a:t>
                </a:r>
                <a:r>
                  <a:rPr lang="en-US" sz="1800" i="1" spc="-5" dirty="0">
                    <a:solidFill>
                      <a:srgbClr val="009900"/>
                    </a:solidFill>
                    <a:latin typeface="LM Roman 10"/>
                    <a:cs typeface="LM Roman 10"/>
                  </a:rPr>
                  <a:t>within-cluster variation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is</a:t>
                </a:r>
                <a:r>
                  <a:rPr lang="en-US" sz="1800" spc="-70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as  small as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possible.</a:t>
                </a:r>
                <a:endParaRPr lang="en-US" sz="1800" dirty="0">
                  <a:latin typeface="Latin Modern Math"/>
                  <a:cs typeface="Latin Modern Math"/>
                </a:endParaRPr>
              </a:p>
              <a:p>
                <a:pPr marL="208279" marR="72390" indent="-132715">
                  <a:lnSpc>
                    <a:spcPct val="102600"/>
                  </a:lnSpc>
                  <a:spcBef>
                    <a:spcPts val="300"/>
                  </a:spcBef>
                  <a:buClr>
                    <a:srgbClr val="3333B2"/>
                  </a:buClr>
                  <a:buSzPct val="90909"/>
                  <a:buFont typeface="DejaVu Sans Condensed"/>
                  <a:buChar char="•"/>
                  <a:tabLst>
                    <a:tab pos="208915" algn="l"/>
                  </a:tabLst>
                </a:pPr>
                <a:r>
                  <a:rPr lang="en-US" sz="1800" spc="-10" dirty="0">
                    <a:latin typeface="Latin Modern Math"/>
                    <a:cs typeface="Latin Modern Math"/>
                  </a:rPr>
                  <a:t>The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within-cluster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variation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for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cluster </a:t>
                </a:r>
                <a:r>
                  <a:rPr lang="en-US" sz="1800" i="1" spc="65" dirty="0">
                    <a:latin typeface="Times New Roman"/>
                    <a:cs typeface="Times New Roman"/>
                  </a:rPr>
                  <a:t>C</a:t>
                </a:r>
                <a:r>
                  <a:rPr lang="en-US" sz="2000" i="1" spc="97" baseline="-13888" dirty="0">
                    <a:latin typeface="Times New Roman"/>
                    <a:cs typeface="Times New Roman"/>
                  </a:rPr>
                  <a:t>k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is a measure  </a:t>
                </a:r>
                <a:r>
                  <a:rPr lang="en-US" sz="1800" spc="20" dirty="0">
                    <a:latin typeface="Latin Modern Math"/>
                    <a:cs typeface="Latin Modern Math"/>
                  </a:rPr>
                  <a:t>WCV(</a:t>
                </a:r>
                <a:r>
                  <a:rPr lang="en-US" sz="1800" i="1" spc="20" dirty="0">
                    <a:latin typeface="Times New Roman"/>
                    <a:cs typeface="Times New Roman"/>
                  </a:rPr>
                  <a:t>C</a:t>
                </a:r>
                <a:r>
                  <a:rPr lang="en-US" sz="2000" i="1" spc="30" baseline="-13888" dirty="0">
                    <a:latin typeface="Times New Roman"/>
                    <a:cs typeface="Times New Roman"/>
                  </a:rPr>
                  <a:t>k</a:t>
                </a:r>
                <a:r>
                  <a:rPr lang="en-US" sz="1800" spc="20" dirty="0">
                    <a:latin typeface="Latin Modern Math"/>
                    <a:cs typeface="Latin Modern Math"/>
                  </a:rPr>
                  <a:t>)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of the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amount </a:t>
                </a:r>
                <a:r>
                  <a:rPr lang="en-US" sz="1800" spc="-25" dirty="0">
                    <a:latin typeface="Latin Modern Math"/>
                    <a:cs typeface="Latin Modern Math"/>
                  </a:rPr>
                  <a:t>by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which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the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observations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within 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a cluster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differ from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each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 other.</a:t>
                </a:r>
                <a:endParaRPr lang="en-US" sz="1800" dirty="0">
                  <a:latin typeface="Latin Modern Math"/>
                  <a:cs typeface="Latin Modern Math"/>
                </a:endParaRPr>
              </a:p>
              <a:p>
                <a:pPr marL="208279" indent="-133350">
                  <a:lnSpc>
                    <a:spcPct val="100000"/>
                  </a:lnSpc>
                  <a:spcBef>
                    <a:spcPts val="334"/>
                  </a:spcBef>
                  <a:buClr>
                    <a:srgbClr val="3333B2"/>
                  </a:buClr>
                  <a:buSzPct val="90909"/>
                  <a:buFont typeface="DejaVu Sans Condensed"/>
                  <a:buChar char="•"/>
                  <a:tabLst>
                    <a:tab pos="208915" algn="l"/>
                  </a:tabLst>
                </a:pPr>
                <a:r>
                  <a:rPr lang="en-US" sz="1800" spc="-5" dirty="0">
                    <a:latin typeface="Latin Modern Math"/>
                    <a:cs typeface="Latin Modern Math"/>
                  </a:rPr>
                  <a:t>Hence </a:t>
                </a:r>
                <a:r>
                  <a:rPr lang="en-US" sz="1800" spc="-25" dirty="0">
                    <a:latin typeface="Latin Modern Math"/>
                    <a:cs typeface="Latin Modern Math"/>
                  </a:rPr>
                  <a:t>we want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to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solve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the</a:t>
                </a:r>
                <a:r>
                  <a:rPr lang="en-US" sz="1800" spc="45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problem</a:t>
                </a:r>
              </a:p>
              <a:p>
                <a:pPr marL="74929" indent="0" algn="ctr">
                  <a:lnSpc>
                    <a:spcPct val="100000"/>
                  </a:lnSpc>
                  <a:spcBef>
                    <a:spcPts val="334"/>
                  </a:spcBef>
                  <a:buClr>
                    <a:srgbClr val="3333B2"/>
                  </a:buClr>
                  <a:buSzPct val="90909"/>
                  <a:buNone/>
                  <a:tabLst>
                    <a:tab pos="2089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pc="-10" smtClean="0">
                              <a:latin typeface="Cambria Math" panose="02040503050406030204" pitchFamily="18" charset="0"/>
                              <a:cs typeface="Latin Modern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spc="-10" smtClean="0">
                                  <a:latin typeface="Cambria Math" panose="02040503050406030204" pitchFamily="18" charset="0"/>
                                  <a:cs typeface="Latin Modern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i="0" spc="-10" smtClean="0">
                                  <a:latin typeface="Cambria Math" panose="02040503050406030204" pitchFamily="18" charset="0"/>
                                  <a:cs typeface="Latin Modern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800" b="0" i="1" spc="-10" smtClean="0">
                                      <a:latin typeface="Cambria Math" panose="02040503050406030204" pitchFamily="18" charset="0"/>
                                      <a:cs typeface="Latin Modern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pc="-10" smtClean="0">
                                      <a:latin typeface="Cambria Math" panose="02040503050406030204" pitchFamily="18" charset="0"/>
                                      <a:cs typeface="Latin Modern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b="0" i="1" spc="-10" smtClean="0">
                                      <a:latin typeface="Cambria Math" panose="02040503050406030204" pitchFamily="18" charset="0"/>
                                      <a:cs typeface="Latin Modern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pc="-10" smtClean="0">
                                  <a:latin typeface="Cambria Math" panose="02040503050406030204" pitchFamily="18" charset="0"/>
                                  <a:cs typeface="Latin Modern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00" b="0" i="1" spc="-10" smtClean="0">
                                      <a:latin typeface="Cambria Math" panose="02040503050406030204" pitchFamily="18" charset="0"/>
                                      <a:cs typeface="Latin Modern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pc="-10" smtClean="0">
                                      <a:latin typeface="Cambria Math" panose="02040503050406030204" pitchFamily="18" charset="0"/>
                                      <a:cs typeface="Latin Modern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b="0" i="1" spc="-10" smtClean="0">
                                      <a:latin typeface="Cambria Math" panose="02040503050406030204" pitchFamily="18" charset="0"/>
                                      <a:cs typeface="Latin Modern Math"/>
                                    </a:rPr>
                                    <m:t>𝐾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800" i="1" spc="-1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pc="-1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pc="-1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pc="-1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800" b="0" i="1" spc="-10" smtClean="0">
                                  <a:latin typeface="Cambria Math" panose="02040503050406030204" pitchFamily="18" charset="0"/>
                                </a:rPr>
                                <m:t>𝑊𝐶𝑉</m:t>
                              </m:r>
                              <m:r>
                                <a:rPr lang="en-US" sz="1800" b="0" i="1" spc="-1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pc="-1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pc="-1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b="0" i="1" spc="-1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800" b="0" i="1" spc="-1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800" spc="-10" dirty="0">
                  <a:latin typeface="Latin Modern Math"/>
                  <a:cs typeface="Latin Modern Math"/>
                </a:endParaRPr>
              </a:p>
              <a:p>
                <a:pPr marL="208279" indent="-133350">
                  <a:lnSpc>
                    <a:spcPct val="100000"/>
                  </a:lnSpc>
                  <a:spcBef>
                    <a:spcPts val="334"/>
                  </a:spcBef>
                  <a:buClr>
                    <a:srgbClr val="3333B2"/>
                  </a:buClr>
                  <a:buSzPct val="90909"/>
                  <a:buFont typeface="DejaVu Sans Condensed"/>
                  <a:buChar char="•"/>
                  <a:tabLst>
                    <a:tab pos="208915" algn="l"/>
                  </a:tabLst>
                </a:pPr>
                <a:endParaRPr lang="en-US" spc="-10" dirty="0">
                  <a:latin typeface="Latin Modern Math"/>
                  <a:cs typeface="Latin Modern Math"/>
                </a:endParaRPr>
              </a:p>
              <a:p>
                <a:pPr marL="74929" indent="0">
                  <a:lnSpc>
                    <a:spcPct val="100000"/>
                  </a:lnSpc>
                  <a:spcBef>
                    <a:spcPts val="334"/>
                  </a:spcBef>
                  <a:buClr>
                    <a:srgbClr val="3333B2"/>
                  </a:buClr>
                  <a:buSzPct val="90909"/>
                  <a:buNone/>
                  <a:tabLst>
                    <a:tab pos="208915" algn="l"/>
                  </a:tabLst>
                </a:pPr>
                <a:endParaRPr lang="en-US" sz="1800" dirty="0">
                  <a:latin typeface="Latin Modern Math"/>
                  <a:cs typeface="Latin Modern Math"/>
                </a:endParaRPr>
              </a:p>
              <a:p>
                <a:pPr marL="114300" indent="0">
                  <a:buNone/>
                </a:pPr>
                <a:endParaRPr lang="en-US" dirty="0"/>
              </a:p>
              <a:p>
                <a:pPr marL="144780" marR="52705" indent="-132715">
                  <a:lnSpc>
                    <a:spcPct val="102600"/>
                  </a:lnSpc>
                  <a:spcBef>
                    <a:spcPts val="55"/>
                  </a:spcBef>
                  <a:buClr>
                    <a:srgbClr val="3333B2"/>
                  </a:buClr>
                  <a:buSzPct val="90909"/>
                  <a:buFont typeface="DejaVu Sans Condensed"/>
                  <a:buChar char="•"/>
                  <a:tabLst>
                    <a:tab pos="145415" algn="l"/>
                  </a:tabLst>
                </a:pPr>
                <a:r>
                  <a:rPr lang="en-US" sz="1800" spc="-5" dirty="0">
                    <a:latin typeface="Latin Modern Math"/>
                    <a:cs typeface="Latin Modern Math"/>
                  </a:rPr>
                  <a:t>In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words,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this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formula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says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that </a:t>
                </a:r>
                <a:r>
                  <a:rPr lang="en-US" sz="1800" spc="-25" dirty="0">
                    <a:latin typeface="Latin Modern Math"/>
                    <a:cs typeface="Latin Modern Math"/>
                  </a:rPr>
                  <a:t>we want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to partition the 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observations into </a:t>
                </a:r>
                <a:r>
                  <a:rPr lang="en-US" sz="1800" i="1" spc="190" dirty="0">
                    <a:latin typeface="Times New Roman"/>
                    <a:cs typeface="Times New Roman"/>
                  </a:rPr>
                  <a:t>K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clusters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such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that the</a:t>
                </a:r>
                <a:r>
                  <a:rPr lang="en-US" sz="1800" spc="10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total</a:t>
                </a:r>
                <a:r>
                  <a:rPr lang="en-US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within-cluster </a:t>
                </a:r>
                <a:r>
                  <a:rPr lang="en-US" sz="1800" spc="-15" dirty="0">
                    <a:latin typeface="Latin Modern Math"/>
                    <a:cs typeface="Latin Modern Math"/>
                  </a:rPr>
                  <a:t>variation, 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summed </a:t>
                </a:r>
                <a:r>
                  <a:rPr lang="en-US" sz="1800" spc="-25" dirty="0">
                    <a:latin typeface="Latin Modern Math"/>
                    <a:cs typeface="Latin Modern Math"/>
                  </a:rPr>
                  <a:t>over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all </a:t>
                </a:r>
                <a:r>
                  <a:rPr lang="en-US" sz="1800" i="1" spc="190" dirty="0">
                    <a:latin typeface="Times New Roman"/>
                    <a:cs typeface="Times New Roman"/>
                  </a:rPr>
                  <a:t>K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clusters, is as  small as</a:t>
                </a:r>
                <a:r>
                  <a:rPr lang="en-US" sz="1800" spc="-10" dirty="0">
                    <a:latin typeface="Latin Modern Math"/>
                    <a:cs typeface="Latin Modern Math"/>
                  </a:rPr>
                  <a:t> </a:t>
                </a:r>
                <a:r>
                  <a:rPr lang="en-US" sz="1800" spc="-5" dirty="0">
                    <a:latin typeface="Latin Modern Math"/>
                    <a:cs typeface="Latin Modern Math"/>
                  </a:rPr>
                  <a:t>possible.</a:t>
                </a:r>
                <a:endParaRPr lang="en-US" sz="1800" dirty="0">
                  <a:latin typeface="Latin Modern Math"/>
                  <a:cs typeface="Latin Modern Math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2DD802B-502D-4726-BE3C-6D803329B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86" b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37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C20A-9A88-42B1-BACD-14282F2C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5" dirty="0"/>
              <a:t>How </a:t>
            </a:r>
            <a:r>
              <a:rPr lang="en-US" spc="10" dirty="0"/>
              <a:t>to </a:t>
            </a:r>
            <a:r>
              <a:rPr lang="en-US" spc="5" dirty="0"/>
              <a:t>define </a:t>
            </a:r>
            <a:r>
              <a:rPr lang="en-US" spc="10" dirty="0"/>
              <a:t>within-cluster</a:t>
            </a:r>
            <a:r>
              <a:rPr lang="en-US" spc="5" dirty="0"/>
              <a:t> variation?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67CD2B6-DF09-4CE5-8035-E4C324DAE1D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dirty="0"/>
                  <a:t>Typically, we use Euclidean distance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𝑊𝐶𝑉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denotes the number of observations in the kth cluster.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dirty="0"/>
                  <a:t> Optimization problem that defines K-means clustering,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67CD2B6-DF09-4CE5-8035-E4C324DAE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623C8-5DB6-4751-99A8-8BE17C9E3AAB}"/>
                  </a:ext>
                </a:extLst>
              </p:cNvPr>
              <p:cNvSpPr txBox="1"/>
              <p:nvPr/>
            </p:nvSpPr>
            <p:spPr>
              <a:xfrm>
                <a:off x="1032933" y="3346489"/>
                <a:ext cx="6327422" cy="1222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pc="-10" smtClean="0">
                              <a:latin typeface="Cambria Math" panose="02040503050406030204" pitchFamily="18" charset="0"/>
                              <a:cs typeface="Latin Modern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pc="-10" smtClean="0">
                                  <a:latin typeface="Cambria Math" panose="02040503050406030204" pitchFamily="18" charset="0"/>
                                  <a:cs typeface="Latin Modern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pc="-10" smtClean="0">
                                  <a:latin typeface="Cambria Math" panose="02040503050406030204" pitchFamily="18" charset="0"/>
                                  <a:cs typeface="Latin Modern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400" b="0" i="1" spc="-10" smtClean="0">
                                      <a:latin typeface="Cambria Math" panose="02040503050406030204" pitchFamily="18" charset="0"/>
                                      <a:cs typeface="Latin Modern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pc="-10" smtClean="0">
                                      <a:latin typeface="Cambria Math" panose="02040503050406030204" pitchFamily="18" charset="0"/>
                                      <a:cs typeface="Latin Modern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pc="-10" smtClean="0">
                                      <a:latin typeface="Cambria Math" panose="02040503050406030204" pitchFamily="18" charset="0"/>
                                      <a:cs typeface="Latin Modern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pc="-10" smtClean="0">
                                  <a:latin typeface="Cambria Math" panose="02040503050406030204" pitchFamily="18" charset="0"/>
                                  <a:cs typeface="Latin Modern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0" i="1" spc="-10" smtClean="0">
                                      <a:latin typeface="Cambria Math" panose="02040503050406030204" pitchFamily="18" charset="0"/>
                                      <a:cs typeface="Latin Modern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pc="-10" smtClean="0">
                                      <a:latin typeface="Cambria Math" panose="02040503050406030204" pitchFamily="18" charset="0"/>
                                      <a:cs typeface="Latin Modern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pc="-10" smtClean="0">
                                      <a:latin typeface="Cambria Math" panose="02040503050406030204" pitchFamily="18" charset="0"/>
                                      <a:cs typeface="Latin Modern Math"/>
                                    </a:rPr>
                                    <m:t>𝐾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pc="-1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pc="-1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pc="-1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pc="-1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623C8-5DB6-4751-99A8-8BE17C9E3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" y="3346489"/>
                <a:ext cx="6327422" cy="12223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31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BE52-FB75-4D82-9D44-8BC721D6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EB427-8AB8-4325-AAC4-ED8A1128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0355" y="693223"/>
            <a:ext cx="6518078" cy="3957591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Randomly assign a number, from 1 to K, to each of the observations. These serve as initial cluster assignments for the observations. (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Random Partition</a:t>
            </a:r>
            <a:r>
              <a:rPr lang="en-US" sz="2400" dirty="0"/>
              <a:t>). 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Alternatively (</a:t>
            </a:r>
            <a:r>
              <a:rPr lang="en-US" sz="2000" dirty="0" err="1"/>
              <a:t>Forgy</a:t>
            </a:r>
            <a:r>
              <a:rPr lang="en-US" sz="2000" dirty="0"/>
              <a:t>): choose k-observation to be ‘centroids’ and perform 2.b</a:t>
            </a:r>
          </a:p>
          <a:p>
            <a:pPr lvl="1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400" dirty="0"/>
              <a:t>Iterate until the cluster assignments stop changing: </a:t>
            </a:r>
          </a:p>
          <a:p>
            <a:pPr marL="1054100" lvl="1" indent="-457200">
              <a:buFont typeface="+mj-lt"/>
              <a:buAutoNum type="alphaLcParenR"/>
            </a:pPr>
            <a:r>
              <a:rPr lang="en-US" sz="2200" dirty="0"/>
              <a:t>For each of the K clusters, compute the cluster </a:t>
            </a:r>
            <a:r>
              <a:rPr lang="en-US" sz="2200" b="1" dirty="0"/>
              <a:t>centroid</a:t>
            </a:r>
            <a:r>
              <a:rPr lang="en-US" sz="2200" dirty="0"/>
              <a:t>. The k-</a:t>
            </a:r>
            <a:r>
              <a:rPr lang="en-US" sz="2200" dirty="0" err="1"/>
              <a:t>th</a:t>
            </a:r>
            <a:r>
              <a:rPr lang="en-US" sz="2200" dirty="0"/>
              <a:t> cluster centroid is the vector of the p feature means for the observations in the kth cluster. </a:t>
            </a:r>
          </a:p>
          <a:p>
            <a:pPr lvl="1">
              <a:buFont typeface="+mj-lt"/>
              <a:buAutoNum type="alphaLcParenR"/>
            </a:pPr>
            <a:r>
              <a:rPr lang="en-US" sz="2200" dirty="0"/>
              <a:t>Assign each observation to the cluster whose centroid is closest (where closest is defined using Euclidean distance).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E974D92-2EF1-46C7-97FC-33AA40E700FF}"/>
              </a:ext>
            </a:extLst>
          </p:cNvPr>
          <p:cNvSpPr/>
          <p:nvPr/>
        </p:nvSpPr>
        <p:spPr>
          <a:xfrm>
            <a:off x="9660" y="916084"/>
            <a:ext cx="1335348" cy="1760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A636810-4B38-41EF-BECB-F982923D6BDD}"/>
              </a:ext>
            </a:extLst>
          </p:cNvPr>
          <p:cNvSpPr/>
          <p:nvPr/>
        </p:nvSpPr>
        <p:spPr>
          <a:xfrm>
            <a:off x="1345008" y="916084"/>
            <a:ext cx="1335348" cy="176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DB6628F6-0ACB-436D-983F-74978067F12B}"/>
              </a:ext>
            </a:extLst>
          </p:cNvPr>
          <p:cNvSpPr/>
          <p:nvPr/>
        </p:nvSpPr>
        <p:spPr>
          <a:xfrm>
            <a:off x="0" y="2676813"/>
            <a:ext cx="1345007" cy="1773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A01DF4B0-66C2-4DC8-AE81-F5A27CFA9276}"/>
              </a:ext>
            </a:extLst>
          </p:cNvPr>
          <p:cNvSpPr/>
          <p:nvPr/>
        </p:nvSpPr>
        <p:spPr>
          <a:xfrm>
            <a:off x="1354172" y="2676813"/>
            <a:ext cx="1326183" cy="1773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4D374B8-4EEB-4C4E-BED6-67D2025EC4DF}"/>
              </a:ext>
            </a:extLst>
          </p:cNvPr>
          <p:cNvSpPr txBox="1"/>
          <p:nvPr/>
        </p:nvSpPr>
        <p:spPr>
          <a:xfrm>
            <a:off x="753462" y="916083"/>
            <a:ext cx="600710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5" dirty="0">
                <a:latin typeface="Arial"/>
                <a:cs typeface="Arial"/>
              </a:rPr>
              <a:t>Step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BBD10584-3E27-4D26-9D68-0F720501975A}"/>
              </a:ext>
            </a:extLst>
          </p:cNvPr>
          <p:cNvSpPr txBox="1"/>
          <p:nvPr/>
        </p:nvSpPr>
        <p:spPr>
          <a:xfrm>
            <a:off x="1665910" y="886807"/>
            <a:ext cx="952733" cy="365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100" b="1" dirty="0">
                <a:latin typeface="Arial"/>
                <a:cs typeface="Arial"/>
              </a:rPr>
              <a:t>Iteration 1,</a:t>
            </a:r>
            <a:endParaRPr lang="en-US" sz="1100" b="1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100" b="1" spc="5" dirty="0">
                <a:latin typeface="Arial"/>
                <a:cs typeface="Arial"/>
              </a:rPr>
              <a:t>Step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2a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BDA8B0E-1EF1-4B09-B1D4-958F98C3CCFD}"/>
              </a:ext>
            </a:extLst>
          </p:cNvPr>
          <p:cNvSpPr txBox="1"/>
          <p:nvPr/>
        </p:nvSpPr>
        <p:spPr>
          <a:xfrm>
            <a:off x="461352" y="2672018"/>
            <a:ext cx="852800" cy="365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100" b="1" dirty="0">
                <a:latin typeface="Arial"/>
                <a:cs typeface="Arial"/>
              </a:rPr>
              <a:t>Iteration 1, </a:t>
            </a:r>
            <a:endParaRPr lang="en-US" sz="1100" b="1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100" b="1" spc="5" dirty="0">
                <a:latin typeface="Arial"/>
                <a:cs typeface="Arial"/>
              </a:rPr>
              <a:t>Step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2b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7B1FAD6-8C3C-4EE4-87B0-328CDEA7436F}"/>
              </a:ext>
            </a:extLst>
          </p:cNvPr>
          <p:cNvSpPr txBox="1"/>
          <p:nvPr/>
        </p:nvSpPr>
        <p:spPr>
          <a:xfrm>
            <a:off x="1731994" y="2706091"/>
            <a:ext cx="886649" cy="365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100" b="1" dirty="0">
                <a:latin typeface="Arial"/>
                <a:cs typeface="Arial"/>
              </a:rPr>
              <a:t>Iteration 2, </a:t>
            </a:r>
            <a:endParaRPr lang="en-US" sz="1100" b="1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100" b="1" spc="5" dirty="0">
                <a:latin typeface="Arial"/>
                <a:cs typeface="Arial"/>
              </a:rPr>
              <a:t>Step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2a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91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9E52-2161-46A5-9091-3EA5C4EA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7684F-18F6-4F97-88D2-BC2F1F927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F357E-A279-425E-AE86-7D7A5AE8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22" y="50619"/>
            <a:ext cx="5206200" cy="508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7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746F-92BA-447A-840C-5AB1DFAA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/>
              <a:t>Properties </a:t>
            </a:r>
            <a:r>
              <a:rPr lang="en-US" spc="10" dirty="0"/>
              <a:t>of the</a:t>
            </a:r>
            <a:r>
              <a:rPr lang="en-US" spc="-40" dirty="0"/>
              <a:t> </a:t>
            </a:r>
            <a:r>
              <a:rPr lang="en-US" spc="15" dirty="0"/>
              <a:t>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8823-8C4C-48F2-BD2F-928F0F09D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pc="-5" dirty="0">
                <a:latin typeface="Latin Modern Math"/>
                <a:cs typeface="Latin Modern Math"/>
              </a:rPr>
              <a:t>This algorithm is </a:t>
            </a:r>
            <a:r>
              <a:rPr lang="en-US" sz="1800" spc="-10" dirty="0">
                <a:latin typeface="Latin Modern Math"/>
                <a:cs typeface="Latin Modern Math"/>
              </a:rPr>
              <a:t>guaranteed </a:t>
            </a:r>
            <a:r>
              <a:rPr lang="en-US" sz="1800" spc="-5" dirty="0">
                <a:latin typeface="Latin Modern Math"/>
                <a:cs typeface="Latin Modern Math"/>
              </a:rPr>
              <a:t>to decrease the </a:t>
            </a:r>
            <a:r>
              <a:rPr lang="en-US" sz="1800" spc="-20" dirty="0">
                <a:latin typeface="Latin Modern Math"/>
                <a:cs typeface="Latin Modern Math"/>
              </a:rPr>
              <a:t>value </a:t>
            </a:r>
            <a:r>
              <a:rPr lang="en-US" sz="1800" spc="-5" dirty="0">
                <a:latin typeface="Latin Modern Math"/>
                <a:cs typeface="Latin Modern Math"/>
              </a:rPr>
              <a:t>of </a:t>
            </a:r>
            <a:r>
              <a:rPr lang="en-US" sz="1800" spc="-10" dirty="0">
                <a:latin typeface="Latin Modern Math"/>
                <a:cs typeface="Latin Modern Math"/>
              </a:rPr>
              <a:t>the  </a:t>
            </a:r>
            <a:r>
              <a:rPr lang="en-US" sz="1800" spc="-5" dirty="0">
                <a:latin typeface="Latin Modern Math"/>
                <a:cs typeface="Latin Modern Math"/>
              </a:rPr>
              <a:t>objective at </a:t>
            </a:r>
            <a:r>
              <a:rPr lang="en-US" sz="1800" spc="-15" dirty="0">
                <a:latin typeface="Latin Modern Math"/>
                <a:cs typeface="Latin Modern Math"/>
              </a:rPr>
              <a:t>each </a:t>
            </a:r>
            <a:r>
              <a:rPr lang="en-US" sz="1800" spc="-5" dirty="0">
                <a:latin typeface="Latin Modern Math"/>
                <a:cs typeface="Latin Modern Math"/>
              </a:rPr>
              <a:t>step.</a:t>
            </a:r>
          </a:p>
          <a:p>
            <a:endParaRPr lang="en-US" spc="-5" dirty="0">
              <a:latin typeface="Latin Modern Math"/>
              <a:cs typeface="Latin Modern Math"/>
            </a:endParaRPr>
          </a:p>
          <a:p>
            <a:endParaRPr lang="en-US" sz="1800" spc="-5" dirty="0">
              <a:latin typeface="Latin Modern Math"/>
              <a:cs typeface="Latin Modern Math"/>
            </a:endParaRPr>
          </a:p>
          <a:p>
            <a:endParaRPr lang="en-US" spc="-5" dirty="0">
              <a:latin typeface="Latin Modern Math"/>
              <a:cs typeface="Latin Modern Math"/>
            </a:endParaRPr>
          </a:p>
          <a:p>
            <a:endParaRPr lang="en-US" sz="1800" spc="-5" dirty="0">
              <a:latin typeface="Latin Modern Math"/>
              <a:cs typeface="Latin Modern Math"/>
            </a:endParaRPr>
          </a:p>
          <a:p>
            <a:r>
              <a:rPr lang="en-US" dirty="0"/>
              <a:t>however it is not guaranteed to give the global minimum</a:t>
            </a:r>
            <a:r>
              <a:rPr lang="en-US" sz="1800" spc="-5" dirty="0">
                <a:latin typeface="Latin Modern Math"/>
                <a:cs typeface="Latin Modern Math"/>
              </a:rPr>
              <a:t> </a:t>
            </a:r>
          </a:p>
          <a:p>
            <a:endParaRPr lang="en-US" spc="-5" dirty="0">
              <a:latin typeface="Latin Modern Math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3F7DC-4EBC-4289-ACD3-83A320EF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1022939"/>
            <a:ext cx="6039555" cy="987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B1BF75-EEB0-4500-BAEA-025FFD718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74" y="2788356"/>
            <a:ext cx="3038895" cy="23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7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2881-1E90-4336-AC6F-CD4793D2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different starting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B3AF3-8820-4389-89C5-FE05D666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0578"/>
            <a:ext cx="4657635" cy="4612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C2026A-29A6-47EE-9FDF-DB4F6835DF17}"/>
              </a:ext>
            </a:extLst>
          </p:cNvPr>
          <p:cNvSpPr txBox="1"/>
          <p:nvPr/>
        </p:nvSpPr>
        <p:spPr>
          <a:xfrm>
            <a:off x="5362222" y="750571"/>
            <a:ext cx="36293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 performed six times on the data from  previous figure with K = 3, each time with a different random  initial assignment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different local optima were obtained,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labeled in red all achieved the same best solution, </a:t>
            </a:r>
          </a:p>
        </p:txBody>
      </p:sp>
    </p:spTree>
    <p:extLst>
      <p:ext uri="{BB962C8B-B14F-4D97-AF65-F5344CB8AC3E}">
        <p14:creationId xmlns:p14="http://schemas.microsoft.com/office/powerpoint/2010/main" val="16230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2881-1E90-4336-AC6F-CD4793D2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i="1" spc="30" dirty="0">
                <a:latin typeface="Times New Roman"/>
                <a:cs typeface="Times New Roman"/>
              </a:rPr>
              <a:t>K</a:t>
            </a:r>
            <a:r>
              <a:rPr lang="en-US" sz="2800" spc="30" dirty="0">
                <a:latin typeface="Latin Modern Math"/>
                <a:cs typeface="Latin Modern Math"/>
              </a:rPr>
              <a:t>-means </a:t>
            </a:r>
            <a:r>
              <a:rPr lang="en-US" sz="2800" spc="-5" dirty="0">
                <a:latin typeface="Latin Modern Math"/>
                <a:cs typeface="Latin Modern Math"/>
              </a:rPr>
              <a:t>clustering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2C1F3-4BDA-4BA3-9702-C00743567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Checkout some visualization of K-means clustering</a:t>
            </a:r>
          </a:p>
          <a:p>
            <a:pPr lvl="1"/>
            <a:r>
              <a:rPr lang="en-US" dirty="0">
                <a:hlinkClick r:id="rId2"/>
              </a:rPr>
              <a:t>https://www.youtube.com/watch?v=nXY6PxAaOk0&amp;ab_channel=JohanHagelb%C3%A4ck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https://www.youtube.com/watch?v=5I3Ei69I40s&amp;ab_channel=bitLectures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3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A84F05-5249-4FE5-8A44-6B3923C6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70638-920A-46E7-8971-AD31762D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1644" y="592954"/>
            <a:ext cx="6773592" cy="3957591"/>
          </a:xfrm>
        </p:spPr>
        <p:txBody>
          <a:bodyPr>
            <a:normAutofit/>
          </a:bodyPr>
          <a:lstStyle/>
          <a:p>
            <a:pPr marL="144780" marR="36004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20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Clustering </a:t>
            </a:r>
            <a:r>
              <a:rPr lang="en-US" sz="2000" spc="-5" dirty="0">
                <a:latin typeface="Latin Modern Math"/>
                <a:cs typeface="Latin Modern Math"/>
              </a:rPr>
              <a:t>refers to a </a:t>
            </a:r>
            <a:r>
              <a:rPr lang="en-US" sz="2000" spc="-15" dirty="0">
                <a:latin typeface="Latin Modern Math"/>
                <a:cs typeface="Latin Modern Math"/>
              </a:rPr>
              <a:t>very </a:t>
            </a:r>
            <a:r>
              <a:rPr lang="en-US" sz="2000" spc="-10" dirty="0">
                <a:latin typeface="Latin Modern Math"/>
                <a:cs typeface="Latin Modern Math"/>
              </a:rPr>
              <a:t>broad </a:t>
            </a:r>
            <a:r>
              <a:rPr lang="en-US" sz="2000" spc="-5" dirty="0">
                <a:latin typeface="Latin Modern Math"/>
                <a:cs typeface="Latin Modern Math"/>
              </a:rPr>
              <a:t>set of </a:t>
            </a:r>
            <a:r>
              <a:rPr lang="en-US" sz="2000" spc="-10" dirty="0">
                <a:latin typeface="Latin Modern Math"/>
                <a:cs typeface="Latin Modern Math"/>
              </a:rPr>
              <a:t>techniques </a:t>
            </a:r>
            <a:r>
              <a:rPr lang="en-US" sz="2000" spc="-5" dirty="0">
                <a:latin typeface="Latin Modern Math"/>
                <a:cs typeface="Latin Modern Math"/>
              </a:rPr>
              <a:t>for  </a:t>
            </a:r>
            <a:r>
              <a:rPr lang="en-US" sz="2000" spc="-10" dirty="0">
                <a:latin typeface="Latin Modern Math"/>
                <a:cs typeface="Latin Modern Math"/>
              </a:rPr>
              <a:t>finding </a:t>
            </a:r>
            <a:r>
              <a:rPr lang="en-US" sz="2000" i="1" spc="-20" dirty="0">
                <a:solidFill>
                  <a:srgbClr val="009900"/>
                </a:solidFill>
                <a:latin typeface="LM Roman 10"/>
                <a:cs typeface="LM Roman 10"/>
              </a:rPr>
              <a:t>subgroups</a:t>
            </a:r>
            <a:r>
              <a:rPr lang="en-US" sz="2000" spc="-20" dirty="0">
                <a:latin typeface="Latin Modern Math"/>
                <a:cs typeface="Latin Modern Math"/>
              </a:rPr>
              <a:t>, </a:t>
            </a:r>
            <a:r>
              <a:rPr lang="en-US" sz="2000" spc="-5" dirty="0">
                <a:latin typeface="Latin Modern Math"/>
                <a:cs typeface="Latin Modern Math"/>
              </a:rPr>
              <a:t>or </a:t>
            </a:r>
            <a:r>
              <a:rPr lang="en-US" sz="20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clusters</a:t>
            </a:r>
            <a:r>
              <a:rPr lang="en-US" sz="2000" spc="-5" dirty="0">
                <a:latin typeface="Latin Modern Math"/>
                <a:cs typeface="Latin Modern Math"/>
              </a:rPr>
              <a:t>, in a data</a:t>
            </a:r>
            <a:r>
              <a:rPr lang="en-US" sz="2000" dirty="0">
                <a:latin typeface="Latin Modern Math"/>
                <a:cs typeface="Latin Modern Math"/>
              </a:rPr>
              <a:t> </a:t>
            </a:r>
            <a:r>
              <a:rPr lang="en-US" sz="2000" spc="-5" dirty="0">
                <a:latin typeface="Latin Modern Math"/>
                <a:cs typeface="Latin Modern Math"/>
              </a:rPr>
              <a:t>set.</a:t>
            </a:r>
            <a:endParaRPr lang="en-US" sz="2000" dirty="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2000" spc="-55" dirty="0">
                <a:latin typeface="Latin Modern Math"/>
                <a:cs typeface="Latin Modern Math"/>
              </a:rPr>
              <a:t>We </a:t>
            </a:r>
            <a:r>
              <a:rPr lang="en-US" sz="2000" spc="-5" dirty="0">
                <a:latin typeface="Latin Modern Math"/>
                <a:cs typeface="Latin Modern Math"/>
              </a:rPr>
              <a:t>seek a partition of the </a:t>
            </a:r>
            <a:r>
              <a:rPr lang="en-US" sz="2000" spc="-10" dirty="0">
                <a:latin typeface="Latin Modern Math"/>
                <a:cs typeface="Latin Modern Math"/>
              </a:rPr>
              <a:t>data </a:t>
            </a:r>
            <a:r>
              <a:rPr lang="en-US" sz="2000" spc="-15" dirty="0">
                <a:latin typeface="Latin Modern Math"/>
                <a:cs typeface="Latin Modern Math"/>
              </a:rPr>
              <a:t>into </a:t>
            </a:r>
            <a:r>
              <a:rPr lang="en-US" sz="2000" spc="-5" dirty="0">
                <a:latin typeface="Latin Modern Math"/>
                <a:cs typeface="Latin Modern Math"/>
              </a:rPr>
              <a:t>distinct </a:t>
            </a:r>
            <a:r>
              <a:rPr lang="en-US" sz="2000" spc="-10" dirty="0">
                <a:latin typeface="Latin Modern Math"/>
                <a:cs typeface="Latin Modern Math"/>
              </a:rPr>
              <a:t>groups </a:t>
            </a:r>
            <a:r>
              <a:rPr lang="en-US" sz="2000" spc="-5" dirty="0">
                <a:latin typeface="Latin Modern Math"/>
                <a:cs typeface="Latin Modern Math"/>
              </a:rPr>
              <a:t>so that  the </a:t>
            </a:r>
            <a:r>
              <a:rPr lang="en-US" sz="2000" spc="-10" dirty="0">
                <a:latin typeface="Latin Modern Math"/>
                <a:cs typeface="Latin Modern Math"/>
              </a:rPr>
              <a:t>observations within </a:t>
            </a:r>
            <a:r>
              <a:rPr lang="en-US" sz="2000" spc="-15" dirty="0">
                <a:latin typeface="Latin Modern Math"/>
                <a:cs typeface="Latin Modern Math"/>
              </a:rPr>
              <a:t>each </a:t>
            </a:r>
            <a:r>
              <a:rPr lang="en-US" sz="2000" spc="-10" dirty="0">
                <a:latin typeface="Latin Modern Math"/>
                <a:cs typeface="Latin Modern Math"/>
              </a:rPr>
              <a:t>group </a:t>
            </a:r>
            <a:r>
              <a:rPr lang="en-US" sz="2000" spc="-5" dirty="0">
                <a:latin typeface="Latin Modern Math"/>
                <a:cs typeface="Latin Modern Math"/>
              </a:rPr>
              <a:t>are quite similar to  </a:t>
            </a:r>
            <a:r>
              <a:rPr lang="en-US" sz="2000" spc="-15" dirty="0">
                <a:latin typeface="Latin Modern Math"/>
                <a:cs typeface="Latin Modern Math"/>
              </a:rPr>
              <a:t>each</a:t>
            </a:r>
            <a:r>
              <a:rPr lang="en-US" sz="2000" spc="-10" dirty="0">
                <a:latin typeface="Latin Modern Math"/>
                <a:cs typeface="Latin Modern Math"/>
              </a:rPr>
              <a:t> </a:t>
            </a:r>
            <a:r>
              <a:rPr lang="en-US" sz="2000" spc="-5" dirty="0">
                <a:latin typeface="Latin Modern Math"/>
                <a:cs typeface="Latin Modern Math"/>
              </a:rPr>
              <a:t>other,</a:t>
            </a:r>
            <a:endParaRPr lang="en-US" sz="2000" dirty="0">
              <a:latin typeface="Latin Modern Math"/>
              <a:cs typeface="Latin Modern Math"/>
            </a:endParaRPr>
          </a:p>
          <a:p>
            <a:pPr marL="144780" marR="2095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2000" spc="-5" dirty="0">
                <a:latin typeface="Latin Modern Math"/>
                <a:cs typeface="Latin Modern Math"/>
              </a:rPr>
              <a:t>It </a:t>
            </a:r>
            <a:r>
              <a:rPr lang="en-US" sz="2000" spc="-15" dirty="0">
                <a:latin typeface="Latin Modern Math"/>
                <a:cs typeface="Latin Modern Math"/>
              </a:rPr>
              <a:t>make </a:t>
            </a:r>
            <a:r>
              <a:rPr lang="en-US" sz="2000" spc="-5" dirty="0">
                <a:latin typeface="Latin Modern Math"/>
                <a:cs typeface="Latin Modern Math"/>
              </a:rPr>
              <a:t>this concrete, </a:t>
            </a:r>
            <a:r>
              <a:rPr lang="en-US" sz="2000" spc="-25" dirty="0">
                <a:latin typeface="Latin Modern Math"/>
                <a:cs typeface="Latin Modern Math"/>
              </a:rPr>
              <a:t>we </a:t>
            </a:r>
            <a:r>
              <a:rPr lang="en-US" sz="2000" spc="-15" dirty="0">
                <a:latin typeface="Latin Modern Math"/>
                <a:cs typeface="Latin Modern Math"/>
              </a:rPr>
              <a:t>must </a:t>
            </a:r>
            <a:r>
              <a:rPr lang="en-US" sz="2000" spc="-10" dirty="0">
                <a:latin typeface="Latin Modern Math"/>
                <a:cs typeface="Latin Modern Math"/>
              </a:rPr>
              <a:t>define what </a:t>
            </a:r>
            <a:r>
              <a:rPr lang="en-US" sz="2000" spc="-5" dirty="0">
                <a:latin typeface="Latin Modern Math"/>
                <a:cs typeface="Latin Modern Math"/>
              </a:rPr>
              <a:t>it </a:t>
            </a:r>
            <a:r>
              <a:rPr lang="en-US" sz="2000" spc="-10" dirty="0">
                <a:latin typeface="Latin Modern Math"/>
                <a:cs typeface="Latin Modern Math"/>
              </a:rPr>
              <a:t>means </a:t>
            </a:r>
            <a:r>
              <a:rPr lang="en-US" sz="2000" spc="-5" dirty="0">
                <a:latin typeface="Latin Modern Math"/>
                <a:cs typeface="Latin Modern Math"/>
              </a:rPr>
              <a:t>for  </a:t>
            </a:r>
            <a:r>
              <a:rPr lang="en-US" sz="2000" spc="-30" dirty="0">
                <a:latin typeface="Latin Modern Math"/>
                <a:cs typeface="Latin Modern Math"/>
              </a:rPr>
              <a:t>two </a:t>
            </a:r>
            <a:r>
              <a:rPr lang="en-US" sz="2000" spc="-5" dirty="0">
                <a:latin typeface="Latin Modern Math"/>
                <a:cs typeface="Latin Modern Math"/>
              </a:rPr>
              <a:t>or </a:t>
            </a:r>
            <a:r>
              <a:rPr lang="en-US" sz="2000" spc="-10" dirty="0">
                <a:latin typeface="Latin Modern Math"/>
                <a:cs typeface="Latin Modern Math"/>
              </a:rPr>
              <a:t>more observations </a:t>
            </a:r>
            <a:r>
              <a:rPr lang="en-US" sz="2000" spc="-5" dirty="0">
                <a:latin typeface="Latin Modern Math"/>
                <a:cs typeface="Latin Modern Math"/>
              </a:rPr>
              <a:t>to </a:t>
            </a:r>
            <a:r>
              <a:rPr lang="en-US" sz="2000" spc="5" dirty="0">
                <a:latin typeface="Latin Modern Math"/>
                <a:cs typeface="Latin Modern Math"/>
              </a:rPr>
              <a:t>be </a:t>
            </a:r>
            <a:r>
              <a:rPr lang="en-US" sz="2000" i="1" spc="-5" dirty="0">
                <a:solidFill>
                  <a:srgbClr val="009900"/>
                </a:solidFill>
                <a:latin typeface="LM Roman 10"/>
                <a:cs typeface="LM Roman 10"/>
              </a:rPr>
              <a:t>similar </a:t>
            </a:r>
            <a:r>
              <a:rPr lang="en-US" sz="2000" spc="-5" dirty="0">
                <a:latin typeface="Latin Modern Math"/>
                <a:cs typeface="Latin Modern Math"/>
              </a:rPr>
              <a:t>or</a:t>
            </a:r>
            <a:r>
              <a:rPr lang="en-US" sz="2000" spc="-30" dirty="0">
                <a:latin typeface="Latin Modern Math"/>
                <a:cs typeface="Latin Modern Math"/>
              </a:rPr>
              <a:t> </a:t>
            </a:r>
            <a:r>
              <a:rPr lang="en-US" sz="2000" i="1" spc="-10" dirty="0">
                <a:solidFill>
                  <a:srgbClr val="009900"/>
                </a:solidFill>
                <a:latin typeface="LM Roman 10"/>
                <a:cs typeface="LM Roman 10"/>
              </a:rPr>
              <a:t>different</a:t>
            </a:r>
            <a:r>
              <a:rPr lang="en-US" sz="2000" spc="-10" dirty="0">
                <a:latin typeface="Latin Modern Math"/>
                <a:cs typeface="Latin Modern Math"/>
              </a:rPr>
              <a:t>.</a:t>
            </a:r>
            <a:endParaRPr lang="en-US" sz="2000" dirty="0">
              <a:latin typeface="Latin Modern Math"/>
              <a:cs typeface="Latin Modern Math"/>
            </a:endParaRPr>
          </a:p>
          <a:p>
            <a:pPr marL="144780" marR="1593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2000" spc="-5" dirty="0">
                <a:latin typeface="Latin Modern Math"/>
                <a:cs typeface="Latin Modern Math"/>
              </a:rPr>
              <a:t>Indeed, this is often a </a:t>
            </a:r>
            <a:r>
              <a:rPr lang="en-US" sz="2000" spc="-10" dirty="0">
                <a:latin typeface="Latin Modern Math"/>
                <a:cs typeface="Latin Modern Math"/>
              </a:rPr>
              <a:t>domain-specific </a:t>
            </a:r>
            <a:r>
              <a:rPr lang="en-US" sz="2000" spc="-5" dirty="0">
                <a:latin typeface="Latin Modern Math"/>
                <a:cs typeface="Latin Modern Math"/>
              </a:rPr>
              <a:t>consideration that  </a:t>
            </a:r>
            <a:r>
              <a:rPr lang="en-US" sz="2000" spc="-15" dirty="0">
                <a:latin typeface="Latin Modern Math"/>
                <a:cs typeface="Latin Modern Math"/>
              </a:rPr>
              <a:t>must </a:t>
            </a:r>
            <a:r>
              <a:rPr lang="en-US" sz="2000" spc="5" dirty="0">
                <a:latin typeface="Latin Modern Math"/>
                <a:cs typeface="Latin Modern Math"/>
              </a:rPr>
              <a:t>be </a:t>
            </a:r>
            <a:r>
              <a:rPr lang="en-US" sz="2000" spc="-10" dirty="0">
                <a:latin typeface="Latin Modern Math"/>
                <a:cs typeface="Latin Modern Math"/>
              </a:rPr>
              <a:t>made </a:t>
            </a:r>
            <a:r>
              <a:rPr lang="en-US" sz="2000" spc="-5" dirty="0">
                <a:latin typeface="Latin Modern Math"/>
                <a:cs typeface="Latin Modern Math"/>
              </a:rPr>
              <a:t>based </a:t>
            </a:r>
            <a:r>
              <a:rPr lang="en-US" sz="2000" spc="-10" dirty="0">
                <a:latin typeface="Latin Modern Math"/>
                <a:cs typeface="Latin Modern Math"/>
              </a:rPr>
              <a:t>on knowledge </a:t>
            </a:r>
            <a:r>
              <a:rPr lang="en-US" sz="2000" spc="-5" dirty="0">
                <a:latin typeface="Latin Modern Math"/>
                <a:cs typeface="Latin Modern Math"/>
              </a:rPr>
              <a:t>of the data </a:t>
            </a:r>
            <a:r>
              <a:rPr lang="en-US" sz="2000" dirty="0">
                <a:latin typeface="Latin Modern Math"/>
                <a:cs typeface="Latin Modern Math"/>
              </a:rPr>
              <a:t>being  </a:t>
            </a:r>
            <a:r>
              <a:rPr lang="en-US" sz="2000" spc="-5" dirty="0">
                <a:latin typeface="Latin Modern Math"/>
                <a:cs typeface="Latin Modern Math"/>
              </a:rPr>
              <a:t>studied.</a:t>
            </a:r>
            <a:endParaRPr lang="en-US" sz="2000" dirty="0">
              <a:latin typeface="Latin Modern Math"/>
              <a:cs typeface="Latin Modern Math"/>
            </a:endParaRPr>
          </a:p>
          <a:p>
            <a:endParaRPr lang="en-US" sz="20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CD7D98B-F26F-4FBC-B8D3-02FF1C85A7E6}"/>
              </a:ext>
            </a:extLst>
          </p:cNvPr>
          <p:cNvSpPr/>
          <p:nvPr/>
        </p:nvSpPr>
        <p:spPr>
          <a:xfrm>
            <a:off x="78764" y="592954"/>
            <a:ext cx="2212880" cy="2844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59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1E35-AFC0-499C-8348-AEF98A0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20" dirty="0"/>
              <a:t>PCA </a:t>
            </a:r>
            <a:r>
              <a:rPr lang="en-US" spc="10" dirty="0"/>
              <a:t>vs</a:t>
            </a:r>
            <a:r>
              <a:rPr lang="en-US" spc="-35" dirty="0"/>
              <a:t> </a:t>
            </a:r>
            <a:r>
              <a:rPr lang="en-US" spc="10" dirty="0"/>
              <a:t>Clustering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FD106-15F0-420C-84D7-351EDAB5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6773" y="611284"/>
            <a:ext cx="5155526" cy="3957591"/>
          </a:xfrm>
        </p:spPr>
        <p:txBody>
          <a:bodyPr/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spc="-10" dirty="0">
                <a:latin typeface="Latin Modern Math"/>
                <a:cs typeface="Latin Modern Math"/>
              </a:rPr>
              <a:t>PCA </a:t>
            </a:r>
            <a:r>
              <a:rPr lang="en-US" sz="1800" dirty="0">
                <a:latin typeface="Latin Modern Math"/>
                <a:cs typeface="Latin Modern Math"/>
              </a:rPr>
              <a:t>looks </a:t>
            </a:r>
            <a:r>
              <a:rPr lang="en-US" sz="1800" spc="-5" dirty="0">
                <a:latin typeface="Latin Modern Math"/>
                <a:cs typeface="Latin Modern Math"/>
              </a:rPr>
              <a:t>for a </a:t>
            </a:r>
            <a:r>
              <a:rPr lang="en-US" sz="1800" spc="-10" dirty="0">
                <a:latin typeface="Latin Modern Math"/>
                <a:cs typeface="Latin Modern Math"/>
              </a:rPr>
              <a:t>low-dimensional representation </a:t>
            </a:r>
            <a:r>
              <a:rPr lang="en-US" sz="1800" spc="-5" dirty="0">
                <a:latin typeface="Latin Modern Math"/>
                <a:cs typeface="Latin Modern Math"/>
              </a:rPr>
              <a:t>of the  </a:t>
            </a:r>
            <a:r>
              <a:rPr lang="en-US" sz="1800" spc="-15" dirty="0">
                <a:latin typeface="Latin Modern Math"/>
                <a:cs typeface="Latin Modern Math"/>
              </a:rPr>
              <a:t>observations </a:t>
            </a:r>
            <a:r>
              <a:rPr lang="en-US" sz="1800" spc="-5" dirty="0">
                <a:latin typeface="Latin Modern Math"/>
                <a:cs typeface="Latin Modern Math"/>
              </a:rPr>
              <a:t>that explains a </a:t>
            </a:r>
            <a:r>
              <a:rPr lang="en-US" sz="1800" spc="5" dirty="0">
                <a:latin typeface="Latin Modern Math"/>
                <a:cs typeface="Latin Modern Math"/>
              </a:rPr>
              <a:t>good </a:t>
            </a:r>
            <a:r>
              <a:rPr lang="en-US" sz="1800" spc="-5" dirty="0">
                <a:latin typeface="Latin Modern Math"/>
                <a:cs typeface="Latin Modern Math"/>
              </a:rPr>
              <a:t>fraction of the</a:t>
            </a:r>
            <a:r>
              <a:rPr lang="en-US" sz="1800" spc="10" dirty="0">
                <a:latin typeface="Latin Modern Math"/>
                <a:cs typeface="Latin Modern Math"/>
              </a:rPr>
              <a:t> </a:t>
            </a:r>
            <a:r>
              <a:rPr lang="en-US" sz="1800" spc="-15" dirty="0">
                <a:latin typeface="Latin Modern Math"/>
                <a:cs typeface="Latin Modern Math"/>
              </a:rPr>
              <a:t>variance.</a:t>
            </a:r>
            <a:endParaRPr lang="en-US" sz="1800" dirty="0">
              <a:latin typeface="Latin Modern Math"/>
              <a:cs typeface="Latin Modern Math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D3952C2-F0DA-4F68-A516-54D24D5E7184}"/>
              </a:ext>
            </a:extLst>
          </p:cNvPr>
          <p:cNvSpPr/>
          <p:nvPr/>
        </p:nvSpPr>
        <p:spPr>
          <a:xfrm>
            <a:off x="6694052" y="2302919"/>
            <a:ext cx="1941948" cy="2468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D60B7-B087-4486-BFBF-002DAC91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" y="936538"/>
            <a:ext cx="3129406" cy="182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2B915-0628-4082-822A-CBE56FB580E7}"/>
              </a:ext>
            </a:extLst>
          </p:cNvPr>
          <p:cNvSpPr txBox="1"/>
          <p:nvPr/>
        </p:nvSpPr>
        <p:spPr>
          <a:xfrm rot="19660181">
            <a:off x="1938168" y="1265348"/>
            <a:ext cx="14960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100" b="1" dirty="0"/>
              <a:t>First Principal Component </a:t>
            </a:r>
          </a:p>
          <a:p>
            <a:pPr algn="ctr"/>
            <a:r>
              <a:rPr lang="en" sz="1100" b="1" dirty="0"/>
              <a:t>(</a:t>
            </a:r>
            <a:r>
              <a:rPr lang="en" sz="1100" b="1" i="1" dirty="0"/>
              <a:t>Vary the Most</a:t>
            </a:r>
            <a:r>
              <a:rPr lang="en" sz="1100" b="1" dirty="0"/>
              <a:t>)</a:t>
            </a:r>
            <a:endParaRPr 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0D8C9-FA7D-425E-97AD-7F55CE22F938}"/>
              </a:ext>
            </a:extLst>
          </p:cNvPr>
          <p:cNvSpPr txBox="1"/>
          <p:nvPr/>
        </p:nvSpPr>
        <p:spPr>
          <a:xfrm rot="3464698">
            <a:off x="628278" y="1048312"/>
            <a:ext cx="1051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800" b="1" dirty="0"/>
              <a:t>Second </a:t>
            </a:r>
          </a:p>
          <a:p>
            <a:pPr algn="ctr"/>
            <a:r>
              <a:rPr lang="en" sz="800" b="1" dirty="0"/>
              <a:t>Principal Component </a:t>
            </a:r>
            <a:endParaRPr lang="en-US" sz="8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02D518-21A7-4C48-AFB5-AFD7C2ACA977}"/>
              </a:ext>
            </a:extLst>
          </p:cNvPr>
          <p:cNvCxnSpPr>
            <a:stCxn id="7" idx="0"/>
          </p:cNvCxnSpPr>
          <p:nvPr/>
        </p:nvCxnSpPr>
        <p:spPr>
          <a:xfrm>
            <a:off x="1349463" y="1155952"/>
            <a:ext cx="227255" cy="205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15F096-80EC-4828-9BBB-CF7F05F482D4}"/>
              </a:ext>
            </a:extLst>
          </p:cNvPr>
          <p:cNvSpPr txBox="1"/>
          <p:nvPr/>
        </p:nvSpPr>
        <p:spPr>
          <a:xfrm>
            <a:off x="1367458" y="3579068"/>
            <a:ext cx="5085644" cy="652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780" marR="14859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spc="-5" dirty="0">
                <a:latin typeface="Latin Modern Math"/>
                <a:cs typeface="Latin Modern Math"/>
              </a:rPr>
              <a:t>Clustering </a:t>
            </a:r>
            <a:r>
              <a:rPr lang="en-US" sz="1800" dirty="0">
                <a:latin typeface="Latin Modern Math"/>
                <a:cs typeface="Latin Modern Math"/>
              </a:rPr>
              <a:t>looks </a:t>
            </a:r>
            <a:r>
              <a:rPr lang="en-US" sz="1800" spc="-5" dirty="0">
                <a:latin typeface="Latin Modern Math"/>
                <a:cs typeface="Latin Modern Math"/>
              </a:rPr>
              <a:t>for </a:t>
            </a:r>
            <a:r>
              <a:rPr lang="en-US" sz="1800" spc="-10" dirty="0">
                <a:latin typeface="Latin Modern Math"/>
                <a:cs typeface="Latin Modern Math"/>
              </a:rPr>
              <a:t>homogeneous subgroups among the  observations.</a:t>
            </a:r>
            <a:endParaRPr lang="en-US" sz="1800" dirty="0">
              <a:latin typeface="Latin Modern Math"/>
              <a:cs typeface="Latin Modern Math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7F870F-2B06-49CB-AEDF-C532F340633E}"/>
              </a:ext>
            </a:extLst>
          </p:cNvPr>
          <p:cNvCxnSpPr>
            <a:cxnSpLocks/>
          </p:cNvCxnSpPr>
          <p:nvPr/>
        </p:nvCxnSpPr>
        <p:spPr>
          <a:xfrm flipH="1" flipV="1">
            <a:off x="2365727" y="1263341"/>
            <a:ext cx="95820" cy="158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8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FF31-A70F-440D-AB8C-AAB58EF9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92234-D8FD-4553-B44C-F468B58CE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spc="10" dirty="0"/>
              <a:t>Clustering for </a:t>
            </a:r>
            <a:r>
              <a:rPr lang="en-US" sz="2400" spc="5" dirty="0"/>
              <a:t>Market</a:t>
            </a:r>
            <a:r>
              <a:rPr lang="en-US" sz="2400" spc="10" dirty="0"/>
              <a:t> Segmentation:</a:t>
            </a:r>
          </a:p>
          <a:p>
            <a:pPr marL="744855" marR="5080" lvl="1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88290" algn="l"/>
              </a:tabLst>
            </a:pPr>
            <a:r>
              <a:rPr lang="en-US" sz="1800" spc="-5" dirty="0"/>
              <a:t>Suppose </a:t>
            </a:r>
            <a:r>
              <a:rPr lang="en-US" sz="1800" spc="-25" dirty="0"/>
              <a:t>we have </a:t>
            </a:r>
            <a:r>
              <a:rPr lang="en-US" sz="1800" spc="-5" dirty="0"/>
              <a:t>access to a large </a:t>
            </a:r>
            <a:r>
              <a:rPr lang="en-US" sz="1800" spc="-15" dirty="0"/>
              <a:t>number </a:t>
            </a:r>
            <a:r>
              <a:rPr lang="en-US" sz="1800" spc="-5" dirty="0"/>
              <a:t>of </a:t>
            </a:r>
            <a:r>
              <a:rPr lang="en-US" sz="1800" spc="-10" dirty="0"/>
              <a:t>measurements  </a:t>
            </a:r>
            <a:r>
              <a:rPr lang="en-US" sz="1800" spc="-5" dirty="0"/>
              <a:t>(e.g. </a:t>
            </a:r>
            <a:r>
              <a:rPr lang="en-US" sz="1800" spc="-10" dirty="0"/>
              <a:t>median </a:t>
            </a:r>
            <a:r>
              <a:rPr lang="en-US" sz="1800" spc="-5" dirty="0"/>
              <a:t>household income, occupation, distance </a:t>
            </a:r>
            <a:r>
              <a:rPr lang="en-US" sz="1800" spc="-10" dirty="0"/>
              <a:t>from  </a:t>
            </a:r>
            <a:r>
              <a:rPr lang="en-US" sz="1800" spc="-5" dirty="0"/>
              <a:t>nearest </a:t>
            </a:r>
            <a:r>
              <a:rPr lang="en-US" sz="1800" spc="-10" dirty="0"/>
              <a:t>urban area, and </a:t>
            </a:r>
            <a:r>
              <a:rPr lang="en-US" sz="1800" spc="-5" dirty="0"/>
              <a:t>so forth) for a large </a:t>
            </a:r>
            <a:r>
              <a:rPr lang="en-US" sz="1800" spc="-15" dirty="0"/>
              <a:t>number </a:t>
            </a:r>
            <a:r>
              <a:rPr lang="en-US" sz="1800" spc="-5" dirty="0"/>
              <a:t>of  people.</a:t>
            </a:r>
            <a:endParaRPr lang="en-US" sz="1800" dirty="0"/>
          </a:p>
          <a:p>
            <a:pPr marL="744855" marR="48260" lvl="1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88290" algn="l"/>
              </a:tabLst>
            </a:pPr>
            <a:r>
              <a:rPr lang="en-US" sz="1800" spc="-10" dirty="0"/>
              <a:t>Our </a:t>
            </a:r>
            <a:r>
              <a:rPr lang="en-US" sz="1800" spc="-5" dirty="0"/>
              <a:t>goal is to perform </a:t>
            </a:r>
            <a:r>
              <a:rPr lang="en-US" sz="1800" i="1" spc="-5" dirty="0">
                <a:solidFill>
                  <a:srgbClr val="009900"/>
                </a:solidFill>
                <a:latin typeface="LM Roman 10"/>
                <a:cs typeface="LM Roman 10"/>
              </a:rPr>
              <a:t>market </a:t>
            </a:r>
            <a:r>
              <a:rPr lang="en-US" sz="1800" i="1" spc="-10" dirty="0">
                <a:solidFill>
                  <a:srgbClr val="009900"/>
                </a:solidFill>
                <a:latin typeface="LM Roman 10"/>
                <a:cs typeface="LM Roman 10"/>
              </a:rPr>
              <a:t>segmentation </a:t>
            </a:r>
            <a:r>
              <a:rPr lang="en-US" sz="1800" spc="-25" dirty="0"/>
              <a:t>by </a:t>
            </a:r>
            <a:r>
              <a:rPr lang="en-US" sz="1800" spc="-10" dirty="0"/>
              <a:t>identifying  subgroups </a:t>
            </a:r>
            <a:r>
              <a:rPr lang="en-US" sz="1800" spc="-5" dirty="0"/>
              <a:t>of </a:t>
            </a:r>
            <a:r>
              <a:rPr lang="en-US" sz="1800" dirty="0"/>
              <a:t>people </a:t>
            </a:r>
            <a:r>
              <a:rPr lang="en-US" sz="1800" spc="-10" dirty="0"/>
              <a:t>who </a:t>
            </a:r>
            <a:r>
              <a:rPr lang="en-US" sz="1800" spc="-15" dirty="0"/>
              <a:t>might </a:t>
            </a:r>
            <a:r>
              <a:rPr lang="en-US" sz="1800" spc="5" dirty="0"/>
              <a:t>be </a:t>
            </a:r>
            <a:r>
              <a:rPr lang="en-US" sz="1800" spc="-10" dirty="0"/>
              <a:t>more receptive </a:t>
            </a:r>
            <a:r>
              <a:rPr lang="en-US" sz="1800" spc="-5" dirty="0"/>
              <a:t>to a  particular </a:t>
            </a:r>
            <a:r>
              <a:rPr lang="en-US" sz="1800" spc="-10" dirty="0"/>
              <a:t>form </a:t>
            </a:r>
            <a:r>
              <a:rPr lang="en-US" sz="1800" spc="-5" dirty="0"/>
              <a:t>of </a:t>
            </a:r>
            <a:r>
              <a:rPr lang="en-US" sz="1800" spc="-10" dirty="0"/>
              <a:t>advertising, </a:t>
            </a:r>
            <a:r>
              <a:rPr lang="en-US" sz="1800" spc="-5" dirty="0"/>
              <a:t>or </a:t>
            </a:r>
            <a:r>
              <a:rPr lang="en-US" sz="1800" spc="-10" dirty="0"/>
              <a:t>more likely </a:t>
            </a:r>
            <a:r>
              <a:rPr lang="en-US" sz="1800" spc="-5" dirty="0"/>
              <a:t>to </a:t>
            </a:r>
            <a:r>
              <a:rPr lang="en-US" sz="1800" spc="-10" dirty="0"/>
              <a:t>purchase </a:t>
            </a:r>
            <a:r>
              <a:rPr lang="en-US" sz="1800" spc="-5" dirty="0"/>
              <a:t>a  particular</a:t>
            </a:r>
            <a:r>
              <a:rPr lang="en-US" sz="1800" spc="-10" dirty="0"/>
              <a:t> </a:t>
            </a:r>
            <a:r>
              <a:rPr lang="en-US" sz="1800" spc="-5" dirty="0"/>
              <a:t>product.</a:t>
            </a:r>
            <a:endParaRPr lang="en-US" sz="1800" dirty="0">
              <a:latin typeface="LM Roman 10"/>
              <a:cs typeface="LM Roman 10"/>
            </a:endParaRPr>
          </a:p>
          <a:p>
            <a:pPr marL="744855" marR="171450" lvl="1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88290" algn="l"/>
              </a:tabLst>
            </a:pPr>
            <a:r>
              <a:rPr lang="en-US" sz="1800" spc="-10" dirty="0"/>
              <a:t>The </a:t>
            </a:r>
            <a:r>
              <a:rPr lang="en-US" sz="1800" spc="-5" dirty="0"/>
              <a:t>task of performing </a:t>
            </a:r>
            <a:r>
              <a:rPr lang="en-US" sz="1800" spc="-15" dirty="0"/>
              <a:t>market </a:t>
            </a:r>
            <a:r>
              <a:rPr lang="en-US" sz="1800" spc="-10" dirty="0"/>
              <a:t>segmentation </a:t>
            </a:r>
            <a:r>
              <a:rPr lang="en-US" sz="1800" spc="-15" dirty="0"/>
              <a:t>amounts </a:t>
            </a:r>
            <a:r>
              <a:rPr lang="en-US" sz="1800" spc="-5" dirty="0"/>
              <a:t>to  clustering the </a:t>
            </a:r>
            <a:r>
              <a:rPr lang="en-US" sz="1800" dirty="0"/>
              <a:t>people </a:t>
            </a:r>
            <a:r>
              <a:rPr lang="en-US" sz="1800" spc="-5" dirty="0"/>
              <a:t>in the data</a:t>
            </a:r>
            <a:r>
              <a:rPr lang="en-US" sz="1800" spc="-25" dirty="0"/>
              <a:t> </a:t>
            </a:r>
            <a:r>
              <a:rPr lang="en-US" sz="1800" spc="-5" dirty="0"/>
              <a:t>set.</a:t>
            </a:r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51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F27B-C672-44C7-AC1B-11AA735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5" dirty="0"/>
              <a:t>Two </a:t>
            </a:r>
            <a:r>
              <a:rPr lang="en-US" spc="10" dirty="0"/>
              <a:t>clustering</a:t>
            </a:r>
            <a:r>
              <a:rPr lang="en-US" spc="-25" dirty="0"/>
              <a:t> </a:t>
            </a:r>
            <a:r>
              <a:rPr lang="en-US" spc="20" dirty="0"/>
              <a:t>methods in this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7BDF-9546-41E3-BACC-6CA9347E3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4780" marR="41529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2000" spc="-5" dirty="0">
                <a:latin typeface="Latin Modern Math"/>
                <a:cs typeface="Latin Modern Math"/>
              </a:rPr>
              <a:t>In </a:t>
            </a:r>
            <a:r>
              <a:rPr lang="en-US" sz="2000" i="1" spc="25" dirty="0">
                <a:solidFill>
                  <a:srgbClr val="009900"/>
                </a:solidFill>
                <a:latin typeface="Times New Roman"/>
                <a:cs typeface="Times New Roman"/>
              </a:rPr>
              <a:t>K</a:t>
            </a:r>
            <a:r>
              <a:rPr lang="en-US" sz="2000" i="1" spc="25" dirty="0">
                <a:solidFill>
                  <a:srgbClr val="009900"/>
                </a:solidFill>
                <a:latin typeface="LM Roman 10"/>
                <a:cs typeface="LM Roman 10"/>
              </a:rPr>
              <a:t>-means </a:t>
            </a:r>
            <a:r>
              <a:rPr lang="en-US" sz="20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clustering</a:t>
            </a:r>
            <a:r>
              <a:rPr lang="en-US" sz="2000" spc="-5" dirty="0">
                <a:latin typeface="Latin Modern Math"/>
                <a:cs typeface="Latin Modern Math"/>
              </a:rPr>
              <a:t>, </a:t>
            </a:r>
            <a:r>
              <a:rPr lang="en-US" sz="2000" spc="-25" dirty="0">
                <a:latin typeface="Latin Modern Math"/>
                <a:cs typeface="Latin Modern Math"/>
              </a:rPr>
              <a:t>we </a:t>
            </a:r>
            <a:r>
              <a:rPr lang="en-US" sz="2000" spc="-5" dirty="0">
                <a:latin typeface="Latin Modern Math"/>
                <a:cs typeface="Latin Modern Math"/>
              </a:rPr>
              <a:t>seek to partition the  </a:t>
            </a:r>
            <a:r>
              <a:rPr lang="en-US" sz="2000" spc="-15" dirty="0">
                <a:latin typeface="Latin Modern Math"/>
                <a:cs typeface="Latin Modern Math"/>
              </a:rPr>
              <a:t>observations into </a:t>
            </a:r>
            <a:r>
              <a:rPr lang="en-US" sz="2000" spc="-5" dirty="0">
                <a:latin typeface="Latin Modern Math"/>
                <a:cs typeface="Latin Modern Math"/>
              </a:rPr>
              <a:t>a </a:t>
            </a:r>
            <a:r>
              <a:rPr lang="en-US" sz="2000" spc="-10" dirty="0">
                <a:latin typeface="Latin Modern Math"/>
                <a:cs typeface="Latin Modern Math"/>
              </a:rPr>
              <a:t>pre-specified </a:t>
            </a:r>
            <a:r>
              <a:rPr lang="en-US" sz="2000" spc="-15" dirty="0">
                <a:latin typeface="Latin Modern Math"/>
                <a:cs typeface="Latin Modern Math"/>
              </a:rPr>
              <a:t>number </a:t>
            </a:r>
            <a:r>
              <a:rPr lang="en-US" sz="2000" spc="-5" dirty="0">
                <a:latin typeface="Latin Modern Math"/>
                <a:cs typeface="Latin Modern Math"/>
              </a:rPr>
              <a:t>of</a:t>
            </a:r>
            <a:r>
              <a:rPr lang="en-US" sz="2000" spc="95" dirty="0">
                <a:latin typeface="Latin Modern Math"/>
                <a:cs typeface="Latin Modern Math"/>
              </a:rPr>
              <a:t> </a:t>
            </a:r>
            <a:r>
              <a:rPr lang="en-US" sz="2000" spc="-5" dirty="0">
                <a:latin typeface="Latin Modern Math"/>
                <a:cs typeface="Latin Modern Math"/>
              </a:rPr>
              <a:t>clusters.</a:t>
            </a:r>
            <a:endParaRPr lang="en-US" sz="2000" dirty="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2000" spc="-5" dirty="0">
                <a:latin typeface="Latin Modern Math"/>
                <a:cs typeface="Latin Modern Math"/>
              </a:rPr>
              <a:t>In </a:t>
            </a:r>
            <a:r>
              <a:rPr lang="en-US" sz="2000" i="1" spc="-20" dirty="0">
                <a:solidFill>
                  <a:srgbClr val="009900"/>
                </a:solidFill>
                <a:latin typeface="LM Roman 10"/>
                <a:cs typeface="LM Roman 10"/>
              </a:rPr>
              <a:t>hierarchical </a:t>
            </a:r>
            <a:r>
              <a:rPr lang="en-US" sz="20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clustering</a:t>
            </a:r>
            <a:r>
              <a:rPr lang="en-US" sz="2000" spc="-5" dirty="0">
                <a:latin typeface="Latin Modern Math"/>
                <a:cs typeface="Latin Modern Math"/>
              </a:rPr>
              <a:t>, </a:t>
            </a:r>
            <a:r>
              <a:rPr lang="en-US" sz="2000" spc="-25" dirty="0">
                <a:latin typeface="Latin Modern Math"/>
                <a:cs typeface="Latin Modern Math"/>
              </a:rPr>
              <a:t>we </a:t>
            </a:r>
            <a:r>
              <a:rPr lang="en-US" sz="2000" spc="-10" dirty="0">
                <a:latin typeface="Latin Modern Math"/>
                <a:cs typeface="Latin Modern Math"/>
              </a:rPr>
              <a:t>do not </a:t>
            </a:r>
            <a:r>
              <a:rPr lang="en-US" sz="2000" spc="-15" dirty="0">
                <a:latin typeface="Latin Modern Math"/>
                <a:cs typeface="Latin Modern Math"/>
              </a:rPr>
              <a:t>know </a:t>
            </a:r>
            <a:r>
              <a:rPr lang="en-US" sz="2000" spc="-5" dirty="0">
                <a:latin typeface="Latin Modern Math"/>
                <a:cs typeface="Latin Modern Math"/>
              </a:rPr>
              <a:t>in </a:t>
            </a:r>
            <a:r>
              <a:rPr lang="en-US" sz="2000" spc="-15" dirty="0">
                <a:latin typeface="Latin Modern Math"/>
                <a:cs typeface="Latin Modern Math"/>
              </a:rPr>
              <a:t>advance </a:t>
            </a:r>
            <a:r>
              <a:rPr lang="en-US" sz="2000" spc="-20" dirty="0">
                <a:latin typeface="Latin Modern Math"/>
                <a:cs typeface="Latin Modern Math"/>
              </a:rPr>
              <a:t>how  </a:t>
            </a:r>
            <a:r>
              <a:rPr lang="en-US" sz="2000" spc="-15" dirty="0">
                <a:latin typeface="Latin Modern Math"/>
                <a:cs typeface="Latin Modern Math"/>
              </a:rPr>
              <a:t>many </a:t>
            </a:r>
            <a:r>
              <a:rPr lang="en-US" sz="2000" spc="-5" dirty="0">
                <a:latin typeface="Latin Modern Math"/>
                <a:cs typeface="Latin Modern Math"/>
              </a:rPr>
              <a:t>clusters </a:t>
            </a:r>
            <a:r>
              <a:rPr lang="en-US" sz="2000" spc="-25" dirty="0">
                <a:latin typeface="Latin Modern Math"/>
                <a:cs typeface="Latin Modern Math"/>
              </a:rPr>
              <a:t>we </a:t>
            </a:r>
            <a:r>
              <a:rPr lang="en-US" sz="2000" spc="-20" dirty="0">
                <a:latin typeface="Latin Modern Math"/>
                <a:cs typeface="Latin Modern Math"/>
              </a:rPr>
              <a:t>want; </a:t>
            </a:r>
            <a:r>
              <a:rPr lang="en-US" sz="2000" spc="-5" dirty="0">
                <a:latin typeface="Latin Modern Math"/>
                <a:cs typeface="Latin Modern Math"/>
              </a:rPr>
              <a:t>in </a:t>
            </a:r>
            <a:r>
              <a:rPr lang="en-US" sz="2000" spc="-10" dirty="0">
                <a:latin typeface="Latin Modern Math"/>
                <a:cs typeface="Latin Modern Math"/>
              </a:rPr>
              <a:t>fact, </a:t>
            </a:r>
            <a:r>
              <a:rPr lang="en-US" sz="2000" spc="-25" dirty="0">
                <a:latin typeface="Latin Modern Math"/>
                <a:cs typeface="Latin Modern Math"/>
              </a:rPr>
              <a:t>we </a:t>
            </a:r>
            <a:r>
              <a:rPr lang="en-US" sz="2000" spc="-10" dirty="0">
                <a:latin typeface="Latin Modern Math"/>
                <a:cs typeface="Latin Modern Math"/>
              </a:rPr>
              <a:t>end up with </a:t>
            </a:r>
            <a:r>
              <a:rPr lang="en-US" sz="2000" spc="-5" dirty="0">
                <a:latin typeface="Latin Modern Math"/>
                <a:cs typeface="Latin Modern Math"/>
              </a:rPr>
              <a:t>a </a:t>
            </a:r>
            <a:r>
              <a:rPr lang="en-US" sz="2000" spc="-10" dirty="0">
                <a:latin typeface="Latin Modern Math"/>
                <a:cs typeface="Latin Modern Math"/>
              </a:rPr>
              <a:t>tree-like  </a:t>
            </a:r>
            <a:r>
              <a:rPr lang="en-US" sz="2000" spc="-5" dirty="0">
                <a:latin typeface="Latin Modern Math"/>
                <a:cs typeface="Latin Modern Math"/>
              </a:rPr>
              <a:t>visual </a:t>
            </a:r>
            <a:r>
              <a:rPr lang="en-US" sz="2000" spc="-10" dirty="0">
                <a:latin typeface="Latin Modern Math"/>
                <a:cs typeface="Latin Modern Math"/>
              </a:rPr>
              <a:t>representation </a:t>
            </a:r>
            <a:r>
              <a:rPr lang="en-US" sz="2000" spc="-5" dirty="0">
                <a:latin typeface="Latin Modern Math"/>
                <a:cs typeface="Latin Modern Math"/>
              </a:rPr>
              <a:t>of the </a:t>
            </a:r>
            <a:r>
              <a:rPr lang="en-US" sz="2000" spc="-10" dirty="0">
                <a:latin typeface="Latin Modern Math"/>
                <a:cs typeface="Latin Modern Math"/>
              </a:rPr>
              <a:t>observations, </a:t>
            </a:r>
            <a:r>
              <a:rPr lang="en-US" sz="2000" spc="-5" dirty="0">
                <a:latin typeface="Latin Modern Math"/>
                <a:cs typeface="Latin Modern Math"/>
              </a:rPr>
              <a:t>called a </a:t>
            </a:r>
            <a:r>
              <a:rPr lang="en-US" sz="2000" spc="-5" dirty="0">
                <a:solidFill>
                  <a:srgbClr val="009900"/>
                </a:solidFill>
                <a:latin typeface="Latin Modern Math"/>
                <a:cs typeface="Latin Modern Math"/>
              </a:rPr>
              <a:t> </a:t>
            </a:r>
            <a:r>
              <a:rPr lang="en-US" sz="2000" i="1" spc="-25" dirty="0">
                <a:solidFill>
                  <a:srgbClr val="009900"/>
                </a:solidFill>
                <a:latin typeface="LM Roman 10"/>
                <a:cs typeface="LM Roman 10"/>
              </a:rPr>
              <a:t>dendrogram</a:t>
            </a:r>
            <a:r>
              <a:rPr lang="en-US" sz="2000" spc="-25" dirty="0">
                <a:latin typeface="Latin Modern Math"/>
                <a:cs typeface="Latin Modern Math"/>
              </a:rPr>
              <a:t>, </a:t>
            </a:r>
            <a:r>
              <a:rPr lang="en-US" sz="2000" spc="-5" dirty="0">
                <a:latin typeface="Latin Modern Math"/>
                <a:cs typeface="Latin Modern Math"/>
              </a:rPr>
              <a:t>that </a:t>
            </a:r>
            <a:r>
              <a:rPr lang="en-US" sz="2000" spc="-15" dirty="0">
                <a:latin typeface="Latin Modern Math"/>
                <a:cs typeface="Latin Modern Math"/>
              </a:rPr>
              <a:t>allows </a:t>
            </a:r>
            <a:r>
              <a:rPr lang="en-US" sz="2000" spc="-5" dirty="0">
                <a:latin typeface="Latin Modern Math"/>
                <a:cs typeface="Latin Modern Math"/>
              </a:rPr>
              <a:t>us to view at once the </a:t>
            </a:r>
            <a:r>
              <a:rPr lang="en-US" sz="2000" spc="-5" dirty="0" err="1">
                <a:latin typeface="Latin Modern Math"/>
                <a:cs typeface="Latin Modern Math"/>
              </a:rPr>
              <a:t>clusterings</a:t>
            </a:r>
            <a:r>
              <a:rPr lang="en-US" sz="2000" spc="-5" dirty="0">
                <a:latin typeface="Latin Modern Math"/>
                <a:cs typeface="Latin Modern Math"/>
              </a:rPr>
              <a:t>  obtained for </a:t>
            </a:r>
            <a:r>
              <a:rPr lang="en-US" sz="2000" spc="-15" dirty="0">
                <a:latin typeface="Latin Modern Math"/>
                <a:cs typeface="Latin Modern Math"/>
              </a:rPr>
              <a:t>each </a:t>
            </a:r>
            <a:r>
              <a:rPr lang="en-US" sz="2000" spc="-5" dirty="0">
                <a:latin typeface="Latin Modern Math"/>
                <a:cs typeface="Latin Modern Math"/>
              </a:rPr>
              <a:t>possible </a:t>
            </a:r>
            <a:r>
              <a:rPr lang="en-US" sz="2000" spc="-15" dirty="0">
                <a:latin typeface="Latin Modern Math"/>
                <a:cs typeface="Latin Modern Math"/>
              </a:rPr>
              <a:t>number </a:t>
            </a:r>
            <a:r>
              <a:rPr lang="en-US" sz="2000" spc="-5" dirty="0">
                <a:latin typeface="Latin Modern Math"/>
                <a:cs typeface="Latin Modern Math"/>
              </a:rPr>
              <a:t>of clusters, </a:t>
            </a:r>
            <a:r>
              <a:rPr lang="en-US" sz="2000" spc="-10" dirty="0">
                <a:latin typeface="Latin Modern Math"/>
                <a:cs typeface="Latin Modern Math"/>
              </a:rPr>
              <a:t>from </a:t>
            </a:r>
            <a:r>
              <a:rPr lang="en-US" sz="2000" spc="-5" dirty="0">
                <a:latin typeface="Latin Modern Math"/>
                <a:cs typeface="Latin Modern Math"/>
              </a:rPr>
              <a:t>1 to</a:t>
            </a:r>
            <a:r>
              <a:rPr lang="en-US" sz="2000" spc="30" dirty="0">
                <a:latin typeface="Latin Modern Math"/>
                <a:cs typeface="Latin Modern Math"/>
              </a:rPr>
              <a:t> </a:t>
            </a:r>
            <a:r>
              <a:rPr lang="en-US" sz="2000" i="1" spc="50" dirty="0">
                <a:latin typeface="Times New Roman"/>
                <a:cs typeface="Times New Roman"/>
              </a:rPr>
              <a:t>n</a:t>
            </a:r>
            <a:r>
              <a:rPr lang="en-US" sz="2000" spc="50" dirty="0">
                <a:latin typeface="Latin Modern Math"/>
                <a:cs typeface="Latin Modern Math"/>
              </a:rPr>
              <a:t>.</a:t>
            </a: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2000" spc="50" dirty="0">
                <a:latin typeface="Latin Modern Math"/>
                <a:cs typeface="Latin Modern Math"/>
              </a:rPr>
              <a:t>There are many other clustering</a:t>
            </a:r>
            <a:endParaRPr lang="en-US" sz="2000" dirty="0">
              <a:latin typeface="Latin Modern Math"/>
              <a:cs typeface="Latin Modern Math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705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19EF-843B-4806-B0D6-204EDC4F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Proximity Measures: Similarity/Dissimilarity/Distance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3AE1424-75AC-4E4E-8A38-516098313D0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611284"/>
                <a:ext cx="8520600" cy="1454583"/>
              </a:xfrm>
            </p:spPr>
            <p:txBody>
              <a:bodyPr/>
              <a:lstStyle/>
              <a:p>
                <a:r>
                  <a:rPr lang="en-US" dirty="0"/>
                  <a:t>Proximity measures are “Similarity” or “Dissimilarity”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algorithms presume a matrix of dissimilarity, with zero diagonal entries, and symmetric.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3AE1424-75AC-4E4E-8A38-516098313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611284"/>
                <a:ext cx="8520600" cy="1454583"/>
              </a:xfrm>
              <a:blipFill>
                <a:blip r:embed="rId2"/>
                <a:stretch>
                  <a:fillRect b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22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A692A8-D6DE-4DCB-AC2A-D313BD89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6" y="0"/>
            <a:ext cx="7684468" cy="48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3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A0EAA8-C6B0-4D88-A86E-2F534ED5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87" y="-1"/>
            <a:ext cx="6962544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1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61BF8-520C-4FC2-AD06-00A78964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69" y="76906"/>
            <a:ext cx="6668431" cy="4667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D68683-CD36-40B3-9D8A-C5108C4A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8" y="286485"/>
            <a:ext cx="2105319" cy="2124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F917C-D25E-4538-A4EA-7665AF8F8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60" y="2501900"/>
            <a:ext cx="2162477" cy="20767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317E84-3030-4CB7-8802-9EF58ED9B1A7}"/>
              </a:ext>
            </a:extLst>
          </p:cNvPr>
          <p:cNvSpPr txBox="1"/>
          <p:nvPr/>
        </p:nvSpPr>
        <p:spPr>
          <a:xfrm>
            <a:off x="4103511" y="4835723"/>
            <a:ext cx="523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also known as rectilinear distance, L</a:t>
            </a:r>
            <a:r>
              <a:rPr lang="en-US" baseline="30000" dirty="0"/>
              <a:t>1</a:t>
            </a:r>
            <a:r>
              <a:rPr lang="en-US" dirty="0"/>
              <a:t> distance or l</a:t>
            </a:r>
            <a:r>
              <a:rPr lang="en-US" baseline="-25000" dirty="0"/>
              <a:t>1 </a:t>
            </a:r>
            <a:r>
              <a:rPr lang="en-US" dirty="0"/>
              <a:t>norm</a:t>
            </a:r>
          </a:p>
        </p:txBody>
      </p:sp>
    </p:spTree>
    <p:extLst>
      <p:ext uri="{BB962C8B-B14F-4D97-AF65-F5344CB8AC3E}">
        <p14:creationId xmlns:p14="http://schemas.microsoft.com/office/powerpoint/2010/main" val="674222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1562</TotalTime>
  <Words>963</Words>
  <Application>Microsoft Office PowerPoint</Application>
  <PresentationFormat>On-screen Show (16:9)</PresentationFormat>
  <Paragraphs>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Cambria Math</vt:lpstr>
      <vt:lpstr>DejaVu Sans Condensed</vt:lpstr>
      <vt:lpstr>Georgia</vt:lpstr>
      <vt:lpstr>Latin Modern Math</vt:lpstr>
      <vt:lpstr>LM Roman 10</vt:lpstr>
      <vt:lpstr>LM Roman 8</vt:lpstr>
      <vt:lpstr>Times New Roman</vt:lpstr>
      <vt:lpstr>Trebuchet MS</vt:lpstr>
      <vt:lpstr>Simple Light</vt:lpstr>
      <vt:lpstr>Unsupervised Methods: Clustering</vt:lpstr>
      <vt:lpstr>Clustering</vt:lpstr>
      <vt:lpstr>PCA vs Clustering</vt:lpstr>
      <vt:lpstr>Example:</vt:lpstr>
      <vt:lpstr>Two clustering methods in this Section</vt:lpstr>
      <vt:lpstr>Proximity Measures: Similarity/Dissimilarity/Distance Calculations</vt:lpstr>
      <vt:lpstr>PowerPoint Presentation</vt:lpstr>
      <vt:lpstr>PowerPoint Presentation</vt:lpstr>
      <vt:lpstr>PowerPoint Presentation</vt:lpstr>
      <vt:lpstr>PowerPoint Presentation</vt:lpstr>
      <vt:lpstr>K-means clustering</vt:lpstr>
      <vt:lpstr>Details of K-means clustering</vt:lpstr>
      <vt:lpstr>Details of K-means clustering: continued</vt:lpstr>
      <vt:lpstr>How to define within-cluster variation?</vt:lpstr>
      <vt:lpstr>K-Means Clustering Algorithm</vt:lpstr>
      <vt:lpstr>Example</vt:lpstr>
      <vt:lpstr>Properties of the Algorithm</vt:lpstr>
      <vt:lpstr>Example: different starting values</vt:lpstr>
      <vt:lpstr>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L01: Interactive Data Visualization with plotly in R</dc:title>
  <dc:creator>Nikolay Simakov</dc:creator>
  <cp:lastModifiedBy>Nikolay Simakov</cp:lastModifiedBy>
  <cp:revision>14</cp:revision>
  <cp:lastPrinted>2022-02-04T19:08:26Z</cp:lastPrinted>
  <dcterms:modified xsi:type="dcterms:W3CDTF">2022-02-18T20:21:37Z</dcterms:modified>
</cp:coreProperties>
</file>