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68" r:id="rId8"/>
    <p:sldId id="270" r:id="rId9"/>
    <p:sldId id="272" r:id="rId10"/>
    <p:sldId id="273" r:id="rId11"/>
    <p:sldId id="313" r:id="rId12"/>
    <p:sldId id="259" r:id="rId13"/>
    <p:sldId id="276" r:id="rId14"/>
    <p:sldId id="277" r:id="rId15"/>
    <p:sldId id="278" r:id="rId16"/>
    <p:sldId id="280" r:id="rId17"/>
    <p:sldId id="281" r:id="rId18"/>
    <p:sldId id="282" r:id="rId19"/>
    <p:sldId id="283" r:id="rId20"/>
    <p:sldId id="269" r:id="rId21"/>
    <p:sldId id="284" r:id="rId22"/>
    <p:sldId id="285" r:id="rId23"/>
    <p:sldId id="286" r:id="rId24"/>
    <p:sldId id="314" r:id="rId25"/>
    <p:sldId id="316" r:id="rId26"/>
    <p:sldId id="317" r:id="rId27"/>
    <p:sldId id="318" r:id="rId28"/>
    <p:sldId id="292" r:id="rId29"/>
    <p:sldId id="293" r:id="rId30"/>
    <p:sldId id="294" r:id="rId31"/>
    <p:sldId id="296" r:id="rId32"/>
    <p:sldId id="298" r:id="rId33"/>
    <p:sldId id="287" r:id="rId34"/>
    <p:sldId id="288" r:id="rId35"/>
    <p:sldId id="289"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BB"/>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94711" autoAdjust="0"/>
  </p:normalViewPr>
  <p:slideViewPr>
    <p:cSldViewPr snapToGrid="0" snapToObjects="1">
      <p:cViewPr varScale="1">
        <p:scale>
          <a:sx n="76" d="100"/>
          <a:sy n="76" d="100"/>
        </p:scale>
        <p:origin x="132" y="16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solidFill>
            <a:schemeClr val="bg1">
              <a:alpha val="75000"/>
            </a:schemeClr>
          </a:solidFill>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solidFill>
            <a:schemeClr val="bg1">
              <a:alpha val="75000"/>
            </a:schemeClr>
          </a:solid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390621" y="734190"/>
            <a:ext cx="8603369" cy="5780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1049852" y="1326528"/>
            <a:ext cx="10363200" cy="1613498"/>
          </a:xfrm>
          <a:solidFill>
            <a:schemeClr val="bg1">
              <a:alpha val="75000"/>
            </a:schemeClr>
          </a:solidFill>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79" y="747539"/>
            <a:ext cx="5811521" cy="582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747539"/>
            <a:ext cx="5811520" cy="582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82879" y="734178"/>
            <a:ext cx="58136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79" y="1373939"/>
            <a:ext cx="5813638" cy="5193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5485" y="734178"/>
            <a:ext cx="579850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485" y="1373940"/>
            <a:ext cx="5798506" cy="5193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nchor="b">
            <a:no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182879" y="2322709"/>
            <a:ext cx="11886755" cy="42622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79" y="767656"/>
            <a:ext cx="11886754" cy="14282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55246" y="83576"/>
            <a:ext cx="4714387"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2879" y="83576"/>
            <a:ext cx="7072251" cy="6470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355246" y="650314"/>
            <a:ext cx="4714388" cy="46024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79" y="45720"/>
            <a:ext cx="11811112" cy="54864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2879" y="734190"/>
            <a:ext cx="11811112" cy="5780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79" y="6641080"/>
            <a:ext cx="1325547" cy="160123"/>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10/19/2022</a:t>
            </a:fld>
            <a:endParaRPr lang="en-US"/>
          </a:p>
        </p:txBody>
      </p:sp>
      <p:sp>
        <p:nvSpPr>
          <p:cNvPr id="5" name="Footer Placeholder 4"/>
          <p:cNvSpPr>
            <a:spLocks noGrp="1"/>
          </p:cNvSpPr>
          <p:nvPr>
            <p:ph type="ftr" sz="quarter" idx="3"/>
          </p:nvPr>
        </p:nvSpPr>
        <p:spPr>
          <a:xfrm>
            <a:off x="1641914" y="6641080"/>
            <a:ext cx="9217419" cy="160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9427" y="6641080"/>
            <a:ext cx="1130207" cy="160123"/>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b="1" kern="1200">
          <a:solidFill>
            <a:srgbClr val="005BBB"/>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otexts.com/fpp3/transformation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028CFF-FA7C-C91F-9298-4D8D477E0524}"/>
              </a:ext>
            </a:extLst>
          </p:cNvPr>
          <p:cNvPicPr>
            <a:picLocks noChangeAspect="1"/>
          </p:cNvPicPr>
          <p:nvPr/>
        </p:nvPicPr>
        <p:blipFill>
          <a:blip r:embed="rId2"/>
          <a:stretch>
            <a:fillRect/>
          </a:stretch>
        </p:blipFill>
        <p:spPr>
          <a:xfrm>
            <a:off x="182879" y="810639"/>
            <a:ext cx="5643172" cy="5072137"/>
          </a:xfrm>
          <a:prstGeom prst="rect">
            <a:avLst/>
          </a:prstGeom>
        </p:spPr>
      </p:pic>
      <p:sp>
        <p:nvSpPr>
          <p:cNvPr id="2" name="Title 1"/>
          <p:cNvSpPr>
            <a:spLocks noGrp="1"/>
          </p:cNvSpPr>
          <p:nvPr>
            <p:ph type="ctrTitle"/>
          </p:nvPr>
        </p:nvSpPr>
        <p:spPr>
          <a:xfrm>
            <a:off x="6147880" y="524685"/>
            <a:ext cx="5706894" cy="2153664"/>
          </a:xfrm>
          <a:solidFill>
            <a:schemeClr val="bg1">
              <a:alpha val="75000"/>
            </a:schemeClr>
          </a:solidFill>
        </p:spPr>
        <p:txBody>
          <a:bodyPr/>
          <a:lstStyle/>
          <a:p>
            <a:pPr marL="0" lvl="0" indent="0">
              <a:buNone/>
            </a:pPr>
            <a:r>
              <a:rPr dirty="0"/>
              <a:t>Time Series Analysis and Forecasting</a:t>
            </a:r>
          </a:p>
        </p:txBody>
      </p:sp>
      <p:sp>
        <p:nvSpPr>
          <p:cNvPr id="3" name="Subtitle 2"/>
          <p:cNvSpPr>
            <a:spLocks noGrp="1"/>
          </p:cNvSpPr>
          <p:nvPr>
            <p:ph type="subTitle" idx="1"/>
          </p:nvPr>
        </p:nvSpPr>
        <p:spPr>
          <a:xfrm>
            <a:off x="6770451" y="2976548"/>
            <a:ext cx="4850860" cy="2449749"/>
          </a:xfrm>
          <a:solidFill>
            <a:schemeClr val="bg1">
              <a:alpha val="75000"/>
            </a:schemeClr>
          </a:solidFill>
        </p:spPr>
        <p:txBody>
          <a:bodyPr>
            <a:normAutofit lnSpcReduction="10000"/>
          </a:bodyPr>
          <a:lstStyle/>
          <a:p>
            <a:pPr marL="0" lvl="0" indent="0">
              <a:buNone/>
            </a:pPr>
            <a:br>
              <a:rPr dirty="0"/>
            </a:br>
            <a:br>
              <a:rPr dirty="0"/>
            </a:br>
            <a:r>
              <a:rPr dirty="0"/>
              <a:t>Ch3. Time series decomposition and transformations</a:t>
            </a:r>
          </a:p>
        </p:txBody>
      </p:sp>
      <p:sp>
        <p:nvSpPr>
          <p:cNvPr id="4" name="Date Placeholder 3"/>
          <p:cNvSpPr>
            <a:spLocks noGrp="1"/>
          </p:cNvSpPr>
          <p:nvPr>
            <p:ph type="dt" sz="half" idx="10"/>
          </p:nvPr>
        </p:nvSpPr>
        <p:spPr/>
        <p:txBody>
          <a:bodyPr/>
          <a:lstStyle/>
          <a:p>
            <a:pPr marL="0" lvl="0" indent="0">
              <a:buNone/>
            </a:pPr>
            <a:r>
              <a:rPr dirty="0"/>
              <a:t>OTexts.org/fpp3/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Time series components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Time series patterns</a:t>
            </a:r>
          </a:p>
        </p:txBody>
      </p:sp>
      <p:sp>
        <p:nvSpPr>
          <p:cNvPr id="3" name="Content Placeholder 2"/>
          <p:cNvSpPr>
            <a:spLocks noGrp="1"/>
          </p:cNvSpPr>
          <p:nvPr>
            <p:ph idx="1"/>
          </p:nvPr>
        </p:nvSpPr>
        <p:spPr>
          <a:xfrm>
            <a:off x="5710989" y="734190"/>
            <a:ext cx="6283001" cy="5780075"/>
          </a:xfrm>
        </p:spPr>
        <p:txBody>
          <a:bodyPr/>
          <a:lstStyle/>
          <a:p>
            <a:pPr marL="0" lvl="0" indent="0">
              <a:buNone/>
            </a:pPr>
            <a:r>
              <a:rPr b="1" dirty="0"/>
              <a:t>Recall</a:t>
            </a:r>
            <a:r>
              <a:rPr lang="en-US" b="1" dirty="0"/>
              <a:t>…</a:t>
            </a:r>
            <a:endParaRPr b="1" dirty="0"/>
          </a:p>
          <a:p>
            <a:pPr marL="0" lvl="0" indent="0">
              <a:buNone/>
            </a:pPr>
            <a:r>
              <a:rPr b="1" dirty="0"/>
              <a:t>Trend</a:t>
            </a:r>
          </a:p>
          <a:p>
            <a:pPr marL="111125" lvl="0" indent="1588">
              <a:buNone/>
            </a:pPr>
            <a:r>
              <a:rPr sz="2000" dirty="0"/>
              <a:t>pattern exists when there is a long-term increase or decrease in the data.</a:t>
            </a:r>
          </a:p>
          <a:p>
            <a:pPr marL="0" lvl="0" indent="0">
              <a:buNone/>
            </a:pPr>
            <a:r>
              <a:rPr b="1" dirty="0"/>
              <a:t>Cyclic</a:t>
            </a:r>
          </a:p>
          <a:p>
            <a:pPr marL="111125" lvl="0" indent="0">
              <a:buNone/>
            </a:pPr>
            <a:r>
              <a:rPr sz="2000" dirty="0"/>
              <a:t>pattern exists when data exhibit rises and falls that are </a:t>
            </a:r>
            <a:r>
              <a:rPr sz="2000" i="1" dirty="0"/>
              <a:t>not of fixed period</a:t>
            </a:r>
            <a:r>
              <a:rPr sz="2000" dirty="0"/>
              <a:t> (duration usually of at least 2 years).</a:t>
            </a:r>
          </a:p>
          <a:p>
            <a:pPr marL="0" lvl="0" indent="0">
              <a:buNone/>
            </a:pPr>
            <a:r>
              <a:rPr b="1" dirty="0"/>
              <a:t>Seasonal</a:t>
            </a:r>
          </a:p>
          <a:p>
            <a:pPr marL="111125" lvl="0" indent="0">
              <a:buNone/>
            </a:pPr>
            <a:r>
              <a:rPr sz="2000" dirty="0"/>
              <a:t>pattern exists when a series is influenced by seasonal factors (e.g., the quarter of the year, the month, or day of the week).</a:t>
            </a:r>
          </a:p>
        </p:txBody>
      </p:sp>
      <p:pic>
        <p:nvPicPr>
          <p:cNvPr id="4" name="Picture 3">
            <a:extLst>
              <a:ext uri="{FF2B5EF4-FFF2-40B4-BE49-F238E27FC236}">
                <a16:creationId xmlns:a16="http://schemas.microsoft.com/office/drawing/2014/main" id="{24A38AC5-DE47-4EB9-8F13-86EA07A0B444}"/>
              </a:ext>
            </a:extLst>
          </p:cNvPr>
          <p:cNvPicPr>
            <a:picLocks noChangeAspect="1"/>
          </p:cNvPicPr>
          <p:nvPr/>
        </p:nvPicPr>
        <p:blipFill rotWithShape="1">
          <a:blip r:embed="rId2"/>
          <a:srcRect r="41144"/>
          <a:stretch/>
        </p:blipFill>
        <p:spPr>
          <a:xfrm>
            <a:off x="1" y="853646"/>
            <a:ext cx="5331362" cy="45204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Time series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45741" y="5288692"/>
                <a:ext cx="10548249" cy="1225573"/>
              </a:xfrm>
            </p:spPr>
            <p:txBody>
              <a:bodyPr/>
              <a:lstStyle/>
              <a:p>
                <a:pPr marL="0" lvl="0" indent="0">
                  <a:buNone/>
                </a:pPr>
                <a:r>
                  <a:rPr b="1" dirty="0"/>
                  <a:t>Additive decomposition:</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𝑡</m:t>
                        </m:r>
                      </m:sub>
                    </m:sSub>
                    <m:r>
                      <a:rPr>
                        <a:latin typeface="Cambria Math" panose="02040503050406030204" pitchFamily="18" charset="0"/>
                      </a:rPr>
                      <m:t>.</m:t>
                    </m:r>
                  </m:oMath>
                </a14:m>
                <a:endParaRPr dirty="0"/>
              </a:p>
              <a:p>
                <a:pPr marL="0" lvl="0" indent="0">
                  <a:buNone/>
                </a:pPr>
                <a:r>
                  <a:rPr b="1" dirty="0"/>
                  <a:t>Multiplicative decomposition:</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𝑡</m:t>
                        </m:r>
                      </m:sub>
                    </m:sSub>
                    <m:r>
                      <a:rPr>
                        <a:latin typeface="Cambria Math" panose="02040503050406030204" pitchFamily="18" charset="0"/>
                      </a:rPr>
                      <m:t>.</m:t>
                    </m:r>
                  </m:oMath>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45741" y="5288692"/>
                <a:ext cx="10548249" cy="1225573"/>
              </a:xfrm>
              <a:blipFill>
                <a:blip r:embed="rId2"/>
                <a:stretch>
                  <a:fillRect l="-1444" t="-5970" b="-1194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C3C06D7-8C29-4962-B3D2-D0960D39DA66}"/>
              </a:ext>
            </a:extLst>
          </p:cNvPr>
          <p:cNvPicPr>
            <a:picLocks noChangeAspect="1"/>
          </p:cNvPicPr>
          <p:nvPr/>
        </p:nvPicPr>
        <p:blipFill>
          <a:blip r:embed="rId3"/>
          <a:stretch>
            <a:fillRect/>
          </a:stretch>
        </p:blipFill>
        <p:spPr>
          <a:xfrm>
            <a:off x="698489" y="1032495"/>
            <a:ext cx="10987928" cy="37742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Time series decomposition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30720" y="734190"/>
                <a:ext cx="8363270" cy="5780075"/>
              </a:xfrm>
            </p:spPr>
            <p:txBody>
              <a:bodyPr>
                <a:normAutofit fontScale="92500" lnSpcReduction="20000"/>
              </a:bodyPr>
              <a:lstStyle/>
              <a:p>
                <a:pPr lvl="0"/>
                <a:r>
                  <a:rPr lang="en-US" dirty="0"/>
                  <a:t>Additive model appropriate if magnitude of seasonal fluctuations does not vary with level.</a:t>
                </a:r>
              </a:p>
              <a:p>
                <a:pPr lvl="0"/>
                <a:r>
                  <a:rPr lang="en-US" dirty="0"/>
                  <a:t>If seasonal are proportional to level of series, then multiplicative model appropriate.</a:t>
                </a:r>
              </a:p>
              <a:p>
                <a:pPr lvl="0"/>
                <a:r>
                  <a:rPr lang="en-US" dirty="0"/>
                  <a:t>Multiplicative decomposition more prevalent with economic series</a:t>
                </a:r>
              </a:p>
              <a:p>
                <a:pPr lvl="0"/>
                <a:r>
                  <a:rPr lang="en-US" dirty="0"/>
                  <a:t>Alternative: use a Box-Cox transformation, and then use additive decomposition.</a:t>
                </a:r>
              </a:p>
              <a:p>
                <a:pPr lvl="0"/>
                <a:r>
                  <a:rPr lang="en-US" dirty="0"/>
                  <a:t>Logs turn multiplicative relationship into an additive relationship:</a:t>
                </a:r>
              </a:p>
              <a:p>
                <a:pPr marL="0" lvl="0" indent="0">
                  <a:buNone/>
                </a:pPr>
                <a14:m>
                  <m:oMathPara xmlns:m="http://schemas.openxmlformats.org/officeDocument/2006/math">
                    <m:oMathParaPr>
                      <m:jc m:val="center"/>
                    </m:oMathParaPr>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𝑇</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𝑅</m:t>
                          </m:r>
                        </m:e>
                        <m:sub>
                          <m:r>
                            <a:rPr lang="ar-AE">
                              <a:latin typeface="Cambria Math" panose="02040503050406030204" pitchFamily="18" charset="0"/>
                            </a:rPr>
                            <m:t>𝑡</m:t>
                          </m:r>
                        </m:sub>
                      </m:sSub>
                      <m:r>
                        <a:rPr lang="ar-AE">
                          <a:latin typeface="Cambria Math" panose="02040503050406030204" pitchFamily="18" charset="0"/>
                        </a:rPr>
                        <m:t> </m:t>
                      </m:r>
                    </m:oMath>
                  </m:oMathPara>
                </a14:m>
                <a:endParaRPr lang="ar-AE"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ar-AE">
                          <a:latin typeface="Cambria Math" panose="02040503050406030204" pitchFamily="18" charset="0"/>
                        </a:rPr>
                        <m:t>⇒ </m:t>
                      </m:r>
                    </m:oMath>
                  </m:oMathPara>
                </a14:m>
                <a:endParaRPr lang="en-US"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m:rPr>
                          <m:sty m:val="p"/>
                        </m:rPr>
                        <a:rPr lang="en-US">
                          <a:latin typeface="Cambria Math" panose="02040503050406030204" pitchFamily="18" charset="0"/>
                        </a:rPr>
                        <m:t>log</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r>
                        <m:rPr>
                          <m:sty m:val="p"/>
                        </m:rPr>
                        <a:rPr lang="en-US">
                          <a:latin typeface="Cambria Math" panose="02040503050406030204" pitchFamily="18" charset="0"/>
                        </a:rPr>
                        <m:t>log</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𝑡</m:t>
                          </m:r>
                        </m:sub>
                      </m:sSub>
                      <m:r>
                        <a:rPr lang="ar-AE">
                          <a:latin typeface="Cambria Math" panose="02040503050406030204" pitchFamily="18" charset="0"/>
                        </a:rPr>
                        <m:t>+</m:t>
                      </m:r>
                      <m:r>
                        <m:rPr>
                          <m:sty m:val="p"/>
                        </m:rPr>
                        <a:rPr lang="en-US">
                          <a:latin typeface="Cambria Math" panose="02040503050406030204" pitchFamily="18" charset="0"/>
                        </a:rPr>
                        <m:t>log</m:t>
                      </m:r>
                      <m:sSub>
                        <m:sSubPr>
                          <m:ctrlPr>
                            <a:rPr lang="ar-AE" i="1">
                              <a:latin typeface="Cambria Math" panose="02040503050406030204" pitchFamily="18" charset="0"/>
                            </a:rPr>
                          </m:ctrlPr>
                        </m:sSubPr>
                        <m:e>
                          <m:r>
                            <a:rPr lang="ar-AE">
                              <a:latin typeface="Cambria Math" panose="02040503050406030204" pitchFamily="18" charset="0"/>
                            </a:rPr>
                            <m:t>𝑇</m:t>
                          </m:r>
                        </m:e>
                        <m:sub>
                          <m:r>
                            <a:rPr lang="ar-AE">
                              <a:latin typeface="Cambria Math" panose="02040503050406030204" pitchFamily="18" charset="0"/>
                            </a:rPr>
                            <m:t>𝑡</m:t>
                          </m:r>
                        </m:sub>
                      </m:sSub>
                      <m:r>
                        <a:rPr lang="ar-AE">
                          <a:latin typeface="Cambria Math" panose="02040503050406030204" pitchFamily="18" charset="0"/>
                        </a:rPr>
                        <m:t>+</m:t>
                      </m:r>
                      <m:r>
                        <m:rPr>
                          <m:sty m:val="p"/>
                        </m:rPr>
                        <a:rPr lang="en-US">
                          <a:latin typeface="Cambria Math" panose="02040503050406030204" pitchFamily="18" charset="0"/>
                        </a:rPr>
                        <m:t>log</m:t>
                      </m:r>
                      <m:sSub>
                        <m:sSubPr>
                          <m:ctrlPr>
                            <a:rPr lang="ar-AE" i="1">
                              <a:latin typeface="Cambria Math" panose="02040503050406030204" pitchFamily="18" charset="0"/>
                            </a:rPr>
                          </m:ctrlPr>
                        </m:sSubPr>
                        <m:e>
                          <m:r>
                            <a:rPr lang="ar-AE">
                              <a:latin typeface="Cambria Math" panose="02040503050406030204" pitchFamily="18" charset="0"/>
                            </a:rPr>
                            <m:t>𝑅</m:t>
                          </m:r>
                        </m:e>
                        <m:sub>
                          <m:r>
                            <a:rPr lang="ar-AE">
                              <a:latin typeface="Cambria Math" panose="02040503050406030204" pitchFamily="18" charset="0"/>
                            </a:rPr>
                            <m:t>𝑡</m:t>
                          </m:r>
                        </m:sub>
                      </m:sSub>
                      <m:r>
                        <a:rPr lang="ar-AE">
                          <a:latin typeface="Cambria Math" panose="02040503050406030204" pitchFamily="18" charset="0"/>
                        </a:rPr>
                        <m:t>.</m:t>
                      </m:r>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30720" y="734190"/>
                <a:ext cx="8363270" cy="5780075"/>
              </a:xfrm>
              <a:blipFill>
                <a:blip r:embed="rId2"/>
                <a:stretch>
                  <a:fillRect l="-1531" t="-2740" r="-16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50D1C42-661A-47CA-6B60-8557E80458DE}"/>
              </a:ext>
            </a:extLst>
          </p:cNvPr>
          <p:cNvPicPr>
            <a:picLocks noChangeAspect="1"/>
          </p:cNvPicPr>
          <p:nvPr/>
        </p:nvPicPr>
        <p:blipFill rotWithShape="1">
          <a:blip r:embed="rId3"/>
          <a:srcRect t="9208"/>
          <a:stretch/>
        </p:blipFill>
        <p:spPr>
          <a:xfrm>
            <a:off x="49118" y="734190"/>
            <a:ext cx="3581602" cy="2995066"/>
          </a:xfrm>
          <a:prstGeom prst="rect">
            <a:avLst/>
          </a:prstGeom>
        </p:spPr>
      </p:pic>
      <p:pic>
        <p:nvPicPr>
          <p:cNvPr id="5" name="Picture 4">
            <a:extLst>
              <a:ext uri="{FF2B5EF4-FFF2-40B4-BE49-F238E27FC236}">
                <a16:creationId xmlns:a16="http://schemas.microsoft.com/office/drawing/2014/main" id="{DDF7DEEB-0A60-0C56-9B61-9472C582628F}"/>
              </a:ext>
            </a:extLst>
          </p:cNvPr>
          <p:cNvPicPr>
            <a:picLocks noChangeAspect="1"/>
          </p:cNvPicPr>
          <p:nvPr/>
        </p:nvPicPr>
        <p:blipFill rotWithShape="1">
          <a:blip r:embed="rId4"/>
          <a:srcRect t="8971"/>
          <a:stretch/>
        </p:blipFill>
        <p:spPr>
          <a:xfrm>
            <a:off x="182878" y="3862933"/>
            <a:ext cx="3314083" cy="29950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US Retail Employment</a:t>
            </a:r>
          </a:p>
        </p:txBody>
      </p:sp>
      <p:sp>
        <p:nvSpPr>
          <p:cNvPr id="3" name="Content Placeholder 2"/>
          <p:cNvSpPr>
            <a:spLocks noGrp="1"/>
          </p:cNvSpPr>
          <p:nvPr>
            <p:ph idx="1"/>
          </p:nvPr>
        </p:nvSpPr>
        <p:spPr/>
        <p:txBody>
          <a:bodyPr>
            <a:normAutofit fontScale="62500" lnSpcReduction="20000"/>
          </a:bodyPr>
          <a:lstStyle/>
          <a:p>
            <a:pPr lvl="0" indent="0">
              <a:buNone/>
            </a:pPr>
            <a:r>
              <a:rPr>
                <a:latin typeface="Courier"/>
              </a:rPr>
              <a:t>us_retail_employment </a:t>
            </a:r>
            <a:r>
              <a:rPr>
                <a:solidFill>
                  <a:srgbClr val="007020"/>
                </a:solidFill>
                <a:latin typeface="Courier"/>
              </a:rPr>
              <a:t>&lt;-</a:t>
            </a:r>
            <a:r>
              <a:rPr>
                <a:latin typeface="Courier"/>
              </a:rPr>
              <a:t> us_employment </a:t>
            </a:r>
            <a:r>
              <a:rPr>
                <a:solidFill>
                  <a:srgbClr val="4070A0"/>
                </a:solidFill>
                <a:latin typeface="Courier"/>
              </a:rPr>
              <a:t>%&gt;%</a:t>
            </a:r>
            <a:br/>
            <a:r>
              <a:rPr>
                <a:latin typeface="Courier"/>
              </a:rPr>
              <a:t>  </a:t>
            </a:r>
            <a:r>
              <a:rPr>
                <a:solidFill>
                  <a:srgbClr val="06287E"/>
                </a:solidFill>
                <a:latin typeface="Courier"/>
              </a:rPr>
              <a:t>filter</a:t>
            </a:r>
            <a:r>
              <a:rPr>
                <a:latin typeface="Courier"/>
              </a:rPr>
              <a:t>(</a:t>
            </a:r>
            <a:r>
              <a:rPr>
                <a:solidFill>
                  <a:srgbClr val="06287E"/>
                </a:solidFill>
                <a:latin typeface="Courier"/>
              </a:rPr>
              <a:t>year</a:t>
            </a:r>
            <a:r>
              <a:rPr>
                <a:latin typeface="Courier"/>
              </a:rPr>
              <a:t>(Month) </a:t>
            </a:r>
            <a:r>
              <a:rPr>
                <a:solidFill>
                  <a:srgbClr val="4070A0"/>
                </a:solidFill>
                <a:latin typeface="Courier"/>
              </a:rPr>
              <a:t>&gt;=</a:t>
            </a:r>
            <a:r>
              <a:rPr>
                <a:latin typeface="Courier"/>
              </a:rPr>
              <a:t> </a:t>
            </a:r>
            <a:r>
              <a:rPr>
                <a:solidFill>
                  <a:srgbClr val="40A070"/>
                </a:solidFill>
                <a:latin typeface="Courier"/>
              </a:rPr>
              <a:t>1990</a:t>
            </a:r>
            <a:r>
              <a:rPr>
                <a:latin typeface="Courier"/>
              </a:rPr>
              <a:t>, Title </a:t>
            </a:r>
            <a:r>
              <a:rPr>
                <a:solidFill>
                  <a:srgbClr val="4070A0"/>
                </a:solidFill>
                <a:latin typeface="Courier"/>
              </a:rPr>
              <a:t>==</a:t>
            </a:r>
            <a:r>
              <a:rPr>
                <a:latin typeface="Courier"/>
              </a:rPr>
              <a:t> </a:t>
            </a:r>
            <a:r>
              <a:rPr>
                <a:solidFill>
                  <a:srgbClr val="4070A0"/>
                </a:solidFill>
                <a:latin typeface="Courier"/>
              </a:rPr>
              <a:t>"Retail Trade"</a:t>
            </a:r>
            <a:r>
              <a:rPr>
                <a:latin typeface="Courier"/>
              </a:rPr>
              <a:t>) </a:t>
            </a:r>
            <a:r>
              <a:rPr>
                <a:solidFill>
                  <a:srgbClr val="4070A0"/>
                </a:solidFill>
                <a:latin typeface="Courier"/>
              </a:rPr>
              <a:t>%&gt;%</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Series_ID)</a:t>
            </a:r>
            <a:br/>
            <a:r>
              <a:rPr>
                <a:latin typeface="Courier"/>
              </a:rPr>
              <a:t>us_retail_employment</a:t>
            </a:r>
          </a:p>
          <a:p>
            <a:pPr lvl="0" indent="0">
              <a:buNone/>
            </a:pPr>
            <a:r>
              <a:rPr>
                <a:latin typeface="Courier"/>
              </a:rPr>
              <a:t>## # A tsibble: 357 x 3 [1M]
##       Month Title        Employed
##       &lt;mth&gt; &lt;chr&gt;           &lt;dbl&gt;
##  1 1990 Jan Retail Trade   13256.
##  2 1990 Feb Retail Trade   12966.
##  3 1990 Mar Retail Trade   12938.
##  4 1990 Apr Retail Trade   13012.
##  5 1990 May Retail Trade   13108.
##  6 1990 Jun Retail Trade   13183.
##  7 1990 Jul Retail Trade   13170.
##  8 1990 Aug Retail Trade   13160.
##  9 1990 Sep Retail Trade   13113.
## 10 1990 Oct Retail Trade   13185.
## # … with 347 more rows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3-decomposition_files/figure-pptx/dable1-1.png"/>
          <p:cNvPicPr>
            <a:picLocks noGrp="1" noChangeAspect="1"/>
          </p:cNvPicPr>
          <p:nvPr/>
        </p:nvPicPr>
        <p:blipFill>
          <a:blip r:embed="rId2"/>
          <a:stretch>
            <a:fillRect/>
          </a:stretch>
        </p:blipFill>
        <p:spPr bwMode="auto">
          <a:xfrm>
            <a:off x="955365" y="1660568"/>
            <a:ext cx="10281270" cy="5140635"/>
          </a:xfrm>
          <a:prstGeom prst="rect">
            <a:avLst/>
          </a:prstGeom>
          <a:noFill/>
          <a:ln w="9525">
            <a:noFill/>
            <a:headEnd/>
            <a:tailEnd/>
          </a:ln>
        </p:spPr>
      </p:pic>
      <p:sp>
        <p:nvSpPr>
          <p:cNvPr id="2" name="Title 1"/>
          <p:cNvSpPr>
            <a:spLocks noGrp="1"/>
          </p:cNvSpPr>
          <p:nvPr>
            <p:ph type="title"/>
          </p:nvPr>
        </p:nvSpPr>
        <p:spPr>
          <a:xfrm>
            <a:off x="182878" y="56797"/>
            <a:ext cx="11584181" cy="654728"/>
          </a:xfrm>
        </p:spPr>
        <p:txBody>
          <a:bodyPr/>
          <a:lstStyle/>
          <a:p>
            <a:pPr marL="0" lvl="0" indent="0">
              <a:buNone/>
            </a:pPr>
            <a:r>
              <a:t>US Retail Employment</a:t>
            </a:r>
          </a:p>
        </p:txBody>
      </p:sp>
      <p:sp>
        <p:nvSpPr>
          <p:cNvPr id="4" name="Text Placeholder 3"/>
          <p:cNvSpPr>
            <a:spLocks noGrp="1"/>
          </p:cNvSpPr>
          <p:nvPr>
            <p:ph type="body" sz="half" idx="2"/>
          </p:nvPr>
        </p:nvSpPr>
        <p:spPr>
          <a:xfrm>
            <a:off x="6510771" y="5026915"/>
            <a:ext cx="4376421" cy="1035744"/>
          </a:xfrm>
        </p:spPr>
        <p:txBody>
          <a:bodyPr/>
          <a:lstStyle/>
          <a:p>
            <a:pPr lvl="0" indent="0">
              <a:buNone/>
            </a:pPr>
            <a:r>
              <a:rPr dirty="0" err="1">
                <a:latin typeface="Courier"/>
              </a:rPr>
              <a:t>us_retail_employment</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autoplot</a:t>
            </a:r>
            <a:r>
              <a:rPr dirty="0">
                <a:latin typeface="Courier"/>
              </a:rPr>
              <a:t>(Employed) </a:t>
            </a:r>
            <a:r>
              <a:rPr dirty="0">
                <a:solidFill>
                  <a:srgbClr val="4070A0"/>
                </a:solidFill>
                <a:latin typeface="Courier"/>
              </a:rPr>
              <a:t>+</a:t>
            </a:r>
            <a:br>
              <a:rPr dirty="0"/>
            </a:br>
            <a:r>
              <a:rPr dirty="0">
                <a:latin typeface="Courier"/>
              </a:rPr>
              <a:t>  </a:t>
            </a:r>
            <a:r>
              <a:rPr dirty="0">
                <a:solidFill>
                  <a:srgbClr val="06287E"/>
                </a:solidFill>
                <a:latin typeface="Courier"/>
              </a:rPr>
              <a:t>labs</a:t>
            </a:r>
            <a:r>
              <a:rPr dirty="0">
                <a:latin typeface="Courier"/>
              </a:rPr>
              <a:t>(</a:t>
            </a:r>
            <a:r>
              <a:rPr dirty="0">
                <a:solidFill>
                  <a:srgbClr val="7D9029"/>
                </a:solidFill>
                <a:latin typeface="Courier"/>
              </a:rPr>
              <a:t>y=</a:t>
            </a:r>
            <a:r>
              <a:rPr dirty="0">
                <a:solidFill>
                  <a:srgbClr val="4070A0"/>
                </a:solidFill>
                <a:latin typeface="Courier"/>
              </a:rPr>
              <a:t>"Persons (thousands)"</a:t>
            </a:r>
            <a:r>
              <a:rPr dirty="0">
                <a:latin typeface="Courier"/>
              </a:rPr>
              <a:t>, </a:t>
            </a:r>
            <a:r>
              <a:rPr dirty="0">
                <a:solidFill>
                  <a:srgbClr val="7D9029"/>
                </a:solidFill>
                <a:latin typeface="Courier"/>
              </a:rPr>
              <a:t>title=</a:t>
            </a:r>
            <a:r>
              <a:rPr dirty="0">
                <a:solidFill>
                  <a:srgbClr val="4070A0"/>
                </a:solidFill>
                <a:latin typeface="Courier"/>
              </a:rPr>
              <a:t>"Total employment in US retail"</a:t>
            </a:r>
            <a:r>
              <a:rPr dirty="0">
                <a:latin typeface="Courier"/>
              </a:rPr>
              <a:t>)</a:t>
            </a:r>
          </a:p>
        </p:txBody>
      </p:sp>
      <p:pic>
        <p:nvPicPr>
          <p:cNvPr id="5" name="Picture 1" descr="3-decomposition_files/figure-pptx/dable4-1.png">
            <a:extLst>
              <a:ext uri="{FF2B5EF4-FFF2-40B4-BE49-F238E27FC236}">
                <a16:creationId xmlns:a16="http://schemas.microsoft.com/office/drawing/2014/main" id="{C3AB1E98-A8DB-8952-8601-53B9003864D5}"/>
              </a:ext>
            </a:extLst>
          </p:cNvPr>
          <p:cNvPicPr>
            <a:picLocks noGrp="1" noChangeAspect="1"/>
          </p:cNvPicPr>
          <p:nvPr/>
        </p:nvPicPr>
        <p:blipFill>
          <a:blip r:embed="rId3"/>
          <a:stretch>
            <a:fillRect/>
          </a:stretch>
        </p:blipFill>
        <p:spPr bwMode="auto">
          <a:xfrm>
            <a:off x="3048000" y="8448329"/>
            <a:ext cx="8509000" cy="4254500"/>
          </a:xfrm>
          <a:prstGeom prst="rect">
            <a:avLst/>
          </a:prstGeom>
          <a:noFill/>
          <a:ln w="9525">
            <a:noFill/>
            <a:headEnd/>
            <a:tailEnd/>
          </a:ln>
        </p:spPr>
      </p:pic>
      <p:sp>
        <p:nvSpPr>
          <p:cNvPr id="7" name="TextBox 6">
            <a:extLst>
              <a:ext uri="{FF2B5EF4-FFF2-40B4-BE49-F238E27FC236}">
                <a16:creationId xmlns:a16="http://schemas.microsoft.com/office/drawing/2014/main" id="{73CBA7BA-6734-A9E5-73F8-7360CB05D0EF}"/>
              </a:ext>
            </a:extLst>
          </p:cNvPr>
          <p:cNvSpPr txBox="1"/>
          <p:nvPr/>
        </p:nvSpPr>
        <p:spPr>
          <a:xfrm>
            <a:off x="773776" y="830161"/>
            <a:ext cx="6109854" cy="646331"/>
          </a:xfrm>
          <a:prstGeom prst="rect">
            <a:avLst/>
          </a:prstGeom>
          <a:noFill/>
        </p:spPr>
        <p:txBody>
          <a:bodyPr wrap="square">
            <a:spAutoFit/>
          </a:bodyPr>
          <a:lstStyle/>
          <a:p>
            <a:r>
              <a:rPr lang="en-US" dirty="0"/>
              <a:t>An example: We will decompose the number of persons employed in retail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US Retail Employment</a:t>
            </a:r>
          </a:p>
        </p:txBody>
      </p:sp>
      <p:sp>
        <p:nvSpPr>
          <p:cNvPr id="3" name="Content Placeholder 2"/>
          <p:cNvSpPr>
            <a:spLocks noGrp="1"/>
          </p:cNvSpPr>
          <p:nvPr>
            <p:ph idx="1"/>
          </p:nvPr>
        </p:nvSpPr>
        <p:spPr>
          <a:xfrm>
            <a:off x="1930401" y="734190"/>
            <a:ext cx="10063590" cy="6078090"/>
          </a:xfrm>
        </p:spPr>
        <p:txBody>
          <a:bodyPr>
            <a:normAutofit/>
          </a:bodyPr>
          <a:lstStyle/>
          <a:p>
            <a:pPr lvl="0" indent="0">
              <a:buNone/>
            </a:pPr>
            <a:r>
              <a:rPr sz="1600" dirty="0" err="1">
                <a:latin typeface="Courier"/>
              </a:rPr>
              <a:t>dcmp</a:t>
            </a:r>
            <a:r>
              <a:rPr sz="1600" dirty="0">
                <a:latin typeface="Courier"/>
              </a:rPr>
              <a:t> </a:t>
            </a:r>
            <a:r>
              <a:rPr sz="1600" dirty="0">
                <a:solidFill>
                  <a:srgbClr val="007020"/>
                </a:solidFill>
                <a:latin typeface="Courier"/>
              </a:rPr>
              <a:t>&lt;-</a:t>
            </a:r>
            <a:r>
              <a:rPr sz="1600" dirty="0">
                <a:latin typeface="Courier"/>
              </a:rPr>
              <a:t> </a:t>
            </a:r>
            <a:r>
              <a:rPr sz="1600" dirty="0" err="1">
                <a:latin typeface="Courier"/>
              </a:rPr>
              <a:t>us_retail_employment</a:t>
            </a:r>
            <a:r>
              <a:rPr sz="1600" dirty="0">
                <a:latin typeface="Courier"/>
              </a:rPr>
              <a:t> </a:t>
            </a:r>
            <a:r>
              <a:rPr sz="1600" dirty="0">
                <a:solidFill>
                  <a:srgbClr val="4070A0"/>
                </a:solidFill>
                <a:latin typeface="Courier"/>
              </a:rPr>
              <a:t>%&gt;%</a:t>
            </a:r>
            <a:br>
              <a:rPr sz="1600" dirty="0"/>
            </a:br>
            <a:r>
              <a:rPr sz="1600" dirty="0">
                <a:latin typeface="Courier"/>
              </a:rPr>
              <a:t>  </a:t>
            </a:r>
            <a:r>
              <a:rPr sz="1600" dirty="0">
                <a:solidFill>
                  <a:srgbClr val="06287E"/>
                </a:solidFill>
                <a:latin typeface="Courier"/>
              </a:rPr>
              <a:t>model</a:t>
            </a:r>
            <a:r>
              <a:rPr sz="1600" dirty="0">
                <a:latin typeface="Courier"/>
              </a:rPr>
              <a:t>(</a:t>
            </a:r>
            <a:r>
              <a:rPr sz="1600" dirty="0" err="1">
                <a:solidFill>
                  <a:srgbClr val="7D9029"/>
                </a:solidFill>
                <a:latin typeface="Courier"/>
              </a:rPr>
              <a:t>stl</a:t>
            </a:r>
            <a:r>
              <a:rPr sz="1600" dirty="0">
                <a:solidFill>
                  <a:srgbClr val="7D9029"/>
                </a:solidFill>
                <a:latin typeface="Courier"/>
              </a:rPr>
              <a:t> =</a:t>
            </a:r>
            <a:r>
              <a:rPr sz="1600" dirty="0">
                <a:latin typeface="Courier"/>
              </a:rPr>
              <a:t> </a:t>
            </a:r>
            <a:r>
              <a:rPr sz="1600" dirty="0">
                <a:solidFill>
                  <a:srgbClr val="06287E"/>
                </a:solidFill>
                <a:latin typeface="Courier"/>
              </a:rPr>
              <a:t>STL</a:t>
            </a:r>
            <a:r>
              <a:rPr sz="1600" dirty="0">
                <a:latin typeface="Courier"/>
              </a:rPr>
              <a:t>(Employed))</a:t>
            </a:r>
            <a:br>
              <a:rPr sz="1600" dirty="0"/>
            </a:br>
            <a:r>
              <a:rPr sz="1600" dirty="0">
                <a:solidFill>
                  <a:srgbClr val="06287E"/>
                </a:solidFill>
                <a:latin typeface="Courier"/>
              </a:rPr>
              <a:t>components</a:t>
            </a:r>
            <a:r>
              <a:rPr sz="1600" dirty="0">
                <a:latin typeface="Courier"/>
              </a:rPr>
              <a:t>(</a:t>
            </a:r>
            <a:r>
              <a:rPr sz="1600" dirty="0" err="1">
                <a:latin typeface="Courier"/>
              </a:rPr>
              <a:t>dcmp</a:t>
            </a:r>
            <a:r>
              <a:rPr sz="1600" dirty="0">
                <a:latin typeface="Courier"/>
              </a:rPr>
              <a:t>)</a:t>
            </a:r>
          </a:p>
          <a:p>
            <a:pPr lvl="0" indent="0">
              <a:buNone/>
            </a:pPr>
            <a:r>
              <a:rPr sz="1600" dirty="0">
                <a:latin typeface="Courier"/>
              </a:rPr>
              <a:t>## # A </a:t>
            </a:r>
            <a:r>
              <a:rPr sz="1600" dirty="0" err="1">
                <a:latin typeface="Courier"/>
              </a:rPr>
              <a:t>dable</a:t>
            </a:r>
            <a:r>
              <a:rPr sz="1600" dirty="0">
                <a:latin typeface="Courier"/>
              </a:rPr>
              <a:t>: 357 x 7 [1M]
## # Key:     .model [1]
## # :        Employed = trend + </a:t>
            </a:r>
            <a:r>
              <a:rPr sz="1600" dirty="0" err="1">
                <a:latin typeface="Courier"/>
              </a:rPr>
              <a:t>season_year</a:t>
            </a:r>
            <a:r>
              <a:rPr sz="1600" dirty="0">
                <a:latin typeface="Courier"/>
              </a:rPr>
              <a:t> + remainder
##    .model    Month Employed  trend </a:t>
            </a:r>
            <a:r>
              <a:rPr sz="1600" dirty="0" err="1">
                <a:latin typeface="Courier"/>
              </a:rPr>
              <a:t>season_year</a:t>
            </a:r>
            <a:r>
              <a:rPr sz="1600" dirty="0">
                <a:latin typeface="Courier"/>
              </a:rPr>
              <a:t> remainder </a:t>
            </a:r>
            <a:r>
              <a:rPr sz="1600" dirty="0" err="1">
                <a:latin typeface="Courier"/>
              </a:rPr>
              <a:t>season_adjust</a:t>
            </a:r>
            <a:r>
              <a:rPr sz="1600" dirty="0">
                <a:latin typeface="Courier"/>
              </a:rPr>
              <a:t>
##    &lt;chr&gt;     &lt;</a:t>
            </a:r>
            <a:r>
              <a:rPr sz="1600" dirty="0" err="1">
                <a:latin typeface="Courier"/>
              </a:rPr>
              <a:t>mth</a:t>
            </a:r>
            <a:r>
              <a:rPr sz="1600" dirty="0">
                <a:latin typeface="Courier"/>
              </a:rPr>
              <a:t>&gt;    &lt;</a:t>
            </a:r>
            <a:r>
              <a:rPr sz="1600" dirty="0" err="1">
                <a:latin typeface="Courier"/>
              </a:rPr>
              <a:t>dbl</a:t>
            </a:r>
            <a:r>
              <a:rPr sz="1600" dirty="0">
                <a:latin typeface="Courier"/>
              </a:rPr>
              <a:t>&gt;  &lt;</a:t>
            </a:r>
            <a:r>
              <a:rPr sz="1600" dirty="0" err="1">
                <a:latin typeface="Courier"/>
              </a:rPr>
              <a:t>dbl</a:t>
            </a:r>
            <a:r>
              <a:rPr sz="1600" dirty="0">
                <a:latin typeface="Courier"/>
              </a:rPr>
              <a:t>&gt;       &lt;</a:t>
            </a:r>
            <a:r>
              <a:rPr sz="1600" dirty="0" err="1">
                <a:latin typeface="Courier"/>
              </a:rPr>
              <a:t>dbl</a:t>
            </a:r>
            <a:r>
              <a:rPr sz="1600" dirty="0">
                <a:latin typeface="Courier"/>
              </a:rPr>
              <a:t>&gt;     &lt;</a:t>
            </a:r>
            <a:r>
              <a:rPr sz="1600" dirty="0" err="1">
                <a:latin typeface="Courier"/>
              </a:rPr>
              <a:t>dbl</a:t>
            </a:r>
            <a:r>
              <a:rPr sz="1600" dirty="0">
                <a:latin typeface="Courier"/>
              </a:rPr>
              <a:t>&gt;         &lt;</a:t>
            </a:r>
            <a:r>
              <a:rPr sz="1600" dirty="0" err="1">
                <a:latin typeface="Courier"/>
              </a:rPr>
              <a:t>dbl</a:t>
            </a:r>
            <a:r>
              <a:rPr sz="1600" dirty="0">
                <a:latin typeface="Courier"/>
              </a:rPr>
              <a:t>&gt;
##  1 </a:t>
            </a:r>
            <a:r>
              <a:rPr sz="1600" dirty="0" err="1">
                <a:latin typeface="Courier"/>
              </a:rPr>
              <a:t>stl</a:t>
            </a:r>
            <a:r>
              <a:rPr sz="1600" dirty="0">
                <a:latin typeface="Courier"/>
              </a:rPr>
              <a:t>    1990 Jan   13256. 13288.      -33.0      0.836        13289.
##  2 </a:t>
            </a:r>
            <a:r>
              <a:rPr sz="1600" dirty="0" err="1">
                <a:latin typeface="Courier"/>
              </a:rPr>
              <a:t>stl</a:t>
            </a:r>
            <a:r>
              <a:rPr sz="1600" dirty="0">
                <a:latin typeface="Courier"/>
              </a:rPr>
              <a:t>    1990 Feb   12966. 13269.     -258.     -44.6          13224.
##  3 </a:t>
            </a:r>
            <a:r>
              <a:rPr sz="1600" dirty="0" err="1">
                <a:latin typeface="Courier"/>
              </a:rPr>
              <a:t>stl</a:t>
            </a:r>
            <a:r>
              <a:rPr sz="1600" dirty="0">
                <a:latin typeface="Courier"/>
              </a:rPr>
              <a:t>    1990 Mar   12938. 13250.     -290.     -22.1          13228.
##  4 </a:t>
            </a:r>
            <a:r>
              <a:rPr sz="1600" dirty="0" err="1">
                <a:latin typeface="Courier"/>
              </a:rPr>
              <a:t>stl</a:t>
            </a:r>
            <a:r>
              <a:rPr sz="1600" dirty="0">
                <a:latin typeface="Courier"/>
              </a:rPr>
              <a:t>    1990 Apr   13012. 13231.     -220.       1.05         13232.
##  5 </a:t>
            </a:r>
            <a:r>
              <a:rPr sz="1600" dirty="0" err="1">
                <a:latin typeface="Courier"/>
              </a:rPr>
              <a:t>stl</a:t>
            </a:r>
            <a:r>
              <a:rPr sz="1600" dirty="0">
                <a:latin typeface="Courier"/>
              </a:rPr>
              <a:t>    1990 May   13108. 13211.     -114.      11.3          13223.
##  6 </a:t>
            </a:r>
            <a:r>
              <a:rPr sz="1600" dirty="0" err="1">
                <a:latin typeface="Courier"/>
              </a:rPr>
              <a:t>stl</a:t>
            </a:r>
            <a:r>
              <a:rPr sz="1600" dirty="0">
                <a:latin typeface="Courier"/>
              </a:rPr>
              <a:t>    1990 Jun   13183. 13192.      -24.3     15.5          13207.
##  7 </a:t>
            </a:r>
            <a:r>
              <a:rPr sz="1600" dirty="0" err="1">
                <a:latin typeface="Courier"/>
              </a:rPr>
              <a:t>stl</a:t>
            </a:r>
            <a:r>
              <a:rPr sz="1600" dirty="0">
                <a:latin typeface="Courier"/>
              </a:rPr>
              <a:t>    1990 Jul   13170. 13172.      -23.2     21.6          13193.
##  8 </a:t>
            </a:r>
            <a:r>
              <a:rPr sz="1600" dirty="0" err="1">
                <a:latin typeface="Courier"/>
              </a:rPr>
              <a:t>stl</a:t>
            </a:r>
            <a:r>
              <a:rPr sz="1600" dirty="0">
                <a:latin typeface="Courier"/>
              </a:rPr>
              <a:t>    1990 Aug   13160. 13151.       -9.52    17.8          13169.
##  9 </a:t>
            </a:r>
            <a:r>
              <a:rPr sz="1600" dirty="0" err="1">
                <a:latin typeface="Courier"/>
              </a:rPr>
              <a:t>stl</a:t>
            </a:r>
            <a:r>
              <a:rPr sz="1600" dirty="0">
                <a:latin typeface="Courier"/>
              </a:rPr>
              <a:t>    1990 Sep   13113. 13131.      -39.5     22.0          13153.
## 10 </a:t>
            </a:r>
            <a:r>
              <a:rPr sz="1600" dirty="0" err="1">
                <a:latin typeface="Courier"/>
              </a:rPr>
              <a:t>stl</a:t>
            </a:r>
            <a:r>
              <a:rPr sz="1600" dirty="0">
                <a:latin typeface="Courier"/>
              </a:rPr>
              <a:t>    1990 Oct   13185. 13110.       61.6     13.2          13124.
## # … with 347 more rows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US Retail Employment</a:t>
            </a:r>
          </a:p>
        </p:txBody>
      </p:sp>
      <p:sp>
        <p:nvSpPr>
          <p:cNvPr id="4" name="Text Placeholder 3"/>
          <p:cNvSpPr>
            <a:spLocks noGrp="1"/>
          </p:cNvSpPr>
          <p:nvPr>
            <p:ph type="body" sz="half" idx="2"/>
          </p:nvPr>
        </p:nvSpPr>
        <p:spPr/>
        <p:txBody>
          <a:bodyPr/>
          <a:lstStyle/>
          <a:p>
            <a:pPr lvl="0" indent="0">
              <a:buNone/>
            </a:pPr>
            <a:r>
              <a:rPr>
                <a:latin typeface="Courier"/>
              </a:rPr>
              <a:t>us_retail_employment </a:t>
            </a:r>
            <a:r>
              <a:rPr>
                <a:solidFill>
                  <a:srgbClr val="4070A0"/>
                </a:solidFill>
                <a:latin typeface="Courier"/>
              </a:rPr>
              <a:t>%&gt;%</a:t>
            </a:r>
            <a:br/>
            <a:r>
              <a:rPr>
                <a:latin typeface="Courier"/>
              </a:rPr>
              <a:t>  </a:t>
            </a:r>
            <a:r>
              <a:rPr>
                <a:solidFill>
                  <a:srgbClr val="06287E"/>
                </a:solidFill>
                <a:latin typeface="Courier"/>
              </a:rPr>
              <a:t>autoplot</a:t>
            </a:r>
            <a:r>
              <a:rPr>
                <a:latin typeface="Courier"/>
              </a:rPr>
              <a:t>(Employed, </a:t>
            </a:r>
            <a:r>
              <a:rPr>
                <a:solidFill>
                  <a:srgbClr val="7D9029"/>
                </a:solidFill>
                <a:latin typeface="Courier"/>
              </a:rPr>
              <a:t>color=</a:t>
            </a:r>
            <a:r>
              <a:rPr>
                <a:solidFill>
                  <a:srgbClr val="4070A0"/>
                </a:solidFill>
                <a:latin typeface="Courier"/>
              </a:rPr>
              <a:t>'gray'</a:t>
            </a:r>
            <a:r>
              <a:rPr>
                <a:latin typeface="Courier"/>
              </a:rPr>
              <a:t>) </a:t>
            </a:r>
            <a:r>
              <a:rPr>
                <a:solidFill>
                  <a:srgbClr val="4070A0"/>
                </a:solidFill>
                <a:latin typeface="Courier"/>
              </a:rPr>
              <a:t>+</a:t>
            </a:r>
            <a:br/>
            <a:r>
              <a:rPr>
                <a:latin typeface="Courier"/>
              </a:rPr>
              <a:t>  </a:t>
            </a:r>
            <a:r>
              <a:rPr>
                <a:solidFill>
                  <a:srgbClr val="06287E"/>
                </a:solidFill>
                <a:latin typeface="Courier"/>
              </a:rPr>
              <a:t>autolayer</a:t>
            </a:r>
            <a:r>
              <a:rPr>
                <a:latin typeface="Courier"/>
              </a:rPr>
              <a:t>(</a:t>
            </a:r>
            <a:r>
              <a:rPr>
                <a:solidFill>
                  <a:srgbClr val="06287E"/>
                </a:solidFill>
                <a:latin typeface="Courier"/>
              </a:rPr>
              <a:t>components</a:t>
            </a:r>
            <a:r>
              <a:rPr>
                <a:latin typeface="Courier"/>
              </a:rPr>
              <a:t>(dcmp), trend, </a:t>
            </a:r>
            <a:r>
              <a:rPr>
                <a:solidFill>
                  <a:srgbClr val="7D9029"/>
                </a:solidFill>
                <a:latin typeface="Courier"/>
              </a:rPr>
              <a:t>color=</a:t>
            </a:r>
            <a:r>
              <a:rPr>
                <a:solidFill>
                  <a:srgbClr val="4070A0"/>
                </a:solidFill>
                <a:latin typeface="Courier"/>
              </a:rPr>
              <a:t>'#D55E00'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"Persons (thousands)"</a:t>
            </a:r>
            <a:r>
              <a:rPr>
                <a:latin typeface="Courier"/>
              </a:rPr>
              <a:t>, </a:t>
            </a:r>
            <a:r>
              <a:rPr>
                <a:solidFill>
                  <a:srgbClr val="7D9029"/>
                </a:solidFill>
                <a:latin typeface="Courier"/>
              </a:rPr>
              <a:t>title=</a:t>
            </a:r>
            <a:r>
              <a:rPr>
                <a:solidFill>
                  <a:srgbClr val="4070A0"/>
                </a:solidFill>
                <a:latin typeface="Courier"/>
              </a:rPr>
              <a:t>"Total employment in US retail"</a:t>
            </a:r>
            <a:r>
              <a:rPr>
                <a:latin typeface="Courier"/>
              </a:rPr>
              <a:t>)</a:t>
            </a:r>
          </a:p>
        </p:txBody>
      </p:sp>
      <p:pic>
        <p:nvPicPr>
          <p:cNvPr id="3" name="Picture 1" descr="3-decomposition_files/figure-pptx/dable4-1.png"/>
          <p:cNvPicPr>
            <a:picLocks noGrp="1" noChangeAspect="1"/>
          </p:cNvPicPr>
          <p:nvPr/>
        </p:nvPicPr>
        <p:blipFill>
          <a:blip r:embed="rId2"/>
          <a:stretch>
            <a:fillRect/>
          </a:stretch>
        </p:blipFill>
        <p:spPr bwMode="auto">
          <a:xfrm>
            <a:off x="1383594" y="2311399"/>
            <a:ext cx="8979606" cy="4489803"/>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US Retail Employment</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components</a:t>
            </a:r>
            <a:r>
              <a:rPr>
                <a:latin typeface="Courier"/>
              </a:rPr>
              <a:t>(dcmp) </a:t>
            </a:r>
            <a:r>
              <a:rPr>
                <a:solidFill>
                  <a:srgbClr val="4070A0"/>
                </a:solidFill>
                <a:latin typeface="Courier"/>
              </a:rPr>
              <a:t>%&gt;%</a:t>
            </a:r>
            <a:r>
              <a:rPr>
                <a:latin typeface="Courier"/>
              </a:rPr>
              <a:t> </a:t>
            </a:r>
            <a:r>
              <a:rPr>
                <a:solidFill>
                  <a:srgbClr val="06287E"/>
                </a:solidFill>
                <a:latin typeface="Courier"/>
              </a:rPr>
              <a:t>autoplot</a:t>
            </a:r>
            <a:r>
              <a:rPr>
                <a:latin typeface="Courier"/>
              </a:rPr>
              <a:t>()</a:t>
            </a:r>
          </a:p>
        </p:txBody>
      </p:sp>
      <p:pic>
        <p:nvPicPr>
          <p:cNvPr id="3" name="Picture 1" descr="3-decomposition_files/figure-pptx/usretail-stl-1.png"/>
          <p:cNvPicPr>
            <a:picLocks noGrp="1" noChangeAspect="1"/>
          </p:cNvPicPr>
          <p:nvPr/>
        </p:nvPicPr>
        <p:blipFill>
          <a:blip r:embed="rId2"/>
          <a:stretch>
            <a:fillRect/>
          </a:stretch>
        </p:blipFill>
        <p:spPr bwMode="auto">
          <a:xfrm>
            <a:off x="2108200" y="1295400"/>
            <a:ext cx="8900160" cy="55626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US Retail Employment</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components</a:t>
            </a:r>
            <a:r>
              <a:rPr>
                <a:latin typeface="Courier"/>
              </a:rPr>
              <a:t>(dcmp) </a:t>
            </a:r>
            <a:r>
              <a:rPr>
                <a:solidFill>
                  <a:srgbClr val="4070A0"/>
                </a:solidFill>
                <a:latin typeface="Courier"/>
              </a:rPr>
              <a:t>%&gt;%</a:t>
            </a:r>
            <a:r>
              <a:rPr>
                <a:latin typeface="Courier"/>
              </a:rPr>
              <a:t> </a:t>
            </a:r>
            <a:r>
              <a:rPr>
                <a:solidFill>
                  <a:srgbClr val="06287E"/>
                </a:solidFill>
                <a:latin typeface="Courier"/>
              </a:rPr>
              <a:t>gg_subseries</a:t>
            </a:r>
            <a:r>
              <a:rPr>
                <a:latin typeface="Courier"/>
              </a:rPr>
              <a:t>(season_year)</a:t>
            </a:r>
          </a:p>
        </p:txBody>
      </p:sp>
      <p:pic>
        <p:nvPicPr>
          <p:cNvPr id="3" name="Picture 1" descr="3-decomposition_files/figure-pptx/usretail3-1.png"/>
          <p:cNvPicPr>
            <a:picLocks noGrp="1" noChangeAspect="1"/>
          </p:cNvPicPr>
          <p:nvPr/>
        </p:nvPicPr>
        <p:blipFill>
          <a:blip r:embed="rId2"/>
          <a:stretch>
            <a:fillRect/>
          </a:stretch>
        </p:blipFill>
        <p:spPr bwMode="auto">
          <a:xfrm>
            <a:off x="404812" y="1219200"/>
            <a:ext cx="11140312" cy="5570156"/>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rPr dirty="0"/>
              <a:t>Transformations and adjustments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Seasonal adjustment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Seasonal adjustment</a:t>
            </a:r>
          </a:p>
        </p:txBody>
      </p:sp>
      <p:sp>
        <p:nvSpPr>
          <p:cNvPr id="3" name="Content Placeholder 2"/>
          <p:cNvSpPr>
            <a:spLocks noGrp="1"/>
          </p:cNvSpPr>
          <p:nvPr>
            <p:ph idx="1"/>
          </p:nvPr>
        </p:nvSpPr>
        <p:spPr/>
        <p:txBody>
          <a:bodyPr/>
          <a:lstStyle/>
          <a:p>
            <a:pPr lvl="0"/>
            <a:r>
              <a:t>Useful by-product of decomposition: an easy way to calculate seasonally adjusted data.</a:t>
            </a:r>
          </a:p>
          <a:p>
            <a:pPr lvl="0"/>
            <a:r>
              <a:t>Additive decomposition: seasonally adjusted data given by</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𝑡</m:t>
                    </m:r>
                  </m:sub>
                </m:sSub>
              </m:oMath>
            </a14:m>
            <a:endParaRPr/>
          </a:p>
          <a:p>
            <a:pPr lvl="0"/>
            <a:r>
              <a:t>Multiplicative decomposition: seasonally adjusted data given by</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𝑡</m:t>
                    </m:r>
                  </m:sub>
                </m:sSub>
              </m:oMath>
            </a14: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US Retail Employment</a:t>
            </a:r>
          </a:p>
        </p:txBody>
      </p:sp>
      <p:sp>
        <p:nvSpPr>
          <p:cNvPr id="4" name="Text Placeholder 3"/>
          <p:cNvSpPr>
            <a:spLocks noGrp="1"/>
          </p:cNvSpPr>
          <p:nvPr>
            <p:ph type="body" sz="half" idx="2"/>
          </p:nvPr>
        </p:nvSpPr>
        <p:spPr/>
        <p:txBody>
          <a:bodyPr/>
          <a:lstStyle/>
          <a:p>
            <a:pPr lvl="0" indent="0">
              <a:buNone/>
            </a:pPr>
            <a:r>
              <a:rPr>
                <a:latin typeface="Courier"/>
              </a:rPr>
              <a:t>us_retail_employment </a:t>
            </a:r>
            <a:r>
              <a:rPr>
                <a:solidFill>
                  <a:srgbClr val="4070A0"/>
                </a:solidFill>
                <a:latin typeface="Courier"/>
              </a:rPr>
              <a:t>%&gt;%</a:t>
            </a:r>
            <a:br/>
            <a:r>
              <a:rPr>
                <a:latin typeface="Courier"/>
              </a:rPr>
              <a:t>  </a:t>
            </a:r>
            <a:r>
              <a:rPr>
                <a:solidFill>
                  <a:srgbClr val="06287E"/>
                </a:solidFill>
                <a:latin typeface="Courier"/>
              </a:rPr>
              <a:t>autoplot</a:t>
            </a:r>
            <a:r>
              <a:rPr>
                <a:latin typeface="Courier"/>
              </a:rPr>
              <a:t>(Employed, </a:t>
            </a:r>
            <a:r>
              <a:rPr>
                <a:solidFill>
                  <a:srgbClr val="7D9029"/>
                </a:solidFill>
                <a:latin typeface="Courier"/>
              </a:rPr>
              <a:t>color=</a:t>
            </a:r>
            <a:r>
              <a:rPr>
                <a:solidFill>
                  <a:srgbClr val="4070A0"/>
                </a:solidFill>
                <a:latin typeface="Courier"/>
              </a:rPr>
              <a:t>'gray'</a:t>
            </a:r>
            <a:r>
              <a:rPr>
                <a:latin typeface="Courier"/>
              </a:rPr>
              <a:t>) </a:t>
            </a:r>
            <a:r>
              <a:rPr>
                <a:solidFill>
                  <a:srgbClr val="4070A0"/>
                </a:solidFill>
                <a:latin typeface="Courier"/>
              </a:rPr>
              <a:t>+</a:t>
            </a:r>
            <a:br/>
            <a:r>
              <a:rPr>
                <a:latin typeface="Courier"/>
              </a:rPr>
              <a:t>  </a:t>
            </a:r>
            <a:r>
              <a:rPr>
                <a:solidFill>
                  <a:srgbClr val="06287E"/>
                </a:solidFill>
                <a:latin typeface="Courier"/>
              </a:rPr>
              <a:t>autolayer</a:t>
            </a:r>
            <a:r>
              <a:rPr>
                <a:latin typeface="Courier"/>
              </a:rPr>
              <a:t>(</a:t>
            </a:r>
            <a:r>
              <a:rPr>
                <a:solidFill>
                  <a:srgbClr val="06287E"/>
                </a:solidFill>
                <a:latin typeface="Courier"/>
              </a:rPr>
              <a:t>components</a:t>
            </a:r>
            <a:r>
              <a:rPr>
                <a:latin typeface="Courier"/>
              </a:rPr>
              <a:t>(dcmp), season_adjust, </a:t>
            </a:r>
            <a:r>
              <a:rPr>
                <a:solidFill>
                  <a:srgbClr val="7D9029"/>
                </a:solidFill>
                <a:latin typeface="Courier"/>
              </a:rPr>
              <a:t>color=</a:t>
            </a:r>
            <a:r>
              <a:rPr>
                <a:solidFill>
                  <a:srgbClr val="4070A0"/>
                </a:solidFill>
                <a:latin typeface="Courier"/>
              </a:rPr>
              <a:t>'#0072B2'</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"Persons (thousands)"</a:t>
            </a:r>
            <a:r>
              <a:rPr>
                <a:latin typeface="Courier"/>
              </a:rPr>
              <a:t>, </a:t>
            </a:r>
            <a:r>
              <a:rPr>
                <a:solidFill>
                  <a:srgbClr val="7D9029"/>
                </a:solidFill>
                <a:latin typeface="Courier"/>
              </a:rPr>
              <a:t>title=</a:t>
            </a:r>
            <a:r>
              <a:rPr>
                <a:solidFill>
                  <a:srgbClr val="4070A0"/>
                </a:solidFill>
                <a:latin typeface="Courier"/>
              </a:rPr>
              <a:t>"Total employment in US retail"</a:t>
            </a:r>
            <a:r>
              <a:rPr>
                <a:latin typeface="Courier"/>
              </a:rPr>
              <a:t>)</a:t>
            </a:r>
          </a:p>
        </p:txBody>
      </p:sp>
      <p:pic>
        <p:nvPicPr>
          <p:cNvPr id="3" name="Picture 1" descr="3-decomposition_files/figure-pptx/usretail-sa-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Seasonal adjustment</a:t>
            </a:r>
          </a:p>
        </p:txBody>
      </p:sp>
      <p:sp>
        <p:nvSpPr>
          <p:cNvPr id="3" name="Content Placeholder 2"/>
          <p:cNvSpPr>
            <a:spLocks noGrp="1"/>
          </p:cNvSpPr>
          <p:nvPr>
            <p:ph idx="1"/>
          </p:nvPr>
        </p:nvSpPr>
        <p:spPr/>
        <p:txBody>
          <a:bodyPr/>
          <a:lstStyle/>
          <a:p>
            <a:pPr lvl="0"/>
            <a:r>
              <a:t>We use estimates of </a:t>
            </a:r>
            <a14:m xmlns:a14="http://schemas.microsoft.com/office/drawing/2010/main">
              <m:oMath xmlns:m="http://schemas.openxmlformats.org/officeDocument/2006/math">
                <m:r>
                  <a:rPr>
                    <a:latin typeface="Cambria Math" panose="02040503050406030204" pitchFamily="18" charset="0"/>
                  </a:rPr>
                  <m:t>𝑆</m:t>
                </m:r>
              </m:oMath>
            </a14:m>
            <a:r>
              <a:t> based on past values to seasonally adjust a current value.</a:t>
            </a:r>
          </a:p>
          <a:p>
            <a:pPr lvl="0"/>
            <a:r>
              <a:t>Seasonally adjusted series reflect </a:t>
            </a:r>
            <a:r>
              <a:rPr b="1"/>
              <a:t>remainders</a:t>
            </a:r>
            <a:r>
              <a:t> as well as </a:t>
            </a:r>
            <a:r>
              <a:rPr b="1"/>
              <a:t>trend</a:t>
            </a:r>
            <a:r>
              <a:t>. Therefore they are not “smooth” and “downturns” or “upturns” can be misleading.</a:t>
            </a:r>
          </a:p>
          <a:p>
            <a:pPr lvl="0"/>
            <a:r>
              <a:t>It is better to use the trend-cycle component to look for turning points.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rPr lang="en-US" dirty="0"/>
              <a:t>time series decomposition</a:t>
            </a:r>
            <a:br>
              <a:rPr lang="en-US" dirty="0"/>
            </a:br>
            <a:r>
              <a:rPr lang="en-US" dirty="0"/>
              <a:t> classical method </a:t>
            </a:r>
            <a:endParaRPr dirty="0"/>
          </a:p>
        </p:txBody>
      </p:sp>
    </p:spTree>
    <p:extLst>
      <p:ext uri="{BB962C8B-B14F-4D97-AF65-F5344CB8AC3E}">
        <p14:creationId xmlns:p14="http://schemas.microsoft.com/office/powerpoint/2010/main" val="170933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B9FEE5-8A78-5C0F-0B97-37AF9E0A1729}"/>
              </a:ext>
            </a:extLst>
          </p:cNvPr>
          <p:cNvSpPr>
            <a:spLocks noGrp="1"/>
          </p:cNvSpPr>
          <p:nvPr>
            <p:ph type="title"/>
          </p:nvPr>
        </p:nvSpPr>
        <p:spPr/>
        <p:txBody>
          <a:bodyPr>
            <a:normAutofit fontScale="90000"/>
          </a:bodyPr>
          <a:lstStyle/>
          <a:p>
            <a:r>
              <a:rPr lang="en-US" dirty="0"/>
              <a:t>Moving averages</a:t>
            </a:r>
          </a:p>
        </p:txBody>
      </p:sp>
      <p:sp>
        <p:nvSpPr>
          <p:cNvPr id="5" name="Content Placeholder 4">
            <a:extLst>
              <a:ext uri="{FF2B5EF4-FFF2-40B4-BE49-F238E27FC236}">
                <a16:creationId xmlns:a16="http://schemas.microsoft.com/office/drawing/2014/main" id="{84034473-BB22-2493-9957-6D4F713E235D}"/>
              </a:ext>
            </a:extLst>
          </p:cNvPr>
          <p:cNvSpPr>
            <a:spLocks noGrp="1"/>
          </p:cNvSpPr>
          <p:nvPr>
            <p:ph idx="1"/>
          </p:nvPr>
        </p:nvSpPr>
        <p:spPr/>
        <p:txBody>
          <a:bodyPr>
            <a:normAutofit fontScale="85000" lnSpcReduction="10000"/>
          </a:bodyPr>
          <a:lstStyle/>
          <a:p>
            <a:r>
              <a:rPr lang="en-US" b="0" i="0" dirty="0">
                <a:solidFill>
                  <a:srgbClr val="333333"/>
                </a:solidFill>
                <a:effectLst/>
                <a:latin typeface="MJXc-TeX-main-R"/>
              </a:rPr>
              <a:t>The classical method of time series decomposition originated in the 1920s and was widely used until the 1950s.</a:t>
            </a:r>
          </a:p>
          <a:p>
            <a:r>
              <a:rPr lang="en-US" b="0" i="0" dirty="0">
                <a:solidFill>
                  <a:srgbClr val="333333"/>
                </a:solidFill>
                <a:effectLst/>
                <a:latin typeface="MJXc-TeX-main-R"/>
              </a:rPr>
              <a:t>It still forms the basis of many time series decomposition methods, so it is important to understand how it works. </a:t>
            </a:r>
          </a:p>
          <a:p>
            <a:r>
              <a:rPr lang="en-US" b="0" i="0" dirty="0">
                <a:solidFill>
                  <a:srgbClr val="333333"/>
                </a:solidFill>
                <a:effectLst/>
                <a:latin typeface="MJXc-TeX-main-R"/>
              </a:rPr>
              <a:t>The first step in a classical decomposition is to use a moving average method to estimate the trend-cycle, so we begin by discussing moving averages.</a:t>
            </a:r>
          </a:p>
          <a:p>
            <a:endParaRPr lang="en-US" b="0" i="0" dirty="0">
              <a:solidFill>
                <a:srgbClr val="333333"/>
              </a:solidFill>
              <a:effectLst/>
              <a:latin typeface="MJXc-TeX-main-R"/>
            </a:endParaRPr>
          </a:p>
          <a:p>
            <a:endParaRPr lang="en-US" dirty="0"/>
          </a:p>
          <a:p>
            <a:endParaRPr lang="en-US" dirty="0"/>
          </a:p>
          <a:p>
            <a:r>
              <a:rPr lang="en-US" dirty="0"/>
              <a:t>where  m=2k+1. That is, the estimate of the trend-cycle at time  t  is obtained by averaging values of the time series within k periods of  t . </a:t>
            </a:r>
          </a:p>
        </p:txBody>
      </p:sp>
      <p:pic>
        <p:nvPicPr>
          <p:cNvPr id="8" name="Picture 7">
            <a:extLst>
              <a:ext uri="{FF2B5EF4-FFF2-40B4-BE49-F238E27FC236}">
                <a16:creationId xmlns:a16="http://schemas.microsoft.com/office/drawing/2014/main" id="{5F53EE32-547D-41F0-35ED-C643BFC8C7FB}"/>
              </a:ext>
            </a:extLst>
          </p:cNvPr>
          <p:cNvPicPr>
            <a:picLocks noChangeAspect="1"/>
          </p:cNvPicPr>
          <p:nvPr/>
        </p:nvPicPr>
        <p:blipFill>
          <a:blip r:embed="rId2"/>
          <a:stretch>
            <a:fillRect/>
          </a:stretch>
        </p:blipFill>
        <p:spPr>
          <a:xfrm>
            <a:off x="6548197" y="4112260"/>
            <a:ext cx="2288216" cy="1031110"/>
          </a:xfrm>
          <a:prstGeom prst="rect">
            <a:avLst/>
          </a:prstGeom>
        </p:spPr>
      </p:pic>
      <p:pic>
        <p:nvPicPr>
          <p:cNvPr id="9" name="Picture 2" descr="Different moving averages applied to the Australian exports data.">
            <a:extLst>
              <a:ext uri="{FF2B5EF4-FFF2-40B4-BE49-F238E27FC236}">
                <a16:creationId xmlns:a16="http://schemas.microsoft.com/office/drawing/2014/main" id="{0B79D21C-56D8-2E77-D4CF-9E9A5A26FC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028"/>
          <a:stretch/>
        </p:blipFill>
        <p:spPr bwMode="auto">
          <a:xfrm>
            <a:off x="0" y="674940"/>
            <a:ext cx="3390621"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13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B9FEE5-8A78-5C0F-0B97-37AF9E0A1729}"/>
              </a:ext>
            </a:extLst>
          </p:cNvPr>
          <p:cNvSpPr>
            <a:spLocks noGrp="1"/>
          </p:cNvSpPr>
          <p:nvPr>
            <p:ph type="title"/>
          </p:nvPr>
        </p:nvSpPr>
        <p:spPr/>
        <p:txBody>
          <a:bodyPr>
            <a:normAutofit fontScale="90000"/>
          </a:bodyPr>
          <a:lstStyle/>
          <a:p>
            <a:pPr algn="l"/>
            <a:r>
              <a:rPr lang="en-US" b="1" i="0" dirty="0">
                <a:effectLst/>
                <a:latin typeface="Fira Sans" panose="020B0503050000020004" pitchFamily="34" charset="0"/>
              </a:rPr>
              <a:t>Moving averages of moving averages</a:t>
            </a:r>
            <a:endParaRPr lang="en-US" dirty="0"/>
          </a:p>
        </p:txBody>
      </p:sp>
      <p:sp>
        <p:nvSpPr>
          <p:cNvPr id="5" name="Content Placeholder 4">
            <a:extLst>
              <a:ext uri="{FF2B5EF4-FFF2-40B4-BE49-F238E27FC236}">
                <a16:creationId xmlns:a16="http://schemas.microsoft.com/office/drawing/2014/main" id="{84034473-BB22-2493-9957-6D4F713E235D}"/>
              </a:ext>
            </a:extLst>
          </p:cNvPr>
          <p:cNvSpPr>
            <a:spLocks noGrp="1"/>
          </p:cNvSpPr>
          <p:nvPr>
            <p:ph idx="1"/>
          </p:nvPr>
        </p:nvSpPr>
        <p:spPr>
          <a:xfrm>
            <a:off x="5206628" y="734191"/>
            <a:ext cx="6787362" cy="3698110"/>
          </a:xfrm>
        </p:spPr>
        <p:txBody>
          <a:bodyPr>
            <a:normAutofit fontScale="92500" lnSpcReduction="20000"/>
          </a:bodyPr>
          <a:lstStyle/>
          <a:p>
            <a:r>
              <a:rPr lang="en-US" b="0" i="0" dirty="0">
                <a:solidFill>
                  <a:srgbClr val="333333"/>
                </a:solidFill>
                <a:effectLst/>
                <a:latin typeface="MJXc-TeX-main-R"/>
              </a:rPr>
              <a:t>It is possible to apply a moving average to a moving average. </a:t>
            </a:r>
          </a:p>
          <a:p>
            <a:r>
              <a:rPr lang="en-US" b="0" i="0" dirty="0">
                <a:solidFill>
                  <a:srgbClr val="333333"/>
                </a:solidFill>
                <a:effectLst/>
                <a:latin typeface="MJXc-TeX-main-R"/>
              </a:rPr>
              <a:t>One reason for doing this is to make an even-order moving average symmetric.</a:t>
            </a:r>
          </a:p>
          <a:p>
            <a:r>
              <a:rPr lang="en-US" dirty="0">
                <a:solidFill>
                  <a:srgbClr val="333333"/>
                </a:solidFill>
                <a:latin typeface="MJXc-TeX-main-R"/>
              </a:rPr>
              <a:t>Another is Estimating the trend-cycle with seasonal data</a:t>
            </a:r>
          </a:p>
          <a:p>
            <a:r>
              <a:rPr lang="en-US" dirty="0">
                <a:solidFill>
                  <a:srgbClr val="333333"/>
                </a:solidFill>
                <a:latin typeface="MJXc-TeX-main-R"/>
              </a:rPr>
              <a:t>Consider 2×4-MA (see how seasonal variation is averaged out in case of quarterly data):</a:t>
            </a:r>
          </a:p>
          <a:p>
            <a:endParaRPr lang="en-US" dirty="0">
              <a:solidFill>
                <a:srgbClr val="333333"/>
              </a:solidFill>
              <a:latin typeface="MJXc-TeX-main-R"/>
            </a:endParaRPr>
          </a:p>
          <a:p>
            <a:endParaRPr lang="en-US" dirty="0">
              <a:solidFill>
                <a:srgbClr val="333333"/>
              </a:solidFill>
              <a:latin typeface="MJXc-TeX-main-R"/>
            </a:endParaRPr>
          </a:p>
          <a:p>
            <a:endParaRPr lang="en-US" dirty="0">
              <a:solidFill>
                <a:srgbClr val="333333"/>
              </a:solidFill>
              <a:latin typeface="MJXc-TeX-main-R"/>
            </a:endParaRPr>
          </a:p>
          <a:p>
            <a:endParaRPr lang="en-US" dirty="0">
              <a:solidFill>
                <a:srgbClr val="333333"/>
              </a:solidFill>
              <a:latin typeface="MJXc-TeX-main-R"/>
            </a:endParaRPr>
          </a:p>
          <a:p>
            <a:endParaRPr lang="en-US" dirty="0">
              <a:solidFill>
                <a:srgbClr val="333333"/>
              </a:solidFill>
              <a:latin typeface="MJXc-TeX-main-R"/>
            </a:endParaRPr>
          </a:p>
        </p:txBody>
      </p:sp>
      <p:pic>
        <p:nvPicPr>
          <p:cNvPr id="3" name="Picture 2">
            <a:extLst>
              <a:ext uri="{FF2B5EF4-FFF2-40B4-BE49-F238E27FC236}">
                <a16:creationId xmlns:a16="http://schemas.microsoft.com/office/drawing/2014/main" id="{32F6287D-B5D7-49BE-9EC3-CF1190A3B2A3}"/>
              </a:ext>
            </a:extLst>
          </p:cNvPr>
          <p:cNvPicPr>
            <a:picLocks noChangeAspect="1"/>
          </p:cNvPicPr>
          <p:nvPr/>
        </p:nvPicPr>
        <p:blipFill>
          <a:blip r:embed="rId2"/>
          <a:stretch>
            <a:fillRect/>
          </a:stretch>
        </p:blipFill>
        <p:spPr>
          <a:xfrm>
            <a:off x="2143803" y="4812595"/>
            <a:ext cx="8506203" cy="1526755"/>
          </a:xfrm>
          <a:prstGeom prst="rect">
            <a:avLst/>
          </a:prstGeom>
        </p:spPr>
      </p:pic>
      <p:pic>
        <p:nvPicPr>
          <p:cNvPr id="6" name="Picture 5">
            <a:extLst>
              <a:ext uri="{FF2B5EF4-FFF2-40B4-BE49-F238E27FC236}">
                <a16:creationId xmlns:a16="http://schemas.microsoft.com/office/drawing/2014/main" id="{D9B77757-DECF-C2B1-D991-9C2F11F42B23}"/>
              </a:ext>
            </a:extLst>
          </p:cNvPr>
          <p:cNvPicPr>
            <a:picLocks noChangeAspect="1"/>
          </p:cNvPicPr>
          <p:nvPr/>
        </p:nvPicPr>
        <p:blipFill rotWithShape="1">
          <a:blip r:embed="rId3"/>
          <a:srcRect r="25349"/>
          <a:stretch/>
        </p:blipFill>
        <p:spPr>
          <a:xfrm>
            <a:off x="198010" y="734191"/>
            <a:ext cx="4800828" cy="3215509"/>
          </a:xfrm>
          <a:prstGeom prst="rect">
            <a:avLst/>
          </a:prstGeom>
        </p:spPr>
      </p:pic>
      <p:sp>
        <p:nvSpPr>
          <p:cNvPr id="10" name="TextBox 9">
            <a:extLst>
              <a:ext uri="{FF2B5EF4-FFF2-40B4-BE49-F238E27FC236}">
                <a16:creationId xmlns:a16="http://schemas.microsoft.com/office/drawing/2014/main" id="{EE4EAB64-4308-9C7E-5503-84367598D969}"/>
              </a:ext>
            </a:extLst>
          </p:cNvPr>
          <p:cNvSpPr txBox="1"/>
          <p:nvPr/>
        </p:nvSpPr>
        <p:spPr>
          <a:xfrm>
            <a:off x="2600719" y="2505670"/>
            <a:ext cx="2276081" cy="923330"/>
          </a:xfrm>
          <a:prstGeom prst="rect">
            <a:avLst/>
          </a:prstGeom>
          <a:noFill/>
        </p:spPr>
        <p:txBody>
          <a:bodyPr wrap="square">
            <a:spAutoFit/>
          </a:bodyPr>
          <a:lstStyle/>
          <a:p>
            <a:r>
              <a:rPr lang="en-US" b="0" i="0" dirty="0">
                <a:solidFill>
                  <a:srgbClr val="222222"/>
                </a:solidFill>
                <a:effectLst/>
                <a:latin typeface="Fira Sans" panose="020B0503050000020004" pitchFamily="34" charset="0"/>
              </a:rPr>
              <a:t>A 2x12-MA applied to the US retail employment series.</a:t>
            </a:r>
            <a:endParaRPr lang="en-US" dirty="0"/>
          </a:p>
        </p:txBody>
      </p:sp>
    </p:spTree>
    <p:extLst>
      <p:ext uri="{BB962C8B-B14F-4D97-AF65-F5344CB8AC3E}">
        <p14:creationId xmlns:p14="http://schemas.microsoft.com/office/powerpoint/2010/main" val="68919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6518-8DCB-EBDD-80A2-1DD49F90DD00}"/>
              </a:ext>
            </a:extLst>
          </p:cNvPr>
          <p:cNvSpPr>
            <a:spLocks noGrp="1"/>
          </p:cNvSpPr>
          <p:nvPr>
            <p:ph type="title"/>
          </p:nvPr>
        </p:nvSpPr>
        <p:spPr/>
        <p:txBody>
          <a:bodyPr>
            <a:normAutofit fontScale="90000"/>
          </a:bodyPr>
          <a:lstStyle/>
          <a:p>
            <a:r>
              <a:rPr lang="en-US" dirty="0"/>
              <a:t>Classical Additive Decomposition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85B377-3D4C-47A8-CA6F-49D3C21A5741}"/>
                  </a:ext>
                </a:extLst>
              </p:cNvPr>
              <p:cNvSpPr>
                <a:spLocks noGrp="1"/>
              </p:cNvSpPr>
              <p:nvPr>
                <p:ph idx="1"/>
              </p:nvPr>
            </p:nvSpPr>
            <p:spPr>
              <a:xfrm>
                <a:off x="6400800" y="734190"/>
                <a:ext cx="5593190" cy="6301610"/>
              </a:xfrm>
            </p:spPr>
            <p:txBody>
              <a:bodyPr>
                <a:normAutofit fontScale="70000" lnSpcReduction="20000"/>
              </a:bodyPr>
              <a:lstStyle/>
              <a:p>
                <a:pPr marL="0" indent="0">
                  <a:buNone/>
                </a:pPr>
                <a:r>
                  <a:rPr lang="en-US" b="1" dirty="0"/>
                  <a:t>Step 1</a:t>
                </a:r>
              </a:p>
              <a:p>
                <a:pPr marL="0" indent="0">
                  <a:buNone/>
                </a:pPr>
                <a:r>
                  <a:rPr lang="en-US" dirty="0"/>
                  <a:t>If is an even number, compute the trend-cycle component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e>
                    </m:acc>
                  </m:oMath>
                </a14:m>
                <a:r>
                  <a:rPr lang="en-US" dirty="0"/>
                  <a:t> using a  </a:t>
                </a:r>
              </a:p>
              <a:p>
                <a:pPr marL="0" indent="0">
                  <a:buNone/>
                </a:pP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𝑚</m:t>
                    </m:r>
                  </m:oMath>
                </a14:m>
                <a:r>
                  <a:rPr lang="en-US" dirty="0"/>
                  <a:t>-MA. If </a:t>
                </a:r>
                <a14:m>
                  <m:oMath xmlns:m="http://schemas.openxmlformats.org/officeDocument/2006/math">
                    <m:r>
                      <a:rPr lang="en-US" b="0" i="1" smtClean="0">
                        <a:latin typeface="Cambria Math" panose="02040503050406030204" pitchFamily="18" charset="0"/>
                      </a:rPr>
                      <m:t>𝑚</m:t>
                    </m:r>
                  </m:oMath>
                </a14:m>
                <a:r>
                  <a:rPr lang="en-US" dirty="0"/>
                  <a:t> is an odd number, compute the trend-cycle component  </a:t>
                </a:r>
              </a:p>
              <a:p>
                <a:pPr marL="0" indent="0">
                  <a:buNone/>
                </a:pPr>
                <a:r>
                  <a:rPr lang="en-US" dirty="0"/>
                  <a:t>using an </a:t>
                </a:r>
                <a14:m>
                  <m:oMath xmlns:m="http://schemas.openxmlformats.org/officeDocument/2006/math">
                    <m:r>
                      <a:rPr lang="en-US" i="1" dirty="0" smtClean="0">
                        <a:latin typeface="Cambria Math" panose="02040503050406030204" pitchFamily="18" charset="0"/>
                      </a:rPr>
                      <m:t>𝑚</m:t>
                    </m:r>
                  </m:oMath>
                </a14:m>
                <a:r>
                  <a:rPr lang="en-US" dirty="0"/>
                  <a:t>-MA.</a:t>
                </a:r>
              </a:p>
              <a:p>
                <a:pPr marL="0" indent="0">
                  <a:buNone/>
                </a:pPr>
                <a:r>
                  <a:rPr lang="en-US" b="1" dirty="0"/>
                  <a:t>Step 2</a:t>
                </a:r>
              </a:p>
              <a:p>
                <a:pPr marL="0" indent="0">
                  <a:buNone/>
                </a:pPr>
                <a:r>
                  <a:rPr lang="en-US" dirty="0"/>
                  <a:t>Calculate the detrended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e>
                    </m:acc>
                  </m:oMath>
                </a14:m>
                <a:endParaRPr lang="en-US" dirty="0"/>
              </a:p>
              <a:p>
                <a:pPr marL="0" indent="0">
                  <a:buNone/>
                </a:pPr>
                <a:r>
                  <a:rPr lang="en-US" b="1" dirty="0"/>
                  <a:t>Step 3</a:t>
                </a:r>
              </a:p>
              <a:p>
                <a:pPr marL="0" indent="0">
                  <a:buNone/>
                </a:pPr>
                <a:r>
                  <a:rPr lang="en-US" dirty="0"/>
                  <a:t>To estimate the seasonal component for each season, simply average the detrended values for that season. This gives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𝑡</m:t>
                            </m:r>
                          </m:sub>
                        </m:sSub>
                      </m:e>
                    </m:acc>
                  </m:oMath>
                </a14:m>
                <a:endParaRPr lang="en-US" dirty="0"/>
              </a:p>
              <a:p>
                <a:pPr marL="0" indent="0">
                  <a:buNone/>
                </a:pPr>
                <a:r>
                  <a:rPr lang="en-US" b="1" dirty="0"/>
                  <a:t>Step 4</a:t>
                </a:r>
              </a:p>
              <a:p>
                <a:pPr marL="0" indent="0">
                  <a:buNone/>
                </a:pPr>
                <a:r>
                  <a:rPr lang="en-US" dirty="0"/>
                  <a:t>The remainder component is calculated by subtracting the estimated seasonal and trend-cycle components: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𝑡</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𝑡</m:t>
                              </m:r>
                            </m:sub>
                          </m:sSub>
                        </m:e>
                      </m:acc>
                    </m:oMath>
                  </m:oMathPara>
                </a14:m>
                <a:endParaRPr lang="en-US" dirty="0"/>
              </a:p>
              <a:p>
                <a:pPr marL="0" indent="0">
                  <a:buNone/>
                </a:pPr>
                <a:r>
                  <a:rPr lang="en-US" dirty="0"/>
                  <a:t>X11 is based on classic decomposition</a:t>
                </a:r>
              </a:p>
            </p:txBody>
          </p:sp>
        </mc:Choice>
        <mc:Fallback>
          <p:sp>
            <p:nvSpPr>
              <p:cNvPr id="3" name="Content Placeholder 2">
                <a:extLst>
                  <a:ext uri="{FF2B5EF4-FFF2-40B4-BE49-F238E27FC236}">
                    <a16:creationId xmlns:a16="http://schemas.microsoft.com/office/drawing/2014/main" id="{4A85B377-3D4C-47A8-CA6F-49D3C21A5741}"/>
                  </a:ext>
                </a:extLst>
              </p:cNvPr>
              <p:cNvSpPr>
                <a:spLocks noGrp="1" noRot="1" noChangeAspect="1" noMove="1" noResize="1" noEditPoints="1" noAdjustHandles="1" noChangeArrowheads="1" noChangeShapeType="1" noTextEdit="1"/>
              </p:cNvSpPr>
              <p:nvPr>
                <p:ph idx="1"/>
              </p:nvPr>
            </p:nvSpPr>
            <p:spPr>
              <a:xfrm>
                <a:off x="6400800" y="734190"/>
                <a:ext cx="5593190" cy="6301610"/>
              </a:xfrm>
              <a:blipFill>
                <a:blip r:embed="rId2"/>
                <a:stretch>
                  <a:fillRect l="-1416" t="-1547" r="-23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A2EDE6C-4FC7-D072-CED8-0A9F7A43588B}"/>
              </a:ext>
            </a:extLst>
          </p:cNvPr>
          <p:cNvPicPr>
            <a:picLocks noChangeAspect="1"/>
          </p:cNvPicPr>
          <p:nvPr/>
        </p:nvPicPr>
        <p:blipFill>
          <a:blip r:embed="rId3"/>
          <a:stretch>
            <a:fillRect/>
          </a:stretch>
        </p:blipFill>
        <p:spPr>
          <a:xfrm>
            <a:off x="0" y="761165"/>
            <a:ext cx="6400800" cy="5753100"/>
          </a:xfrm>
          <a:prstGeom prst="rect">
            <a:avLst/>
          </a:prstGeom>
        </p:spPr>
      </p:pic>
    </p:spTree>
    <p:extLst>
      <p:ext uri="{BB962C8B-B14F-4D97-AF65-F5344CB8AC3E}">
        <p14:creationId xmlns:p14="http://schemas.microsoft.com/office/powerpoint/2010/main" val="1295450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STL decomposition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STL decomposition</a:t>
            </a:r>
          </a:p>
        </p:txBody>
      </p:sp>
      <p:sp>
        <p:nvSpPr>
          <p:cNvPr id="3" name="Content Placeholder 2"/>
          <p:cNvSpPr>
            <a:spLocks noGrp="1"/>
          </p:cNvSpPr>
          <p:nvPr>
            <p:ph idx="1"/>
          </p:nvPr>
        </p:nvSpPr>
        <p:spPr/>
        <p:txBody>
          <a:bodyPr>
            <a:normAutofit fontScale="85000" lnSpcReduction="10000"/>
          </a:bodyPr>
          <a:lstStyle/>
          <a:p>
            <a:pPr lvl="0"/>
            <a:r>
              <a:rPr dirty="0"/>
              <a:t>STL: “Seasonal and Trend decomposition using Loess”</a:t>
            </a:r>
          </a:p>
          <a:p>
            <a:pPr lvl="0"/>
            <a:r>
              <a:rPr dirty="0"/>
              <a:t>Very versatile and robust.</a:t>
            </a:r>
          </a:p>
          <a:p>
            <a:pPr lvl="0"/>
            <a:r>
              <a:rPr dirty="0"/>
              <a:t>Unlike X-12-ARIMA, STL will handle any type of seasonality.</a:t>
            </a:r>
          </a:p>
          <a:p>
            <a:pPr lvl="0"/>
            <a:r>
              <a:rPr dirty="0"/>
              <a:t>Seasonal component allowed to change over time, and rate of change controlled by user.</a:t>
            </a:r>
          </a:p>
          <a:p>
            <a:pPr lvl="0"/>
            <a:r>
              <a:rPr dirty="0"/>
              <a:t>Smoothness of trend-cycle also controlled by user.</a:t>
            </a:r>
          </a:p>
          <a:p>
            <a:pPr lvl="0"/>
            <a:r>
              <a:rPr dirty="0"/>
              <a:t>Robust to outliers</a:t>
            </a:r>
          </a:p>
          <a:p>
            <a:pPr lvl="0"/>
            <a:r>
              <a:rPr dirty="0"/>
              <a:t>Not trading day or calendar adjustments.</a:t>
            </a:r>
          </a:p>
          <a:p>
            <a:pPr lvl="0"/>
            <a:r>
              <a:rPr dirty="0"/>
              <a:t>Only additive.</a:t>
            </a:r>
          </a:p>
          <a:p>
            <a:pPr lvl="0"/>
            <a:r>
              <a:rPr dirty="0"/>
              <a:t>Take logs to get multiplicative decomposition.</a:t>
            </a:r>
          </a:p>
          <a:p>
            <a:pPr lvl="0"/>
            <a:r>
              <a:rPr dirty="0"/>
              <a:t>Use Box-Cox transformations to get other decompositions.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3-decomposition_files/figure-pptx/gdp-per-capita-1.png"/>
          <p:cNvPicPr>
            <a:picLocks noGrp="1" noChangeAspect="1"/>
          </p:cNvPicPr>
          <p:nvPr/>
        </p:nvPicPr>
        <p:blipFill>
          <a:blip r:embed="rId2"/>
          <a:stretch>
            <a:fillRect/>
          </a:stretch>
        </p:blipFill>
        <p:spPr bwMode="auto">
          <a:xfrm>
            <a:off x="136187" y="800370"/>
            <a:ext cx="5441004" cy="2720502"/>
          </a:xfrm>
          <a:prstGeom prst="rect">
            <a:avLst/>
          </a:prstGeom>
          <a:noFill/>
          <a:ln w="9525">
            <a:noFill/>
            <a:headEnd/>
            <a:tailEnd/>
          </a:ln>
        </p:spPr>
      </p:pic>
      <p:sp>
        <p:nvSpPr>
          <p:cNvPr id="2" name="Title 1"/>
          <p:cNvSpPr>
            <a:spLocks noGrp="1"/>
          </p:cNvSpPr>
          <p:nvPr>
            <p:ph type="title"/>
          </p:nvPr>
        </p:nvSpPr>
        <p:spPr>
          <a:xfrm>
            <a:off x="182878" y="56797"/>
            <a:ext cx="11584181" cy="654728"/>
          </a:xfrm>
        </p:spPr>
        <p:txBody>
          <a:bodyPr/>
          <a:lstStyle/>
          <a:p>
            <a:pPr marL="0" lvl="0" indent="0">
              <a:buNone/>
            </a:pPr>
            <a:r>
              <a:t>Per capita adjustments</a:t>
            </a:r>
          </a:p>
        </p:txBody>
      </p:sp>
      <p:sp>
        <p:nvSpPr>
          <p:cNvPr id="4" name="Text Placeholder 3"/>
          <p:cNvSpPr>
            <a:spLocks noGrp="1"/>
          </p:cNvSpPr>
          <p:nvPr>
            <p:ph type="body" sz="half" idx="2"/>
          </p:nvPr>
        </p:nvSpPr>
        <p:spPr>
          <a:xfrm>
            <a:off x="714658" y="800370"/>
            <a:ext cx="4181598" cy="788770"/>
          </a:xfrm>
        </p:spPr>
        <p:txBody>
          <a:bodyPr/>
          <a:lstStyle/>
          <a:p>
            <a:pPr lvl="0" indent="0">
              <a:buNone/>
            </a:pPr>
            <a:r>
              <a:rPr dirty="0" err="1">
                <a:latin typeface="Courier"/>
              </a:rPr>
              <a:t>global_economy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(Country </a:t>
            </a:r>
            <a:r>
              <a:rPr dirty="0">
                <a:solidFill>
                  <a:srgbClr val="4070A0"/>
                </a:solidFill>
                <a:latin typeface="Courier"/>
              </a:rPr>
              <a:t>==</a:t>
            </a:r>
            <a:r>
              <a:rPr dirty="0">
                <a:latin typeface="Courier"/>
              </a:rPr>
              <a:t> </a:t>
            </a:r>
            <a:r>
              <a:rPr dirty="0">
                <a:solidFill>
                  <a:srgbClr val="4070A0"/>
                </a:solidFill>
                <a:latin typeface="Courier"/>
              </a:rPr>
              <a:t>"Australia"</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autoplot</a:t>
            </a:r>
            <a:r>
              <a:rPr dirty="0">
                <a:latin typeface="Courier"/>
              </a:rPr>
              <a:t>(GDP)</a:t>
            </a:r>
          </a:p>
        </p:txBody>
      </p:sp>
      <p:pic>
        <p:nvPicPr>
          <p:cNvPr id="5" name="Picture 1" descr="3-decomposition_files/figure-pptx/gdp-per-capita2-1.png">
            <a:extLst>
              <a:ext uri="{FF2B5EF4-FFF2-40B4-BE49-F238E27FC236}">
                <a16:creationId xmlns:a16="http://schemas.microsoft.com/office/drawing/2014/main" id="{6D2D4D56-219A-04B8-DF8F-9F12DC453E0B}"/>
              </a:ext>
            </a:extLst>
          </p:cNvPr>
          <p:cNvPicPr>
            <a:picLocks noGrp="1" noChangeAspect="1"/>
          </p:cNvPicPr>
          <p:nvPr/>
        </p:nvPicPr>
        <p:blipFill>
          <a:blip r:embed="rId3"/>
          <a:stretch>
            <a:fillRect/>
          </a:stretch>
        </p:blipFill>
        <p:spPr bwMode="auto">
          <a:xfrm>
            <a:off x="13529" y="3958043"/>
            <a:ext cx="5686320" cy="2843160"/>
          </a:xfrm>
          <a:prstGeom prst="rect">
            <a:avLst/>
          </a:prstGeom>
          <a:noFill/>
          <a:ln w="9525">
            <a:noFill/>
            <a:headEnd/>
            <a:tailEnd/>
          </a:ln>
        </p:spPr>
      </p:pic>
      <p:sp>
        <p:nvSpPr>
          <p:cNvPr id="6" name="Text Placeholder 3">
            <a:extLst>
              <a:ext uri="{FF2B5EF4-FFF2-40B4-BE49-F238E27FC236}">
                <a16:creationId xmlns:a16="http://schemas.microsoft.com/office/drawing/2014/main" id="{170E061C-321C-22E9-9BB4-E9DF1B75F6FC}"/>
              </a:ext>
            </a:extLst>
          </p:cNvPr>
          <p:cNvSpPr txBox="1">
            <a:spLocks/>
          </p:cNvSpPr>
          <p:nvPr/>
        </p:nvSpPr>
        <p:spPr>
          <a:xfrm>
            <a:off x="677782" y="4126652"/>
            <a:ext cx="4330755" cy="879561"/>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dirty="0" err="1">
                <a:latin typeface="Courier"/>
              </a:rPr>
              <a:t>global_economy</a:t>
            </a:r>
            <a:r>
              <a:rPr lang="en-US" dirty="0">
                <a:latin typeface="Courier"/>
              </a:rPr>
              <a:t> </a:t>
            </a:r>
            <a:r>
              <a:rPr lang="en-US" dirty="0">
                <a:solidFill>
                  <a:srgbClr val="4070A0"/>
                </a:solidFill>
                <a:latin typeface="Courier"/>
              </a:rPr>
              <a:t>%&gt;%</a:t>
            </a:r>
            <a:br>
              <a:rPr lang="en-US" dirty="0"/>
            </a:br>
            <a:r>
              <a:rPr lang="en-US" dirty="0">
                <a:latin typeface="Courier"/>
              </a:rPr>
              <a:t>  </a:t>
            </a:r>
            <a:r>
              <a:rPr lang="en-US" dirty="0">
                <a:solidFill>
                  <a:srgbClr val="06287E"/>
                </a:solidFill>
                <a:latin typeface="Courier"/>
              </a:rPr>
              <a:t>filter</a:t>
            </a:r>
            <a:r>
              <a:rPr lang="en-US" dirty="0">
                <a:latin typeface="Courier"/>
              </a:rPr>
              <a:t>(Country </a:t>
            </a:r>
            <a:r>
              <a:rPr lang="en-US" dirty="0">
                <a:solidFill>
                  <a:srgbClr val="4070A0"/>
                </a:solidFill>
                <a:latin typeface="Courier"/>
              </a:rPr>
              <a:t>==</a:t>
            </a:r>
            <a:r>
              <a:rPr lang="en-US" dirty="0">
                <a:latin typeface="Courier"/>
              </a:rPr>
              <a:t> </a:t>
            </a:r>
            <a:r>
              <a:rPr lang="en-US" dirty="0">
                <a:solidFill>
                  <a:srgbClr val="4070A0"/>
                </a:solidFill>
                <a:latin typeface="Courier"/>
              </a:rPr>
              <a:t>"Australia"</a:t>
            </a:r>
            <a:r>
              <a:rPr lang="en-US" dirty="0">
                <a:latin typeface="Courier"/>
              </a:rPr>
              <a:t>) </a:t>
            </a:r>
            <a:r>
              <a:rPr lang="en-US" dirty="0">
                <a:solidFill>
                  <a:srgbClr val="4070A0"/>
                </a:solidFill>
                <a:latin typeface="Courier"/>
              </a:rPr>
              <a:t>%&gt;%</a:t>
            </a:r>
            <a:br>
              <a:rPr lang="en-US" dirty="0"/>
            </a:br>
            <a:r>
              <a:rPr lang="en-US" dirty="0">
                <a:latin typeface="Courier"/>
              </a:rPr>
              <a:t>  </a:t>
            </a:r>
            <a:r>
              <a:rPr lang="en-US" dirty="0" err="1">
                <a:solidFill>
                  <a:srgbClr val="06287E"/>
                </a:solidFill>
                <a:latin typeface="Courier"/>
              </a:rPr>
              <a:t>autoplot</a:t>
            </a:r>
            <a:r>
              <a:rPr lang="en-US" dirty="0">
                <a:latin typeface="Courier"/>
              </a:rPr>
              <a:t>(GDP </a:t>
            </a:r>
            <a:r>
              <a:rPr lang="en-US" dirty="0">
                <a:solidFill>
                  <a:srgbClr val="4070A0"/>
                </a:solidFill>
                <a:latin typeface="Courier"/>
              </a:rPr>
              <a:t>/</a:t>
            </a:r>
            <a:r>
              <a:rPr lang="en-US" dirty="0">
                <a:latin typeface="Courier"/>
              </a:rPr>
              <a:t> Population)</a:t>
            </a:r>
          </a:p>
        </p:txBody>
      </p:sp>
      <p:sp>
        <p:nvSpPr>
          <p:cNvPr id="7" name="Content Placeholder 2">
            <a:extLst>
              <a:ext uri="{FF2B5EF4-FFF2-40B4-BE49-F238E27FC236}">
                <a16:creationId xmlns:a16="http://schemas.microsoft.com/office/drawing/2014/main" id="{23C96B91-975A-3098-0624-092A232BA101}"/>
              </a:ext>
            </a:extLst>
          </p:cNvPr>
          <p:cNvSpPr>
            <a:spLocks noGrp="1"/>
          </p:cNvSpPr>
          <p:nvPr>
            <p:ph idx="1"/>
          </p:nvPr>
        </p:nvSpPr>
        <p:spPr>
          <a:xfrm>
            <a:off x="5553781" y="812235"/>
            <a:ext cx="6638219" cy="5780075"/>
          </a:xfrm>
        </p:spPr>
        <p:txBody>
          <a:bodyPr>
            <a:normAutofit fontScale="92500" lnSpcReduction="10000"/>
          </a:bodyPr>
          <a:lstStyle/>
          <a:p>
            <a:pPr marL="0" indent="0">
              <a:buNone/>
            </a:pPr>
            <a:r>
              <a:rPr lang="en-US" dirty="0"/>
              <a:t>Adjusting the historical data can often lead to a simpler time series.</a:t>
            </a:r>
          </a:p>
          <a:p>
            <a:r>
              <a:rPr lang="en-US" dirty="0"/>
              <a:t>Calendar adjustments</a:t>
            </a:r>
          </a:p>
          <a:p>
            <a:r>
              <a:rPr lang="en-US" dirty="0"/>
              <a:t>Population adjustments</a:t>
            </a:r>
          </a:p>
          <a:p>
            <a:r>
              <a:rPr lang="en-US" dirty="0"/>
              <a:t>Inflation adjustments</a:t>
            </a:r>
          </a:p>
          <a:p>
            <a:r>
              <a:rPr lang="en-US" dirty="0"/>
              <a:t>Mathematical transformations</a:t>
            </a:r>
          </a:p>
          <a:p>
            <a:pPr marL="0" indent="0">
              <a:buNone/>
            </a:pPr>
            <a:r>
              <a:rPr lang="en-US" dirty="0"/>
              <a:t>The purpose of these adjustments and transformations is to simplify the patterns in the historical data by removing known sources of variation, or by making the pattern more consistent across the whole data set.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STL decomposition</a:t>
            </a:r>
          </a:p>
        </p:txBody>
      </p:sp>
      <p:sp>
        <p:nvSpPr>
          <p:cNvPr id="4" name="Text Placeholder 3"/>
          <p:cNvSpPr>
            <a:spLocks noGrp="1"/>
          </p:cNvSpPr>
          <p:nvPr>
            <p:ph type="body" sz="half" idx="2"/>
          </p:nvPr>
        </p:nvSpPr>
        <p:spPr/>
        <p:txBody>
          <a:bodyPr/>
          <a:lstStyle/>
          <a:p>
            <a:pPr lvl="0" indent="0">
              <a:buNone/>
            </a:pPr>
            <a:r>
              <a:rPr>
                <a:latin typeface="Courier"/>
              </a:rPr>
              <a:t>us_retail_employment </a:t>
            </a:r>
            <a:r>
              <a:rPr>
                <a:solidFill>
                  <a:srgbClr val="4070A0"/>
                </a:solidFill>
                <a:latin typeface="Courier"/>
              </a:rPr>
              <a:t>%&gt;%</a:t>
            </a:r>
            <a:br/>
            <a:r>
              <a:rPr>
                <a:latin typeface="Courier"/>
              </a:rPr>
              <a:t>  </a:t>
            </a:r>
            <a:r>
              <a:rPr>
                <a:solidFill>
                  <a:srgbClr val="06287E"/>
                </a:solidFill>
                <a:latin typeface="Courier"/>
              </a:rPr>
              <a:t>model</a:t>
            </a:r>
            <a:r>
              <a:rPr>
                <a:latin typeface="Courier"/>
              </a:rPr>
              <a:t>(</a:t>
            </a:r>
            <a:r>
              <a:rPr>
                <a:solidFill>
                  <a:srgbClr val="06287E"/>
                </a:solidFill>
                <a:latin typeface="Courier"/>
              </a:rPr>
              <a:t>STL</a:t>
            </a:r>
            <a:r>
              <a:rPr>
                <a:latin typeface="Courier"/>
              </a:rPr>
              <a:t>(Employed </a:t>
            </a:r>
            <a:r>
              <a:rPr>
                <a:solidFill>
                  <a:srgbClr val="4070A0"/>
                </a:solidFill>
                <a:latin typeface="Courier"/>
              </a:rPr>
              <a:t>~</a:t>
            </a:r>
            <a:r>
              <a:rPr>
                <a:latin typeface="Courier"/>
              </a:rPr>
              <a:t> </a:t>
            </a:r>
            <a:r>
              <a:rPr>
                <a:solidFill>
                  <a:srgbClr val="06287E"/>
                </a:solidFill>
                <a:latin typeface="Courier"/>
              </a:rPr>
              <a:t>season</a:t>
            </a:r>
            <a:r>
              <a:rPr>
                <a:latin typeface="Courier"/>
              </a:rPr>
              <a:t>(</a:t>
            </a:r>
            <a:r>
              <a:rPr>
                <a:solidFill>
                  <a:srgbClr val="7D9029"/>
                </a:solidFill>
                <a:latin typeface="Courier"/>
              </a:rPr>
              <a:t>window=</a:t>
            </a:r>
            <a:r>
              <a:rPr>
                <a:solidFill>
                  <a:srgbClr val="40A070"/>
                </a:solidFill>
                <a:latin typeface="Courier"/>
              </a:rPr>
              <a:t>9</a:t>
            </a:r>
            <a:r>
              <a:rPr>
                <a:latin typeface="Courier"/>
              </a:rPr>
              <a:t>), </a:t>
            </a:r>
            <a:r>
              <a:rPr>
                <a:solidFill>
                  <a:srgbClr val="7D9029"/>
                </a:solidFill>
                <a:latin typeface="Courier"/>
              </a:rPr>
              <a:t>robust=</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components</a:t>
            </a:r>
            <a:r>
              <a:rPr>
                <a:latin typeface="Courier"/>
              </a:rPr>
              <a:t>() </a:t>
            </a:r>
            <a:r>
              <a:rPr>
                <a:solidFill>
                  <a:srgbClr val="4070A0"/>
                </a:solidFill>
                <a:latin typeface="Courier"/>
              </a:rPr>
              <a:t>%&gt;%</a:t>
            </a:r>
            <a:r>
              <a:rPr>
                <a:latin typeface="Courier"/>
              </a:rPr>
              <a:t> </a:t>
            </a:r>
            <a:r>
              <a:rPr>
                <a:solidFill>
                  <a:srgbClr val="06287E"/>
                </a:solidFill>
                <a:latin typeface="Courier"/>
              </a:rPr>
              <a:t>autoplot</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"STL decomposition: US retail employment"</a:t>
            </a:r>
            <a:r>
              <a:rPr>
                <a:latin typeface="Courier"/>
              </a:rPr>
              <a:t>)</a:t>
            </a:r>
          </a:p>
        </p:txBody>
      </p:sp>
      <p:pic>
        <p:nvPicPr>
          <p:cNvPr id="3" name="Picture 1" descr="3-decomposition_files/figure-pptx/stlwindow9-1.png"/>
          <p:cNvPicPr>
            <a:picLocks noGrp="1" noChangeAspect="1"/>
          </p:cNvPicPr>
          <p:nvPr/>
        </p:nvPicPr>
        <p:blipFill>
          <a:blip r:embed="rId2"/>
          <a:stretch>
            <a:fillRect/>
          </a:stretch>
        </p:blipFill>
        <p:spPr bwMode="auto">
          <a:xfrm>
            <a:off x="901700" y="1714500"/>
            <a:ext cx="10655300" cy="42545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STL decomposition</a:t>
            </a:r>
          </a:p>
        </p:txBody>
      </p:sp>
      <p:sp>
        <p:nvSpPr>
          <p:cNvPr id="3" name="Content Placeholder 2"/>
          <p:cNvSpPr>
            <a:spLocks noGrp="1"/>
          </p:cNvSpPr>
          <p:nvPr>
            <p:ph idx="1"/>
          </p:nvPr>
        </p:nvSpPr>
        <p:spPr>
          <a:xfrm>
            <a:off x="406401" y="734190"/>
            <a:ext cx="11587590" cy="5780075"/>
          </a:xfrm>
        </p:spPr>
        <p:txBody>
          <a:bodyPr>
            <a:normAutofit fontScale="85000" lnSpcReduction="10000"/>
          </a:bodyPr>
          <a:lstStyle/>
          <a:p>
            <a:pPr lvl="0" indent="0">
              <a:buNone/>
            </a:pPr>
            <a:r>
              <a:rPr dirty="0" err="1">
                <a:latin typeface="Courier"/>
              </a:rPr>
              <a:t>us_retail_employment</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r>
              <a:rPr dirty="0">
                <a:solidFill>
                  <a:srgbClr val="06287E"/>
                </a:solidFill>
                <a:latin typeface="Courier"/>
              </a:rPr>
              <a:t>STL</a:t>
            </a:r>
            <a:r>
              <a:rPr dirty="0">
                <a:latin typeface="Courier"/>
              </a:rPr>
              <a:t>(Employed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7D9029"/>
                </a:solidFill>
                <a:latin typeface="Courier"/>
              </a:rPr>
              <a:t>window=</a:t>
            </a:r>
            <a:r>
              <a:rPr dirty="0">
                <a:solidFill>
                  <a:srgbClr val="40A070"/>
                </a:solidFill>
                <a:latin typeface="Courier"/>
              </a:rPr>
              <a:t>5</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components</a:t>
            </a:r>
            <a:r>
              <a:rPr dirty="0">
                <a:latin typeface="Courier"/>
              </a:rPr>
              <a:t>()</a:t>
            </a:r>
            <a:br>
              <a:rPr dirty="0"/>
            </a:br>
            <a:br>
              <a:rPr dirty="0"/>
            </a:br>
            <a:r>
              <a:rPr dirty="0" err="1">
                <a:latin typeface="Courier"/>
              </a:rPr>
              <a:t>us_retail_employment</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r>
              <a:rPr dirty="0">
                <a:solidFill>
                  <a:srgbClr val="06287E"/>
                </a:solidFill>
                <a:latin typeface="Courier"/>
              </a:rPr>
              <a:t>STL</a:t>
            </a:r>
            <a:r>
              <a:rPr dirty="0">
                <a:latin typeface="Courier"/>
              </a:rPr>
              <a:t>(Employed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7D9029"/>
                </a:solidFill>
                <a:latin typeface="Courier"/>
              </a:rPr>
              <a:t>window=</a:t>
            </a:r>
            <a:r>
              <a:rPr dirty="0">
                <a:solidFill>
                  <a:srgbClr val="40A070"/>
                </a:solidFill>
                <a:latin typeface="Courier"/>
              </a:rPr>
              <a:t>15</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season</a:t>
            </a:r>
            <a:r>
              <a:rPr dirty="0">
                <a:latin typeface="Courier"/>
              </a:rPr>
              <a:t>(</a:t>
            </a:r>
            <a:r>
              <a:rPr dirty="0">
                <a:solidFill>
                  <a:srgbClr val="7D9029"/>
                </a:solidFill>
                <a:latin typeface="Courier"/>
              </a:rPr>
              <a:t>window=</a:t>
            </a:r>
            <a:r>
              <a:rPr dirty="0">
                <a:solidFill>
                  <a:srgbClr val="4070A0"/>
                </a:solidFill>
                <a:latin typeface="Courier"/>
              </a:rPr>
              <a:t>"periodic"</a:t>
            </a:r>
            <a:r>
              <a:rPr dirty="0">
                <a:latin typeface="Courier"/>
              </a:rPr>
              <a:t>),</a:t>
            </a:r>
            <a:br>
              <a:rPr dirty="0"/>
            </a:br>
            <a:r>
              <a:rPr dirty="0">
                <a:latin typeface="Courier"/>
              </a:rPr>
              <a:t>            </a:t>
            </a:r>
            <a:r>
              <a:rPr dirty="0">
                <a:solidFill>
                  <a:srgbClr val="7D9029"/>
                </a:solidFill>
                <a:latin typeface="Courier"/>
              </a:rPr>
              <a:t>robust =</a:t>
            </a:r>
            <a:r>
              <a:rPr dirty="0">
                <a:latin typeface="Courier"/>
              </a:rPr>
              <a:t> </a:t>
            </a:r>
            <a:r>
              <a:rPr dirty="0">
                <a:solidFill>
                  <a:srgbClr val="880000"/>
                </a:solidFill>
                <a:latin typeface="Courier"/>
              </a:rPr>
              <a:t>TRUE</a:t>
            </a:r>
            <a:r>
              <a:rPr dirty="0">
                <a:latin typeface="Courier"/>
              </a:rPr>
              <a:t>)</a:t>
            </a:r>
            <a:br>
              <a:rPr dirty="0"/>
            </a:br>
            <a:r>
              <a:rPr dirty="0">
                <a:latin typeface="Courier"/>
              </a:rPr>
              <a:t>  ) </a:t>
            </a:r>
            <a:r>
              <a:rPr dirty="0">
                <a:solidFill>
                  <a:srgbClr val="4070A0"/>
                </a:solidFill>
                <a:latin typeface="Courier"/>
              </a:rPr>
              <a:t>%&gt;%</a:t>
            </a:r>
            <a:r>
              <a:rPr dirty="0">
                <a:latin typeface="Courier"/>
              </a:rPr>
              <a:t> </a:t>
            </a:r>
            <a:r>
              <a:rPr dirty="0">
                <a:solidFill>
                  <a:srgbClr val="06287E"/>
                </a:solidFill>
                <a:latin typeface="Courier"/>
              </a:rPr>
              <a:t>components</a:t>
            </a:r>
            <a:r>
              <a:rPr dirty="0">
                <a:latin typeface="Courier"/>
              </a:rPr>
              <a:t>()</a:t>
            </a:r>
            <a:endParaRPr lang="en-US" dirty="0">
              <a:latin typeface="Courier"/>
            </a:endParaRPr>
          </a:p>
          <a:p>
            <a:pPr lvl="0" indent="0">
              <a:buNone/>
            </a:pPr>
            <a:endParaRPr dirty="0">
              <a:latin typeface="Courier"/>
            </a:endParaRPr>
          </a:p>
          <a:p>
            <a:pPr lvl="0"/>
            <a:r>
              <a:rPr dirty="0">
                <a:latin typeface="Courier"/>
              </a:rPr>
              <a:t>trend(window = ?)</a:t>
            </a:r>
            <a:r>
              <a:rPr dirty="0"/>
              <a:t> controls </a:t>
            </a:r>
            <a:r>
              <a:rPr dirty="0" err="1"/>
              <a:t>wiggliness</a:t>
            </a:r>
            <a:r>
              <a:rPr dirty="0"/>
              <a:t> of trend component.</a:t>
            </a:r>
          </a:p>
          <a:p>
            <a:pPr lvl="0"/>
            <a:r>
              <a:rPr dirty="0">
                <a:latin typeface="Courier"/>
              </a:rPr>
              <a:t>season(window = ?)</a:t>
            </a:r>
            <a:r>
              <a:rPr dirty="0"/>
              <a:t> controls variation on seasonal component.</a:t>
            </a:r>
          </a:p>
          <a:p>
            <a:pPr lvl="0"/>
            <a:r>
              <a:rPr dirty="0">
                <a:latin typeface="Courier"/>
              </a:rPr>
              <a:t>season(window = 'periodic')</a:t>
            </a:r>
            <a:r>
              <a:rPr dirty="0"/>
              <a:t> is equivalent to an infinite window.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STL decomposition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lvl="0"/>
                <a:r>
                  <a:t>Algorithm that updates trend and seasonal components iteratively.</a:t>
                </a:r>
              </a:p>
              <a:p>
                <a:pPr lvl="0"/>
                <a:r>
                  <a:t>Starts with </a:t>
                </a:r>
                <a14:m>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𝑇</m:t>
                            </m:r>
                          </m:e>
                        </m:acc>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0</m:t>
                    </m:r>
                  </m:oMath>
                </a14:m>
                <a:endParaRPr/>
              </a:p>
              <a:p>
                <a:pPr lvl="0"/>
                <a:r>
                  <a:t>Uses a mixture of loess and moving averages to successively refine the trend and seasonal estimates.</a:t>
                </a:r>
              </a:p>
              <a:p>
                <a:pPr lvl="0"/>
                <a:r>
                  <a:t>The trend window controls loess bandwidth applied to deasonalised values.</a:t>
                </a:r>
              </a:p>
              <a:p>
                <a:pPr lvl="0"/>
                <a:r>
                  <a:t>The season window controls loess bandwidth applied to detrended subseries.</a:t>
                </a:r>
              </a:p>
              <a:p>
                <a:pPr lvl="0"/>
                <a:r>
                  <a:t>Robustness weights based on remainder.</a:t>
                </a:r>
              </a:p>
              <a:p>
                <a:pPr lvl="0"/>
                <a:r>
                  <a:t>Default season </a:t>
                </a:r>
                <a:r>
                  <a:rPr>
                    <a:latin typeface="Courier"/>
                  </a:rPr>
                  <a:t>window = 13</a:t>
                </a:r>
              </a:p>
              <a:p>
                <a:pPr lvl="0"/>
                <a:r>
                  <a:t>Default trend </a:t>
                </a:r>
                <a:r>
                  <a:rPr>
                    <a:latin typeface="Courier"/>
                  </a:rPr>
                  <a:t>window = nextodd(</a:t>
                </a:r>
                <a:r>
                  <a:t> </a:t>
                </a:r>
                <a:r>
                  <a:rPr>
                    <a:latin typeface="Courier"/>
                  </a:rPr>
                  <a:t>ceiling((1.5*period)/(1-(1.5/s.window)))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4" t="-2107"/>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rPr dirty="0"/>
              <a:t>History of time series decomposition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History of time series decomposition</a:t>
            </a:r>
          </a:p>
        </p:txBody>
      </p:sp>
      <p:sp>
        <p:nvSpPr>
          <p:cNvPr id="3" name="Content Placeholder 2"/>
          <p:cNvSpPr>
            <a:spLocks noGrp="1"/>
          </p:cNvSpPr>
          <p:nvPr>
            <p:ph idx="1"/>
          </p:nvPr>
        </p:nvSpPr>
        <p:spPr/>
        <p:txBody>
          <a:bodyPr>
            <a:normAutofit fontScale="92500" lnSpcReduction="20000"/>
          </a:bodyPr>
          <a:lstStyle/>
          <a:p>
            <a:pPr lvl="0"/>
            <a:r>
              <a:t>Classical method originated in 1920s.</a:t>
            </a:r>
          </a:p>
          <a:p>
            <a:pPr lvl="0"/>
            <a:r>
              <a:t>Census II method introduced in 1957. Basis for X-11 method and variants (including X-12-ARIMA, X-13-ARIMA)</a:t>
            </a:r>
          </a:p>
          <a:p>
            <a:pPr lvl="0"/>
            <a:r>
              <a:t>STL method introduced in 1983</a:t>
            </a:r>
          </a:p>
          <a:p>
            <a:pPr lvl="0"/>
            <a:r>
              <a:t>TRAMO/SEATS introduced in 1990s. </a:t>
            </a:r>
          </a:p>
          <a:p>
            <a:pPr marL="0" lvl="0" indent="0">
              <a:spcBef>
                <a:spcPts val="3000"/>
              </a:spcBef>
              <a:buNone/>
            </a:pPr>
            <a:r>
              <a:rPr b="1"/>
              <a:t>National Statistics Offices</a:t>
            </a:r>
          </a:p>
          <a:p>
            <a:pPr lvl="0"/>
            <a:r>
              <a:t>ABS uses X-12-ARIMA</a:t>
            </a:r>
          </a:p>
          <a:p>
            <a:pPr lvl="0"/>
            <a:r>
              <a:t>US Census Bureau uses X-13ARIMA-SEATS</a:t>
            </a:r>
          </a:p>
          <a:p>
            <a:pPr lvl="0"/>
            <a:r>
              <a:t>Statistics Canada uses X-12-ARIMA</a:t>
            </a:r>
          </a:p>
          <a:p>
            <a:pPr lvl="0"/>
            <a:r>
              <a:t>ONS (UK) uses X-12-ARIMA</a:t>
            </a:r>
          </a:p>
          <a:p>
            <a:pPr lvl="0"/>
            <a:r>
              <a:t>EuroStat use X-13ARIMA-SEATS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X-11 decomposition</a:t>
            </a:r>
          </a:p>
        </p:txBody>
      </p:sp>
      <p:sp>
        <p:nvSpPr>
          <p:cNvPr id="3" name="Content Placeholder 2"/>
          <p:cNvSpPr>
            <a:spLocks noGrp="1"/>
          </p:cNvSpPr>
          <p:nvPr>
            <p:ph idx="1"/>
          </p:nvPr>
        </p:nvSpPr>
        <p:spPr/>
        <p:txBody>
          <a:bodyPr/>
          <a:lstStyle/>
          <a:p>
            <a:pPr marL="0" lvl="0" indent="0">
              <a:buNone/>
            </a:pPr>
            <a:r>
              <a:rPr b="1"/>
              <a:t>Advantages</a:t>
            </a:r>
          </a:p>
          <a:p>
            <a:pPr lvl="0"/>
            <a:r>
              <a:t>Relatively robust to outliers</a:t>
            </a:r>
          </a:p>
          <a:p>
            <a:pPr lvl="0"/>
            <a:r>
              <a:t>Completely automated choices for trend and seasonal changes</a:t>
            </a:r>
          </a:p>
          <a:p>
            <a:pPr lvl="0"/>
            <a:r>
              <a:t>Very widely tested on economic data over a long period of time.</a:t>
            </a:r>
          </a:p>
          <a:p>
            <a:pPr marL="0" lvl="0" indent="0">
              <a:buNone/>
            </a:pPr>
            <a:r>
              <a:rPr b="1"/>
              <a:t>Disadvantages</a:t>
            </a:r>
          </a:p>
          <a:p>
            <a:pPr lvl="0"/>
            <a:r>
              <a:t>No prediction/confidence intervals</a:t>
            </a:r>
          </a:p>
          <a:p>
            <a:pPr lvl="0"/>
            <a:r>
              <a:t>Ad hoc method with no underlying model</a:t>
            </a:r>
          </a:p>
          <a:p>
            <a:pPr lvl="0"/>
            <a:r>
              <a:t>Only developed for quarterly and monthly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Extensions: X-12-ARIMA and X-13-ARIMA</a:t>
            </a:r>
          </a:p>
        </p:txBody>
      </p:sp>
      <p:sp>
        <p:nvSpPr>
          <p:cNvPr id="3" name="Content Placeholder 2"/>
          <p:cNvSpPr>
            <a:spLocks noGrp="1"/>
          </p:cNvSpPr>
          <p:nvPr>
            <p:ph idx="1"/>
          </p:nvPr>
        </p:nvSpPr>
        <p:spPr/>
        <p:txBody>
          <a:bodyPr/>
          <a:lstStyle/>
          <a:p>
            <a:pPr lvl="0"/>
            <a:r>
              <a:t>The X-11, X-12-ARIMA and X-13-ARIMA methods are based on Census II decomposition.</a:t>
            </a:r>
          </a:p>
          <a:p>
            <a:pPr lvl="0"/>
            <a:r>
              <a:t>These allow adjustments for trading days and other explanatory variables.</a:t>
            </a:r>
          </a:p>
          <a:p>
            <a:pPr lvl="0"/>
            <a:r>
              <a:t>Known outliers can be omitted.</a:t>
            </a:r>
          </a:p>
          <a:p>
            <a:pPr lvl="0"/>
            <a:r>
              <a:t>Level shifts and ramp effects can be modelled.</a:t>
            </a:r>
          </a:p>
          <a:p>
            <a:pPr lvl="0"/>
            <a:r>
              <a:t>Missing values estimated and replaced.</a:t>
            </a:r>
          </a:p>
          <a:p>
            <a:pPr lvl="0"/>
            <a:r>
              <a:t>Holiday factors (e.g., Easter, Labour Day) can be estimated.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X-13ARIMA-SEATS</a:t>
            </a:r>
          </a:p>
        </p:txBody>
      </p:sp>
      <p:sp>
        <p:nvSpPr>
          <p:cNvPr id="3" name="Content Placeholder 2"/>
          <p:cNvSpPr>
            <a:spLocks noGrp="1"/>
          </p:cNvSpPr>
          <p:nvPr>
            <p:ph idx="1"/>
          </p:nvPr>
        </p:nvSpPr>
        <p:spPr/>
        <p:txBody>
          <a:bodyPr/>
          <a:lstStyle/>
          <a:p>
            <a:pPr marL="0" lvl="0" indent="0">
              <a:buNone/>
            </a:pPr>
            <a:r>
              <a:rPr b="1"/>
              <a:t>Advantages</a:t>
            </a:r>
          </a:p>
          <a:p>
            <a:pPr lvl="0"/>
            <a:r>
              <a:t>Model-based</a:t>
            </a:r>
          </a:p>
          <a:p>
            <a:pPr lvl="0"/>
            <a:r>
              <a:t>Smooth trend estimate</a:t>
            </a:r>
          </a:p>
          <a:p>
            <a:pPr lvl="0"/>
            <a:r>
              <a:t>Allows estimates at end points</a:t>
            </a:r>
          </a:p>
          <a:p>
            <a:pPr lvl="0"/>
            <a:r>
              <a:t>Allows changing seasonality</a:t>
            </a:r>
          </a:p>
          <a:p>
            <a:pPr lvl="0"/>
            <a:r>
              <a:t>Developed for economic data</a:t>
            </a:r>
          </a:p>
          <a:p>
            <a:pPr marL="0" lvl="0" indent="0">
              <a:buNone/>
            </a:pPr>
            <a:r>
              <a:rPr b="1"/>
              <a:t>Disadvantages</a:t>
            </a:r>
          </a:p>
          <a:p>
            <a:pPr lvl="0"/>
            <a:r>
              <a:t>Only developed for quarterly and monthly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Inflation adjustments</a:t>
            </a:r>
          </a:p>
        </p:txBody>
      </p:sp>
      <p:pic>
        <p:nvPicPr>
          <p:cNvPr id="3" name="Picture 1" descr="3-decomposition_files/figure-pptx/unnamed-chunk-1-1.png"/>
          <p:cNvPicPr>
            <a:picLocks noGrp="1" noChangeAspect="1"/>
          </p:cNvPicPr>
          <p:nvPr/>
        </p:nvPicPr>
        <p:blipFill>
          <a:blip r:embed="rId2"/>
          <a:stretch>
            <a:fillRect/>
          </a:stretch>
        </p:blipFill>
        <p:spPr bwMode="auto">
          <a:xfrm>
            <a:off x="1789485" y="818475"/>
            <a:ext cx="8597900" cy="4292600"/>
          </a:xfrm>
          <a:prstGeom prst="rect">
            <a:avLst/>
          </a:prstGeom>
          <a:noFill/>
          <a:ln w="9525">
            <a:noFill/>
            <a:headEnd/>
            <a:tailEnd/>
          </a:ln>
        </p:spPr>
      </p:pic>
      <p:sp>
        <p:nvSpPr>
          <p:cNvPr id="5" name="TextBox 4">
            <a:extLst>
              <a:ext uri="{FF2B5EF4-FFF2-40B4-BE49-F238E27FC236}">
                <a16:creationId xmlns:a16="http://schemas.microsoft.com/office/drawing/2014/main" id="{5606773F-4D44-4B31-7EF0-4A743A87BB98}"/>
              </a:ext>
            </a:extLst>
          </p:cNvPr>
          <p:cNvSpPr txBox="1"/>
          <p:nvPr/>
        </p:nvSpPr>
        <p:spPr>
          <a:xfrm>
            <a:off x="2701924" y="5335190"/>
            <a:ext cx="7102475" cy="923330"/>
          </a:xfrm>
          <a:prstGeom prst="rect">
            <a:avLst/>
          </a:prstGeom>
          <a:noFill/>
        </p:spPr>
        <p:txBody>
          <a:bodyPr wrap="square">
            <a:spAutoFit/>
          </a:bodyPr>
          <a:lstStyle/>
          <a:p>
            <a:r>
              <a:rPr lang="en-US" b="0" i="0" dirty="0" err="1">
                <a:solidFill>
                  <a:srgbClr val="222222"/>
                </a:solidFill>
                <a:effectLst/>
                <a:latin typeface="Fira Sans" panose="020B0503050000020004" pitchFamily="34" charset="0"/>
              </a:rPr>
              <a:t>urnover</a:t>
            </a:r>
            <a:r>
              <a:rPr lang="en-US" b="0" i="0" dirty="0">
                <a:solidFill>
                  <a:srgbClr val="222222"/>
                </a:solidFill>
                <a:effectLst/>
                <a:latin typeface="Fira Sans" panose="020B0503050000020004" pitchFamily="34" charset="0"/>
              </a:rPr>
              <a:t> for the Australian print media industry in Australian dollars. The “Adjusted” turnover has been adjusted for inflation using the CPI.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Mathematical transformations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55771" y="734190"/>
                <a:ext cx="6638219" cy="5780075"/>
              </a:xfrm>
            </p:spPr>
            <p:txBody>
              <a:bodyPr>
                <a:normAutofit fontScale="77500" lnSpcReduction="20000"/>
              </a:bodyPr>
              <a:lstStyle/>
              <a:p>
                <a:r>
                  <a:rPr dirty="0"/>
                  <a:t>If the data show different variation at different levels of the series, then a transformation can be useful. </a:t>
                </a:r>
                <a:endParaRPr lang="en-US" dirty="0"/>
              </a:p>
              <a:p>
                <a:endParaRPr dirty="0"/>
              </a:p>
              <a:p>
                <a:r>
                  <a:rPr dirty="0"/>
                  <a:t>Denote original observations as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𝑇</m:t>
                        </m:r>
                      </m:sub>
                    </m:sSub>
                  </m:oMath>
                </a14:m>
                <a:r>
                  <a:rPr dirty="0"/>
                  <a:t> and transformed observations as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𝑇</m:t>
                        </m:r>
                      </m:sub>
                    </m:sSub>
                  </m:oMath>
                </a14:m>
                <a:r>
                  <a:rPr dirty="0"/>
                  <a:t>. </a:t>
                </a:r>
                <a:endParaRPr lang="en-US" dirty="0"/>
              </a:p>
              <a:p>
                <a:endParaRPr lang="en-US" dirty="0"/>
              </a:p>
              <a:p>
                <a:endParaRPr lang="en-US" dirty="0"/>
              </a:p>
              <a:p>
                <a:endParaRPr lang="en-US" dirty="0"/>
              </a:p>
              <a:p>
                <a:endParaRPr lang="en-US" dirty="0"/>
              </a:p>
              <a:p>
                <a:endParaRPr lang="en-US" dirty="0"/>
              </a:p>
              <a:p>
                <a:endParaRPr dirty="0"/>
              </a:p>
              <a:p>
                <a:r>
                  <a:rPr dirty="0"/>
                  <a:t>Logarithms, in particular, are useful because they are more interpretable: changes in a log value are </a:t>
                </a:r>
                <a:r>
                  <a:rPr b="1" dirty="0"/>
                  <a:t>relative (percent) changes on the original scale</a:t>
                </a:r>
                <a:r>
                  <a:rP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55771" y="734190"/>
                <a:ext cx="6638219" cy="5780075"/>
              </a:xfrm>
              <a:blipFill>
                <a:blip r:embed="rId2"/>
                <a:stretch>
                  <a:fillRect l="-1377" t="-1897" r="-643" b="-421"/>
                </a:stretch>
              </a:blipFill>
            </p:spPr>
            <p:txBody>
              <a:bodyPr/>
              <a:lstStyle/>
              <a:p>
                <a:r>
                  <a:rPr lang="en-US">
                    <a:noFill/>
                  </a:rPr>
                  <a:t> </a:t>
                </a:r>
              </a:p>
            </p:txBody>
          </p:sp>
        </mc:Fallback>
      </mc:AlternateContent>
      <p:pic>
        <p:nvPicPr>
          <p:cNvPr id="4" name="Picture 1" descr="3-decomposition_files/figure-pptx/food-plot-1.png">
            <a:extLst>
              <a:ext uri="{FF2B5EF4-FFF2-40B4-BE49-F238E27FC236}">
                <a16:creationId xmlns:a16="http://schemas.microsoft.com/office/drawing/2014/main" id="{330CB20A-88D1-EE94-B5EE-8385E690A295}"/>
              </a:ext>
            </a:extLst>
          </p:cNvPr>
          <p:cNvPicPr>
            <a:picLocks noGrp="1" noChangeAspect="1"/>
          </p:cNvPicPr>
          <p:nvPr/>
        </p:nvPicPr>
        <p:blipFill>
          <a:blip r:embed="rId3"/>
          <a:stretch>
            <a:fillRect/>
          </a:stretch>
        </p:blipFill>
        <p:spPr bwMode="auto">
          <a:xfrm>
            <a:off x="83766" y="910617"/>
            <a:ext cx="5163956" cy="2581978"/>
          </a:xfrm>
          <a:prstGeom prst="rect">
            <a:avLst/>
          </a:prstGeom>
          <a:noFill/>
          <a:ln w="9525">
            <a:noFill/>
            <a:headEnd/>
            <a:tailEnd/>
          </a:ln>
        </p:spPr>
      </p:pic>
      <p:pic>
        <p:nvPicPr>
          <p:cNvPr id="6" name="Picture 1" descr="3-decomposition_files/figure-pptx/food-bc-1.png">
            <a:extLst>
              <a:ext uri="{FF2B5EF4-FFF2-40B4-BE49-F238E27FC236}">
                <a16:creationId xmlns:a16="http://schemas.microsoft.com/office/drawing/2014/main" id="{6833BA1F-59B3-BF5E-BD9D-2B374D3C257D}"/>
              </a:ext>
            </a:extLst>
          </p:cNvPr>
          <p:cNvPicPr>
            <a:picLocks noGrp="1" noChangeAspect="1"/>
          </p:cNvPicPr>
          <p:nvPr/>
        </p:nvPicPr>
        <p:blipFill>
          <a:blip r:embed="rId4"/>
          <a:stretch>
            <a:fillRect/>
          </a:stretch>
        </p:blipFill>
        <p:spPr bwMode="auto">
          <a:xfrm>
            <a:off x="198010" y="3808852"/>
            <a:ext cx="5163958" cy="2581979"/>
          </a:xfrm>
          <a:prstGeom prst="rect">
            <a:avLst/>
          </a:prstGeom>
          <a:noFill/>
          <a:ln w="9525">
            <a:noFill/>
            <a:headEnd/>
            <a:tailEnd/>
          </a:ln>
        </p:spPr>
      </p:pic>
      <p:pic>
        <p:nvPicPr>
          <p:cNvPr id="8" name="Picture 7">
            <a:extLst>
              <a:ext uri="{FF2B5EF4-FFF2-40B4-BE49-F238E27FC236}">
                <a16:creationId xmlns:a16="http://schemas.microsoft.com/office/drawing/2014/main" id="{2B0B9550-0A1F-ED0C-537B-D6E8B76CBD1A}"/>
              </a:ext>
            </a:extLst>
          </p:cNvPr>
          <p:cNvPicPr>
            <a:picLocks noChangeAspect="1"/>
          </p:cNvPicPr>
          <p:nvPr/>
        </p:nvPicPr>
        <p:blipFill>
          <a:blip r:embed="rId5"/>
          <a:stretch>
            <a:fillRect/>
          </a:stretch>
        </p:blipFill>
        <p:spPr>
          <a:xfrm>
            <a:off x="6245973" y="2857500"/>
            <a:ext cx="5118119" cy="19099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3-decomposition_files/figure-pptx/food-plot-1.png"/>
          <p:cNvPicPr>
            <a:picLocks noGrp="1" noChangeAspect="1"/>
          </p:cNvPicPr>
          <p:nvPr/>
        </p:nvPicPr>
        <p:blipFill>
          <a:blip r:embed="rId2"/>
          <a:stretch>
            <a:fillRect/>
          </a:stretch>
        </p:blipFill>
        <p:spPr bwMode="auto">
          <a:xfrm>
            <a:off x="0" y="711525"/>
            <a:ext cx="5434950" cy="2717475"/>
          </a:xfrm>
          <a:prstGeom prst="rect">
            <a:avLst/>
          </a:prstGeom>
          <a:noFill/>
          <a:ln w="9525">
            <a:noFill/>
            <a:headEnd/>
            <a:tailEnd/>
          </a:ln>
        </p:spPr>
      </p:pic>
      <p:sp>
        <p:nvSpPr>
          <p:cNvPr id="2" name="Title 1"/>
          <p:cNvSpPr>
            <a:spLocks noGrp="1"/>
          </p:cNvSpPr>
          <p:nvPr>
            <p:ph type="title"/>
          </p:nvPr>
        </p:nvSpPr>
        <p:spPr>
          <a:xfrm>
            <a:off x="182878" y="56797"/>
            <a:ext cx="11584181" cy="654728"/>
          </a:xfrm>
        </p:spPr>
        <p:txBody>
          <a:bodyPr/>
          <a:lstStyle/>
          <a:p>
            <a:pPr marL="0" lvl="0" indent="0">
              <a:buNone/>
            </a:pPr>
            <a:r>
              <a:t>Mathematical transformations</a:t>
            </a:r>
          </a:p>
        </p:txBody>
      </p:sp>
      <p:sp>
        <p:nvSpPr>
          <p:cNvPr id="4" name="Text Placeholder 3"/>
          <p:cNvSpPr>
            <a:spLocks noGrp="1"/>
          </p:cNvSpPr>
          <p:nvPr>
            <p:ph type="body" sz="half" idx="2"/>
          </p:nvPr>
        </p:nvSpPr>
        <p:spPr>
          <a:xfrm>
            <a:off x="568511" y="810281"/>
            <a:ext cx="5019489" cy="1111944"/>
          </a:xfrm>
        </p:spPr>
        <p:txBody>
          <a:bodyPr/>
          <a:lstStyle/>
          <a:p>
            <a:pPr lvl="0" indent="0">
              <a:buNone/>
            </a:pPr>
            <a:r>
              <a:rPr dirty="0">
                <a:latin typeface="Courier"/>
              </a:rPr>
              <a:t>food </a:t>
            </a:r>
            <a:r>
              <a:rPr dirty="0">
                <a:solidFill>
                  <a:srgbClr val="007020"/>
                </a:solidFill>
                <a:latin typeface="Courier"/>
              </a:rPr>
              <a:t>&lt;-</a:t>
            </a:r>
            <a:r>
              <a:rPr dirty="0">
                <a:latin typeface="Courier"/>
              </a:rPr>
              <a:t> </a:t>
            </a:r>
            <a:r>
              <a:rPr dirty="0" err="1">
                <a:latin typeface="Courier"/>
              </a:rPr>
              <a:t>aus_retail</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(Industry </a:t>
            </a:r>
            <a:r>
              <a:rPr dirty="0">
                <a:solidFill>
                  <a:srgbClr val="4070A0"/>
                </a:solidFill>
                <a:latin typeface="Courier"/>
              </a:rPr>
              <a:t>==</a:t>
            </a:r>
            <a:r>
              <a:rPr dirty="0">
                <a:latin typeface="Courier"/>
              </a:rPr>
              <a:t> </a:t>
            </a:r>
            <a:r>
              <a:rPr dirty="0">
                <a:solidFill>
                  <a:srgbClr val="4070A0"/>
                </a:solidFill>
                <a:latin typeface="Courier"/>
              </a:rPr>
              <a:t>"Food retailing"</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summarise</a:t>
            </a:r>
            <a:r>
              <a:rPr dirty="0">
                <a:latin typeface="Courier"/>
              </a:rPr>
              <a:t>(</a:t>
            </a:r>
            <a:r>
              <a:rPr dirty="0">
                <a:solidFill>
                  <a:srgbClr val="7D9029"/>
                </a:solidFill>
                <a:latin typeface="Courier"/>
              </a:rPr>
              <a:t>Turnover =</a:t>
            </a:r>
            <a:r>
              <a:rPr dirty="0">
                <a:latin typeface="Courier"/>
              </a:rPr>
              <a:t> </a:t>
            </a:r>
            <a:r>
              <a:rPr dirty="0">
                <a:solidFill>
                  <a:srgbClr val="06287E"/>
                </a:solidFill>
                <a:latin typeface="Courier"/>
              </a:rPr>
              <a:t>sum</a:t>
            </a:r>
            <a:r>
              <a:rPr dirty="0">
                <a:latin typeface="Courier"/>
              </a:rPr>
              <a:t>(Turnover))</a:t>
            </a:r>
          </a:p>
        </p:txBody>
      </p:sp>
      <p:pic>
        <p:nvPicPr>
          <p:cNvPr id="5" name="Picture 1" descr="3-decomposition_files/figure-pptx/food-sqrt1-1.png">
            <a:extLst>
              <a:ext uri="{FF2B5EF4-FFF2-40B4-BE49-F238E27FC236}">
                <a16:creationId xmlns:a16="http://schemas.microsoft.com/office/drawing/2014/main" id="{1CED5DDB-4001-5091-076B-F93DB09004FC}"/>
              </a:ext>
            </a:extLst>
          </p:cNvPr>
          <p:cNvPicPr>
            <a:picLocks noGrp="1" noChangeAspect="1"/>
          </p:cNvPicPr>
          <p:nvPr/>
        </p:nvPicPr>
        <p:blipFill>
          <a:blip r:embed="rId3"/>
          <a:stretch>
            <a:fillRect/>
          </a:stretch>
        </p:blipFill>
        <p:spPr bwMode="auto">
          <a:xfrm>
            <a:off x="241299" y="3973389"/>
            <a:ext cx="5434950" cy="2717475"/>
          </a:xfrm>
          <a:prstGeom prst="rect">
            <a:avLst/>
          </a:prstGeom>
          <a:noFill/>
          <a:ln w="9525">
            <a:noFill/>
            <a:headEnd/>
            <a:tailEnd/>
          </a:ln>
        </p:spPr>
      </p:pic>
      <p:sp>
        <p:nvSpPr>
          <p:cNvPr id="6" name="Text Placeholder 3">
            <a:extLst>
              <a:ext uri="{FF2B5EF4-FFF2-40B4-BE49-F238E27FC236}">
                <a16:creationId xmlns:a16="http://schemas.microsoft.com/office/drawing/2014/main" id="{4A312581-BEBC-FB58-9DDF-C2DADE215464}"/>
              </a:ext>
            </a:extLst>
          </p:cNvPr>
          <p:cNvSpPr txBox="1">
            <a:spLocks/>
          </p:cNvSpPr>
          <p:nvPr/>
        </p:nvSpPr>
        <p:spPr>
          <a:xfrm>
            <a:off x="643564" y="4058329"/>
            <a:ext cx="4147821" cy="80714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dirty="0">
                <a:latin typeface="Courier"/>
              </a:rPr>
              <a:t>food </a:t>
            </a:r>
            <a:r>
              <a:rPr lang="en-US" dirty="0">
                <a:solidFill>
                  <a:srgbClr val="4070A0"/>
                </a:solidFill>
                <a:latin typeface="Courier"/>
              </a:rPr>
              <a:t>%&gt;%</a:t>
            </a:r>
            <a:r>
              <a:rPr lang="en-US" dirty="0">
                <a:latin typeface="Courier"/>
              </a:rPr>
              <a:t> </a:t>
            </a:r>
            <a:r>
              <a:rPr lang="en-US" dirty="0" err="1">
                <a:solidFill>
                  <a:srgbClr val="06287E"/>
                </a:solidFill>
                <a:latin typeface="Courier"/>
              </a:rPr>
              <a:t>autoplot</a:t>
            </a:r>
            <a:r>
              <a:rPr lang="en-US" dirty="0">
                <a:latin typeface="Courier"/>
              </a:rPr>
              <a:t>(</a:t>
            </a:r>
            <a:r>
              <a:rPr lang="en-US" dirty="0">
                <a:solidFill>
                  <a:srgbClr val="06287E"/>
                </a:solidFill>
                <a:latin typeface="Courier"/>
              </a:rPr>
              <a:t>sqrt</a:t>
            </a:r>
            <a:r>
              <a:rPr lang="en-US" dirty="0">
                <a:latin typeface="Courier"/>
              </a:rPr>
              <a:t>(Turnover))</a:t>
            </a:r>
          </a:p>
        </p:txBody>
      </p:sp>
      <p:pic>
        <p:nvPicPr>
          <p:cNvPr id="7" name="Picture 1" descr="3-decomposition_files/figure-pptx/food-log-1.png">
            <a:extLst>
              <a:ext uri="{FF2B5EF4-FFF2-40B4-BE49-F238E27FC236}">
                <a16:creationId xmlns:a16="http://schemas.microsoft.com/office/drawing/2014/main" id="{16C6AC27-B220-CF9F-0C65-86D9D152157F}"/>
              </a:ext>
            </a:extLst>
          </p:cNvPr>
          <p:cNvPicPr>
            <a:picLocks noGrp="1" noChangeAspect="1"/>
          </p:cNvPicPr>
          <p:nvPr/>
        </p:nvPicPr>
        <p:blipFill>
          <a:blip r:embed="rId4"/>
          <a:stretch>
            <a:fillRect/>
          </a:stretch>
        </p:blipFill>
        <p:spPr bwMode="auto">
          <a:xfrm>
            <a:off x="6300977" y="782679"/>
            <a:ext cx="5821638" cy="2910819"/>
          </a:xfrm>
          <a:prstGeom prst="rect">
            <a:avLst/>
          </a:prstGeom>
          <a:noFill/>
          <a:ln w="9525">
            <a:noFill/>
            <a:headEnd/>
            <a:tailEnd/>
          </a:ln>
        </p:spPr>
      </p:pic>
      <p:sp>
        <p:nvSpPr>
          <p:cNvPr id="8" name="Text Placeholder 3">
            <a:extLst>
              <a:ext uri="{FF2B5EF4-FFF2-40B4-BE49-F238E27FC236}">
                <a16:creationId xmlns:a16="http://schemas.microsoft.com/office/drawing/2014/main" id="{96AB6294-0ABF-DFDA-C82B-4A67FCC35A09}"/>
              </a:ext>
            </a:extLst>
          </p:cNvPr>
          <p:cNvSpPr txBox="1">
            <a:spLocks/>
          </p:cNvSpPr>
          <p:nvPr/>
        </p:nvSpPr>
        <p:spPr>
          <a:xfrm>
            <a:off x="6547315" y="904838"/>
            <a:ext cx="3957321" cy="65472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dirty="0">
                <a:latin typeface="Courier"/>
              </a:rPr>
              <a:t>food </a:t>
            </a:r>
            <a:r>
              <a:rPr lang="en-US" dirty="0">
                <a:solidFill>
                  <a:srgbClr val="4070A0"/>
                </a:solidFill>
                <a:latin typeface="Courier"/>
              </a:rPr>
              <a:t>%&gt;%</a:t>
            </a:r>
            <a:r>
              <a:rPr lang="en-US" dirty="0">
                <a:latin typeface="Courier"/>
              </a:rPr>
              <a:t> </a:t>
            </a:r>
            <a:r>
              <a:rPr lang="en-US" dirty="0" err="1">
                <a:solidFill>
                  <a:srgbClr val="06287E"/>
                </a:solidFill>
                <a:latin typeface="Courier"/>
              </a:rPr>
              <a:t>autoplot</a:t>
            </a:r>
            <a:r>
              <a:rPr lang="en-US" dirty="0">
                <a:latin typeface="Courier"/>
              </a:rPr>
              <a:t>(</a:t>
            </a:r>
            <a:r>
              <a:rPr lang="en-US" dirty="0">
                <a:solidFill>
                  <a:srgbClr val="06287E"/>
                </a:solidFill>
                <a:latin typeface="Courier"/>
              </a:rPr>
              <a:t>log</a:t>
            </a:r>
            <a:r>
              <a:rPr lang="en-US" dirty="0">
                <a:latin typeface="Courier"/>
              </a:rPr>
              <a:t>(Turnover))</a:t>
            </a:r>
          </a:p>
        </p:txBody>
      </p:sp>
      <p:pic>
        <p:nvPicPr>
          <p:cNvPr id="9" name="Picture 1" descr="3-decomposition_files/figure-pptx/food-inverse-1.png">
            <a:extLst>
              <a:ext uri="{FF2B5EF4-FFF2-40B4-BE49-F238E27FC236}">
                <a16:creationId xmlns:a16="http://schemas.microsoft.com/office/drawing/2014/main" id="{1F9E41D2-534A-A7D1-7833-7417C35A543E}"/>
              </a:ext>
            </a:extLst>
          </p:cNvPr>
          <p:cNvPicPr>
            <a:picLocks noGrp="1" noChangeAspect="1"/>
          </p:cNvPicPr>
          <p:nvPr/>
        </p:nvPicPr>
        <p:blipFill>
          <a:blip r:embed="rId5"/>
          <a:stretch>
            <a:fillRect/>
          </a:stretch>
        </p:blipFill>
        <p:spPr bwMode="auto">
          <a:xfrm>
            <a:off x="6037929" y="3815657"/>
            <a:ext cx="6084686" cy="3042343"/>
          </a:xfrm>
          <a:prstGeom prst="rect">
            <a:avLst/>
          </a:prstGeom>
          <a:noFill/>
          <a:ln w="9525">
            <a:noFill/>
            <a:headEnd/>
            <a:tailEnd/>
          </a:ln>
        </p:spPr>
      </p:pic>
      <p:sp>
        <p:nvSpPr>
          <p:cNvPr id="10" name="Text Placeholder 3">
            <a:extLst>
              <a:ext uri="{FF2B5EF4-FFF2-40B4-BE49-F238E27FC236}">
                <a16:creationId xmlns:a16="http://schemas.microsoft.com/office/drawing/2014/main" id="{3EB7CB9A-0013-A755-806E-4D8EA959BC86}"/>
              </a:ext>
            </a:extLst>
          </p:cNvPr>
          <p:cNvSpPr txBox="1">
            <a:spLocks/>
          </p:cNvSpPr>
          <p:nvPr/>
        </p:nvSpPr>
        <p:spPr>
          <a:xfrm>
            <a:off x="6774944" y="3829598"/>
            <a:ext cx="3957321" cy="8341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dirty="0">
                <a:latin typeface="Courier"/>
              </a:rPr>
              <a:t>food </a:t>
            </a:r>
            <a:r>
              <a:rPr lang="en-US" dirty="0">
                <a:solidFill>
                  <a:srgbClr val="4070A0"/>
                </a:solidFill>
                <a:latin typeface="Courier"/>
              </a:rPr>
              <a:t>%&gt;%</a:t>
            </a:r>
            <a:r>
              <a:rPr lang="en-US" dirty="0">
                <a:latin typeface="Courier"/>
              </a:rPr>
              <a:t> </a:t>
            </a:r>
            <a:r>
              <a:rPr lang="en-US" dirty="0" err="1">
                <a:solidFill>
                  <a:srgbClr val="06287E"/>
                </a:solidFill>
                <a:latin typeface="Courier"/>
              </a:rPr>
              <a:t>autoplot</a:t>
            </a:r>
            <a:r>
              <a:rPr lang="en-US" dirty="0">
                <a:latin typeface="Courier"/>
              </a:rPr>
              <a:t>(</a:t>
            </a:r>
            <a:r>
              <a:rPr lang="en-US" dirty="0">
                <a:solidFill>
                  <a:srgbClr val="4070A0"/>
                </a:solidFill>
                <a:latin typeface="Courier"/>
              </a:rPr>
              <a:t>-</a:t>
            </a:r>
            <a:r>
              <a:rPr lang="en-US" dirty="0">
                <a:solidFill>
                  <a:srgbClr val="40A070"/>
                </a:solidFill>
                <a:latin typeface="Courier"/>
              </a:rPr>
              <a:t>1</a:t>
            </a:r>
            <a:r>
              <a:rPr lang="en-US" dirty="0">
                <a:solidFill>
                  <a:srgbClr val="4070A0"/>
                </a:solidFill>
                <a:latin typeface="Courier"/>
              </a:rPr>
              <a:t>/</a:t>
            </a:r>
            <a:r>
              <a:rPr lang="en-US" dirty="0">
                <a:latin typeface="Courier"/>
              </a:rPr>
              <a:t>Turnover)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Box-Cox transformations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lvl="0" indent="0">
                  <a:buNone/>
                </a:pPr>
                <a:r>
                  <a:rPr dirty="0"/>
                  <a:t>Each of these transformations is close to a member of the family of :</a:t>
                </a:r>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𝑡</m:t>
                          </m:r>
                        </m:sub>
                      </m:sSub>
                      <m:r>
                        <a:rPr>
                          <a:latin typeface="Cambria Math" panose="02040503050406030204" pitchFamily="18" charset="0"/>
                        </a:rPr>
                        <m:t>=</m:t>
                      </m:r>
                      <m:d>
                        <m:dPr>
                          <m:begChr m:val="{"/>
                          <m:endChr m:val=""/>
                          <m:ctrlPr>
                            <a:rPr i="1">
                              <a:latin typeface="Cambria Math" panose="02040503050406030204" pitchFamily="18" charset="0"/>
                            </a:rPr>
                          </m:ctrlPr>
                        </m:dPr>
                        <m:e>
                          <m:m>
                            <m:mPr>
                              <m:mcs>
                                <m:mc>
                                  <m:mcPr>
                                    <m:count m:val="2"/>
                                    <m:mcJc m:val="center"/>
                                  </m:mcPr>
                                </m:mc>
                              </m:mcs>
                              <m:ctrlPr>
                                <a:rPr i="1">
                                  <a:latin typeface="Cambria Math" panose="02040503050406030204" pitchFamily="18" charset="0"/>
                                </a:rPr>
                              </m:ctrlPr>
                            </m:mPr>
                            <m:mr>
                              <m:e>
                                <m:r>
                                  <m:rPr>
                                    <m:sty m:val="p"/>
                                  </m:rPr>
                                  <a:rPr>
                                    <a:latin typeface="Cambria Math" panose="02040503050406030204" pitchFamily="18" charset="0"/>
                                  </a:rPr>
                                  <m:t>log</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e>
                                </m:d>
                                <m:r>
                                  <a:rPr>
                                    <a:latin typeface="Cambria Math" panose="02040503050406030204" pitchFamily="18" charset="0"/>
                                  </a:rPr>
                                  <m:t>,</m:t>
                                </m:r>
                              </m:e>
                              <m:e>
                                <m:r>
                                  <a:rPr>
                                    <a:latin typeface="Cambria Math" panose="02040503050406030204" pitchFamily="18" charset="0"/>
                                  </a:rPr>
                                  <m:t> </m:t>
                                </m:r>
                                <m:r>
                                  <a:rPr>
                                    <a:latin typeface="Cambria Math" panose="02040503050406030204" pitchFamily="18" charset="0"/>
                                  </a:rPr>
                                  <m:t>𝜆</m:t>
                                </m:r>
                                <m:r>
                                  <a:rPr>
                                    <a:latin typeface="Cambria Math" panose="02040503050406030204" pitchFamily="18" charset="0"/>
                                  </a:rPr>
                                  <m:t>=</m:t>
                                </m:r>
                                <m:r>
                                  <a:rPr>
                                    <a:latin typeface="Cambria Math" panose="02040503050406030204" pitchFamily="18" charset="0"/>
                                  </a:rPr>
                                  <m:t>0</m:t>
                                </m:r>
                                <m:r>
                                  <a:rPr>
                                    <a:latin typeface="Cambria Math" panose="02040503050406030204" pitchFamily="18" charset="0"/>
                                  </a:rPr>
                                  <m:t>;</m:t>
                                </m:r>
                              </m:e>
                            </m:mr>
                            <m:mr>
                              <m:e>
                                <m:d>
                                  <m:dPr>
                                    <m:ctrlPr>
                                      <a:rPr i="1">
                                        <a:latin typeface="Cambria Math" panose="02040503050406030204" pitchFamily="18" charset="0"/>
                                      </a:rPr>
                                    </m:ctrlPr>
                                  </m:dPr>
                                  <m:e>
                                    <m:r>
                                      <a:rPr>
                                        <a:latin typeface="Cambria Math" panose="02040503050406030204" pitchFamily="18" charset="0"/>
                                      </a:rPr>
                                      <m:t>𝑠𝑖𝑔𝑛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e>
                                    </m:d>
                                    <m:sSup>
                                      <m:sSupPr>
                                        <m:ctrlPr>
                                          <a:rPr i="1">
                                            <a:latin typeface="Cambria Math" panose="02040503050406030204" pitchFamily="18" charset="0"/>
                                          </a:rPr>
                                        </m:ctrlPr>
                                      </m:sSupPr>
                                      <m:e>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e>
                                        </m:d>
                                      </m:e>
                                      <m:sup>
                                        <m:r>
                                          <a:rPr>
                                            <a:latin typeface="Cambria Math" panose="02040503050406030204" pitchFamily="18" charset="0"/>
                                          </a:rPr>
                                          <m:t>𝜆</m:t>
                                        </m:r>
                                      </m:sup>
                                    </m:sSup>
                                    <m:r>
                                      <a:rPr>
                                        <a:latin typeface="Cambria Math" panose="02040503050406030204" pitchFamily="18" charset="0"/>
                                      </a:rPr>
                                      <m:t>−</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𝜆</m:t>
                                </m:r>
                                <m:r>
                                  <a:rPr>
                                    <a:latin typeface="Cambria Math" panose="02040503050406030204" pitchFamily="18" charset="0"/>
                                  </a:rPr>
                                  <m:t>,</m:t>
                                </m:r>
                              </m:e>
                              <m:e>
                                <m:r>
                                  <a:rPr>
                                    <a:latin typeface="Cambria Math" panose="02040503050406030204" pitchFamily="18" charset="0"/>
                                  </a:rPr>
                                  <m:t> </m:t>
                                </m:r>
                                <m:r>
                                  <a:rPr>
                                    <a:latin typeface="Cambria Math" panose="02040503050406030204" pitchFamily="18" charset="0"/>
                                  </a:rPr>
                                  <m:t>𝜆</m:t>
                                </m:r>
                                <m:r>
                                  <a:rPr>
                                    <a:latin typeface="Cambria Math" panose="02040503050406030204" pitchFamily="18" charset="0"/>
                                  </a:rPr>
                                  <m:t>≠</m:t>
                                </m:r>
                                <m:r>
                                  <a:rPr>
                                    <a:latin typeface="Cambria Math" panose="02040503050406030204" pitchFamily="18" charset="0"/>
                                  </a:rPr>
                                  <m:t>0</m:t>
                                </m:r>
                                <m:r>
                                  <a:rPr>
                                    <a:latin typeface="Cambria Math" panose="02040503050406030204" pitchFamily="18" charset="0"/>
                                  </a:rPr>
                                  <m:t>.</m:t>
                                </m:r>
                              </m:e>
                            </m:mr>
                          </m:m>
                        </m:e>
                      </m:d>
                    </m:oMath>
                  </m:oMathPara>
                </a14:m>
                <a:endParaRPr dirty="0"/>
              </a:p>
              <a:p>
                <a:pPr marL="0" lvl="0" indent="0">
                  <a:buNone/>
                </a:pPr>
                <a:endParaRPr dirty="0"/>
              </a:p>
              <a:p>
                <a:pPr lvl="0"/>
                <a:r>
                  <a:rPr dirty="0"/>
                  <a:t>Actually the Bickel-</a:t>
                </a:r>
                <a:r>
                  <a:rPr dirty="0" err="1"/>
                  <a:t>Doksum</a:t>
                </a:r>
                <a:r>
                  <a:rPr dirty="0"/>
                  <a:t> transformation (allowing for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&lt;</m:t>
                    </m:r>
                    <m:r>
                      <a:rPr>
                        <a:latin typeface="Cambria Math" panose="02040503050406030204" pitchFamily="18" charset="0"/>
                      </a:rPr>
                      <m:t>0</m:t>
                    </m:r>
                  </m:oMath>
                </a14:m>
                <a:r>
                  <a:rPr dirty="0"/>
                  <a:t>)</a:t>
                </a:r>
              </a:p>
              <a:p>
                <a:pPr lvl="0"/>
                <a14:m>
                  <m:oMath xmlns:m="http://schemas.openxmlformats.org/officeDocument/2006/math">
                    <m:r>
                      <a:rPr>
                        <a:latin typeface="Cambria Math" panose="02040503050406030204" pitchFamily="18" charset="0"/>
                      </a:rPr>
                      <m:t>𝜆</m:t>
                    </m:r>
                    <m:r>
                      <a:rPr>
                        <a:latin typeface="Cambria Math" panose="02040503050406030204" pitchFamily="18" charset="0"/>
                      </a:rPr>
                      <m:t>=</m:t>
                    </m:r>
                    <m:r>
                      <a:rPr>
                        <a:latin typeface="Cambria Math" panose="02040503050406030204" pitchFamily="18" charset="0"/>
                      </a:rPr>
                      <m:t>1</m:t>
                    </m:r>
                  </m:oMath>
                </a14:m>
                <a:r>
                  <a:rPr dirty="0"/>
                  <a:t>: (No substantive transformation)</a:t>
                </a:r>
              </a:p>
              <a:p>
                <a:pPr lvl="0"/>
                <a14:m>
                  <m:oMath xmlns:m="http://schemas.openxmlformats.org/officeDocument/2006/math">
                    <m:r>
                      <a:rPr>
                        <a:latin typeface="Cambria Math" panose="02040503050406030204" pitchFamily="18" charset="0"/>
                      </a:rPr>
                      <m:t>𝜆</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2</m:t>
                        </m:r>
                      </m:den>
                    </m:f>
                  </m:oMath>
                </a14:m>
                <a:r>
                  <a:rPr dirty="0"/>
                  <a:t>: (Square root plus linear transformation)</a:t>
                </a:r>
              </a:p>
              <a:p>
                <a:pPr lvl="0"/>
                <a14:m>
                  <m:oMath xmlns:m="http://schemas.openxmlformats.org/officeDocument/2006/math">
                    <m:r>
                      <a:rPr>
                        <a:latin typeface="Cambria Math" panose="02040503050406030204" pitchFamily="18" charset="0"/>
                      </a:rPr>
                      <m:t>𝜆</m:t>
                    </m:r>
                    <m:r>
                      <a:rPr>
                        <a:latin typeface="Cambria Math" panose="02040503050406030204" pitchFamily="18" charset="0"/>
                      </a:rPr>
                      <m:t>=</m:t>
                    </m:r>
                    <m:r>
                      <a:rPr>
                        <a:latin typeface="Cambria Math" panose="02040503050406030204" pitchFamily="18" charset="0"/>
                      </a:rPr>
                      <m:t>0</m:t>
                    </m:r>
                  </m:oMath>
                </a14:m>
                <a:r>
                  <a:rPr dirty="0"/>
                  <a:t>: (Natural logarithm)</a:t>
                </a:r>
              </a:p>
              <a:p>
                <a:pPr lvl="0"/>
                <a14:m>
                  <m:oMath xmlns:m="http://schemas.openxmlformats.org/officeDocument/2006/math">
                    <m:r>
                      <a:rPr>
                        <a:latin typeface="Cambria Math" panose="02040503050406030204" pitchFamily="18" charset="0"/>
                      </a:rPr>
                      <m:t>𝜆</m:t>
                    </m:r>
                    <m:r>
                      <a:rPr>
                        <a:latin typeface="Cambria Math" panose="02040503050406030204" pitchFamily="18" charset="0"/>
                      </a:rPr>
                      <m:t>=−</m:t>
                    </m:r>
                    <m:r>
                      <a:rPr>
                        <a:latin typeface="Cambria Math" panose="02040503050406030204" pitchFamily="18" charset="0"/>
                      </a:rPr>
                      <m:t>1</m:t>
                    </m:r>
                  </m:oMath>
                </a14:m>
                <a:r>
                  <a:rPr dirty="0"/>
                  <a:t>: (Inverse plus 1)</a:t>
                </a:r>
                <a:endParaRPr lang="en-US" dirty="0"/>
              </a:p>
              <a:p>
                <a:pPr marL="0" lvl="0" indent="0">
                  <a:buNone/>
                </a:pPr>
                <a:r>
                  <a:rPr lang="en-US" sz="2400" dirty="0"/>
                  <a:t>See </a:t>
                </a:r>
                <a:r>
                  <a:rPr lang="en-US" sz="2400" dirty="0">
                    <a:hlinkClick r:id="rId2"/>
                  </a:rPr>
                  <a:t>https://otexts.com/fpp3/transformations.html</a:t>
                </a:r>
                <a:r>
                  <a:rPr lang="en-US" sz="2400" dirty="0"/>
                  <a:t> for interactive example</a:t>
                </a:r>
                <a:endParaRPr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29" t="-2740" r="-1346"/>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Box-Cox transformations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54700" y="734190"/>
                <a:ext cx="6139290" cy="5780075"/>
              </a:xfrm>
            </p:spPr>
            <p:txBody>
              <a:bodyPr>
                <a:normAutofit fontScale="92500" lnSpcReduction="20000"/>
              </a:bodyPr>
              <a:lstStyle/>
              <a:p>
                <a:pPr lvl="0" indent="0">
                  <a:buNone/>
                </a:pPr>
                <a:r>
                  <a:rPr dirty="0">
                    <a:latin typeface="Courier"/>
                  </a:rPr>
                  <a:t>food </a:t>
                </a:r>
                <a:r>
                  <a:rPr dirty="0">
                    <a:solidFill>
                      <a:srgbClr val="4070A0"/>
                    </a:solidFill>
                    <a:latin typeface="Courier"/>
                  </a:rPr>
                  <a:t>%&gt;%</a:t>
                </a:r>
                <a:br>
                  <a:rPr dirty="0"/>
                </a:br>
                <a:r>
                  <a:rPr dirty="0">
                    <a:latin typeface="Courier"/>
                  </a:rPr>
                  <a:t>  </a:t>
                </a:r>
                <a:r>
                  <a:rPr dirty="0">
                    <a:solidFill>
                      <a:srgbClr val="06287E"/>
                    </a:solidFill>
                    <a:latin typeface="Courier"/>
                  </a:rPr>
                  <a:t>features</a:t>
                </a:r>
                <a:r>
                  <a:rPr dirty="0">
                    <a:latin typeface="Courier"/>
                  </a:rPr>
                  <a:t>(Turnover, </a:t>
                </a:r>
                <a:r>
                  <a:rPr dirty="0">
                    <a:solidFill>
                      <a:srgbClr val="7D9029"/>
                    </a:solidFill>
                    <a:latin typeface="Courier"/>
                  </a:rPr>
                  <a:t>features =</a:t>
                </a:r>
                <a:r>
                  <a:rPr dirty="0">
                    <a:latin typeface="Courier"/>
                  </a:rPr>
                  <a:t> </a:t>
                </a:r>
                <a:r>
                  <a:rPr dirty="0" err="1">
                    <a:latin typeface="Courier"/>
                  </a:rPr>
                  <a:t>guerrero</a:t>
                </a:r>
                <a:r>
                  <a:rPr dirty="0">
                    <a:latin typeface="Courier"/>
                  </a:rPr>
                  <a:t>)</a:t>
                </a:r>
              </a:p>
              <a:p>
                <a:pPr lvl="0" indent="0">
                  <a:buNone/>
                </a:pPr>
                <a:r>
                  <a:rPr dirty="0">
                    <a:latin typeface="Courier"/>
                  </a:rPr>
                  <a:t>## # A </a:t>
                </a:r>
                <a:r>
                  <a:rPr dirty="0" err="1">
                    <a:latin typeface="Courier"/>
                  </a:rPr>
                  <a:t>tibble</a:t>
                </a:r>
                <a:r>
                  <a:rPr dirty="0">
                    <a:latin typeface="Courier"/>
                  </a:rPr>
                  <a:t>: 1 × 1
##   </a:t>
                </a:r>
                <a:r>
                  <a:rPr dirty="0" err="1">
                    <a:latin typeface="Courier"/>
                  </a:rPr>
                  <a:t>lambda_guerrero</a:t>
                </a:r>
                <a:r>
                  <a:rPr dirty="0">
                    <a:latin typeface="Courier"/>
                  </a:rPr>
                  <a:t>
##             &lt;</a:t>
                </a:r>
                <a:r>
                  <a:rPr dirty="0" err="1">
                    <a:latin typeface="Courier"/>
                  </a:rPr>
                  <a:t>dbl</a:t>
                </a:r>
                <a:r>
                  <a:rPr dirty="0">
                    <a:latin typeface="Courier"/>
                  </a:rPr>
                  <a:t>&gt;
## 1          0.0</a:t>
                </a:r>
                <a:r>
                  <a:rPr lang="en-US" dirty="0">
                    <a:latin typeface="Courier"/>
                  </a:rPr>
                  <a:t>524</a:t>
                </a:r>
                <a:endParaRPr dirty="0">
                  <a:latin typeface="Courier"/>
                </a:endParaRPr>
              </a:p>
              <a:p>
                <a:pPr lvl="0"/>
                <a:r>
                  <a:rPr dirty="0"/>
                  <a:t>This attempts to balance the seasonal fluctuations and random variation across the series.</a:t>
                </a:r>
              </a:p>
              <a:p>
                <a:pPr lvl="0"/>
                <a:r>
                  <a:rPr dirty="0"/>
                  <a:t>Always check the results.</a:t>
                </a:r>
              </a:p>
              <a:p>
                <a:pPr lvl="0"/>
                <a:r>
                  <a:rPr dirty="0"/>
                  <a:t>A low value of </a:t>
                </a:r>
                <a14:m>
                  <m:oMath xmlns:m="http://schemas.openxmlformats.org/officeDocument/2006/math">
                    <m:r>
                      <a:rPr>
                        <a:latin typeface="Cambria Math" panose="02040503050406030204" pitchFamily="18" charset="0"/>
                      </a:rPr>
                      <m:t>𝜆</m:t>
                    </m:r>
                  </m:oMath>
                </a14:m>
                <a:r>
                  <a:rPr dirty="0"/>
                  <a:t> can give extremely large prediction intervals.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54700" y="734190"/>
                <a:ext cx="6139290" cy="5780075"/>
              </a:xfrm>
              <a:blipFill>
                <a:blip r:embed="rId2"/>
                <a:stretch>
                  <a:fillRect l="-1984" t="-2424" r="-1190"/>
                </a:stretch>
              </a:blipFill>
            </p:spPr>
            <p:txBody>
              <a:bodyPr/>
              <a:lstStyle/>
              <a:p>
                <a:r>
                  <a:rPr lang="en-US">
                    <a:noFill/>
                  </a:rPr>
                  <a:t> </a:t>
                </a:r>
              </a:p>
            </p:txBody>
          </p:sp>
        </mc:Fallback>
      </mc:AlternateContent>
      <p:pic>
        <p:nvPicPr>
          <p:cNvPr id="4" name="Picture 1" descr="3-decomposition_files/figure-pptx/food-bc-1.png">
            <a:extLst>
              <a:ext uri="{FF2B5EF4-FFF2-40B4-BE49-F238E27FC236}">
                <a16:creationId xmlns:a16="http://schemas.microsoft.com/office/drawing/2014/main" id="{499D52B9-A796-FDD0-4BEF-6F0180EB4199}"/>
              </a:ext>
            </a:extLst>
          </p:cNvPr>
          <p:cNvPicPr>
            <a:picLocks noGrp="1" noChangeAspect="1"/>
          </p:cNvPicPr>
          <p:nvPr/>
        </p:nvPicPr>
        <p:blipFill>
          <a:blip r:embed="rId3"/>
          <a:stretch>
            <a:fillRect/>
          </a:stretch>
        </p:blipFill>
        <p:spPr bwMode="auto">
          <a:xfrm>
            <a:off x="0" y="3740150"/>
            <a:ext cx="5854700" cy="2927350"/>
          </a:xfrm>
          <a:prstGeom prst="rect">
            <a:avLst/>
          </a:prstGeom>
          <a:noFill/>
          <a:ln w="9525">
            <a:noFill/>
            <a:headEnd/>
            <a:tailEnd/>
          </a:ln>
        </p:spPr>
      </p:pic>
      <p:sp>
        <p:nvSpPr>
          <p:cNvPr id="5" name="Text Placeholder 3">
            <a:extLst>
              <a:ext uri="{FF2B5EF4-FFF2-40B4-BE49-F238E27FC236}">
                <a16:creationId xmlns:a16="http://schemas.microsoft.com/office/drawing/2014/main" id="{86146A42-FAB7-55DF-58A9-40D4FF480777}"/>
              </a:ext>
            </a:extLst>
          </p:cNvPr>
          <p:cNvSpPr txBox="1">
            <a:spLocks/>
          </p:cNvSpPr>
          <p:nvPr/>
        </p:nvSpPr>
        <p:spPr>
          <a:xfrm>
            <a:off x="327883" y="3853757"/>
            <a:ext cx="5198933" cy="108654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Font typeface="Arial"/>
              <a:buNone/>
            </a:pPr>
            <a:r>
              <a:rPr lang="en-US" sz="1600" dirty="0">
                <a:latin typeface="Courier"/>
              </a:rPr>
              <a:t>food </a:t>
            </a:r>
            <a:r>
              <a:rPr lang="en-US" sz="1600" dirty="0">
                <a:solidFill>
                  <a:srgbClr val="4070A0"/>
                </a:solidFill>
                <a:latin typeface="Courier"/>
              </a:rPr>
              <a:t>%&gt;%</a:t>
            </a:r>
            <a:r>
              <a:rPr lang="en-US" sz="1600" dirty="0">
                <a:latin typeface="Courier"/>
              </a:rPr>
              <a:t> </a:t>
            </a:r>
            <a:r>
              <a:rPr lang="en-US" sz="1600" dirty="0" err="1">
                <a:solidFill>
                  <a:srgbClr val="06287E"/>
                </a:solidFill>
                <a:latin typeface="Courier"/>
              </a:rPr>
              <a:t>autoplot</a:t>
            </a:r>
            <a:r>
              <a:rPr lang="en-US" sz="1600" dirty="0">
                <a:latin typeface="Courier"/>
              </a:rPr>
              <a:t>(</a:t>
            </a:r>
            <a:r>
              <a:rPr lang="en-US" sz="1600" dirty="0" err="1">
                <a:solidFill>
                  <a:srgbClr val="06287E"/>
                </a:solidFill>
                <a:latin typeface="Courier"/>
              </a:rPr>
              <a:t>box_cox</a:t>
            </a:r>
            <a:r>
              <a:rPr lang="en-US" sz="1600" dirty="0">
                <a:latin typeface="Courier"/>
              </a:rPr>
              <a:t>(Turnover, </a:t>
            </a:r>
            <a:r>
              <a:rPr lang="en-US" sz="1600" dirty="0">
                <a:solidFill>
                  <a:srgbClr val="40A070"/>
                </a:solidFill>
                <a:latin typeface="Courier"/>
              </a:rPr>
              <a:t>0.0524</a:t>
            </a:r>
            <a:r>
              <a:rPr lang="en-US" sz="1600" dirty="0">
                <a:latin typeface="Courier"/>
              </a:rPr>
              <a:t>))</a:t>
            </a:r>
          </a:p>
        </p:txBody>
      </p:sp>
      <p:pic>
        <p:nvPicPr>
          <p:cNvPr id="6" name="Picture 1" descr="3-decomposition_files/figure-pptx/food-plot-1.png">
            <a:extLst>
              <a:ext uri="{FF2B5EF4-FFF2-40B4-BE49-F238E27FC236}">
                <a16:creationId xmlns:a16="http://schemas.microsoft.com/office/drawing/2014/main" id="{F398EE94-2ED8-639F-56C3-3158F9579358}"/>
              </a:ext>
            </a:extLst>
          </p:cNvPr>
          <p:cNvPicPr>
            <a:picLocks noGrp="1" noChangeAspect="1"/>
          </p:cNvPicPr>
          <p:nvPr/>
        </p:nvPicPr>
        <p:blipFill>
          <a:blip r:embed="rId4"/>
          <a:stretch>
            <a:fillRect/>
          </a:stretch>
        </p:blipFill>
        <p:spPr bwMode="auto">
          <a:xfrm>
            <a:off x="0" y="711525"/>
            <a:ext cx="5854700" cy="292735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Transformations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lvl="0"/>
                <a:r>
                  <a:rPr dirty="0"/>
                  <a:t>Often no transformation needed.</a:t>
                </a:r>
              </a:p>
              <a:p>
                <a:pPr lvl="0"/>
                <a:r>
                  <a:rPr dirty="0"/>
                  <a:t>Simple transformations are easier to explain and work well enough.</a:t>
                </a:r>
              </a:p>
              <a:p>
                <a:pPr lvl="0"/>
                <a:r>
                  <a:rPr dirty="0"/>
                  <a:t>Transformations can have very large effect on PI.</a:t>
                </a:r>
              </a:p>
              <a:p>
                <a:pPr lvl="0"/>
                <a:r>
                  <a:rPr dirty="0"/>
                  <a:t>If some data are zero or negative, then use </a:t>
                </a:r>
                <a14:m>
                  <m:oMath xmlns:m="http://schemas.openxmlformats.org/officeDocument/2006/math">
                    <m:r>
                      <a:rPr>
                        <a:latin typeface="Cambria Math" panose="02040503050406030204" pitchFamily="18" charset="0"/>
                      </a:rPr>
                      <m:t>𝜆</m:t>
                    </m:r>
                    <m:r>
                      <a:rPr>
                        <a:latin typeface="Cambria Math" panose="02040503050406030204" pitchFamily="18" charset="0"/>
                      </a:rPr>
                      <m:t>&gt;</m:t>
                    </m:r>
                    <m:r>
                      <a:rPr>
                        <a:latin typeface="Cambria Math" panose="02040503050406030204" pitchFamily="18" charset="0"/>
                      </a:rPr>
                      <m:t>0</m:t>
                    </m:r>
                  </m:oMath>
                </a14:m>
                <a:r>
                  <a:rPr dirty="0"/>
                  <a:t>.</a:t>
                </a:r>
              </a:p>
              <a:p>
                <a:pPr lvl="0"/>
                <a:r>
                  <a:rPr dirty="0">
                    <a:latin typeface="Courier"/>
                  </a:rPr>
                  <a:t>log1p()</a:t>
                </a:r>
                <a:r>
                  <a:rPr dirty="0"/>
                  <a:t> can also be useful for data with zeros.</a:t>
                </a:r>
              </a:p>
              <a:p>
                <a:pPr lvl="0"/>
                <a:r>
                  <a:rPr dirty="0"/>
                  <a:t>Choosing logs is a simple way to force forecasts to be positive</a:t>
                </a:r>
              </a:p>
              <a:p>
                <a:pPr lvl="0"/>
                <a:r>
                  <a:rPr dirty="0"/>
                  <a:t>Transformations must be reversed to obtain forecasts on the original scale. (Handled automatically by </a:t>
                </a:r>
                <a:r>
                  <a:rPr dirty="0">
                    <a:latin typeface="Courier"/>
                  </a:rPr>
                  <a:t>fable</a:t>
                </a:r>
                <a:r>
                  <a:rP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16" t="-1264" b="-1370"/>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247</TotalTime>
  <Words>2231</Words>
  <Application>Microsoft Office PowerPoint</Application>
  <PresentationFormat>Widescreen</PresentationFormat>
  <Paragraphs>202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Courier</vt:lpstr>
      <vt:lpstr>Fira Sans</vt:lpstr>
      <vt:lpstr>MJXc-TeX-main-R</vt:lpstr>
      <vt:lpstr>Office Theme</vt:lpstr>
      <vt:lpstr>Time Series Analysis and Forecasting</vt:lpstr>
      <vt:lpstr>Transformations and adjustments</vt:lpstr>
      <vt:lpstr>Per capita adjustments</vt:lpstr>
      <vt:lpstr>Inflation adjustments</vt:lpstr>
      <vt:lpstr>Mathematical transformations</vt:lpstr>
      <vt:lpstr>Mathematical transformations</vt:lpstr>
      <vt:lpstr>Box-Cox transformations</vt:lpstr>
      <vt:lpstr>Box-Cox transformations</vt:lpstr>
      <vt:lpstr>Transformations</vt:lpstr>
      <vt:lpstr>Time series components</vt:lpstr>
      <vt:lpstr>Time series patterns</vt:lpstr>
      <vt:lpstr>Time series decomposition</vt:lpstr>
      <vt:lpstr>Time series decomposition</vt:lpstr>
      <vt:lpstr>US Retail Employment</vt:lpstr>
      <vt:lpstr>US Retail Employment</vt:lpstr>
      <vt:lpstr>US Retail Employment</vt:lpstr>
      <vt:lpstr>US Retail Employment</vt:lpstr>
      <vt:lpstr>US Retail Employment</vt:lpstr>
      <vt:lpstr>US Retail Employment</vt:lpstr>
      <vt:lpstr>Seasonal adjustment</vt:lpstr>
      <vt:lpstr>Seasonal adjustment</vt:lpstr>
      <vt:lpstr>US Retail Employment</vt:lpstr>
      <vt:lpstr>Seasonal adjustment</vt:lpstr>
      <vt:lpstr>time series decomposition  classical method </vt:lpstr>
      <vt:lpstr>Moving averages</vt:lpstr>
      <vt:lpstr>Moving averages of moving averages</vt:lpstr>
      <vt:lpstr>Classical Additive Decomposition</vt:lpstr>
      <vt:lpstr>STL decomposition</vt:lpstr>
      <vt:lpstr>STL decomposition</vt:lpstr>
      <vt:lpstr>STL decomposition</vt:lpstr>
      <vt:lpstr>STL decomposition</vt:lpstr>
      <vt:lpstr>STL decomposition</vt:lpstr>
      <vt:lpstr>History of time series decomposition</vt:lpstr>
      <vt:lpstr>History of time series decomposition</vt:lpstr>
      <vt:lpstr>X-11 decomposition</vt:lpstr>
      <vt:lpstr>Extensions: X-12-ARIMA and X-13-ARIMA</vt:lpstr>
      <vt:lpstr>X-13ARIMA-SEATS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26</TotalTime>
  <Words>214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Courier</vt:lpstr>
      <vt:lpstr>Office Theme</vt:lpstr>
      <vt:lpstr>EAS509 Section 2: Time Series Analysis and Forecast</vt:lpstr>
      <vt:lpstr>Some simple forecasting methods</vt:lpstr>
      <vt:lpstr>Some simple forecasting methods</vt:lpstr>
      <vt:lpstr>Some simple forecasting methods</vt:lpstr>
      <vt:lpstr>Some simple forecasting methods</vt:lpstr>
      <vt:lpstr>Some simple forecasting methods</vt:lpstr>
      <vt:lpstr>Some simple forecasting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and Forecasting</dc:title>
  <dc:creator>Ch3. Time series decomposition and transformations</dc:creator>
  <cp:keywords/>
  <cp:lastModifiedBy>Nikolay Simakov</cp:lastModifiedBy>
  <cp:revision>2</cp:revision>
  <dcterms:created xsi:type="dcterms:W3CDTF">2022-10-19T16:40:34Z</dcterms:created>
  <dcterms:modified xsi:type="dcterms:W3CDTF">2022-10-19T20:54:17Z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OTexts.org/fpp3/</vt:lpwstr>
  </property>
  <property fmtid="{D5CDD505-2E9C-101B-9397-08002B2CF9AE}" pid="3" name="output">
    <vt:lpwstr/>
  </property>
  <property fmtid="{D5CDD505-2E9C-101B-9397-08002B2CF9AE}" pid="4" name="toc">
    <vt:lpwstr>True</vt:lpwstr>
  </property>
</Properties>
</file>