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339" r:id="rId11"/>
    <p:sldId id="34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341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6" r:id="rId59"/>
    <p:sldId id="317" r:id="rId60"/>
    <p:sldId id="318" r:id="rId61"/>
    <p:sldId id="320" r:id="rId62"/>
    <p:sldId id="321" r:id="rId63"/>
    <p:sldId id="322" r:id="rId64"/>
    <p:sldId id="345" r:id="rId65"/>
    <p:sldId id="342" r:id="rId66"/>
    <p:sldId id="343" r:id="rId67"/>
    <p:sldId id="344" r:id="rId68"/>
    <p:sldId id="331" r:id="rId69"/>
    <p:sldId id="332" r:id="rId70"/>
    <p:sldId id="333" r:id="rId71"/>
    <p:sldId id="334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BB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0" d="100"/>
          <a:sy n="60" d="100"/>
        </p:scale>
        <p:origin x="78" y="19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380D3-FCA6-453C-A4D2-CE518A680C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60EA3-8E16-4F02-8CC5-04F6AC2F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60EA3-8E16-4F02-8CC5-04F6AC2F89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4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solidFill>
            <a:schemeClr val="bg1">
              <a:alpha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solidFill>
            <a:schemeClr val="bg1">
              <a:alpha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246" y="83576"/>
            <a:ext cx="4714387" cy="566738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246" y="650314"/>
            <a:ext cx="4714388" cy="46024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9A73D2-9A7B-47AA-8CFB-1FE323E9F6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563" y="84138"/>
            <a:ext cx="7092950" cy="6689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66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621" y="734190"/>
            <a:ext cx="8603369" cy="5780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852" y="1326528"/>
            <a:ext cx="10363200" cy="1613498"/>
          </a:xfrm>
          <a:solidFill>
            <a:schemeClr val="bg1">
              <a:alpha val="75000"/>
            </a:schemeClr>
          </a:solidFill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79" y="747539"/>
            <a:ext cx="5811521" cy="58201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747539"/>
            <a:ext cx="5811520" cy="58201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734178"/>
            <a:ext cx="58136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79" y="1373939"/>
            <a:ext cx="5813638" cy="51937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485" y="734178"/>
            <a:ext cx="579850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485" y="1373940"/>
            <a:ext cx="5798506" cy="5193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 anchor="b">
            <a:noAutofit/>
          </a:bodyPr>
          <a:lstStyle>
            <a:lvl1pPr algn="l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" y="2322709"/>
            <a:ext cx="11886755" cy="4262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79" y="767656"/>
            <a:ext cx="11886754" cy="14282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246" y="83576"/>
            <a:ext cx="47143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79" y="83576"/>
            <a:ext cx="7072251" cy="6470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246" y="650314"/>
            <a:ext cx="4714388" cy="4602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79" y="45720"/>
            <a:ext cx="11811112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734190"/>
            <a:ext cx="11811112" cy="578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79" y="6641080"/>
            <a:ext cx="1325547" cy="160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1914" y="6641080"/>
            <a:ext cx="9217419" cy="160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427" y="6641080"/>
            <a:ext cx="1130207" cy="160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005BB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t>Time Series Analysis and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br/>
            <a:br/>
            <a:r>
              <a:t>Ch5. The forecasters’ toolbox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OTexts.org/fpp3/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4">
            <a:extLst>
              <a:ext uri="{FF2B5EF4-FFF2-40B4-BE49-F238E27FC236}">
                <a16:creationId xmlns:a16="http://schemas.microsoft.com/office/drawing/2014/main" id="{2C34B23A-E7ED-C486-2F3B-87AF17F0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37" y="1696925"/>
            <a:ext cx="5677183" cy="5161075"/>
          </a:xfrm>
          <a:prstGeom prst="rect">
            <a:avLst/>
          </a:prstGeom>
        </p:spPr>
      </p:pic>
      <p:pic>
        <p:nvPicPr>
          <p:cNvPr id="53" name="Content Placeholder 52">
            <a:extLst>
              <a:ext uri="{FF2B5EF4-FFF2-40B4-BE49-F238E27FC236}">
                <a16:creationId xmlns:a16="http://schemas.microsoft.com/office/drawing/2014/main" id="{7B844701-C580-49DE-966F-F0D41B2CFD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1718548"/>
            <a:ext cx="6000116" cy="5000096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02C209E9-8FF9-41A3-B726-5FC0C746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66" y="83576"/>
            <a:ext cx="11947267" cy="5667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Forecasting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CE7B7B-E5D6-466E-B2F7-2BC64C0C0D0A}"/>
              </a:ext>
            </a:extLst>
          </p:cNvPr>
          <p:cNvSpPr txBox="1"/>
          <p:nvPr/>
        </p:nvSpPr>
        <p:spPr>
          <a:xfrm>
            <a:off x="3261819" y="1892607"/>
            <a:ext cx="17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Futures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815AEF-D724-48BE-8343-929145F5ADF9}"/>
              </a:ext>
            </a:extLst>
          </p:cNvPr>
          <p:cNvCxnSpPr/>
          <p:nvPr/>
        </p:nvCxnSpPr>
        <p:spPr>
          <a:xfrm>
            <a:off x="4203936" y="2261939"/>
            <a:ext cx="0" cy="545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F599320-08BF-4C88-9F71-3F5CF81E7A7E}"/>
              </a:ext>
            </a:extLst>
          </p:cNvPr>
          <p:cNvSpPr txBox="1"/>
          <p:nvPr/>
        </p:nvSpPr>
        <p:spPr>
          <a:xfrm>
            <a:off x="1876632" y="2805329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 Data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005B3A-B31A-4153-9524-064EEF34CEE1}"/>
              </a:ext>
            </a:extLst>
          </p:cNvPr>
          <p:cNvCxnSpPr>
            <a:cxnSpLocks/>
          </p:cNvCxnSpPr>
          <p:nvPr/>
        </p:nvCxnSpPr>
        <p:spPr>
          <a:xfrm>
            <a:off x="2569225" y="3190518"/>
            <a:ext cx="356855" cy="699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16">
            <a:extLst>
              <a:ext uri="{FF2B5EF4-FFF2-40B4-BE49-F238E27FC236}">
                <a16:creationId xmlns:a16="http://schemas.microsoft.com/office/drawing/2014/main" id="{6C6E83D4-CAAE-F2D6-CCA1-119C52105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0582" y="2037686"/>
            <a:ext cx="3062429" cy="110154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Point Forecasts – </a:t>
            </a:r>
          </a:p>
          <a:p>
            <a:r>
              <a:rPr lang="en-US" sz="2400" dirty="0"/>
              <a:t>the average what is possible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C2AB90-B211-6F85-BD0C-684E53D9D5D2}"/>
              </a:ext>
            </a:extLst>
          </p:cNvPr>
          <p:cNvCxnSpPr>
            <a:cxnSpLocks/>
          </p:cNvCxnSpPr>
          <p:nvPr/>
        </p:nvCxnSpPr>
        <p:spPr>
          <a:xfrm>
            <a:off x="9622775" y="2740779"/>
            <a:ext cx="1633965" cy="493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F79B74-3C3A-B119-8D2B-F0D067755BF4}"/>
              </a:ext>
            </a:extLst>
          </p:cNvPr>
          <p:cNvCxnSpPr>
            <a:cxnSpLocks/>
          </p:cNvCxnSpPr>
          <p:nvPr/>
        </p:nvCxnSpPr>
        <p:spPr>
          <a:xfrm flipV="1">
            <a:off x="9622775" y="2534473"/>
            <a:ext cx="2089153" cy="1802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AE39BF-06C2-0102-D2D1-1D1D4A554319}"/>
              </a:ext>
            </a:extLst>
          </p:cNvPr>
          <p:cNvCxnSpPr>
            <a:cxnSpLocks/>
          </p:cNvCxnSpPr>
          <p:nvPr/>
        </p:nvCxnSpPr>
        <p:spPr>
          <a:xfrm flipV="1">
            <a:off x="10466390" y="3412766"/>
            <a:ext cx="973274" cy="93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E2BF3-63AF-619E-D385-6C14B166DF2C}"/>
              </a:ext>
            </a:extLst>
          </p:cNvPr>
          <p:cNvCxnSpPr>
            <a:cxnSpLocks/>
          </p:cNvCxnSpPr>
          <p:nvPr/>
        </p:nvCxnSpPr>
        <p:spPr>
          <a:xfrm flipV="1">
            <a:off x="9622775" y="3429000"/>
            <a:ext cx="2157486" cy="907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FE3F75-DFB9-F97A-B1F2-9731EC95283A}"/>
              </a:ext>
            </a:extLst>
          </p:cNvPr>
          <p:cNvCxnSpPr>
            <a:cxnSpLocks/>
          </p:cNvCxnSpPr>
          <p:nvPr/>
        </p:nvCxnSpPr>
        <p:spPr>
          <a:xfrm flipV="1">
            <a:off x="10371748" y="3020394"/>
            <a:ext cx="1012256" cy="520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3719C0-89E2-A802-0144-4E30FC3E7244}"/>
              </a:ext>
            </a:extLst>
          </p:cNvPr>
          <p:cNvSpPr txBox="1"/>
          <p:nvPr/>
        </p:nvSpPr>
        <p:spPr>
          <a:xfrm>
            <a:off x="7086882" y="3139232"/>
            <a:ext cx="36755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80% forecast intervals should contain 80% of future observation</a:t>
            </a:r>
          </a:p>
          <a:p>
            <a:endParaRPr lang="en-US" dirty="0"/>
          </a:p>
          <a:p>
            <a:r>
              <a:rPr lang="en-US" dirty="0"/>
              <a:t>90% forecast intervals should contain 90% of future observation</a:t>
            </a:r>
          </a:p>
        </p:txBody>
      </p:sp>
    </p:spTree>
    <p:extLst>
      <p:ext uri="{BB962C8B-B14F-4D97-AF65-F5344CB8AC3E}">
        <p14:creationId xmlns:p14="http://schemas.microsoft.com/office/powerpoint/2010/main" val="42681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Some simple forecasting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7404" y="734189"/>
                <a:ext cx="10946588" cy="636487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US" b="1" dirty="0"/>
                  <a:t>Average method</a:t>
                </a:r>
              </a:p>
              <a:p>
                <a:pPr lvl="1"/>
                <a:r>
                  <a:rPr lang="en-US" dirty="0"/>
                  <a:t>Forecast of all future values is equal to mean of historical data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ar-AE" dirty="0"/>
                  <a:t>.</a:t>
                </a:r>
              </a:p>
              <a:p>
                <a:pPr lvl="1"/>
                <a:r>
                  <a:rPr lang="en-US" dirty="0"/>
                  <a:t>Forecasts: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ar-AE" sz="33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‾"/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sz="33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ar-AE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ar-AE" sz="330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ar-AE" sz="3300" dirty="0"/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US" b="1" dirty="0"/>
                  <a:t>Naïve method</a:t>
                </a:r>
              </a:p>
              <a:p>
                <a:pPr lvl="1"/>
                <a:r>
                  <a:rPr lang="en-US" dirty="0"/>
                  <a:t>Forecasts equal to last observed value.</a:t>
                </a:r>
              </a:p>
              <a:p>
                <a:pPr lvl="1"/>
                <a:r>
                  <a:rPr lang="en-US" dirty="0"/>
                  <a:t>Forecasts: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ar-AE" sz="33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ar-AE" sz="3300" dirty="0"/>
              </a:p>
              <a:p>
                <a:pPr lvl="1"/>
                <a:r>
                  <a:rPr lang="en-US" dirty="0"/>
                  <a:t>Consequence of efficient market hypothesis.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US" b="1" dirty="0"/>
                  <a:t>Seasonal naïve method</a:t>
                </a:r>
              </a:p>
              <a:p>
                <a:pPr lvl="1"/>
                <a:r>
                  <a:rPr lang="en-US" dirty="0"/>
                  <a:t>Forecasts equal to last value from same season.</a:t>
                </a:r>
              </a:p>
              <a:p>
                <a:pPr lvl="1"/>
                <a:r>
                  <a:rPr lang="en-US" dirty="0"/>
                  <a:t>Forecasts: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sz="33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ar-AE" sz="33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ar-AE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seasonal period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integer part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ar-AE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404" y="734189"/>
                <a:ext cx="10946588" cy="6364879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MEAN(y): Average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sz="2000" dirty="0"/>
                  <a:t>Forecast of all future values is equal to mean of historical data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sz="2000" dirty="0"/>
                  <a:t>.</a:t>
                </a:r>
              </a:p>
              <a:p>
                <a:pPr lvl="0"/>
                <a:r>
                  <a:rPr sz="2000" dirty="0"/>
                  <a:t>Forecasts: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sz="2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/</m:t>
                    </m:r>
                    <m:r>
                      <a:rPr sz="2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51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5-toolbox_files/figure-pptx/mean-method-explained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6900" y="2311400"/>
            <a:ext cx="110363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NAIVE(y): Naïve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sz="2000" dirty="0"/>
                  <a:t>Forecasts equal to last observed value.</a:t>
                </a:r>
              </a:p>
              <a:p>
                <a:pPr lvl="0"/>
                <a:r>
                  <a:rPr sz="2000" dirty="0"/>
                  <a:t>Forecasts: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sz="2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sz="2000" dirty="0"/>
                  <a:t>.</a:t>
                </a:r>
              </a:p>
              <a:p>
                <a:pPr lvl="0"/>
                <a:r>
                  <a:rPr sz="2000" dirty="0"/>
                  <a:t>Consequence of efficient market hypothesis.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51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5-toolbox_files/figure-pptx/naive-method-explained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98500" y="2311400"/>
            <a:ext cx="108331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>
                <a:latin typeface="Courier"/>
              </a:rPr>
              <a:t>SNAIVE(</a:t>
            </a:r>
            <a:r>
              <a:rPr lang="en-US" b="1" dirty="0" err="1">
                <a:latin typeface="Courier"/>
              </a:rPr>
              <a:t>y~lag</a:t>
            </a:r>
            <a:r>
              <a:rPr lang="en-US" b="1" dirty="0">
                <a:latin typeface="Courier"/>
              </a:rPr>
              <a:t>(m))</a:t>
            </a:r>
            <a:r>
              <a:rPr lang="en-US" b="1" dirty="0"/>
              <a:t>: Seasonal naïve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sz="2000" dirty="0"/>
                  <a:t>Forecasts equal to last value from same season.</a:t>
                </a:r>
              </a:p>
              <a:p>
                <a:pPr lvl="0"/>
                <a:r>
                  <a:rPr sz="2000" dirty="0"/>
                  <a:t>Forecasts: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sz="2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</m:oMath>
                </a14:m>
                <a:r>
                  <a:rPr sz="2000" dirty="0"/>
                  <a:t>, where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𝑚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sz="2000" dirty="0"/>
                  <a:t> seasonal period and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sz="2000" dirty="0"/>
                  <a:t> is the integer part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/</m:t>
                    </m:r>
                    <m:r>
                      <a:rPr sz="20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sz="2000" dirty="0"/>
                  <a:t>.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51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5-toolbox_files/figure-pptx/snaive-method-explained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98500" y="2311400"/>
            <a:ext cx="108331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>
                <a:latin typeface="Courier"/>
              </a:rPr>
              <a:t>RW(</a:t>
            </a:r>
            <a:r>
              <a:rPr lang="en-US" b="1" dirty="0" err="1">
                <a:latin typeface="Courier"/>
              </a:rPr>
              <a:t>y~drift</a:t>
            </a:r>
            <a:r>
              <a:rPr lang="en-US" b="1" dirty="0">
                <a:latin typeface="Courier"/>
              </a:rPr>
              <a:t>())</a:t>
            </a:r>
            <a:r>
              <a:rPr lang="en-US" b="1" dirty="0"/>
              <a:t>: Drift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75" y="734190"/>
            <a:ext cx="11432516" cy="5780075"/>
          </a:xfrm>
        </p:spPr>
        <p:txBody>
          <a:bodyPr/>
          <a:lstStyle/>
          <a:p>
            <a:pPr lvl="0"/>
            <a:r>
              <a:rPr dirty="0"/>
              <a:t>Forecasts equal to last value plus average change.</a:t>
            </a:r>
          </a:p>
          <a:p>
            <a:pPr lvl="0"/>
            <a:r>
              <a:rPr dirty="0"/>
              <a:t>Forecasts: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1" descr="5-toolbox_files/figure-pptx/drift-method-explained-1.png">
            <a:extLst>
              <a:ext uri="{FF2B5EF4-FFF2-40B4-BE49-F238E27FC236}">
                <a16:creationId xmlns:a16="http://schemas.microsoft.com/office/drawing/2014/main" id="{424BBCBF-EB9D-02B0-D16C-8DF7B321EFF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475" y="3121779"/>
            <a:ext cx="7064632" cy="35323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DE4624-9BE2-056E-F31A-515290885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981" y="1432615"/>
            <a:ext cx="3500897" cy="1549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631A5D-17DE-10AA-49D5-5218E3E6922B}"/>
              </a:ext>
            </a:extLst>
          </p:cNvPr>
          <p:cNvSpPr txBox="1"/>
          <p:nvPr/>
        </p:nvSpPr>
        <p:spPr>
          <a:xfrm>
            <a:off x="8216239" y="3909024"/>
            <a:ext cx="34142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/>
              <a:t>Equivalent to extrapolating a line drawn between first and last observations.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Model 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47" y="734190"/>
            <a:ext cx="10264044" cy="5780075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dirty="0">
                <a:latin typeface="Courier"/>
              </a:rPr>
              <a:t>model()</a:t>
            </a:r>
            <a:r>
              <a:rPr dirty="0"/>
              <a:t> function trains models to data.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brick_fit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aus_production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!</a:t>
            </a:r>
            <a:r>
              <a:rPr dirty="0">
                <a:solidFill>
                  <a:srgbClr val="06287E"/>
                </a:solidFill>
                <a:latin typeface="Courier"/>
              </a:rPr>
              <a:t>is.na</a:t>
            </a:r>
            <a:r>
              <a:rPr dirty="0">
                <a:latin typeface="Courier"/>
              </a:rPr>
              <a:t>(Bricks))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model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Seasonal_naive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SNAIVE</a:t>
            </a:r>
            <a:r>
              <a:rPr dirty="0">
                <a:latin typeface="Courier"/>
              </a:rPr>
              <a:t>(Bricks),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Naive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NAIVE</a:t>
            </a:r>
            <a:r>
              <a:rPr dirty="0">
                <a:latin typeface="Courier"/>
              </a:rPr>
              <a:t>(Bricks),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Drift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RW</a:t>
            </a:r>
            <a:r>
              <a:rPr dirty="0">
                <a:latin typeface="Courier"/>
              </a:rPr>
              <a:t>(Bricks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drift</a:t>
            </a:r>
            <a:r>
              <a:rPr dirty="0">
                <a:latin typeface="Courier"/>
              </a:rPr>
              <a:t>()),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Mean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MEAN</a:t>
            </a:r>
            <a:r>
              <a:rPr dirty="0">
                <a:latin typeface="Courier"/>
              </a:rPr>
              <a:t>(Bricks)</a:t>
            </a:r>
            <a:br>
              <a:rPr dirty="0"/>
            </a:br>
            <a:r>
              <a:rPr dirty="0">
                <a:latin typeface="Courier"/>
              </a:rPr>
              <a:t>  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mable</a:t>
            </a:r>
            <a:r>
              <a:rPr dirty="0">
                <a:latin typeface="Courier"/>
              </a:rPr>
              <a:t>: 1 x 4
##   </a:t>
            </a:r>
            <a:r>
              <a:rPr dirty="0" err="1">
                <a:latin typeface="Courier"/>
              </a:rPr>
              <a:t>Seasonal_naive</a:t>
            </a:r>
            <a:r>
              <a:rPr dirty="0">
                <a:latin typeface="Courier"/>
              </a:rPr>
              <a:t>   Naive         Drift    Mean
##          &lt;model&gt; &lt;model&gt;       &lt;model&gt; &lt;model&gt;
## 1       &lt;SNAIVE&gt; &lt;NAIVE&gt; &lt;RW w/ drift&gt;  &lt;MEAN&gt;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Producing forecasts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951" y="734190"/>
            <a:ext cx="10437039" cy="5780075"/>
          </a:xfrm>
        </p:spPr>
        <p:txBody>
          <a:bodyPr>
            <a:normAutofit fontScale="85000" lnSpcReduction="10000"/>
          </a:bodyPr>
          <a:lstStyle/>
          <a:p>
            <a:pPr lvl="0" indent="0">
              <a:buNone/>
            </a:pPr>
            <a:r>
              <a:rPr dirty="0" err="1">
                <a:latin typeface="Courier"/>
              </a:rPr>
              <a:t>brick_fc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brick_fit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forecast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h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"5 years"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fable: 80 x 4 [1Q]
## # Key:     .model [4]
##   .model         Quarter       Bricks .mean
##   &lt;chr&gt;            &lt;</a:t>
            </a:r>
            <a:r>
              <a:rPr dirty="0" err="1">
                <a:latin typeface="Courier"/>
              </a:rPr>
              <a:t>qtr</a:t>
            </a:r>
            <a:r>
              <a:rPr dirty="0">
                <a:latin typeface="Courier"/>
              </a:rPr>
              <a:t>&gt;       &lt;</a:t>
            </a:r>
            <a:r>
              <a:rPr dirty="0" err="1">
                <a:latin typeface="Courier"/>
              </a:rPr>
              <a:t>dist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
## 1 </a:t>
            </a:r>
            <a:r>
              <a:rPr dirty="0" err="1">
                <a:latin typeface="Courier"/>
              </a:rPr>
              <a:t>Seasonal_naive</a:t>
            </a:r>
            <a:r>
              <a:rPr dirty="0">
                <a:latin typeface="Courier"/>
              </a:rPr>
              <a:t> 2005 Q3 N(428, 2336)   428
## 2 </a:t>
            </a:r>
            <a:r>
              <a:rPr dirty="0" err="1">
                <a:latin typeface="Courier"/>
              </a:rPr>
              <a:t>Seasonal_naive</a:t>
            </a:r>
            <a:r>
              <a:rPr dirty="0">
                <a:latin typeface="Courier"/>
              </a:rPr>
              <a:t> 2005 Q4 N(397, 2336)   397
## 3 </a:t>
            </a:r>
            <a:r>
              <a:rPr dirty="0" err="1">
                <a:latin typeface="Courier"/>
              </a:rPr>
              <a:t>Seasonal_naive</a:t>
            </a:r>
            <a:r>
              <a:rPr dirty="0">
                <a:latin typeface="Courier"/>
              </a:rPr>
              <a:t> 2006 Q1 N(355, 2336)   355
## 4 </a:t>
            </a:r>
            <a:r>
              <a:rPr dirty="0" err="1">
                <a:latin typeface="Courier"/>
              </a:rPr>
              <a:t>Seasonal_naive</a:t>
            </a:r>
            <a:r>
              <a:rPr dirty="0">
                <a:latin typeface="Courier"/>
              </a:rPr>
              <a:t> 2006 Q2 N(435, 2336)   435
## # … with 76 more rows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Visualising forecasts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brick_fc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(aus_production, </a:t>
            </a:r>
            <a:r>
              <a:rPr>
                <a:solidFill>
                  <a:srgbClr val="7D9029"/>
                </a:solidFill>
                <a:latin typeface="Courier"/>
              </a:rPr>
              <a:t>level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"Clay brick production in Australia"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"Millions of bricks"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guides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colour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guide_legend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"Forecast"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id="3" name="Picture 1" descr="5-toolbox_files/figure-pptx/brick-fc-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300" y="2311400"/>
            <a:ext cx="114808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Facebook closing stock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1124" y="734190"/>
            <a:ext cx="4542866" cy="5780075"/>
          </a:xfrm>
        </p:spPr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Extract training data</a:t>
            </a:r>
            <a:br>
              <a:rPr dirty="0"/>
            </a:br>
            <a:r>
              <a:rPr dirty="0" err="1">
                <a:latin typeface="Courier"/>
              </a:rPr>
              <a:t>fb_stock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gafa_stock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(Symbol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"FB"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trading_day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row_number</a:t>
            </a:r>
            <a:r>
              <a:rPr dirty="0">
                <a:latin typeface="Courier"/>
              </a:rPr>
              <a:t>())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update_tsibble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index=</a:t>
            </a:r>
            <a:r>
              <a:rPr dirty="0" err="1">
                <a:latin typeface="Courier"/>
              </a:rPr>
              <a:t>trading_day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regular=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Specify, estimate and forecast</a:t>
            </a:r>
            <a:br>
              <a:rPr dirty="0"/>
            </a:br>
            <a:r>
              <a:rPr dirty="0" err="1">
                <a:latin typeface="Courier"/>
              </a:rPr>
              <a:t>fb_stock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model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Mean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MEAN</a:t>
            </a:r>
            <a:r>
              <a:rPr dirty="0">
                <a:latin typeface="Courier"/>
              </a:rPr>
              <a:t>(Close),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Naive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NAIVE</a:t>
            </a:r>
            <a:r>
              <a:rPr dirty="0">
                <a:latin typeface="Courier"/>
              </a:rPr>
              <a:t>(Close),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Drift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RW</a:t>
            </a:r>
            <a:r>
              <a:rPr dirty="0">
                <a:latin typeface="Courier"/>
              </a:rPr>
              <a:t>(Close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drift</a:t>
            </a:r>
            <a:r>
              <a:rPr dirty="0">
                <a:latin typeface="Courier"/>
              </a:rPr>
              <a:t>())</a:t>
            </a:r>
            <a:br>
              <a:rPr dirty="0"/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forecast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h=</a:t>
            </a:r>
            <a:r>
              <a:rPr dirty="0">
                <a:solidFill>
                  <a:srgbClr val="40A070"/>
                </a:solidFill>
                <a:latin typeface="Courier"/>
              </a:rPr>
              <a:t>42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autoplot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fb_stock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level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NULL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labs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title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"Facebook closing stock price"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y=</a:t>
            </a:r>
            <a:r>
              <a:rPr dirty="0">
                <a:solidFill>
                  <a:srgbClr val="4070A0"/>
                </a:solidFill>
                <a:latin typeface="Courier"/>
              </a:rPr>
              <a:t>"$US"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guides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colour</a:t>
            </a:r>
            <a:r>
              <a:rPr dirty="0">
                <a:solidFill>
                  <a:srgbClr val="7D9029"/>
                </a:solidFill>
                <a:latin typeface="Courier"/>
              </a:rPr>
              <a:t>=</a:t>
            </a:r>
            <a:r>
              <a:rPr dirty="0" err="1">
                <a:solidFill>
                  <a:srgbClr val="06287E"/>
                </a:solidFill>
                <a:latin typeface="Courier"/>
              </a:rPr>
              <a:t>guide_legend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title=</a:t>
            </a:r>
            <a:r>
              <a:rPr dirty="0">
                <a:solidFill>
                  <a:srgbClr val="4070A0"/>
                </a:solidFill>
                <a:latin typeface="Courier"/>
              </a:rPr>
              <a:t>"Forecast"</a:t>
            </a:r>
            <a:r>
              <a:rPr dirty="0">
                <a:latin typeface="Courier"/>
              </a:rPr>
              <a:t>))</a:t>
            </a:r>
          </a:p>
        </p:txBody>
      </p:sp>
      <p:pic>
        <p:nvPicPr>
          <p:cNvPr id="4" name="Picture 1" descr="5-toolbox_files/figure-pptx/unnamed-chunk-1-1.png">
            <a:extLst>
              <a:ext uri="{FF2B5EF4-FFF2-40B4-BE49-F238E27FC236}">
                <a16:creationId xmlns:a16="http://schemas.microsoft.com/office/drawing/2014/main" id="{3D66292C-D2CD-E879-4823-DB51AF6044A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28832" y="871495"/>
            <a:ext cx="7479956" cy="42758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t>A tidy forecasting workflow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t>Residual diagnostics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Fitted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dirty="0"/>
                  <a:t> is the forecast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dirty="0"/>
                  <a:t> based on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/>
                  <a:t>We call these “fitted values”.</a:t>
                </a:r>
              </a:p>
              <a:p>
                <a:pPr lvl="0"/>
                <a:r>
                  <a:rPr dirty="0"/>
                  <a:t>Sometimes drop the subscript: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/>
                  <a:t>Often not true forecasts since parameters are estimated on all data.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 dirty="0"/>
                  <a:t>For example: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dirty="0"/>
                  <a:t> for average method.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dirty="0"/>
                  <a:t> for drift method.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Forecasting residuals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19881" y="734190"/>
                <a:ext cx="10474109" cy="57800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Residuals in forecasting</a:t>
                </a:r>
                <a:r>
                  <a:rPr lang="en-US" dirty="0"/>
                  <a:t>: difference between observed value and its fitted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b="1" dirty="0"/>
                  <a:t>Assumptions:</a:t>
                </a:r>
              </a:p>
              <a:p>
                <a:pPr marL="457200" lvl="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uncorrelated. If they aren’t, then information left in residuals that should be used in computing forecasts.</a:t>
                </a:r>
              </a:p>
              <a:p>
                <a:pPr marL="457200" lvl="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have mean zero. If they don’t, then forecasts are biased.</a:t>
                </a:r>
              </a:p>
              <a:p>
                <a:pPr marL="0" lvl="0" indent="0">
                  <a:buNone/>
                </a:pPr>
                <a:r>
                  <a:rPr lang="en-US" b="1" dirty="0"/>
                  <a:t>Useful properties</a:t>
                </a:r>
                <a:r>
                  <a:rPr lang="en-US" dirty="0"/>
                  <a:t> (for distributions &amp; prediction intervals):</a:t>
                </a:r>
              </a:p>
              <a:p>
                <a:pPr marL="457200" lvl="0" indent="-457200"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have constant variance.</a:t>
                </a:r>
              </a:p>
              <a:p>
                <a:pPr marL="457200" lvl="0" indent="-457200"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are normally distributed.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9881" y="734190"/>
                <a:ext cx="10474109" cy="5780075"/>
              </a:xfrm>
              <a:blipFill>
                <a:blip r:embed="rId2"/>
                <a:stretch>
                  <a:fillRect l="-1454" t="-1370" b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Facebook closing stock price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1800" dirty="0" err="1">
                <a:latin typeface="Courier"/>
              </a:rPr>
              <a:t>fb_stock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solidFill>
                  <a:srgbClr val="06287E"/>
                </a:solidFill>
                <a:latin typeface="Courier"/>
              </a:rPr>
              <a:t>autoplot</a:t>
            </a:r>
            <a:r>
              <a:rPr sz="1800" dirty="0">
                <a:latin typeface="Courier"/>
              </a:rPr>
              <a:t>(Close)</a:t>
            </a:r>
          </a:p>
        </p:txBody>
      </p:sp>
      <p:pic>
        <p:nvPicPr>
          <p:cNvPr id="3" name="Picture 1" descr="5-toolbox_files/figure-pptx/fbf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2311400"/>
            <a:ext cx="85090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Facebook closing stock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227" y="734190"/>
            <a:ext cx="10115763" cy="5780075"/>
          </a:xfrm>
        </p:spPr>
        <p:txBody>
          <a:bodyPr>
            <a:normAutofit fontScale="550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fit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fb_stock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model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NAIVE</a:t>
            </a:r>
            <a:r>
              <a:rPr dirty="0">
                <a:latin typeface="Courier"/>
              </a:rPr>
              <a:t>(Close))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augment</a:t>
            </a:r>
            <a:r>
              <a:rPr dirty="0">
                <a:latin typeface="Courier"/>
              </a:rPr>
              <a:t>(fit)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tsibble</a:t>
            </a:r>
            <a:r>
              <a:rPr dirty="0">
                <a:latin typeface="Courier"/>
              </a:rPr>
              <a:t>: 1,258 x 7 [1]
## # Key:       Symbol, .model [1]
##    Symbol .model       </a:t>
            </a:r>
            <a:r>
              <a:rPr dirty="0" err="1">
                <a:latin typeface="Courier"/>
              </a:rPr>
              <a:t>trading_day</a:t>
            </a:r>
            <a:r>
              <a:rPr dirty="0">
                <a:latin typeface="Courier"/>
              </a:rPr>
              <a:t> Close .fitted .</a:t>
            </a:r>
            <a:r>
              <a:rPr dirty="0" err="1">
                <a:latin typeface="Courier"/>
              </a:rPr>
              <a:t>resid</a:t>
            </a:r>
            <a:r>
              <a:rPr dirty="0">
                <a:latin typeface="Courier"/>
              </a:rPr>
              <a:t> .</a:t>
            </a:r>
            <a:r>
              <a:rPr dirty="0" err="1">
                <a:latin typeface="Courier"/>
              </a:rPr>
              <a:t>innov</a:t>
            </a:r>
            <a:r>
              <a:rPr dirty="0">
                <a:latin typeface="Courier"/>
              </a:rPr>
              <a:t>
##    &lt;chr&gt;  &lt;chr&gt;              &lt;int&gt;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
##  1 FB     NAIVE(Close)           1  54.7    NA   </a:t>
            </a:r>
            <a:r>
              <a:rPr dirty="0" err="1">
                <a:latin typeface="Courier"/>
              </a:rPr>
              <a:t>NA</a:t>
            </a:r>
            <a:r>
              <a:rPr dirty="0">
                <a:latin typeface="Courier"/>
              </a:rPr>
              <a:t>     </a:t>
            </a:r>
            <a:r>
              <a:rPr dirty="0" err="1">
                <a:latin typeface="Courier"/>
              </a:rPr>
              <a:t>NA</a:t>
            </a:r>
            <a:r>
              <a:rPr dirty="0">
                <a:latin typeface="Courier"/>
              </a:rPr>
              <a:t>    
##  2 FB     NAIVE(Close)           2  54.6    54.7 -0.150 -0.150
##  3 FB     NAIVE(Close)           3  57.2    54.6  2.64   2.64 
##  4 FB     NAIVE(Close)           4  57.9    57.2  0.720  0.720
##  5 FB     NAIVE(Close)           5  58.2    57.9  0.310  0.310
##  6 FB     NAIVE(Close)           6  57.2    58.2 -1.01  -1.01 
##  7 FB     NAIVE(Close)           7  57.9    57.2  0.720  0.720
##  8 FB     NAIVE(Close)           8  55.9    57.9 -2.03  -2.03 
##  9 FB     NAIVE(Close)           9  57.7    55.9  1.83   1.83 
## 10 FB     NAIVE(Close)          10  57.6    57.7 -0.140 -0.140
## # … with 1,248 more rows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D1550-FA17-155A-9FF3-ABABDEB4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006" y="5115400"/>
            <a:ext cx="966793" cy="703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E72C7-22AC-59D8-C98B-9EA645CFF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138" y="5115400"/>
            <a:ext cx="865381" cy="703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7D6ED-8DA7-F227-88FC-34E5083B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57854"/>
            <a:ext cx="4539916" cy="150014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Facebook closing stock price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1600" dirty="0">
                <a:solidFill>
                  <a:srgbClr val="06287E"/>
                </a:solidFill>
                <a:latin typeface="Courier"/>
              </a:rPr>
              <a:t>augment</a:t>
            </a:r>
            <a:r>
              <a:rPr sz="1600" dirty="0">
                <a:latin typeface="Courier"/>
              </a:rPr>
              <a:t>(fit)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7D9029"/>
                </a:solidFill>
                <a:latin typeface="Courier"/>
              </a:rPr>
              <a:t>x =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trading_day</a:t>
            </a:r>
            <a:r>
              <a:rPr sz="1600" dirty="0">
                <a:latin typeface="Courier"/>
              </a:rPr>
              <a:t>))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dirty="0" err="1">
                <a:solidFill>
                  <a:srgbClr val="06287E"/>
                </a:solidFill>
                <a:latin typeface="Courier"/>
              </a:rPr>
              <a:t>geom_line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7D9029"/>
                </a:solidFill>
                <a:latin typeface="Courier"/>
              </a:rPr>
              <a:t>y =</a:t>
            </a:r>
            <a:r>
              <a:rPr sz="1600" dirty="0">
                <a:latin typeface="Courier"/>
              </a:rPr>
              <a:t> Close, </a:t>
            </a:r>
            <a:r>
              <a:rPr sz="1600" dirty="0" err="1">
                <a:solidFill>
                  <a:srgbClr val="7D9029"/>
                </a:solidFill>
                <a:latin typeface="Courier"/>
              </a:rPr>
              <a:t>colour</a:t>
            </a:r>
            <a:r>
              <a:rPr sz="1600" dirty="0">
                <a:solidFill>
                  <a:srgbClr val="7D9029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"Data"</a:t>
            </a:r>
            <a:r>
              <a:rPr sz="1600" dirty="0">
                <a:latin typeface="Courier"/>
              </a:rPr>
              <a:t>))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dirty="0" err="1">
                <a:solidFill>
                  <a:srgbClr val="06287E"/>
                </a:solidFill>
                <a:latin typeface="Courier"/>
              </a:rPr>
              <a:t>geom_line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7D9029"/>
                </a:solidFill>
                <a:latin typeface="Courier"/>
              </a:rPr>
              <a:t>y =</a:t>
            </a:r>
            <a:r>
              <a:rPr sz="1600" dirty="0">
                <a:latin typeface="Courier"/>
              </a:rPr>
              <a:t> .fitted, </a:t>
            </a:r>
            <a:r>
              <a:rPr sz="1600" dirty="0" err="1">
                <a:solidFill>
                  <a:srgbClr val="7D9029"/>
                </a:solidFill>
                <a:latin typeface="Courier"/>
              </a:rPr>
              <a:t>colour</a:t>
            </a:r>
            <a:r>
              <a:rPr sz="1600" dirty="0">
                <a:solidFill>
                  <a:srgbClr val="7D9029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"Fitted"</a:t>
            </a:r>
            <a:r>
              <a:rPr sz="1600" dirty="0">
                <a:latin typeface="Courier"/>
              </a:rPr>
              <a:t>))</a:t>
            </a:r>
          </a:p>
        </p:txBody>
      </p:sp>
      <p:pic>
        <p:nvPicPr>
          <p:cNvPr id="3" name="Picture 1" descr="5-toolbox_files/figure-pptx/dj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02287" y="2488528"/>
            <a:ext cx="106680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1" descr="5-toolbox_files/figure-pptx/dj4a-1.png">
            <a:extLst>
              <a:ext uri="{FF2B5EF4-FFF2-40B4-BE49-F238E27FC236}">
                <a16:creationId xmlns:a16="http://schemas.microsoft.com/office/drawing/2014/main" id="{FEAF209F-2CA0-AA1C-315E-D62857634555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4"/>
          <a:srcRect r="16658"/>
          <a:stretch/>
        </p:blipFill>
        <p:spPr bwMode="auto">
          <a:xfrm>
            <a:off x="3374865" y="1202367"/>
            <a:ext cx="8634256" cy="38391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Facebook closing stock price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augment</a:t>
            </a:r>
            <a:r>
              <a:rPr>
                <a:latin typeface="Courier"/>
              </a:rPr>
              <a:t>(fit)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(.resid)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"$US"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"Residuals from naïve method"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5-toolbox_files/figure-pptx/dj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2311400"/>
            <a:ext cx="106680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Facebook closing stock price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augment</a:t>
            </a:r>
            <a:r>
              <a:rPr>
                <a:latin typeface="Courier"/>
              </a:rPr>
              <a:t>(fit)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.resid))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bins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"Histogram of residuals"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5-toolbox_files/figure-pptx/dj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2311400"/>
            <a:ext cx="106680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Facebook closing stock price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augment</a:t>
            </a:r>
            <a:r>
              <a:rPr>
                <a:latin typeface="Courier"/>
              </a:rPr>
              <a:t>(fit)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ACF</a:t>
            </a:r>
            <a:r>
              <a:rPr>
                <a:latin typeface="Courier"/>
              </a:rPr>
              <a:t>(.resid)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"ACF of residuals"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5-toolbox_files/figure-pptx/dj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2311400"/>
            <a:ext cx="106680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gg_tsresiduals()</a:t>
            </a:r>
            <a:r>
              <a:t>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2400" dirty="0" err="1">
                <a:solidFill>
                  <a:srgbClr val="06287E"/>
                </a:solidFill>
                <a:latin typeface="Courier"/>
              </a:rPr>
              <a:t>gg_tsresiduals</a:t>
            </a:r>
            <a:r>
              <a:rPr sz="2400" dirty="0">
                <a:latin typeface="Courier"/>
              </a:rPr>
              <a:t>(fit)</a:t>
            </a:r>
          </a:p>
        </p:txBody>
      </p:sp>
      <p:pic>
        <p:nvPicPr>
          <p:cNvPr id="3" name="Picture 1" descr="5-toolbox_files/figure-pptx/dj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2311400"/>
            <a:ext cx="85090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5-toolbox_files/figure-pptx/workflow-1.png">
            <a:extLst>
              <a:ext uri="{FF2B5EF4-FFF2-40B4-BE49-F238E27FC236}">
                <a16:creationId xmlns:a16="http://schemas.microsoft.com/office/drawing/2014/main" id="{656B3460-9F5F-AA1F-BB3D-79EF91CB0FAD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22884" b="25170"/>
          <a:stretch/>
        </p:blipFill>
        <p:spPr bwMode="auto">
          <a:xfrm>
            <a:off x="1345405" y="734190"/>
            <a:ext cx="8597900" cy="222985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 tidy forecasting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3103873"/>
            <a:ext cx="11689190" cy="3410392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 process of producing forecasts can be split up into a few fundamental steps.</a:t>
            </a:r>
          </a:p>
          <a:p>
            <a:pPr marL="457200" lvl="0" indent="-457200">
              <a:buAutoNum type="arabicPeriod"/>
            </a:pPr>
            <a:r>
              <a:rPr dirty="0"/>
              <a:t>Preparing data</a:t>
            </a:r>
          </a:p>
          <a:p>
            <a:pPr marL="457200" lvl="0" indent="-457200">
              <a:buAutoNum type="arabicPeriod"/>
            </a:pPr>
            <a:r>
              <a:rPr dirty="0"/>
              <a:t>Data visualization</a:t>
            </a:r>
          </a:p>
          <a:p>
            <a:pPr marL="457200" lvl="0" indent="-457200">
              <a:buAutoNum type="arabicPeriod"/>
            </a:pPr>
            <a:r>
              <a:rPr dirty="0"/>
              <a:t>Specifying a model</a:t>
            </a:r>
          </a:p>
          <a:p>
            <a:pPr marL="457200" lvl="0" indent="-457200">
              <a:buAutoNum type="arabicPeriod"/>
            </a:pPr>
            <a:r>
              <a:rPr dirty="0"/>
              <a:t>Model estimation</a:t>
            </a:r>
          </a:p>
          <a:p>
            <a:pPr marL="457200" lvl="0" indent="-457200">
              <a:buAutoNum type="arabicPeriod"/>
            </a:pPr>
            <a:r>
              <a:rPr dirty="0"/>
              <a:t>Accuracy &amp; performance evaluation</a:t>
            </a:r>
          </a:p>
          <a:p>
            <a:pPr marL="457200" lvl="0" indent="-457200">
              <a:buAutoNum type="arabicPeriod"/>
            </a:pPr>
            <a:r>
              <a:rPr dirty="0"/>
              <a:t>Producing forecasts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ACF of residuals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We assume that the residuals are white noise (uncorrelated, mean zero, constant variance). If they aren’t, then there is information left in the residuals that should be used in computing forecasts.</a:t>
            </a:r>
          </a:p>
          <a:p>
            <a:pPr lvl="0"/>
            <a:r>
              <a:t>So a standard residual diagnostic is to check the ACF of the residuals of a forecasting method.</a:t>
            </a:r>
          </a:p>
          <a:p>
            <a:pPr lvl="0"/>
            <a:r>
              <a:t>We </a:t>
            </a:r>
            <a:r>
              <a:rPr i="1"/>
              <a:t>expect</a:t>
            </a:r>
            <a:r>
              <a:t> these to look like white noise.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Portmanteau tests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= autocorrelation of residual at lag k </a:t>
                </a:r>
              </a:p>
              <a:p>
                <a:pPr marL="0" lvl="0" indent="0">
                  <a:buNone/>
                </a:pPr>
                <a:r>
                  <a:rPr lang="en-US" dirty="0"/>
                  <a:t>Consider a </a:t>
                </a:r>
                <a:r>
                  <a:rPr lang="en-US" i="1" dirty="0"/>
                  <a:t>whole set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values and develop a test to see whether the set is significantly different from a zero set.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lvl="0"/>
                <a:r>
                  <a:rPr lang="en-US" dirty="0"/>
                  <a:t>If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close to zero,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will be </a:t>
                </a:r>
                <a:r>
                  <a:rPr lang="en-US" b="1" dirty="0"/>
                  <a:t>small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If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values large (positive or negative),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will be </a:t>
                </a:r>
                <a:r>
                  <a:rPr lang="en-US" b="1" dirty="0"/>
                  <a:t>large</a:t>
                </a:r>
                <a:r>
                  <a:rPr lang="en-US" dirty="0"/>
                  <a:t>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 t="-1264" r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F710120-B5B9-B0E6-7865-51ECC07EE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621" y="2928867"/>
            <a:ext cx="8336229" cy="160606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Portmanteau tests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= autocorrelation of residual at lag k </a:t>
                </a:r>
              </a:p>
              <a:p>
                <a:pPr marL="0" lvl="0" indent="0">
                  <a:buNone/>
                </a:pPr>
                <a:r>
                  <a:rPr lang="en-US" dirty="0"/>
                  <a:t>Consider a </a:t>
                </a:r>
                <a:r>
                  <a:rPr lang="en-US" i="1" dirty="0"/>
                  <a:t>whole set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values and develop a test to see whether the set is significantly different from a zero set.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lvl="0"/>
                <a:r>
                  <a:rPr lang="en-US" dirty="0"/>
                  <a:t>FPP author preferences: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for non-seasonal data,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for seasonal data (where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seasonal period).</a:t>
                </a:r>
              </a:p>
              <a:p>
                <a:pPr lvl="0"/>
                <a:r>
                  <a:rPr lang="en-US" dirty="0"/>
                  <a:t>Better performance, especially in small samples.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 t="-2107" r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E1BEA74-C56E-E3CA-6101-4C417FA88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38" y="2632304"/>
            <a:ext cx="8384953" cy="16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70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Portmanteau tests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1731" y="734190"/>
                <a:ext cx="10202260" cy="578007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dirty="0"/>
                  <a:t>If data are WN,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dirty="0"/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distribution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dirty="0"/>
                  <a:t> degrees of freedom 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𝐾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no. parameters in model.</a:t>
                </a:r>
              </a:p>
              <a:p>
                <a:pPr lvl="0"/>
                <a:r>
                  <a:rPr dirty="0"/>
                  <a:t>When applied to raw data,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𝐾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>
                    <a:latin typeface="Courier"/>
                  </a:rPr>
                  <a:t>lag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dirty="0"/>
                  <a:t>, </a:t>
                </a:r>
                <a:r>
                  <a:rPr dirty="0" err="1">
                    <a:latin typeface="Courier"/>
                  </a:rPr>
                  <a:t>dof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dirty="0"/>
              </a:p>
              <a:p>
                <a:pPr lvl="0" indent="0">
                  <a:buNone/>
                </a:pPr>
                <a:r>
                  <a:rPr sz="2800" dirty="0">
                    <a:solidFill>
                      <a:srgbClr val="06287E"/>
                    </a:solidFill>
                    <a:latin typeface="Courier"/>
                  </a:rPr>
                  <a:t>augment</a:t>
                </a:r>
                <a:r>
                  <a:rPr sz="2800" dirty="0">
                    <a:latin typeface="Courier"/>
                  </a:rPr>
                  <a:t>(fit) </a:t>
                </a:r>
                <a:r>
                  <a:rPr sz="2800" dirty="0">
                    <a:solidFill>
                      <a:srgbClr val="4070A0"/>
                    </a:solidFill>
                    <a:latin typeface="Courier"/>
                  </a:rPr>
                  <a:t>%&gt;%</a:t>
                </a:r>
                <a:br>
                  <a:rPr sz="2800" dirty="0"/>
                </a:br>
                <a:r>
                  <a:rPr sz="2800" dirty="0">
                    <a:latin typeface="Courier"/>
                  </a:rPr>
                  <a:t>  </a:t>
                </a:r>
                <a:r>
                  <a:rPr sz="2800" dirty="0">
                    <a:solidFill>
                      <a:srgbClr val="06287E"/>
                    </a:solidFill>
                    <a:latin typeface="Courier"/>
                  </a:rPr>
                  <a:t>features</a:t>
                </a:r>
                <a:r>
                  <a:rPr sz="2800" dirty="0">
                    <a:latin typeface="Courier"/>
                  </a:rPr>
                  <a:t>(.</a:t>
                </a:r>
                <a:r>
                  <a:rPr sz="2800" dirty="0" err="1">
                    <a:latin typeface="Courier"/>
                  </a:rPr>
                  <a:t>resid</a:t>
                </a:r>
                <a:r>
                  <a:rPr sz="2800" dirty="0">
                    <a:latin typeface="Courier"/>
                  </a:rPr>
                  <a:t>, </a:t>
                </a:r>
                <a:r>
                  <a:rPr sz="2800" dirty="0" err="1">
                    <a:latin typeface="Courier"/>
                  </a:rPr>
                  <a:t>ljung_box</a:t>
                </a:r>
                <a:r>
                  <a:rPr sz="2800" dirty="0">
                    <a:latin typeface="Courier"/>
                  </a:rPr>
                  <a:t>, </a:t>
                </a:r>
                <a:r>
                  <a:rPr sz="2800" dirty="0">
                    <a:solidFill>
                      <a:srgbClr val="7D9029"/>
                    </a:solidFill>
                    <a:latin typeface="Courier"/>
                  </a:rPr>
                  <a:t>lag=</a:t>
                </a:r>
                <a:r>
                  <a:rPr sz="2800" dirty="0"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 sz="2800" dirty="0">
                    <a:latin typeface="Courier"/>
                  </a:rPr>
                  <a:t>, </a:t>
                </a:r>
                <a:r>
                  <a:rPr sz="2800" dirty="0" err="1">
                    <a:solidFill>
                      <a:srgbClr val="7D9029"/>
                    </a:solidFill>
                    <a:latin typeface="Courier"/>
                  </a:rPr>
                  <a:t>dof</a:t>
                </a:r>
                <a:r>
                  <a:rPr sz="2800" dirty="0">
                    <a:solidFill>
                      <a:srgbClr val="7D9029"/>
                    </a:solidFill>
                    <a:latin typeface="Courier"/>
                  </a:rPr>
                  <a:t>=</a:t>
                </a:r>
                <a:r>
                  <a:rPr sz="2800"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2800" dirty="0"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 sz="2800" dirty="0">
                    <a:latin typeface="Courier"/>
                  </a:rPr>
                  <a:t>## # A </a:t>
                </a:r>
                <a:r>
                  <a:rPr sz="2800" dirty="0" err="1">
                    <a:latin typeface="Courier"/>
                  </a:rPr>
                  <a:t>tibble</a:t>
                </a:r>
                <a:r>
                  <a:rPr sz="2800" dirty="0">
                    <a:latin typeface="Courier"/>
                  </a:rPr>
                  <a:t>: 1 × 4
##   Symbol .model       </a:t>
                </a:r>
                <a:r>
                  <a:rPr sz="2800" dirty="0" err="1">
                    <a:latin typeface="Courier"/>
                  </a:rPr>
                  <a:t>lb_stat</a:t>
                </a:r>
                <a:r>
                  <a:rPr sz="2800" dirty="0">
                    <a:latin typeface="Courier"/>
                  </a:rPr>
                  <a:t> </a:t>
                </a:r>
                <a:r>
                  <a:rPr sz="2800" dirty="0" err="1">
                    <a:latin typeface="Courier"/>
                  </a:rPr>
                  <a:t>lb_pvalue</a:t>
                </a:r>
                <a:r>
                  <a:rPr sz="2800" dirty="0">
                    <a:latin typeface="Courier"/>
                  </a:rPr>
                  <a:t>
##   &lt;chr&gt;  &lt;chr&gt;          &lt;</a:t>
                </a:r>
                <a:r>
                  <a:rPr sz="2800" dirty="0" err="1">
                    <a:latin typeface="Courier"/>
                  </a:rPr>
                  <a:t>dbl</a:t>
                </a:r>
                <a:r>
                  <a:rPr sz="2800" dirty="0">
                    <a:latin typeface="Courier"/>
                  </a:rPr>
                  <a:t>&gt;     &lt;</a:t>
                </a:r>
                <a:r>
                  <a:rPr sz="2800" dirty="0" err="1">
                    <a:latin typeface="Courier"/>
                  </a:rPr>
                  <a:t>dbl</a:t>
                </a:r>
                <a:r>
                  <a:rPr sz="2800" dirty="0">
                    <a:latin typeface="Courier"/>
                  </a:rPr>
                  <a:t>&gt;
## 1 FB     NAIVE(Close)    12.1     0.276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1731" y="734190"/>
                <a:ext cx="10202260" cy="5780075"/>
              </a:xfrm>
              <a:blipFill>
                <a:blip r:embed="rId2"/>
                <a:stretch>
                  <a:fillRect l="-1374" t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t>Distributional forecasts and prediction intervals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Forecast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 forecast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sub>
                </m:sSub>
              </m:oMath>
            </a14:m>
            <a:r>
              <a:t> is (usually) the mean of the conditional distribution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∣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sub>
                </m:sSub>
              </m:oMath>
            </a14:m>
            <a:r>
              <a:t>.</a:t>
            </a:r>
          </a:p>
          <a:p>
            <a:pPr lvl="0"/>
            <a:r>
              <a:t>Most time series models produce normally distributed forecasts.</a:t>
            </a:r>
          </a:p>
          <a:p>
            <a:pPr lvl="0"/>
            <a:r>
              <a:t>The forecast distribution describes the probability of observing any future value.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Forecast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1731" y="734190"/>
                <a:ext cx="10202260" cy="5780075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Assuming residuals are normal, uncorrelated, </a:t>
                </a:r>
                <a:r>
                  <a:rPr dirty="0" err="1"/>
                  <a:t>sd</a:t>
                </a:r>
                <a:r>
                  <a:rPr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is the integer part of </a:t>
                </a:r>
                <a14:m>
                  <m:oMath xmlns:m="http://schemas.openxmlformats.org/officeDocument/2006/math"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:r>
                  <a:rPr dirty="0"/>
                  <a:t>Note that when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dirty="0"/>
                  <a:t> is large, these all give the same approximate forecast 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1731" y="734190"/>
                <a:ext cx="10202260" cy="5780075"/>
              </a:xfrm>
              <a:blipFill>
                <a:blip r:embed="rId2"/>
                <a:stretch>
                  <a:fillRect l="-1553" t="-1264" r="-1613" b="-2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A9D8862-4237-E11B-B1D0-391C810C2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640" y="1576603"/>
            <a:ext cx="10560131" cy="278533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Prediction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dirty="0"/>
                  <a:t>A prediction interval gives a region within which we expect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dirty="0"/>
                  <a:t> to lie with a specified probability.</a:t>
                </a:r>
              </a:p>
              <a:p>
                <a:pPr lvl="0"/>
                <a:r>
                  <a:rPr dirty="0"/>
                  <a:t>Assuming forecast errors are normally distributed, then a 95% PI is</a:t>
                </a:r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dirty="0"/>
              </a:p>
              <a:p>
                <a:pPr marL="457200" lvl="1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dirty="0"/>
                  <a:t> is the </a:t>
                </a:r>
                <a:r>
                  <a:rPr dirty="0" err="1"/>
                  <a:t>st</a:t>
                </a:r>
                <a:r>
                  <a:rPr dirty="0"/>
                  <a:t> dev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dirty="0"/>
                  <a:t>-step distribution.</a:t>
                </a:r>
              </a:p>
              <a:p>
                <a:pPr lvl="0"/>
                <a:r>
                  <a:rPr dirty="0"/>
                  <a:t>When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dirty="0"/>
                  <a:t> can be estimated from the residuals.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9" t="-1370" r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F1793B3-3F93-EC84-7CE6-452D0DCF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93" y="3433035"/>
            <a:ext cx="9116697" cy="63826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Prediction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941" y="734190"/>
            <a:ext cx="10091049" cy="5780075"/>
          </a:xfrm>
        </p:spPr>
        <p:txBody>
          <a:bodyPr>
            <a:normAutofit fontScale="62500" lnSpcReduction="20000"/>
          </a:bodyPr>
          <a:lstStyle/>
          <a:p>
            <a:pPr lvl="0" indent="0">
              <a:buNone/>
            </a:pPr>
            <a:r>
              <a:rPr dirty="0" err="1">
                <a:latin typeface="Courier"/>
              </a:rPr>
              <a:t>brick_fc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hilo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level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95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tsibble</a:t>
            </a:r>
            <a:r>
              <a:rPr dirty="0">
                <a:latin typeface="Courier"/>
              </a:rPr>
              <a:t>: 80 x 5 [1Q]
## # Key:       .model [4]
##    .model         Quarter       Bricks .mean        `95%`
##    &lt;chr&gt;            &lt;</a:t>
            </a:r>
            <a:r>
              <a:rPr dirty="0" err="1">
                <a:latin typeface="Courier"/>
              </a:rPr>
              <a:t>qtr</a:t>
            </a:r>
            <a:r>
              <a:rPr dirty="0">
                <a:latin typeface="Courier"/>
              </a:rPr>
              <a:t>&gt;       &lt;</a:t>
            </a:r>
            <a:r>
              <a:rPr dirty="0" err="1">
                <a:latin typeface="Courier"/>
              </a:rPr>
              <a:t>dist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 &lt;</a:t>
            </a:r>
            <a:r>
              <a:rPr dirty="0" err="1">
                <a:latin typeface="Courier"/>
              </a:rPr>
              <a:t>hilo</a:t>
            </a:r>
            <a:r>
              <a:rPr dirty="0">
                <a:latin typeface="Courier"/>
              </a:rPr>
              <a:t>&gt;
##  1 </a:t>
            </a:r>
            <a:r>
              <a:rPr dirty="0" err="1">
                <a:latin typeface="Courier"/>
              </a:rPr>
              <a:t>Seasonal_naive</a:t>
            </a:r>
            <a:r>
              <a:rPr dirty="0">
                <a:latin typeface="Courier"/>
              </a:rPr>
              <a:t> 2005 Q3 N(428, 2336)   428 [333, 523]95
##  2 </a:t>
            </a:r>
            <a:r>
              <a:rPr dirty="0" err="1">
                <a:latin typeface="Courier"/>
              </a:rPr>
              <a:t>Seasonal_naive</a:t>
            </a:r>
            <a:r>
              <a:rPr dirty="0">
                <a:latin typeface="Courier"/>
              </a:rPr>
              <a:t> 2005 Q4 N(397, 2336)   397 [302, 492]95
##  3 </a:t>
            </a:r>
            <a:r>
              <a:rPr dirty="0" err="1">
                <a:latin typeface="Courier"/>
              </a:rPr>
              <a:t>Seasonal_naive</a:t>
            </a:r>
            <a:r>
              <a:rPr dirty="0">
                <a:latin typeface="Courier"/>
              </a:rPr>
              <a:t> 2006 Q1 N(355, 2336)   355 [260, 450]95
##  4 </a:t>
            </a:r>
            <a:r>
              <a:rPr dirty="0" err="1">
                <a:latin typeface="Courier"/>
              </a:rPr>
              <a:t>Seasonal_naive</a:t>
            </a:r>
            <a:r>
              <a:rPr dirty="0">
                <a:latin typeface="Courier"/>
              </a:rPr>
              <a:t> 2006 Q2 N(435, 2336)   435 [340, 530]95
##  5 </a:t>
            </a:r>
            <a:r>
              <a:rPr dirty="0" err="1">
                <a:latin typeface="Courier"/>
              </a:rPr>
              <a:t>Seasonal_naive</a:t>
            </a:r>
            <a:r>
              <a:rPr dirty="0">
                <a:latin typeface="Courier"/>
              </a:rPr>
              <a:t> 2006 Q3 N(428, 4672)   428 [294, 562]95
##  6 </a:t>
            </a:r>
            <a:r>
              <a:rPr dirty="0" err="1">
                <a:latin typeface="Courier"/>
              </a:rPr>
              <a:t>Seasonal_naive</a:t>
            </a:r>
            <a:r>
              <a:rPr dirty="0">
                <a:latin typeface="Courier"/>
              </a:rPr>
              <a:t> 2006 Q4 N(397, 4672)   397 [263, 531]95
##  7 </a:t>
            </a:r>
            <a:r>
              <a:rPr dirty="0" err="1">
                <a:latin typeface="Courier"/>
              </a:rPr>
              <a:t>Seasonal_naive</a:t>
            </a:r>
            <a:r>
              <a:rPr dirty="0">
                <a:latin typeface="Courier"/>
              </a:rPr>
              <a:t> 2007 Q1 N(355, 4672)   355 [221, 489]95
##  8 </a:t>
            </a:r>
            <a:r>
              <a:rPr dirty="0" err="1">
                <a:latin typeface="Courier"/>
              </a:rPr>
              <a:t>Seasonal_naive</a:t>
            </a:r>
            <a:r>
              <a:rPr dirty="0">
                <a:latin typeface="Courier"/>
              </a:rPr>
              <a:t> 2007 Q2 N(435, 4672)   435 [301, 569]95
##  9 </a:t>
            </a:r>
            <a:r>
              <a:rPr dirty="0" err="1">
                <a:latin typeface="Courier"/>
              </a:rPr>
              <a:t>Seasonal_naive</a:t>
            </a:r>
            <a:r>
              <a:rPr dirty="0">
                <a:latin typeface="Courier"/>
              </a:rPr>
              <a:t> 2007 Q3 N(428, 7008)   428 [264, 592]95
## 10 </a:t>
            </a:r>
            <a:r>
              <a:rPr dirty="0" err="1">
                <a:latin typeface="Courier"/>
              </a:rPr>
              <a:t>Seasonal_naive</a:t>
            </a:r>
            <a:r>
              <a:rPr dirty="0">
                <a:latin typeface="Courier"/>
              </a:rPr>
              <a:t> 2007 Q4 N(397, 7008)   397 [233, 561]95
## # … with 70 more rows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Prediction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Point forecasts often useless without a measure of uncertainty (such as prediction intervals).</a:t>
            </a:r>
          </a:p>
          <a:p>
            <a:pPr lvl="0"/>
            <a:r>
              <a:t>Prediction intervals require a stochastic model (with random errors, etc).</a:t>
            </a:r>
          </a:p>
          <a:p>
            <a:pPr lvl="0"/>
            <a:r>
              <a:t>For most models, prediction intervals get wider as the forecast horizon increases.</a:t>
            </a:r>
          </a:p>
          <a:p>
            <a:pPr lvl="0"/>
            <a:r>
              <a:t>Use </a:t>
            </a:r>
            <a:r>
              <a:rPr>
                <a:latin typeface="Courier"/>
              </a:rPr>
              <a:t>level</a:t>
            </a:r>
            <a:r>
              <a:t> argument to control coverage.</a:t>
            </a:r>
          </a:p>
          <a:p>
            <a:pPr lvl="0"/>
            <a:r>
              <a:t>Check residual assumptions before believing them.</a:t>
            </a:r>
          </a:p>
          <a:p>
            <a:pPr lvl="0"/>
            <a:r>
              <a:t>Usually too narrow due to unaccounted uncertainty.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Data preparation (tidy)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1327" y="734190"/>
            <a:ext cx="9202664" cy="6244126"/>
          </a:xfrm>
        </p:spPr>
        <p:txBody>
          <a:bodyPr>
            <a:normAutofit fontScale="55000" lnSpcReduction="20000"/>
          </a:bodyPr>
          <a:lstStyle/>
          <a:p>
            <a:pPr lvl="0" indent="0">
              <a:buNone/>
            </a:pPr>
            <a:r>
              <a:rPr dirty="0" err="1">
                <a:latin typeface="Courier"/>
              </a:rPr>
              <a:t>gdppc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global_economy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GDP_per_capita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GDP</a:t>
            </a:r>
            <a:r>
              <a:rPr dirty="0">
                <a:solidFill>
                  <a:srgbClr val="4070A0"/>
                </a:solidFill>
                <a:latin typeface="Courier"/>
              </a:rPr>
              <a:t>/</a:t>
            </a:r>
            <a:r>
              <a:rPr dirty="0">
                <a:latin typeface="Courier"/>
              </a:rPr>
              <a:t>Population)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(Year, Country, GDP, Population, </a:t>
            </a:r>
            <a:r>
              <a:rPr dirty="0" err="1">
                <a:latin typeface="Courier"/>
              </a:rPr>
              <a:t>GDP_per_capita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gdppc</a:t>
            </a:r>
            <a:endParaRPr dirty="0"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tsibble</a:t>
            </a:r>
            <a:r>
              <a:rPr dirty="0">
                <a:latin typeface="Courier"/>
              </a:rPr>
              <a:t>: 15,150 x 5 [1Y]
## # Key:       Country [263]
##     Year Country             GDP Population </a:t>
            </a:r>
            <a:r>
              <a:rPr dirty="0" err="1">
                <a:latin typeface="Courier"/>
              </a:rPr>
              <a:t>GDP_per_capita</a:t>
            </a:r>
            <a:r>
              <a:rPr dirty="0">
                <a:latin typeface="Courier"/>
              </a:rPr>
              <a:t>
##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fct</a:t>
            </a:r>
            <a:r>
              <a:rPr dirty="0">
                <a:latin typeface="Courier"/>
              </a:rPr>
              <a:t>&gt; 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
##  1  1960 Afghanistan  537777811.    8996351           59.8
##  2  1961 Afghanistan  548888896.    9166764           59.9
##  3  1962 Afghanistan  546666678.    9345868           58.5
##  4  1963 Afghanistan  751111191.    9533954           78.8
##  5  1964 Afghanistan  800000044.    9731361           82.2
##  6  1965 Afghanistan 1006666638.    9938414          101. 
##  7  1966 Afghanistan 1399999967.   10152331          138. 
##  8  1967 Afghanistan 1673333418.   10372630          161. 
##  9  1968 Afghanistan 1373333367.   10604346          130. 
## 10  1969 Afghanistan 1408888922.   10854428          130. 
## # … with 15,140 more rows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t>Forecasting with transformations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Modelling with transformations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lvl="0" indent="0">
              <a:buNone/>
            </a:pPr>
            <a:r>
              <a:rPr sz="1800" dirty="0">
                <a:latin typeface="Courier"/>
              </a:rPr>
              <a:t>eggs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800" dirty="0">
                <a:latin typeface="Courier"/>
              </a:rPr>
              <a:t> prices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!</a:t>
            </a:r>
            <a:r>
              <a:rPr sz="1800" dirty="0">
                <a:solidFill>
                  <a:srgbClr val="06287E"/>
                </a:solidFill>
                <a:latin typeface="Courier"/>
              </a:rPr>
              <a:t>is.na</a:t>
            </a:r>
            <a:r>
              <a:rPr sz="1800" dirty="0">
                <a:latin typeface="Courier"/>
              </a:rPr>
              <a:t>(eggs))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(eggs)</a:t>
            </a:r>
            <a:br>
              <a:rPr sz="1800" dirty="0"/>
            </a:br>
            <a:r>
              <a:rPr sz="1800" dirty="0">
                <a:latin typeface="Courier"/>
              </a:rPr>
              <a:t>eggs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solidFill>
                  <a:srgbClr val="06287E"/>
                </a:solidFill>
                <a:latin typeface="Courier"/>
              </a:rPr>
              <a:t>autoplot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7D9029"/>
                </a:solidFill>
                <a:latin typeface="Courier"/>
              </a:rPr>
              <a:t>title=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"Annual egg prices"</a:t>
            </a:r>
            <a:r>
              <a:rPr sz="1800" dirty="0">
                <a:latin typeface="Courier"/>
              </a:rPr>
              <a:t>,</a:t>
            </a:r>
            <a:br>
              <a:rPr sz="1800" dirty="0"/>
            </a:br>
            <a:r>
              <a:rPr sz="1800" dirty="0">
                <a:latin typeface="Courier"/>
              </a:rPr>
              <a:t>      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y=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"$US (adjusted for inflation)"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3" name="Picture 1" descr="5-toolbox_files/figure-pptx/food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2311400"/>
            <a:ext cx="112522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Modelling with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373" y="734190"/>
            <a:ext cx="10214617" cy="578007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Transformations used in the left of the formula will be automatically back-transformed. To model log-transformed egg prices, you could use: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dirty="0">
                <a:latin typeface="Courier"/>
              </a:rPr>
              <a:t>fit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eggs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model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RW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log</a:t>
            </a:r>
            <a:r>
              <a:rPr dirty="0">
                <a:latin typeface="Courier"/>
              </a:rPr>
              <a:t>(eggs)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drift</a:t>
            </a:r>
            <a:r>
              <a:rPr dirty="0">
                <a:latin typeface="Courier"/>
              </a:rPr>
              <a:t>()))</a:t>
            </a:r>
            <a:br>
              <a:rPr dirty="0"/>
            </a:br>
            <a:r>
              <a:rPr dirty="0">
                <a:latin typeface="Courier"/>
              </a:rPr>
              <a:t>fit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mable</a:t>
            </a:r>
            <a:r>
              <a:rPr dirty="0">
                <a:latin typeface="Courier"/>
              </a:rPr>
              <a:t>: 1 x 1
##   `RW(log(eggs) ~ drift())`
##                     &lt;model&gt;
## 1             &lt;RW w/ drift&gt;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Forecasting with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449" y="734190"/>
            <a:ext cx="10350541" cy="6078090"/>
          </a:xfrm>
        </p:spPr>
        <p:txBody>
          <a:bodyPr>
            <a:normAutofit fontScale="700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fc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fit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forecast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h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50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fc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fable: 50 x 4 [1Y]
## # Key:     .model [1]
##    .model                   year             eggs .mean
##    &lt;chr&gt;       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     &lt;</a:t>
            </a:r>
            <a:r>
              <a:rPr dirty="0" err="1">
                <a:latin typeface="Courier"/>
              </a:rPr>
              <a:t>dist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
##  1 RW(log(eggs) ~ drift())  1994 t(N(4.1, 0.018))  61.8
##  2 RW(log(eggs) ~ drift())  1995 t(N(4.1, 0.036))  61.4
##  3 RW(log(eggs) ~ drift())  1996 t(N(4.1, 0.055))  61.0
##  4 RW(log(eggs) ~ drift())  1997 t(N(4.1, 0.074))  60.6
##  5 RW(log(eggs) ~ drift())  1998 t(N(4.1, 0.093))  60.2
##  6 RW(log(eggs) ~ drift())  1999    t(N(4, 0.11))  59.8
##  7 RW(log(eggs) ~ drift())  2000    t(N(4, 0.13))  59.4
##  8 RW(log(eggs) ~ drift())  2001    t(N(4, 0.15))  59.0
##  9 RW(log(eggs) ~ drift())  2002    t(N(4, 0.18))  58.6
## 10 RW(log(eggs) ~ drift())  2003     t(N(4, 0.2))  58.3
## # … with 40 more rows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Forecasting with transformations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(eggs)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title=</a:t>
            </a:r>
            <a:r>
              <a:rPr>
                <a:solidFill>
                  <a:srgbClr val="4070A0"/>
                </a:solidFill>
                <a:latin typeface="Courier"/>
              </a:rPr>
              <a:t>"Annual egg prices"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4070A0"/>
                </a:solidFill>
                <a:latin typeface="Courier"/>
              </a:rPr>
              <a:t>"US$ (adjusted for inflation)"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5-toolbox_files/figure-pptx/elec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2311400"/>
            <a:ext cx="9931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Bias adjustment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Back-transformed point forecasts are medians.</a:t>
            </a:r>
          </a:p>
          <a:p>
            <a:pPr lvl="0"/>
            <a:r>
              <a:rPr dirty="0"/>
              <a:t>Back-transformed PI have the correct coverage.</a:t>
            </a:r>
          </a:p>
          <a:p>
            <a:pPr marL="0" lvl="0" indent="0">
              <a:buNone/>
            </a:pPr>
            <a:r>
              <a:rPr b="1" dirty="0"/>
              <a:t>Back-transformed means</a:t>
            </a:r>
          </a:p>
          <a:p>
            <a:pPr marL="0" lvl="0" indent="0">
              <a:buNone/>
            </a:pPr>
            <a:r>
              <a:rPr dirty="0"/>
              <a:t>Let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rPr dirty="0"/>
              <a:t> be have mean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rPr dirty="0"/>
              <a:t> and variance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Let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</m:oMath>
            </a14:m>
            <a:r>
              <a:rPr dirty="0"/>
              <a:t> be back-transformation function,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</m:oMath>
            </a14:m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Taylor series expansion about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rPr dirty="0"/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+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′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″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  <a:endParaRPr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C1705-9B65-7040-A308-07F6303F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54" y="5785625"/>
            <a:ext cx="11718236" cy="86847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Bias adjustment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Box-Cox back-transformation:</a:t>
            </a:r>
            <a: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53EC9-8D57-64D1-BD6D-3B53B948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13" y="1413485"/>
            <a:ext cx="5617360" cy="3430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2BD744-1CB0-3DCD-5C57-FC68284E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107" y="5130868"/>
            <a:ext cx="10430370" cy="138339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Bias adjustment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1800" dirty="0">
                <a:latin typeface="Courier"/>
              </a:rPr>
              <a:t>fc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dirty="0" err="1">
                <a:solidFill>
                  <a:srgbClr val="06287E"/>
                </a:solidFill>
                <a:latin typeface="Courier"/>
              </a:rPr>
              <a:t>autoplot</a:t>
            </a:r>
            <a:r>
              <a:rPr sz="1800" dirty="0">
                <a:latin typeface="Courier"/>
              </a:rPr>
              <a:t>(eggs,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level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80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7D9029"/>
                </a:solidFill>
                <a:latin typeface="Courier"/>
              </a:rPr>
              <a:t>point_forecast</a:t>
            </a:r>
            <a:r>
              <a:rPr sz="1800" dirty="0">
                <a:solidFill>
                  <a:srgbClr val="7D9029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solidFill>
                  <a:srgbClr val="06287E"/>
                </a:solidFill>
                <a:latin typeface="Courier"/>
              </a:rPr>
              <a:t>lst</a:t>
            </a:r>
            <a:r>
              <a:rPr sz="1800" dirty="0">
                <a:latin typeface="Courier"/>
              </a:rPr>
              <a:t>(mean, median))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7D9029"/>
                </a:solidFill>
                <a:latin typeface="Courier"/>
              </a:rPr>
              <a:t>title=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"Annual egg prices"</a:t>
            </a:r>
            <a:r>
              <a:rPr sz="1800" dirty="0">
                <a:latin typeface="Courier"/>
              </a:rPr>
              <a:t>,</a:t>
            </a:r>
            <a:br>
              <a:rPr sz="1800" dirty="0"/>
            </a:br>
            <a:r>
              <a:rPr sz="1800" dirty="0">
                <a:latin typeface="Courier"/>
              </a:rPr>
              <a:t>      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y=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"US$ (adjusted for inflation)"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3" name="Picture 1" descr="5-toolbox_files/figure-pptx/biasadj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2311400"/>
            <a:ext cx="106680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t>Forecasting and decomposition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Forecasting and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97211" y="734190"/>
                <a:ext cx="9596779" cy="5780075"/>
              </a:xfrm>
            </p:spPr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seasonally adjusted component 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seasonal component.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using SNAIVE.</a:t>
                </a:r>
              </a:p>
              <a:p>
                <a:pPr lvl="0"/>
                <a:r>
                  <a:rPr lang="en-US" dirty="0"/>
                  <a:t>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using non-seasonal time series method.</a:t>
                </a:r>
              </a:p>
              <a:p>
                <a:pPr lvl="0"/>
                <a:r>
                  <a:rPr lang="en-US" dirty="0"/>
                  <a:t>Combine forecasts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to get forecasts of original data.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211" y="734190"/>
                <a:ext cx="9596779" cy="5780075"/>
              </a:xfrm>
              <a:blipFill>
                <a:blip r:embed="rId2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Data visualisation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gdppc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(Country</a:t>
            </a:r>
            <a:r>
              <a:rPr>
                <a:solidFill>
                  <a:srgbClr val="4070A0"/>
                </a:solidFill>
                <a:latin typeface="Courier"/>
              </a:rPr>
              <a:t>=="Sweden"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(GDP_per_capita)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"GDP per capita for Sweden"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"$US"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5-toolbox_files/figure-pptx/GDP-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2311400"/>
            <a:ext cx="102870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US Retail 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us_retail_employment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us_employment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year</a:t>
            </a:r>
            <a:r>
              <a:rPr>
                <a:latin typeface="Courier"/>
              </a:rPr>
              <a:t>(Month)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1990</a:t>
            </a:r>
            <a:r>
              <a:rPr>
                <a:latin typeface="Courier"/>
              </a:rPr>
              <a:t>, Title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"Retail Trade"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Series_ID)</a:t>
            </a:r>
            <a:br/>
            <a:r>
              <a:rPr>
                <a:latin typeface="Courier"/>
              </a:rPr>
              <a:t>us_retail_employment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tsibble: 357 x 3 [1M]
##       Month Title        Employed
##       &lt;mth&gt; &lt;chr&gt;           &lt;dbl&gt;
##  1 1990 Jan Retail Trade   13256.
##  2 1990 Feb Retail Trade   12966.
##  3 1990 Mar Retail Trade   12938.
##  4 1990 Apr Retail Trade   13012.
##  5 1990 May Retail Trade   13108.
##  6 1990 Jun Retail Trade   13183.
##  7 1990 Jul Retail Trade   13170.
##  8 1990 Aug Retail Trade   13160.
##  9 1990 Sep Retail Trade   13113.
## 10 1990 Oct Retail Trade   13185.
## # … with 347 more rows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US Retail 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dcmp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us_retail_employment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model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STL</a:t>
            </a:r>
            <a:r>
              <a:rPr>
                <a:latin typeface="Courier"/>
              </a:rPr>
              <a:t>(Employed))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components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.model)</a:t>
            </a:r>
            <a:br/>
            <a:r>
              <a:rPr>
                <a:latin typeface="Courier"/>
              </a:rPr>
              <a:t>dcmp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tsibble: 357 x 6 [1M]
##       Month Employed  trend season_year remainder season_adjust
##       &lt;mth&gt;    &lt;dbl&gt;  &lt;dbl&gt;       &lt;dbl&gt;     &lt;dbl&gt;         &lt;dbl&gt;
##  1 1990 Jan   13256. 13288.      -33.0      0.836        13289.
##  2 1990 Feb   12966. 13269.     -258.     -44.6          13224.
##  3 1990 Mar   12938. 13250.     -290.     -22.1          13228.
##  4 1990 Apr   13012. 13231.     -220.       1.05         13232.
##  5 1990 May   13108. 13211.     -114.      11.3          13223.
##  6 1990 Jun   13183. 13192.      -24.3     15.5          13207.
##  7 1990 Jul   13170. 13172.      -23.2     21.6          13193.
##  8 1990 Aug   13160. 13151.       -9.52    17.8          13169.
##  9 1990 Sep   13113. 13131.      -39.5     22.0          13153.
## 10 1990 Oct   13185. 13110.       61.6     13.2          13124.
## # … with 347 more rows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US Retail Employment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dcmp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model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NAIVE</a:t>
            </a:r>
            <a:r>
              <a:rPr>
                <a:latin typeface="Courier"/>
              </a:rPr>
              <a:t>(season_adjust))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forecast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(dcmp)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"Naive forecasts of seasonally adjusted data"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5-toolbox_files/figure-pptx/usretail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300" y="2311400"/>
            <a:ext cx="114808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US Retail Employment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us_retail_employment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model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stlf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decomposition_model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STL</a:t>
            </a:r>
            <a:r>
              <a:rPr>
                <a:latin typeface="Courier"/>
              </a:rPr>
              <a:t>(Employed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trend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window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robust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NAIVE</a:t>
            </a:r>
            <a:r>
              <a:rPr>
                <a:latin typeface="Courier"/>
              </a:rPr>
              <a:t>(season_adjust)</a:t>
            </a:r>
            <a:br/>
            <a:r>
              <a:rPr>
                <a:latin typeface="Courier"/>
              </a:rPr>
              <a:t>  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forecast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(us_retail_employment)</a:t>
            </a:r>
          </a:p>
        </p:txBody>
      </p:sp>
      <p:pic>
        <p:nvPicPr>
          <p:cNvPr id="3" name="Picture 1" descr="5-toolbox_files/figure-pptx/usretail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" y="2400300"/>
            <a:ext cx="118745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Decomposition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decomposition_model()</a:t>
            </a:r>
            <a:r>
              <a:t> creates a decomposition model</a:t>
            </a:r>
          </a:p>
          <a:p>
            <a:pPr lvl="0"/>
            <a:r>
              <a:t>You must provide a method for forecasting the </a:t>
            </a:r>
            <a:r>
              <a:rPr>
                <a:latin typeface="Courier"/>
              </a:rPr>
              <a:t>season_adjust</a:t>
            </a:r>
            <a:r>
              <a:t> series.</a:t>
            </a:r>
          </a:p>
          <a:p>
            <a:pPr lvl="0"/>
            <a:r>
              <a:t>A seasonal naive method is used by default for the </a:t>
            </a:r>
            <a:r>
              <a:rPr>
                <a:latin typeface="Courier"/>
              </a:rPr>
              <a:t>seasonal</a:t>
            </a:r>
            <a:r>
              <a:t> components.</a:t>
            </a:r>
          </a:p>
          <a:p>
            <a:pPr lvl="0"/>
            <a:r>
              <a:t>The variances from both the seasonally adjusted and seasonal forecasts are combined.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t>Evaluating forecast accuracy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Training and test sets</a:t>
            </a:r>
          </a:p>
        </p:txBody>
      </p:sp>
      <p:pic>
        <p:nvPicPr>
          <p:cNvPr id="3" name="Picture 1" descr="5-toolbox_files/figure-pptx/traintest-1.png"/>
          <p:cNvPicPr>
            <a:picLocks noGrp="1" noChangeAspect="1"/>
          </p:cNvPicPr>
          <p:nvPr/>
        </p:nvPicPr>
        <p:blipFill rotWithShape="1">
          <a:blip r:embed="rId2"/>
          <a:srcRect t="29992" b="13837"/>
          <a:stretch/>
        </p:blipFill>
        <p:spPr bwMode="auto">
          <a:xfrm>
            <a:off x="1624056" y="734190"/>
            <a:ext cx="8597900" cy="6919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666117-7E0F-4EA9-C68C-107022C0C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477" y="1248032"/>
            <a:ext cx="8929514" cy="526623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endParaRPr dirty="0"/>
          </a:p>
          <a:p>
            <a:pPr lvl="0"/>
            <a:r>
              <a:rPr dirty="0"/>
              <a:t>A model which fits the training data well will not necessarily forecast well.</a:t>
            </a:r>
          </a:p>
          <a:p>
            <a:pPr lvl="0"/>
            <a:r>
              <a:rPr dirty="0"/>
              <a:t>A perfect fit can always be obtained by using a model with enough parameters.</a:t>
            </a:r>
          </a:p>
          <a:p>
            <a:pPr lvl="0"/>
            <a:r>
              <a:rPr dirty="0"/>
              <a:t>Over-fitting a model to data is just as bad as failing to identify a systematic pattern in the data.</a:t>
            </a:r>
          </a:p>
          <a:p>
            <a:pPr lvl="0"/>
            <a:r>
              <a:rPr dirty="0"/>
              <a:t>The test set must not be used for </a:t>
            </a:r>
            <a:r>
              <a:rPr i="1" dirty="0"/>
              <a:t>any</a:t>
            </a:r>
            <a:r>
              <a:rPr dirty="0"/>
              <a:t> aspect of model development or calculation of forecasts.</a:t>
            </a:r>
          </a:p>
          <a:p>
            <a:pPr lvl="0"/>
            <a:r>
              <a:rPr dirty="0"/>
              <a:t>Forecast accuracy is based only on the test set.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Forecast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“error”: the difference between an observed value and its forecast.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where the training data is given by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endParaRPr/>
          </a:p>
          <a:p>
            <a:pPr lvl="0"/>
            <a:r>
              <a:t>Unlike residuals, forecast errors on the test set involve multi-step forecasts.</a:t>
            </a:r>
          </a:p>
          <a:p>
            <a:pPr lvl="0"/>
            <a:r>
              <a:t>These are </a:t>
            </a:r>
            <a:r>
              <a:rPr i="1"/>
              <a:t>true</a:t>
            </a:r>
            <a:r>
              <a:t> forecast errors as the test data is not used in computing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sub>
                </m:sSub>
              </m:oMath>
            </a14:m>
            <a:r>
              <a:t>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Measures of forecast accuracy</a:t>
            </a:r>
          </a:p>
        </p:txBody>
      </p:sp>
      <p:pic>
        <p:nvPicPr>
          <p:cNvPr id="3" name="Picture 1" descr="5-toolbox_files/figure-pptx/beer-fc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155700"/>
            <a:ext cx="8597900" cy="491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Measures of forecast accuracy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08707" y="5004486"/>
                <a:ext cx="8603369" cy="2090546"/>
              </a:xfrm>
            </p:spPr>
            <p:txBody>
              <a:bodyPr/>
              <a:lstStyle/>
              <a:p>
                <a:pPr lvl="0"/>
                <a:r>
                  <a:rPr dirty="0"/>
                  <a:t>MAE, MSE, RMSE are all scale dependent.</a:t>
                </a:r>
              </a:p>
              <a:p>
                <a:pPr lvl="0"/>
                <a:r>
                  <a:rPr dirty="0"/>
                  <a:t>MAPE is scale independent but is only sensible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≫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for all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dirty="0"/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 has a natural zero.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8707" y="5004486"/>
                <a:ext cx="8603369" cy="2090546"/>
              </a:xfrm>
              <a:blipFill>
                <a:blip r:embed="rId2"/>
                <a:stretch>
                  <a:fillRect l="-1630" t="-3790" r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289070-6ACB-CA79-C34B-967761B1D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35" y="895778"/>
            <a:ext cx="10880705" cy="36762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Model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dirty="0">
                <a:latin typeface="Courier"/>
              </a:rPr>
              <a:t>model()</a:t>
            </a:r>
            <a:r>
              <a:rPr dirty="0"/>
              <a:t> function trains models to data.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fit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gdppc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model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trend_model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TSLM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GDP_per_capita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trend</a:t>
            </a:r>
            <a:r>
              <a:rPr dirty="0">
                <a:latin typeface="Courier"/>
              </a:rPr>
              <a:t>()))</a:t>
            </a:r>
            <a:br>
              <a:rPr dirty="0"/>
            </a:br>
            <a:r>
              <a:rPr dirty="0">
                <a:latin typeface="Courier"/>
              </a:rPr>
              <a:t>fit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mable</a:t>
            </a:r>
            <a:r>
              <a:rPr dirty="0">
                <a:latin typeface="Courier"/>
              </a:rPr>
              <a:t>: 263 x 2
## # Key:     Country [263]
##    Country             </a:t>
            </a:r>
            <a:r>
              <a:rPr dirty="0" err="1">
                <a:latin typeface="Courier"/>
              </a:rPr>
              <a:t>trend_model</a:t>
            </a:r>
            <a:r>
              <a:rPr dirty="0">
                <a:latin typeface="Courier"/>
              </a:rPr>
              <a:t>
##    &lt;</a:t>
            </a:r>
            <a:r>
              <a:rPr dirty="0" err="1">
                <a:latin typeface="Courier"/>
              </a:rPr>
              <a:t>fct</a:t>
            </a:r>
            <a:r>
              <a:rPr dirty="0">
                <a:latin typeface="Courier"/>
              </a:rPr>
              <a:t>&gt;                   &lt;model&gt;
##  1 Afghanistan              &lt;TSLM&gt;
##  2 Albania                  &lt;TSLM&gt;
##  3 Algeria                  &lt;TSLM&gt;
##  4 American Samoa           &lt;TSLM&gt;
##  5 Andorra                  &lt;TSLM&gt;
##  6 Angola                   &lt;TSLM&gt;
##  7 Antigua and Barbuda      &lt;TSLM&gt;
##  8 Arab World               &lt;TSLM&gt;
##  9 Argentina                &lt;TSLM&gt;
## 10 Armenia                  &lt;TSLM&gt;
## # … with 253 more rows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32036-88D3-7A08-FB83-F25010DEE4BD}"/>
              </a:ext>
            </a:extLst>
          </p:cNvPr>
          <p:cNvSpPr txBox="1"/>
          <p:nvPr/>
        </p:nvSpPr>
        <p:spPr>
          <a:xfrm>
            <a:off x="332324" y="3031694"/>
            <a:ext cx="31522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i="1" dirty="0" err="1"/>
              <a:t>mable</a:t>
            </a:r>
            <a:r>
              <a:rPr lang="en-US" dirty="0"/>
              <a:t> is a model table, each cell corresponds to a fitted model.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Measures of forecast accuracy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2681" y="2631989"/>
                <a:ext cx="10931309" cy="3882276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Proposed by Hyndman and Koehler (IJF, 2006).</a:t>
                </a:r>
              </a:p>
              <a:p>
                <a:pPr marL="0" lvl="0" indent="0">
                  <a:buNone/>
                </a:pPr>
                <a:r>
                  <a:rPr dirty="0"/>
                  <a:t>For non-seasonal time series,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works well. Then MASE is equivalent to MAE relative to a naïve method.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For seasonal time series,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works well. Then MASE is equivalent to MAE relative to a seasonal naïve method.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2681" y="2631989"/>
                <a:ext cx="10931309" cy="3882276"/>
              </a:xfrm>
              <a:blipFill>
                <a:blip r:embed="rId2"/>
                <a:stretch>
                  <a:fillRect l="-725" t="-2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6C25B14-6B2B-0EB9-36A0-7D293BFF6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41" y="594360"/>
            <a:ext cx="9088118" cy="1619476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Measures of forecast accuracy</a:t>
            </a:r>
          </a:p>
        </p:txBody>
      </p:sp>
      <p:pic>
        <p:nvPicPr>
          <p:cNvPr id="3" name="Picture 1" descr="5-toolbox_files/figure-pptx/beer-fc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155700"/>
            <a:ext cx="8597900" cy="491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Measures of forecast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recent_production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aus_production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year</a:t>
            </a:r>
            <a:r>
              <a:rPr>
                <a:latin typeface="Courier"/>
              </a:rPr>
              <a:t>(Quarter)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1992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train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recent_production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year</a:t>
            </a:r>
            <a:r>
              <a:rPr>
                <a:latin typeface="Courier"/>
              </a:rPr>
              <a:t>(Quarter)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beer_fit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train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model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(Beer),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Naive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NAIVE</a:t>
            </a:r>
            <a:r>
              <a:rPr>
                <a:latin typeface="Courier"/>
              </a:rPr>
              <a:t>(Beer),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Seasonal_naive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SNAIVE</a:t>
            </a:r>
            <a:r>
              <a:rPr>
                <a:latin typeface="Courier"/>
              </a:rPr>
              <a:t>(Beer),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Drift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RW</a:t>
            </a:r>
            <a:r>
              <a:rPr>
                <a:latin typeface="Courier"/>
              </a:rPr>
              <a:t>(Beer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drift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  )</a:t>
            </a:r>
            <a:br/>
            <a:r>
              <a:rPr>
                <a:latin typeface="Courier"/>
              </a:rPr>
              <a:t>beer_fc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beer_fit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forecast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Measures of forecast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accuracy</a:t>
            </a:r>
            <a:r>
              <a:rPr>
                <a:latin typeface="Courier"/>
              </a:rPr>
              <a:t>(beer_fit)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× 6
##   .model         .type     RMSE   MAE  MAPE  MASE
##   &lt;chr&gt;          &lt;chr&gt;    &lt;dbl&gt; &lt;dbl&gt; &lt;dbl&gt; &lt;dbl&gt;
## 1 Drift          Training  65.3  54.8 12.2   3.83
## 2 Mean           Training  43.6  35.2  7.89  2.46
## 3 Naive          Training  65.3  54.7 12.2   3.83
## 4 Seasonal_naive Training  16.8  14.3  3.31  1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accuracy</a:t>
            </a:r>
            <a:r>
              <a:rPr>
                <a:latin typeface="Courier"/>
              </a:rPr>
              <a:t>(beer_fc, recent_production)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× 6
##   .model         .type  RMSE   MAE  MAPE  MASE
##   &lt;chr&gt;          &lt;chr&gt; &lt;dbl&gt; &lt;dbl&gt; &lt;dbl&gt; &lt;dbl&gt;
## 1 Drift          Test   64.9  58.9 14.6  4.12 
## 2 Mean           Test   38.4  34.8  8.28 2.44 
## 3 Naive          Test   62.7  57.4 14.2  4.01 
## 4 Seasonal_naive Test   14.3  13.4  3.17 0.937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314F1-CF4C-D1EF-172A-E6F58AC6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7" y="0"/>
            <a:ext cx="11714206" cy="688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848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B9B229-8274-6955-280D-539DECB02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1" y="0"/>
            <a:ext cx="11721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661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8CF677-F868-3D48-72B2-16785C740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9" y="0"/>
            <a:ext cx="1162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910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CF3279-AC7E-4940-AA27-3F9FA79A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9" y="0"/>
            <a:ext cx="11512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916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Time series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7849" y="734190"/>
            <a:ext cx="9436141" cy="612381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Stretch with a minimum length of 3, growing by 1 each step.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dirty="0" err="1">
                <a:latin typeface="Courier"/>
              </a:rPr>
              <a:t>fb_stretch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fb_stock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stretch_tsibble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.</a:t>
            </a:r>
            <a:r>
              <a:rPr dirty="0" err="1">
                <a:solidFill>
                  <a:srgbClr val="7D9029"/>
                </a:solidFill>
                <a:latin typeface="Courier"/>
              </a:rPr>
              <a:t>init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.step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(.id </a:t>
            </a:r>
            <a:r>
              <a:rPr dirty="0">
                <a:solidFill>
                  <a:srgbClr val="4070A0"/>
                </a:solidFill>
                <a:latin typeface="Courier"/>
              </a:rPr>
              <a:t>!=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max</a:t>
            </a:r>
            <a:r>
              <a:rPr dirty="0">
                <a:latin typeface="Courier"/>
              </a:rPr>
              <a:t>(.id))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endParaRPr dirty="0"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tsibble</a:t>
            </a:r>
            <a:r>
              <a:rPr dirty="0">
                <a:latin typeface="Courier"/>
              </a:rPr>
              <a:t>: 790,650 x 4 [1]
## # Key:       .id [1,255]
##   Date       Close </a:t>
            </a:r>
            <a:r>
              <a:rPr dirty="0" err="1">
                <a:latin typeface="Courier"/>
              </a:rPr>
              <a:t>trading_day</a:t>
            </a:r>
            <a:r>
              <a:rPr dirty="0">
                <a:latin typeface="Courier"/>
              </a:rPr>
              <a:t>   .id
##   &lt;date&gt;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 &lt;int&gt; &lt;int&gt;
## 1 2014-01-02  54.7           1     1
## 2 2014-01-03  54.6           2     1
## 3 2014-01-06  57.2           3     1
## 4 2014-01-02  54.7           1     2
## 5 2014-01-03  54.6           2     2
## 6 2014-01-06  57.2           3     2
## 7 2014-01-07  57.9           4     2
## # … with 790,643 more rows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Time series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347" y="734190"/>
            <a:ext cx="9349644" cy="623502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Estimate RW w/ drift models for each window.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dirty="0" err="1">
                <a:latin typeface="Courier"/>
              </a:rPr>
              <a:t>fit_cv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fb_stretch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model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RW</a:t>
            </a:r>
            <a:r>
              <a:rPr dirty="0">
                <a:latin typeface="Courier"/>
              </a:rPr>
              <a:t>(Close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drift</a:t>
            </a:r>
            <a:r>
              <a:rPr dirty="0">
                <a:latin typeface="Courier"/>
              </a:rPr>
              <a:t>()))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endParaRPr dirty="0"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mable</a:t>
            </a:r>
            <a:r>
              <a:rPr dirty="0">
                <a:latin typeface="Courier"/>
              </a:rPr>
              <a:t>: 1,255 x 3
## # Key:     .id, Symbol [1,255]
##     .id Symbol `RW(Close ~ drift())`
##   &lt;int&gt; &lt;chr&gt;                &lt;model&gt;
## 1     1 FB             &lt;RW w/ drift&gt;
## 2     2 FB             &lt;RW w/ drift&gt;
## 3     3 FB             &lt;RW w/ drift&gt;
## 4     4 FB             &lt;RW w/ drift&gt;
## # … with 1,251 more rows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Producing forecasts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73" y="734190"/>
            <a:ext cx="9757417" cy="6210307"/>
          </a:xfrm>
        </p:spPr>
        <p:txBody>
          <a:bodyPr>
            <a:normAutofit fontScale="550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fit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forecast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h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"3 years"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fable: 789 x 5 [1Y]
## # Key:     Country, .model [263]
##    Country        .model       Year   </a:t>
            </a:r>
            <a:r>
              <a:rPr dirty="0" err="1">
                <a:latin typeface="Courier"/>
              </a:rPr>
              <a:t>GDP_per_capita</a:t>
            </a:r>
            <a:r>
              <a:rPr dirty="0">
                <a:latin typeface="Courier"/>
              </a:rPr>
              <a:t>  .mean
##    &lt;</a:t>
            </a:r>
            <a:r>
              <a:rPr dirty="0" err="1">
                <a:latin typeface="Courier"/>
              </a:rPr>
              <a:t>fct</a:t>
            </a:r>
            <a:r>
              <a:rPr dirty="0">
                <a:latin typeface="Courier"/>
              </a:rPr>
              <a:t>&gt;          &lt;chr&gt;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     &lt;</a:t>
            </a:r>
            <a:r>
              <a:rPr dirty="0" err="1">
                <a:latin typeface="Courier"/>
              </a:rPr>
              <a:t>dist</a:t>
            </a:r>
            <a:r>
              <a:rPr dirty="0">
                <a:latin typeface="Courier"/>
              </a:rPr>
              <a:t>&gt;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
##  1 Afghanistan    </a:t>
            </a:r>
            <a:r>
              <a:rPr dirty="0" err="1">
                <a:latin typeface="Courier"/>
              </a:rPr>
              <a:t>trend_model</a:t>
            </a:r>
            <a:r>
              <a:rPr dirty="0">
                <a:latin typeface="Courier"/>
              </a:rPr>
              <a:t>  2018     N(526, 9653)   526.
##  2 Afghanistan    </a:t>
            </a:r>
            <a:r>
              <a:rPr dirty="0" err="1">
                <a:latin typeface="Courier"/>
              </a:rPr>
              <a:t>trend_model</a:t>
            </a:r>
            <a:r>
              <a:rPr dirty="0">
                <a:latin typeface="Courier"/>
              </a:rPr>
              <a:t>  2019     N(534, 9689)   534.
##  3 Afghanistan    </a:t>
            </a:r>
            <a:r>
              <a:rPr dirty="0" err="1">
                <a:latin typeface="Courier"/>
              </a:rPr>
              <a:t>trend_model</a:t>
            </a:r>
            <a:r>
              <a:rPr dirty="0">
                <a:latin typeface="Courier"/>
              </a:rPr>
              <a:t>  2020     N(542, 9727)   542.
##  4 Albania        </a:t>
            </a:r>
            <a:r>
              <a:rPr dirty="0" err="1">
                <a:latin typeface="Courier"/>
              </a:rPr>
              <a:t>trend_model</a:t>
            </a:r>
            <a:r>
              <a:rPr dirty="0">
                <a:latin typeface="Courier"/>
              </a:rPr>
              <a:t>  2018  N(4716, 476419)  4716.
##  5 Albania        </a:t>
            </a:r>
            <a:r>
              <a:rPr dirty="0" err="1">
                <a:latin typeface="Courier"/>
              </a:rPr>
              <a:t>trend_model</a:t>
            </a:r>
            <a:r>
              <a:rPr dirty="0">
                <a:latin typeface="Courier"/>
              </a:rPr>
              <a:t>  2019  N(4867, 481086)  4867.
##  6 Albania        </a:t>
            </a:r>
            <a:r>
              <a:rPr dirty="0" err="1">
                <a:latin typeface="Courier"/>
              </a:rPr>
              <a:t>trend_model</a:t>
            </a:r>
            <a:r>
              <a:rPr dirty="0">
                <a:latin typeface="Courier"/>
              </a:rPr>
              <a:t>  2020  N(5018, 486012)  5018.
##  7 Algeria        </a:t>
            </a:r>
            <a:r>
              <a:rPr dirty="0" err="1">
                <a:latin typeface="Courier"/>
              </a:rPr>
              <a:t>trend_model</a:t>
            </a:r>
            <a:r>
              <a:rPr dirty="0">
                <a:latin typeface="Courier"/>
              </a:rPr>
              <a:t>  2018  N(4410, 643094)  4410.
##  8 Algeria        </a:t>
            </a:r>
            <a:r>
              <a:rPr dirty="0" err="1">
                <a:latin typeface="Courier"/>
              </a:rPr>
              <a:t>trend_model</a:t>
            </a:r>
            <a:r>
              <a:rPr dirty="0">
                <a:latin typeface="Courier"/>
              </a:rPr>
              <a:t>  2019  N(4489, 645311)  4489.
##  9 Algeria        </a:t>
            </a:r>
            <a:r>
              <a:rPr dirty="0" err="1">
                <a:latin typeface="Courier"/>
              </a:rPr>
              <a:t>trend_model</a:t>
            </a:r>
            <a:r>
              <a:rPr dirty="0">
                <a:latin typeface="Courier"/>
              </a:rPr>
              <a:t>  2020  N(4568, 647602)  4568.
## 10 American Samoa </a:t>
            </a:r>
            <a:r>
              <a:rPr dirty="0" err="1">
                <a:latin typeface="Courier"/>
              </a:rPr>
              <a:t>trend_model</a:t>
            </a:r>
            <a:r>
              <a:rPr dirty="0">
                <a:latin typeface="Courier"/>
              </a:rPr>
              <a:t>  2018 N(12491, 652926) 12491.
## # … with 779 more rows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45474-94CF-F220-AD9F-126D440755F1}"/>
              </a:ext>
            </a:extLst>
          </p:cNvPr>
          <p:cNvSpPr txBox="1"/>
          <p:nvPr/>
        </p:nvSpPr>
        <p:spPr>
          <a:xfrm>
            <a:off x="182879" y="3200399"/>
            <a:ext cx="26134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i="1" dirty="0"/>
              <a:t>fable</a:t>
            </a:r>
            <a:r>
              <a:rPr lang="en-US" dirty="0"/>
              <a:t> is a forecast table with point forecasts and distributions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Time series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659" y="734190"/>
            <a:ext cx="10239331" cy="612381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Produce one step ahead forecasts from all models.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dirty="0" err="1">
                <a:latin typeface="Courier"/>
              </a:rPr>
              <a:t>fc_cv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fit_cv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forecast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h=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)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endParaRPr dirty="0"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# A fable: 1,255 x 5 [1]
## # Key:     .id, Symbol [1,255]
##     .id Symbol </a:t>
            </a:r>
            <a:r>
              <a:rPr dirty="0" err="1">
                <a:latin typeface="Courier"/>
              </a:rPr>
              <a:t>trading_day</a:t>
            </a:r>
            <a:r>
              <a:rPr dirty="0">
                <a:latin typeface="Courier"/>
              </a:rPr>
              <a:t>      Close .mean
##   &lt;int&gt; &lt;chr&gt;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&lt;</a:t>
            </a:r>
            <a:r>
              <a:rPr dirty="0" err="1">
                <a:latin typeface="Courier"/>
              </a:rPr>
              <a:t>dist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
## 1     1 FB               4 N(58, 5.8)  58.4
## 2     2 FB               5 N(59, 2.7)  59.0
## 3     3 FB               6 N(59, 1.9)  59.1
## 4     4 FB               7 N(58, 2.2)  57.7
## # … with 1,251 more rows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Time series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395" y="734190"/>
            <a:ext cx="10906595" cy="5780075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400" i="1" dirty="0">
                <a:solidFill>
                  <a:srgbClr val="60A0B0"/>
                </a:solidFill>
                <a:latin typeface="Courier"/>
              </a:rPr>
              <a:t># Cross-validated</a:t>
            </a:r>
            <a:br>
              <a:rPr sz="2400" dirty="0"/>
            </a:br>
            <a:r>
              <a:rPr sz="2400" dirty="0" err="1">
                <a:latin typeface="Courier"/>
              </a:rPr>
              <a:t>fc_cv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06287E"/>
                </a:solidFill>
                <a:latin typeface="Courier"/>
              </a:rPr>
              <a:t>accuracy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fb_stock</a:t>
            </a:r>
            <a:r>
              <a:rPr sz="2400" dirty="0">
                <a:latin typeface="Courier"/>
              </a:rPr>
              <a:t>)</a:t>
            </a:r>
            <a:br>
              <a:rPr sz="2400" dirty="0"/>
            </a:br>
            <a:r>
              <a:rPr sz="2400" i="1" dirty="0">
                <a:solidFill>
                  <a:srgbClr val="60A0B0"/>
                </a:solidFill>
                <a:latin typeface="Courier"/>
              </a:rPr>
              <a:t># Training set</a:t>
            </a:r>
            <a:br>
              <a:rPr sz="2400" dirty="0"/>
            </a:br>
            <a:r>
              <a:rPr sz="2400" dirty="0" err="1">
                <a:latin typeface="Courier"/>
              </a:rPr>
              <a:t>fb_stock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06287E"/>
                </a:solidFill>
                <a:latin typeface="Courier"/>
              </a:rPr>
              <a:t>model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06287E"/>
                </a:solidFill>
                <a:latin typeface="Courier"/>
              </a:rPr>
              <a:t>RW</a:t>
            </a:r>
            <a:r>
              <a:rPr sz="2400" dirty="0">
                <a:latin typeface="Courier"/>
              </a:rPr>
              <a:t>(Close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~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06287E"/>
                </a:solidFill>
                <a:latin typeface="Courier"/>
              </a:rPr>
              <a:t>drift</a:t>
            </a:r>
            <a:r>
              <a:rPr sz="2400" dirty="0">
                <a:latin typeface="Courier"/>
              </a:rPr>
              <a:t>()))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06287E"/>
                </a:solidFill>
                <a:latin typeface="Courier"/>
              </a:rPr>
              <a:t>accuracy</a:t>
            </a:r>
            <a:r>
              <a:rPr sz="2400" dirty="0">
                <a:latin typeface="Courier"/>
              </a:rPr>
              <a:t>()</a:t>
            </a:r>
            <a:endParaRPr lang="en-US" sz="2400" dirty="0">
              <a:latin typeface="Courier"/>
            </a:endParaRP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endParaRPr dirty="0">
              <a:latin typeface="Courier"/>
            </a:endParaRPr>
          </a:p>
          <a:p>
            <a:pPr marL="0" lvl="0" indent="0">
              <a:buNone/>
            </a:pPr>
            <a:r>
              <a:rPr dirty="0"/>
              <a:t>A good way to choose the best forecasting model is to find the model with the smallest RMSE computed using time series cross-validation.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A081F-2EBD-0FC4-7EAD-75BAEE90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077" y="2399533"/>
            <a:ext cx="6504376" cy="2236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Visualising forecasts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fit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forecast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 years"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(Country</a:t>
            </a:r>
            <a:r>
              <a:rPr>
                <a:solidFill>
                  <a:srgbClr val="4070A0"/>
                </a:solidFill>
                <a:latin typeface="Courier"/>
              </a:rPr>
              <a:t>=="Sweden"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(gdppc)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"GDP per capita for Sweden"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"$US"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5-toolbox_files/figure-pptx/GDP-fc-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2311400"/>
            <a:ext cx="9931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</a:t>
            </a:r>
            <a:r>
              <a:rPr dirty="0"/>
              <a:t>imple forecasting methods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4984</Words>
  <Application>Microsoft Office PowerPoint</Application>
  <PresentationFormat>Widescreen</PresentationFormat>
  <Paragraphs>277</Paragraphs>
  <Slides>71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Cambria Math</vt:lpstr>
      <vt:lpstr>Courier</vt:lpstr>
      <vt:lpstr>Office Theme</vt:lpstr>
      <vt:lpstr>Time Series Analysis and Forecasting</vt:lpstr>
      <vt:lpstr>A tidy forecasting workflow</vt:lpstr>
      <vt:lpstr>A tidy forecasting workflow</vt:lpstr>
      <vt:lpstr>Data preparation (tidy)</vt:lpstr>
      <vt:lpstr>Data visualisation</vt:lpstr>
      <vt:lpstr>Model estimation</vt:lpstr>
      <vt:lpstr>Producing forecasts</vt:lpstr>
      <vt:lpstr>Visualising forecasts</vt:lpstr>
      <vt:lpstr>Simple forecasting methods</vt:lpstr>
      <vt:lpstr>Forecasting</vt:lpstr>
      <vt:lpstr>Some simple forecasting methods</vt:lpstr>
      <vt:lpstr>MEAN(y): Average method</vt:lpstr>
      <vt:lpstr>NAIVE(y): Naïve method</vt:lpstr>
      <vt:lpstr>SNAIVE(y~lag(m)): Seasonal naïve method</vt:lpstr>
      <vt:lpstr>RW(y~drift()): Drift method</vt:lpstr>
      <vt:lpstr>Model fitting</vt:lpstr>
      <vt:lpstr>Producing forecasts</vt:lpstr>
      <vt:lpstr>Visualising forecasts</vt:lpstr>
      <vt:lpstr>Facebook closing stock price</vt:lpstr>
      <vt:lpstr>Residual diagnostics</vt:lpstr>
      <vt:lpstr>Fitted values</vt:lpstr>
      <vt:lpstr>Forecasting residuals</vt:lpstr>
      <vt:lpstr>Facebook closing stock price</vt:lpstr>
      <vt:lpstr>Facebook closing stock price</vt:lpstr>
      <vt:lpstr>Facebook closing stock price</vt:lpstr>
      <vt:lpstr>Facebook closing stock price</vt:lpstr>
      <vt:lpstr>Facebook closing stock price</vt:lpstr>
      <vt:lpstr>Facebook closing stock price</vt:lpstr>
      <vt:lpstr>gg_tsresiduals() function</vt:lpstr>
      <vt:lpstr>ACF of residuals</vt:lpstr>
      <vt:lpstr>Portmanteau tests</vt:lpstr>
      <vt:lpstr>Portmanteau tests</vt:lpstr>
      <vt:lpstr>Portmanteau tests</vt:lpstr>
      <vt:lpstr>Distributional forecasts and prediction intervals</vt:lpstr>
      <vt:lpstr>Forecast distributions</vt:lpstr>
      <vt:lpstr>Forecast distributions</vt:lpstr>
      <vt:lpstr>Prediction intervals</vt:lpstr>
      <vt:lpstr>Prediction intervals</vt:lpstr>
      <vt:lpstr>Prediction intervals</vt:lpstr>
      <vt:lpstr>Forecasting with transformations</vt:lpstr>
      <vt:lpstr>Modelling with transformations</vt:lpstr>
      <vt:lpstr>Modelling with transformations</vt:lpstr>
      <vt:lpstr>Forecasting with transformations</vt:lpstr>
      <vt:lpstr>Forecasting with transformations</vt:lpstr>
      <vt:lpstr>Bias adjustment</vt:lpstr>
      <vt:lpstr>Bias adjustment</vt:lpstr>
      <vt:lpstr>Bias adjustment</vt:lpstr>
      <vt:lpstr>Forecasting and decomposition</vt:lpstr>
      <vt:lpstr>Forecasting and decomposition</vt:lpstr>
      <vt:lpstr>US Retail Employment</vt:lpstr>
      <vt:lpstr>US Retail Employment</vt:lpstr>
      <vt:lpstr>US Retail Employment</vt:lpstr>
      <vt:lpstr>US Retail Employment</vt:lpstr>
      <vt:lpstr>Decomposition models</vt:lpstr>
      <vt:lpstr>Evaluating forecast accuracy</vt:lpstr>
      <vt:lpstr>Training and test sets</vt:lpstr>
      <vt:lpstr>Forecast errors</vt:lpstr>
      <vt:lpstr>Measures of forecast accuracy</vt:lpstr>
      <vt:lpstr>Measures of forecast accuracy</vt:lpstr>
      <vt:lpstr>Measures of forecast accuracy</vt:lpstr>
      <vt:lpstr>Measures of forecast accuracy</vt:lpstr>
      <vt:lpstr>Measures of forecast accuracy</vt:lpstr>
      <vt:lpstr>Measures of forecast accuracy</vt:lpstr>
      <vt:lpstr>PowerPoint Presentation</vt:lpstr>
      <vt:lpstr>PowerPoint Presentation</vt:lpstr>
      <vt:lpstr>PowerPoint Presentation</vt:lpstr>
      <vt:lpstr>PowerPoint Presentation</vt:lpstr>
      <vt:lpstr>Time series cross-validation</vt:lpstr>
      <vt:lpstr>Time series cross-validation</vt:lpstr>
      <vt:lpstr>Time series cross-validation</vt:lpstr>
      <vt:lpstr>Time series cross-validation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26</TotalTime>
  <Words>214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Courier</vt:lpstr>
      <vt:lpstr>Office Theme</vt:lpstr>
      <vt:lpstr>EAS509 Section 2: Time Series Analysis and Forecast</vt:lpstr>
      <vt:lpstr>Some simple forecasting methods</vt:lpstr>
      <vt:lpstr>Some simple forecasting methods</vt:lpstr>
      <vt:lpstr>Some simple forecasting methods</vt:lpstr>
      <vt:lpstr>Some simple forecasting methods</vt:lpstr>
      <vt:lpstr>Some simple forecasting methods</vt:lpstr>
      <vt:lpstr>Some simple forecasting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and Forecasting</dc:title>
  <dc:creator>Ch5. The forecasters’ toolbox</dc:creator>
  <cp:keywords/>
  <cp:lastModifiedBy>Nikolay Simakov</cp:lastModifiedBy>
  <cp:revision>2</cp:revision>
  <dcterms:created xsi:type="dcterms:W3CDTF">2022-10-19T17:31:05Z</dcterms:created>
  <dcterms:modified xsi:type="dcterms:W3CDTF">2022-10-19T19:26:46Z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OTexts.org/fpp3/</vt:lpwstr>
  </property>
  <property fmtid="{D5CDD505-2E9C-101B-9397-08002B2CF9AE}" pid="3" name="output">
    <vt:lpwstr/>
  </property>
  <property fmtid="{D5CDD505-2E9C-101B-9397-08002B2CF9AE}" pid="4" name="toc">
    <vt:lpwstr>True</vt:lpwstr>
  </property>
</Properties>
</file>