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9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BB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86" d="100"/>
          <a:sy n="86" d="100"/>
        </p:scale>
        <p:origin x="114" y="14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solidFill>
            <a:schemeClr val="bg1">
              <a:alpha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solidFill>
            <a:schemeClr val="bg1">
              <a:alpha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0621" y="734190"/>
            <a:ext cx="8603369" cy="5780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852" y="2826716"/>
            <a:ext cx="10363200" cy="1464954"/>
          </a:xfrm>
          <a:solidFill>
            <a:schemeClr val="bg1">
              <a:alpha val="75000"/>
            </a:schemeClr>
          </a:solidFill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852" y="1326528"/>
            <a:ext cx="10363200" cy="1613498"/>
          </a:xfrm>
          <a:solidFill>
            <a:schemeClr val="bg1">
              <a:alpha val="75000"/>
            </a:schemeClr>
          </a:solidFill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79" y="747539"/>
            <a:ext cx="5811521" cy="58201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747539"/>
            <a:ext cx="5811520" cy="58201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79" y="734178"/>
            <a:ext cx="58136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79" y="1373939"/>
            <a:ext cx="5813638" cy="51937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485" y="734178"/>
            <a:ext cx="579850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485" y="1373940"/>
            <a:ext cx="5798506" cy="5193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8" y="56797"/>
            <a:ext cx="11584181" cy="654728"/>
          </a:xfrm>
        </p:spPr>
        <p:txBody>
          <a:bodyPr anchor="b">
            <a:noAutofit/>
          </a:bodyPr>
          <a:lstStyle>
            <a:lvl1pPr algn="l"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79" y="2322709"/>
            <a:ext cx="11886755" cy="4262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79" y="767656"/>
            <a:ext cx="11886754" cy="14282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246" y="83576"/>
            <a:ext cx="47143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79" y="83576"/>
            <a:ext cx="7072251" cy="6470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5246" y="650314"/>
            <a:ext cx="4714388" cy="46024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79" y="45720"/>
            <a:ext cx="11811112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79" y="734190"/>
            <a:ext cx="11811112" cy="578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79" y="6641080"/>
            <a:ext cx="1325547" cy="160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1914" y="6641080"/>
            <a:ext cx="9217419" cy="160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427" y="6641080"/>
            <a:ext cx="1130207" cy="160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005BB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marL="0" lvl="0" indent="0">
              <a:buNone/>
            </a:pPr>
            <a:r>
              <a:t>Time Series Analysis and Forecasting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marL="0" lvl="0" indent="0">
              <a:buNone/>
            </a:pPr>
            <a:br/>
            <a:br/>
            <a:r>
              <a:t>Ch7. Regression models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OTexts.org/fpp3/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8" y="56797"/>
            <a:ext cx="11584181" cy="654728"/>
          </a:xfrm>
        </p:spPr>
        <p:txBody>
          <a:bodyPr/>
          <a:lstStyle/>
          <a:p>
            <a:pPr marL="0" lvl="0" indent="0">
              <a:buNone/>
            </a:pPr>
            <a:r>
              <a:t>Example: US consumption expenditure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fit_consMR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gg_tsresiduals</a:t>
            </a:r>
            <a:r>
              <a:rPr>
                <a:latin typeface="Courier"/>
              </a:rPr>
              <a:t>()</a:t>
            </a:r>
          </a:p>
        </p:txBody>
      </p:sp>
      <p:pic>
        <p:nvPicPr>
          <p:cNvPr id="3" name="Picture 1" descr="7-regression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1126837"/>
            <a:ext cx="85090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9C068E6B-9F29-130F-A033-244C32183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65338"/>
            <a:ext cx="5205528" cy="1292662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ack"/>
              </a:rPr>
              <a:t>augment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ack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ack"/>
              </a:rPr>
              <a:t>fit_consMR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ack"/>
              </a:rPr>
              <a:t>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ack"/>
              </a:rPr>
              <a:t>%&gt;%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ack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ack"/>
              </a:rPr>
              <a:t>features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ack"/>
              </a:rPr>
              <a:t>(.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ack"/>
              </a:rPr>
              <a:t>innov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ack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ack"/>
              </a:rPr>
              <a:t>ljung_box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ack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4A000"/>
                </a:solidFill>
                <a:effectLst/>
                <a:latin typeface="Hack"/>
              </a:rPr>
              <a:t>lag 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ack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Hack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ack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4A000"/>
                </a:solidFill>
                <a:effectLst/>
                <a:latin typeface="Hack"/>
              </a:rPr>
              <a:t>dof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4A000"/>
                </a:solidFill>
                <a:effectLst/>
                <a:latin typeface="Hack"/>
              </a:rPr>
              <a:t> 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ack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Hack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ack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Hack"/>
              </a:rPr>
              <a:t>#&gt;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Hack"/>
              </a:rPr>
              <a:t># A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F5902"/>
                </a:solidFill>
                <a:effectLst/>
                <a:latin typeface="Hack"/>
              </a:rPr>
              <a:t>tibble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Hack"/>
              </a:rPr>
              <a:t>: 1 × 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ack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Hack"/>
              </a:rPr>
              <a:t>#&gt; .model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F5902"/>
                </a:solidFill>
                <a:effectLst/>
                <a:latin typeface="Hack"/>
              </a:rPr>
              <a:t>lb_stat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Hack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F5902"/>
                </a:solidFill>
                <a:effectLst/>
                <a:latin typeface="Hack"/>
              </a:rPr>
              <a:t>lb_pvalue</a:t>
            </a:r>
            <a:endParaRPr lang="en-US" altLang="en-US" sz="1400" dirty="0">
              <a:solidFill>
                <a:srgbClr val="333333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Hack"/>
              </a:rPr>
              <a:t>#&gt; &lt;chr&gt; &lt;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F5902"/>
                </a:solidFill>
                <a:effectLst/>
                <a:latin typeface="Hack"/>
              </a:rPr>
              <a:t>dbl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Hack"/>
              </a:rPr>
              <a:t>&gt; &lt;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F5902"/>
                </a:solidFill>
                <a:effectLst/>
                <a:latin typeface="Hack"/>
              </a:rPr>
              <a:t>dbl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Hack"/>
              </a:rPr>
              <a:t>&gt;</a:t>
            </a:r>
            <a:endParaRPr lang="en-US" altLang="en-US" sz="1400" dirty="0">
              <a:solidFill>
                <a:srgbClr val="333333"/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Hack"/>
              </a:rPr>
              <a:t>#&gt; 1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F5902"/>
                </a:solidFill>
                <a:effectLst/>
                <a:latin typeface="Hack"/>
              </a:rPr>
              <a:t>tslm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Hack"/>
              </a:rPr>
              <a:t> 18.9 0.00204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852" y="2826716"/>
            <a:ext cx="10363200" cy="1464954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marL="0" lvl="0" indent="0">
              <a:buNone/>
            </a:pPr>
            <a:r>
              <a:t>Some useful predictors for linear models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Trend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b="1"/>
                  <a:t>Linear trend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b="1"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b="1"/>
              </a:p>
              <a:p>
                <a:pPr lvl="0"/>
                <a:r>
                  <a:t>Strong assumption that trend will continue.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1"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Nonlinear trend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b="1" dirty="0"/>
                  <a:t>Piecewise linear trend with bend at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b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b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b="1" dirty="0"/>
              </a:p>
              <a:p>
                <a:pPr marL="0" lvl="0" indent="0">
                  <a:buNone/>
                </a:pPr>
                <a:r>
                  <a:rPr b="1" dirty="0"/>
                  <a:t>Quadratic or higher order trend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, 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, …</m:t>
                      </m:r>
                    </m:oMath>
                  </m:oMathPara>
                </a14:m>
                <a:endParaRPr b="1" dirty="0"/>
              </a:p>
              <a:p>
                <a:pPr marL="0" lvl="0" indent="0">
                  <a:buNone/>
                </a:pPr>
                <a:r>
                  <a:rPr lang="en-US" dirty="0"/>
                  <a:t>                                         </a:t>
                </a:r>
                <a:r>
                  <a:rPr dirty="0"/>
                  <a:t>NOT RECOMMENDED!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1" t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8" y="56797"/>
            <a:ext cx="11584181" cy="654728"/>
          </a:xfrm>
        </p:spPr>
        <p:txBody>
          <a:bodyPr/>
          <a:lstStyle/>
          <a:p>
            <a:pPr marL="0" lvl="0" indent="0">
              <a:buNone/>
            </a:pPr>
            <a:r>
              <a:t>Dummy variables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7592" y="853385"/>
            <a:ext cx="4875208" cy="5151230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400" dirty="0"/>
              <a:t>If a categorical variable takes only two values (e.g., </a:t>
            </a:r>
            <a:r>
              <a:rPr sz="2400" dirty="0">
                <a:latin typeface="Courier"/>
              </a:rPr>
              <a:t>Yes' or</a:t>
            </a:r>
            <a:r>
              <a:rPr lang="en-US" sz="2400" dirty="0">
                <a:latin typeface="Courier"/>
              </a:rPr>
              <a:t> </a:t>
            </a:r>
            <a:r>
              <a:rPr sz="2400" dirty="0"/>
              <a:t>No’), then an equivalent numerical variable can be constructed taking value 1 if yes and 0 if no. This is called a </a:t>
            </a:r>
            <a:r>
              <a:rPr lang="en-US" sz="2400" dirty="0"/>
              <a:t>dummy variable</a:t>
            </a:r>
            <a:r>
              <a:rPr sz="2400" dirty="0"/>
              <a:t>.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If there are more than two categories, then the variable can be coded using several dummy variables (one fewer than the total number of categories).</a:t>
            </a:r>
          </a:p>
          <a:p>
            <a:pPr marL="0" lvl="0" indent="0">
              <a:buNone/>
            </a:pPr>
            <a:endParaRPr lang="en-US" sz="2400" dirty="0"/>
          </a:p>
        </p:txBody>
      </p:sp>
      <p:pic>
        <p:nvPicPr>
          <p:cNvPr id="3" name="Picture 1" descr="fig:  figs/dummy2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65660"/>
            <a:ext cx="2273300" cy="374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1" descr="fig:  figs/dummy3.jpg">
            <a:extLst>
              <a:ext uri="{FF2B5EF4-FFF2-40B4-BE49-F238E27FC236}">
                <a16:creationId xmlns:a16="http://schemas.microsoft.com/office/drawing/2014/main" id="{4C803746-27C1-9944-5A9A-D8E590602986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162800" y="3111500"/>
            <a:ext cx="5029200" cy="374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151341-8B0B-281F-058E-E951D7F0F330}"/>
              </a:ext>
            </a:extLst>
          </p:cNvPr>
          <p:cNvSpPr txBox="1"/>
          <p:nvPr/>
        </p:nvSpPr>
        <p:spPr>
          <a:xfrm rot="17332521">
            <a:off x="8489091" y="2248930"/>
            <a:ext cx="12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Monday?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2B33D-55D3-7D4E-81FC-7AE7D8FE445E}"/>
              </a:ext>
            </a:extLst>
          </p:cNvPr>
          <p:cNvSpPr txBox="1"/>
          <p:nvPr/>
        </p:nvSpPr>
        <p:spPr>
          <a:xfrm rot="17332521">
            <a:off x="9432004" y="2126461"/>
            <a:ext cx="124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Tuesday?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1C83ED-2BD7-0D3C-FA59-ED30F53309C2}"/>
              </a:ext>
            </a:extLst>
          </p:cNvPr>
          <p:cNvSpPr txBox="1"/>
          <p:nvPr/>
        </p:nvSpPr>
        <p:spPr>
          <a:xfrm rot="17332521">
            <a:off x="10022884" y="2126460"/>
            <a:ext cx="158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Wednesday?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DE6CC-127C-D71F-E299-747B395B184A}"/>
              </a:ext>
            </a:extLst>
          </p:cNvPr>
          <p:cNvSpPr txBox="1"/>
          <p:nvPr/>
        </p:nvSpPr>
        <p:spPr>
          <a:xfrm rot="17332521">
            <a:off x="10960174" y="2145850"/>
            <a:ext cx="1346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Thursday?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Beware of the dummy variable trap!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Using one dummy for each category gives too many dummy variables!</a:t>
            </a:r>
          </a:p>
          <a:p>
            <a:pPr lvl="0"/>
            <a:r>
              <a:t>The regression will then be singular and inestimable.</a:t>
            </a:r>
          </a:p>
          <a:p>
            <a:pPr lvl="0"/>
            <a:r>
              <a:t>Either omit the constant, or omit the dummy for one category.</a:t>
            </a:r>
          </a:p>
          <a:p>
            <a:pPr lvl="0"/>
            <a:r>
              <a:t>The coefficients of the dummies are relative to the omitted category.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Uses of dummy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/>
              <a:t>Seasonal dummies</a:t>
            </a:r>
          </a:p>
          <a:p>
            <a:pPr lvl="0"/>
            <a:r>
              <a:t>For quarterly data: use 3 dummies</a:t>
            </a:r>
          </a:p>
          <a:p>
            <a:pPr lvl="0"/>
            <a:r>
              <a:t>For monthly data: use 11 dummies</a:t>
            </a:r>
          </a:p>
          <a:p>
            <a:pPr lvl="0"/>
            <a:r>
              <a:t>For daily data: use 6 dummies</a:t>
            </a:r>
          </a:p>
          <a:p>
            <a:pPr lvl="0"/>
            <a:r>
              <a:t>What to do with weekly data?</a:t>
            </a:r>
          </a:p>
          <a:p>
            <a:pPr marL="0" lvl="0" indent="0">
              <a:buNone/>
            </a:pPr>
            <a:r>
              <a:rPr b="1"/>
              <a:t>Outliers</a:t>
            </a:r>
          </a:p>
          <a:p>
            <a:pPr lvl="0"/>
            <a:r>
              <a:t>If there is an outlier, you can use a dummy variable to remove its effect.</a:t>
            </a:r>
          </a:p>
          <a:p>
            <a:pPr marL="0" lvl="0" indent="0">
              <a:buNone/>
            </a:pPr>
            <a:r>
              <a:rPr b="1"/>
              <a:t>Public holidays</a:t>
            </a:r>
          </a:p>
          <a:p>
            <a:pPr lvl="0"/>
            <a:r>
              <a:t>For daily data: if it is a public holiday, dummy=1, otherwise dummy=0.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Beer production revisited</a:t>
            </a:r>
          </a:p>
        </p:txBody>
      </p:sp>
      <p:pic>
        <p:nvPicPr>
          <p:cNvPr id="3" name="Picture 1" descr="7-regression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5767" y="734190"/>
            <a:ext cx="85979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6359493-4D2E-7B36-E79B-8F182BA12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0675" y="4495605"/>
                <a:ext cx="8603369" cy="2362395"/>
              </a:xfrm>
            </p:spPr>
            <p:txBody>
              <a:bodyPr/>
              <a:lstStyle/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:r>
                  <a:rPr b="1" dirty="0"/>
                  <a:t>Regression model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b="1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 if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dirty="0"/>
                  <a:t> is quarter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dirty="0"/>
                  <a:t> and 0 otherwise.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6359493-4D2E-7B36-E79B-8F182BA12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0675" y="4495605"/>
                <a:ext cx="8603369" cy="2362395"/>
              </a:xfrm>
              <a:blipFill>
                <a:blip r:embed="rId3"/>
                <a:stretch>
                  <a:fillRect l="-1771" b="-4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Beer production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 indent="0">
              <a:buNone/>
            </a:pPr>
            <a:r>
              <a:rPr dirty="0" err="1">
                <a:latin typeface="Courier"/>
              </a:rPr>
              <a:t>fit_beer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recent_production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solidFill>
                  <a:srgbClr val="06287E"/>
                </a:solidFill>
                <a:latin typeface="Courier"/>
              </a:rPr>
              <a:t>     </a:t>
            </a:r>
            <a:r>
              <a:rPr dirty="0">
                <a:solidFill>
                  <a:srgbClr val="06287E"/>
                </a:solidFill>
                <a:latin typeface="Courier"/>
              </a:rPr>
              <a:t>model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06287E"/>
                </a:solidFill>
                <a:latin typeface="Courier"/>
              </a:rPr>
              <a:t>TSLM</a:t>
            </a:r>
            <a:r>
              <a:rPr dirty="0">
                <a:latin typeface="Courier"/>
              </a:rPr>
              <a:t>(Beer </a:t>
            </a:r>
            <a:r>
              <a:rPr dirty="0">
                <a:solidFill>
                  <a:srgbClr val="4070A0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trend</a:t>
            </a:r>
            <a:r>
              <a:rPr dirty="0">
                <a:latin typeface="Courier"/>
              </a:rPr>
              <a:t>()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season</a:t>
            </a:r>
            <a:r>
              <a:rPr dirty="0">
                <a:latin typeface="Courier"/>
              </a:rPr>
              <a:t>()))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report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fit_beer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Series: Beer 
## Model: TSLM 
## 
## Residuals:
##    Min     1Q Median     3Q    Max 
##  -42.9   -7.6   -0.5    8.0   21.8 
## 
## Coefficients:
##               Estimate Std. Error t value </a:t>
            </a:r>
            <a:r>
              <a:rPr dirty="0" err="1">
                <a:latin typeface="Courier"/>
              </a:rPr>
              <a:t>Pr</a:t>
            </a:r>
            <a:r>
              <a:rPr dirty="0">
                <a:latin typeface="Courier"/>
              </a:rPr>
              <a:t>(&gt;|t|)    
## (Intercept)   441.8004     3.7335  118.33  &lt; 2e-16 ***
## trend()        -0.3403     0.0666   -5.11  2.7e-06 ***
## season()year2 -34.6597     3.9683   -8.73  9.1e-13 ***
## season()year3 -17.8216     4.0225   -4.43  3.4e-05 ***
## season()year4  72.7964     4.0230   18.09  &lt; 2e-16 ***
## ---
## </a:t>
            </a:r>
            <a:r>
              <a:rPr dirty="0" err="1">
                <a:latin typeface="Courier"/>
              </a:rPr>
              <a:t>Signif</a:t>
            </a:r>
            <a:r>
              <a:rPr dirty="0">
                <a:latin typeface="Courier"/>
              </a:rPr>
              <a:t>. codes:  0 '***' 0.001 '**' 0.01 '*' 0.05 '.' 0.1 ' ' 1
## 
## Residual standard error: 12.2 on 69 degrees of freedom
## Multiple R-squared: 0.924,   Adjusted R-squared: 0.92
## F-statistic:  211 on 4 and 69 DF, p-value: &lt;2e-16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8" y="56797"/>
            <a:ext cx="11584181" cy="654728"/>
          </a:xfrm>
        </p:spPr>
        <p:txBody>
          <a:bodyPr/>
          <a:lstStyle/>
          <a:p>
            <a:pPr marL="0" lvl="0" indent="0">
              <a:buNone/>
            </a:pPr>
            <a:r>
              <a:t>Beer production revisited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augment</a:t>
            </a:r>
            <a:r>
              <a:rPr>
                <a:latin typeface="Courier"/>
              </a:rPr>
              <a:t>(fit_beer)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Quarter))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Beer, </a:t>
            </a:r>
            <a:r>
              <a:rPr>
                <a:solidFill>
                  <a:srgbClr val="7D9029"/>
                </a:solidFill>
                <a:latin typeface="Courier"/>
              </a:rPr>
              <a:t>colour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"Data"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.fitted, </a:t>
            </a:r>
            <a:r>
              <a:rPr>
                <a:solidFill>
                  <a:srgbClr val="7D9029"/>
                </a:solidFill>
                <a:latin typeface="Courier"/>
              </a:rPr>
              <a:t>colour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"Fitted"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solidFill>
                  <a:srgbClr val="4070A0"/>
                </a:solidFill>
                <a:latin typeface="Courier"/>
              </a:rPr>
              <a:t>"Megalitres"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solidFill>
                  <a:srgbClr val="4070A0"/>
                </a:solidFill>
                <a:latin typeface="Courier"/>
              </a:rPr>
              <a:t>"Australian quarterly beer production"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scale_colour_manual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"black"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Fitted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"#D55E00"</a:t>
            </a:r>
            <a:r>
              <a:rPr>
                <a:latin typeface="Courier"/>
              </a:rPr>
              <a:t>))</a:t>
            </a:r>
          </a:p>
        </p:txBody>
      </p:sp>
      <p:pic>
        <p:nvPicPr>
          <p:cNvPr id="3" name="Picture 1" descr="7-regression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" y="2400300"/>
            <a:ext cx="118745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Some simple forecasting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437" y="3487578"/>
                <a:ext cx="6024563" cy="3171825"/>
              </a:xfrm>
            </p:spPr>
            <p:txBody>
              <a:bodyPr>
                <a:noAutofit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lang="en-US" sz="1800" b="1" dirty="0"/>
                  <a:t>Average method</a:t>
                </a:r>
              </a:p>
              <a:p>
                <a:pPr lvl="1"/>
                <a:r>
                  <a:rPr lang="en-US" sz="1800" dirty="0"/>
                  <a:t>Forecast of all future values is equal to mean of historical data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sz="18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ar-AE" sz="18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ar-AE" sz="180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‾"/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 sz="1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ar-A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ar-AE" sz="180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ar-AE" sz="180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spcBef>
                    <a:spcPts val="3000"/>
                  </a:spcBef>
                  <a:buFont typeface="Arial"/>
                  <a:buNone/>
                </a:pPr>
                <a:r>
                  <a:rPr lang="en-US" sz="1800" b="1" dirty="0"/>
                  <a:t>Seasonal naïve method</a:t>
                </a:r>
              </a:p>
              <a:p>
                <a:pPr lvl="1"/>
                <a:r>
                  <a:rPr lang="en-US" sz="1800" dirty="0"/>
                  <a:t>Forecasts equal to last value from same season:</a:t>
                </a:r>
              </a:p>
              <a:p>
                <a:pPr marL="457200" lvl="1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sz="1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ar-AE" sz="1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ar-A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ar-AE" sz="1800" dirty="0"/>
              </a:p>
              <a:p>
                <a:pPr marL="457200" lvl="1" indent="0">
                  <a:buFont typeface="Arial"/>
                  <a:buNone/>
                </a:pPr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seasonal period and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is the integer part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ar-AE" sz="1800">
                        <a:latin typeface="Cambria Math" panose="02040503050406030204" pitchFamily="18" charset="0"/>
                      </a:rPr>
                      <m:t>/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ar-AE" sz="1800" dirty="0"/>
                  <a:t>.</a:t>
                </a:r>
                <a:endParaRPr lang="en-US" sz="1800" dirty="0"/>
              </a:p>
              <a:p>
                <a:pPr marL="457200" lvl="1" indent="0">
                  <a:buNone/>
                </a:pPr>
                <a:endParaRPr lang="ar-AE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" y="3487578"/>
                <a:ext cx="6024563" cy="3171825"/>
              </a:xfrm>
              <a:blipFill>
                <a:blip r:embed="rId2"/>
                <a:stretch>
                  <a:fillRect l="-911" t="-962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0F9CC68-8CAF-2667-40C9-990536A63D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97" b="9422"/>
          <a:stretch/>
        </p:blipFill>
        <p:spPr>
          <a:xfrm>
            <a:off x="1250156" y="632935"/>
            <a:ext cx="9920064" cy="2943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F2579A0-A040-A32E-C90A-AC98DF0C22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57875" y="2893219"/>
                <a:ext cx="6262688" cy="37061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3000"/>
                  </a:spcBef>
                  <a:buFont typeface="Arial"/>
                  <a:buNone/>
                </a:pPr>
                <a:endParaRPr lang="ar-AE" sz="1800" dirty="0"/>
              </a:p>
              <a:p>
                <a:pPr marL="0" lvl="0" indent="0">
                  <a:spcBef>
                    <a:spcPts val="3000"/>
                  </a:spcBef>
                  <a:buNone/>
                </a:pPr>
                <a:r>
                  <a:rPr lang="en-US" sz="1800" b="1" dirty="0"/>
                  <a:t>Naïve method</a:t>
                </a:r>
              </a:p>
              <a:p>
                <a:pPr lvl="1"/>
                <a:r>
                  <a:rPr lang="en-US" sz="1800" dirty="0"/>
                  <a:t>Forecasts equal to last observed value: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ar-AE" sz="1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  <a:p>
                <a:pPr marL="0" indent="0">
                  <a:spcBef>
                    <a:spcPts val="3000"/>
                  </a:spcBef>
                  <a:buFont typeface="Arial"/>
                  <a:buNone/>
                </a:pPr>
                <a:r>
                  <a:rPr lang="en-US" sz="1800" b="1" dirty="0"/>
                  <a:t>Drift method</a:t>
                </a:r>
              </a:p>
              <a:p>
                <a:pPr lvl="1"/>
                <a:r>
                  <a:rPr lang="en-US" sz="1800" dirty="0"/>
                  <a:t>Forecasts equal to last value plus average change: </a:t>
                </a:r>
              </a:p>
              <a:p>
                <a:pPr marL="457200" lvl="1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ar-AE" sz="1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  <m:r>
                        <a:rPr lang="ar-AE" sz="1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ar-AE" sz="1800" dirty="0"/>
              </a:p>
              <a:p>
                <a:pPr lvl="1"/>
                <a:r>
                  <a:rPr lang="en-US" sz="1800" dirty="0"/>
                  <a:t>Equivalent to extrapolating a line drawn between first and last observations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F2579A0-A040-A32E-C90A-AC98DF0C2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75" y="2893219"/>
                <a:ext cx="6262688" cy="3706179"/>
              </a:xfrm>
              <a:prstGeom prst="rect">
                <a:avLst/>
              </a:prstGeom>
              <a:blipFill>
                <a:blip r:embed="rId4"/>
                <a:stretch>
                  <a:fillRect l="-876" b="-1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8" y="56797"/>
            <a:ext cx="11584181" cy="654728"/>
          </a:xfrm>
        </p:spPr>
        <p:txBody>
          <a:bodyPr/>
          <a:lstStyle/>
          <a:p>
            <a:pPr marL="0" lvl="0" indent="0">
              <a:buNone/>
            </a:pPr>
            <a:r>
              <a:t>Beer production revisited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augment</a:t>
            </a:r>
            <a:r>
              <a:rPr>
                <a:latin typeface="Courier"/>
              </a:rPr>
              <a:t>(fit_beer)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Beer,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.fitted, </a:t>
            </a:r>
            <a:r>
              <a:rPr>
                <a:solidFill>
                  <a:srgbClr val="7D9029"/>
                </a:solidFill>
                <a:latin typeface="Courier"/>
              </a:rPr>
              <a:t>colour=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quarter</a:t>
            </a:r>
            <a:r>
              <a:rPr>
                <a:latin typeface="Courier"/>
              </a:rPr>
              <a:t>(Quarter))))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solidFill>
                  <a:srgbClr val="4070A0"/>
                </a:solidFill>
                <a:latin typeface="Courier"/>
              </a:rPr>
              <a:t>"Fitted"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solidFill>
                  <a:srgbClr val="4070A0"/>
                </a:solidFill>
                <a:latin typeface="Courier"/>
              </a:rPr>
              <a:t>"Actual values"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"Quarterly beer production"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scale_colour_brewer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palette=</a:t>
            </a:r>
            <a:r>
              <a:rPr>
                <a:solidFill>
                  <a:srgbClr val="4070A0"/>
                </a:solidFill>
                <a:latin typeface="Courier"/>
              </a:rPr>
              <a:t>"Dark2"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"Quarter"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geom_abline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intercept=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slope=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3" name="Picture 1" descr="7-regression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" y="2400300"/>
            <a:ext cx="118745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8" y="56797"/>
            <a:ext cx="11584181" cy="654728"/>
          </a:xfrm>
        </p:spPr>
        <p:txBody>
          <a:bodyPr/>
          <a:lstStyle/>
          <a:p>
            <a:pPr marL="0" lvl="0" indent="0">
              <a:buNone/>
            </a:pPr>
            <a:r>
              <a:t>Beer production revisited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fit_beer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gg_tsresiduals</a:t>
            </a:r>
            <a:r>
              <a:rPr>
                <a:latin typeface="Courier"/>
              </a:rPr>
              <a:t>()</a:t>
            </a:r>
          </a:p>
        </p:txBody>
      </p:sp>
      <p:pic>
        <p:nvPicPr>
          <p:cNvPr id="3" name="Picture 1" descr="7-regression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2311400"/>
            <a:ext cx="85090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8" y="56797"/>
            <a:ext cx="11584181" cy="654728"/>
          </a:xfrm>
        </p:spPr>
        <p:txBody>
          <a:bodyPr/>
          <a:lstStyle/>
          <a:p>
            <a:pPr marL="0" lvl="0" indent="0">
              <a:buNone/>
            </a:pPr>
            <a:r>
              <a:t>Beer production revisited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fit_beer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forecast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autoplot</a:t>
            </a:r>
            <a:r>
              <a:rPr>
                <a:latin typeface="Courier"/>
              </a:rPr>
              <a:t>(recent_production)</a:t>
            </a:r>
          </a:p>
        </p:txBody>
      </p:sp>
      <p:pic>
        <p:nvPicPr>
          <p:cNvPr id="3" name="Picture 1" descr="7-regression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2311400"/>
            <a:ext cx="85090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Fourier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Periodic seasonality can be handled using pairs of Fourier terms: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𝑘𝑡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  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𝑘𝑡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𝑏𝑡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lvl="0"/>
                <a:r>
                  <a:t>Every periodic function can be approximated by sums of sin and cos terms for large enough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t>.</a:t>
                </a:r>
              </a:p>
              <a:p>
                <a:pPr lvl="0"/>
                <a:r>
                  <a:t>Choose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t> by minimizing AICc.</a:t>
                </a:r>
              </a:p>
              <a:p>
                <a:pPr lvl="0"/>
                <a:r>
                  <a:t>Called “harmonic regression”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TSLM</a:t>
                </a:r>
                <a:r>
                  <a:rPr>
                    <a:latin typeface="Courier"/>
                  </a:rPr>
                  <a:t>(y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~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trend</a:t>
                </a:r>
                <a:r>
                  <a:rPr>
                    <a:latin typeface="Courier"/>
                  </a:rPr>
                  <a:t>()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fourier</a:t>
                </a:r>
                <a:r>
                  <a:rPr>
                    <a:latin typeface="Courier"/>
                  </a:rPr>
                  <a:t>(K))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9" t="-2107" b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Harmonic regression: beer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fourier_beer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recent_production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model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TSLM</a:t>
            </a:r>
            <a:r>
              <a:rPr>
                <a:latin typeface="Courier"/>
              </a:rPr>
              <a:t>(Beer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trend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fourier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K=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report</a:t>
            </a:r>
            <a:r>
              <a:rPr>
                <a:latin typeface="Courier"/>
              </a:rPr>
              <a:t>(fourier_beer)</a:t>
            </a:r>
          </a:p>
          <a:p>
            <a:pPr lvl="0" indent="0">
              <a:buNone/>
            </a:pPr>
            <a:r>
              <a:rPr>
                <a:latin typeface="Courier"/>
              </a:rPr>
              <a:t>## Series: Beer 
## Model: TSLM 
## 
## Residuals:
##    Min     1Q Median     3Q    Max 
##  -42.9   -7.6   -0.5    8.0   21.8 
## 
## Coefficients:
##                    Estimate Std. Error t value Pr(&gt;|t|)    
## (Intercept)        446.8792     2.8732  155.53  &lt; 2e-16 ***
## trend()             -0.3403     0.0666   -5.11  2.7e-06 ***
## fourier(K = 2)C1_4   8.9108     2.0112    4.43  3.4e-05 ***
## fourier(K = 2)S1_4 -53.7281     2.0112  -26.71  &lt; 2e-16 ***
## fourier(K = 2)C2_4 -13.9896     1.4226   -9.83  9.3e-15 ***
## ---
## Signif. codes:  0 '***' 0.001 '**' 0.01 '*' 0.05 '.' 0.1 ' ' 1
## 
## Residual standard error: 12.2 on 69 degrees of freedom
## Multiple R-squared: 0.924,   Adjusted R-squared: 0.92
## F-statistic:  211 on 4 and 69 DF, p-value: &lt;2e-16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8" y="56797"/>
            <a:ext cx="11584181" cy="654728"/>
          </a:xfrm>
        </p:spPr>
        <p:txBody>
          <a:bodyPr/>
          <a:lstStyle/>
          <a:p>
            <a:pPr marL="0" lvl="0" indent="0">
              <a:buNone/>
            </a:pPr>
            <a:r>
              <a:t>Harmonic regression: eating-out expenditure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aus_cafe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aus_retail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Industry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"Cafes, restaurants and takeaway food services"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year</a:t>
            </a:r>
            <a:r>
              <a:rPr>
                <a:latin typeface="Courier"/>
              </a:rPr>
              <a:t>(Month)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2004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2018</a:t>
            </a:r>
            <a:br/>
            <a:r>
              <a:rPr>
                <a:latin typeface="Courier"/>
              </a:rPr>
              <a:t>  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summarise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Turnover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(Turnover))</a:t>
            </a:r>
            <a:br/>
            <a:r>
              <a:rPr>
                <a:latin typeface="Courier"/>
              </a:rPr>
              <a:t>aus_cafe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autoplot</a:t>
            </a:r>
            <a:r>
              <a:rPr>
                <a:latin typeface="Courier"/>
              </a:rPr>
              <a:t>(Turnover)</a:t>
            </a:r>
          </a:p>
        </p:txBody>
      </p:sp>
      <p:pic>
        <p:nvPicPr>
          <p:cNvPr id="3" name="Picture 1" descr="7-regression_files/figure-pptx/caf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2311400"/>
            <a:ext cx="85090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Harmonic regression: eating-out expenditure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fit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aus_cafe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model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K1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TSLM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(Turnover)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trend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fourier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K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K2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TSLM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(Turnover)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trend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fourier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K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K3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TSLM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(Turnover)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trend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fourier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K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K4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TSLM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(Turnover)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trend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fourier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K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K5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TSLM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(Turnover)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trend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fourier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K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K6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TSLM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(Turnover)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trend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fourier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K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glance</a:t>
            </a:r>
            <a:r>
              <a:rPr>
                <a:latin typeface="Courier"/>
              </a:rPr>
              <a:t>(fit)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(.model, r_squared, adj_r_squared, AICc)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6 × 4
##   .model r_squared adj_r_squared   AICc
##   &lt;chr&gt;      &lt;dbl&gt;         &lt;dbl&gt;  &lt;dbl&gt;
## 1 K1         0.962         0.962 -1085.
## 2 K2         0.966         0.965 -1099.
## 3 K3         0.976         0.975 -1160.
## 4 K4         0.980         0.979 -1183.
## 5 K5         0.985         0.984 -1234.
## 6 K6         0.985         0.984 -1232.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Harmonic regression: eating-out expenditure</a:t>
            </a:r>
          </a:p>
        </p:txBody>
      </p:sp>
      <p:pic>
        <p:nvPicPr>
          <p:cNvPr id="3" name="Picture 1" descr="7-regression_files/figure-pptx/cafe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32200" y="723900"/>
            <a:ext cx="8089900" cy="577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Harmonic regression: eating-out expenditure</a:t>
            </a:r>
          </a:p>
        </p:txBody>
      </p:sp>
      <p:pic>
        <p:nvPicPr>
          <p:cNvPr id="3" name="Picture 1" descr="7-regression_files/figure-pptx/cafe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32200" y="723900"/>
            <a:ext cx="8089900" cy="577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Harmonic regression: eating-out expenditure</a:t>
            </a:r>
          </a:p>
        </p:txBody>
      </p:sp>
      <p:pic>
        <p:nvPicPr>
          <p:cNvPr id="3" name="Picture 1" descr="7-regression_files/figure-pptx/cafe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32200" y="723900"/>
            <a:ext cx="8089900" cy="577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852" y="2826716"/>
            <a:ext cx="10363200" cy="1464954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marL="0" lvl="0" indent="0">
              <a:buNone/>
            </a:pPr>
            <a:r>
              <a:t>The linear model with time series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Harmonic regression: eating-out expenditure</a:t>
            </a:r>
          </a:p>
        </p:txBody>
      </p:sp>
      <p:pic>
        <p:nvPicPr>
          <p:cNvPr id="3" name="Picture 1" descr="7-regression_files/figure-pptx/cafe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32200" y="723900"/>
            <a:ext cx="8089900" cy="577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Harmonic regression: eating-out expenditure</a:t>
            </a:r>
          </a:p>
        </p:txBody>
      </p:sp>
      <p:pic>
        <p:nvPicPr>
          <p:cNvPr id="3" name="Picture 1" descr="7-regression_files/figure-pptx/cafe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32200" y="723900"/>
            <a:ext cx="8089900" cy="577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Harmonic regression: eating-out expenditure</a:t>
            </a:r>
          </a:p>
        </p:txBody>
      </p:sp>
      <p:pic>
        <p:nvPicPr>
          <p:cNvPr id="3" name="Picture 1" descr="7-regression_files/figure-pptx/cafe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32200" y="723900"/>
            <a:ext cx="8089900" cy="577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Intervention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b="1"/>
                  <a:t>Spikes</a:t>
                </a:r>
              </a:p>
              <a:p>
                <a:pPr lvl="0"/>
                <a:r>
                  <a:t>Equivalent to a dummy variable for handling an outlier.</a:t>
                </a:r>
              </a:p>
              <a:p>
                <a:pPr marL="0" lvl="0" indent="0">
                  <a:buNone/>
                </a:pPr>
                <a:r>
                  <a:rPr b="1"/>
                  <a:t>Steps</a:t>
                </a:r>
              </a:p>
              <a:p>
                <a:pPr lvl="0"/>
                <a:r>
                  <a:t>Variable takes value 0 before the intervention and 1 afterwards.</a:t>
                </a:r>
              </a:p>
              <a:p>
                <a:pPr marL="0" lvl="0" indent="0">
                  <a:buNone/>
                </a:pPr>
                <a:r>
                  <a:rPr b="1"/>
                  <a:t>Change of slope</a:t>
                </a:r>
              </a:p>
              <a:p>
                <a:pPr lvl="0"/>
                <a:r>
                  <a:t>Variables take values 0 before the intervention and 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{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3</m:t>
                    </m:r>
                    <m:r>
                      <a:rPr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t> afterwards.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1"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Holidays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b="1"/>
                  <a:t>For monthly data</a:t>
                </a:r>
              </a:p>
              <a:p>
                <a:pPr lvl="0"/>
                <a:r>
                  <a:t>Christmas: always in December so part of monthly seasonal effect</a:t>
                </a:r>
              </a:p>
              <a:p>
                <a:pPr lvl="0"/>
                <a:r>
                  <a:t>Easter: use a dummy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 if any part of Easter is in that month,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t> otherwise.</a:t>
                </a:r>
              </a:p>
              <a:p>
                <a:pPr lvl="0"/>
                <a:r>
                  <a:t>Ramadan and Chinese new year similar.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1"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Distributed lags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Lagged values of a predictor.</a:t>
                </a:r>
              </a:p>
              <a:p>
                <a:pPr marL="0" lvl="0" indent="0">
                  <a:buNone/>
                </a:pPr>
                <a:r>
                  <a:rPr dirty="0"/>
                  <a:t>Example: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dirty="0"/>
                  <a:t> is advertising which has a delayed effect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/>
                              <m:t>advertising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for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previous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month</m:t>
                            </m:r>
                            <m:r>
                              <m:rPr>
                                <m:nor/>
                              </m:rPr>
                              <a:rPr/>
                              <m:t>;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/>
                              <m:t>advertising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for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two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months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previously</m:t>
                            </m:r>
                            <m:r>
                              <m:rPr>
                                <m:nor/>
                              </m:rPr>
                              <a:rPr/>
                              <m:t>;</m:t>
                            </m:r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/>
                              <m:t>advertising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for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m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months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previously</m:t>
                            </m:r>
                            <m:r>
                              <m:rPr>
                                <m:nor/>
                              </m:rPr>
                              <a:rPr/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1"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8" y="56797"/>
            <a:ext cx="11584181" cy="654728"/>
          </a:xfrm>
        </p:spPr>
        <p:txBody>
          <a:bodyPr/>
          <a:lstStyle/>
          <a:p>
            <a:pPr marL="0" lvl="0" indent="0">
              <a:buNone/>
            </a:pPr>
            <a:r>
              <a:t>Example: Boston marathon winning times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marathon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boston_marathon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(Event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"Men's open division"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Event)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Minutes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(Time)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marathon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autoplot</a:t>
            </a:r>
            <a:r>
              <a:rPr>
                <a:latin typeface="Courier"/>
              </a:rPr>
              <a:t>(Minutes)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solidFill>
                  <a:srgbClr val="4070A0"/>
                </a:solidFill>
                <a:latin typeface="Courier"/>
              </a:rPr>
              <a:t>"Winning times in minutes"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3" name="Picture 1" descr="7-regression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8300" y="2311400"/>
            <a:ext cx="114808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Example: Boston marathon winning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367" y="734190"/>
            <a:ext cx="10934624" cy="5780075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1800" dirty="0" err="1">
                <a:latin typeface="Courier"/>
              </a:rPr>
              <a:t>fit_trends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800" dirty="0">
                <a:latin typeface="Courier"/>
              </a:rPr>
              <a:t> marathon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1800"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06287E"/>
                </a:solidFill>
                <a:latin typeface="Courier"/>
              </a:rPr>
              <a:t>model</a:t>
            </a:r>
            <a:r>
              <a:rPr sz="1800" dirty="0">
                <a:latin typeface="Courier"/>
              </a:rPr>
              <a:t>(</a:t>
            </a:r>
            <a:br>
              <a:rPr sz="1800" dirty="0"/>
            </a:br>
            <a:r>
              <a:rPr sz="1800" dirty="0">
                <a:latin typeface="Courier"/>
              </a:rPr>
              <a:t>  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Linear trend</a:t>
            </a:r>
            <a:br>
              <a:rPr sz="1800"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7D9029"/>
                </a:solidFill>
                <a:latin typeface="Courier"/>
              </a:rPr>
              <a:t>linear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6287E"/>
                </a:solidFill>
                <a:latin typeface="Courier"/>
              </a:rPr>
              <a:t>TSLM</a:t>
            </a:r>
            <a:r>
              <a:rPr sz="1800" dirty="0">
                <a:latin typeface="Courier"/>
              </a:rPr>
              <a:t>(Minutes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~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6287E"/>
                </a:solidFill>
                <a:latin typeface="Courier"/>
              </a:rPr>
              <a:t>trend</a:t>
            </a:r>
            <a:r>
              <a:rPr sz="1800" dirty="0">
                <a:latin typeface="Courier"/>
              </a:rPr>
              <a:t>()),</a:t>
            </a:r>
            <a:br>
              <a:rPr sz="1800" dirty="0"/>
            </a:br>
            <a:r>
              <a:rPr sz="1800" dirty="0">
                <a:latin typeface="Courier"/>
              </a:rPr>
              <a:t>  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Exponential trend</a:t>
            </a:r>
            <a:br>
              <a:rPr sz="1800"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7D9029"/>
                </a:solidFill>
                <a:latin typeface="Courier"/>
              </a:rPr>
              <a:t>exponential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6287E"/>
                </a:solidFill>
                <a:latin typeface="Courier"/>
              </a:rPr>
              <a:t>TSLM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6287E"/>
                </a:solidFill>
                <a:latin typeface="Courier"/>
              </a:rPr>
              <a:t>log</a:t>
            </a:r>
            <a:r>
              <a:rPr sz="1800" dirty="0">
                <a:latin typeface="Courier"/>
              </a:rPr>
              <a:t>(Minutes)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~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6287E"/>
                </a:solidFill>
                <a:latin typeface="Courier"/>
              </a:rPr>
              <a:t>trend</a:t>
            </a:r>
            <a:r>
              <a:rPr sz="1800" dirty="0">
                <a:latin typeface="Courier"/>
              </a:rPr>
              <a:t>()),</a:t>
            </a:r>
            <a:br>
              <a:rPr sz="1800" dirty="0"/>
            </a:br>
            <a:r>
              <a:rPr sz="1800" dirty="0">
                <a:latin typeface="Courier"/>
              </a:rPr>
              <a:t>  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Piecewise linear trend</a:t>
            </a:r>
            <a:br>
              <a:rPr sz="1800"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7D9029"/>
                </a:solidFill>
                <a:latin typeface="Courier"/>
              </a:rPr>
              <a:t>piecewise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6287E"/>
                </a:solidFill>
                <a:latin typeface="Courier"/>
              </a:rPr>
              <a:t>TSLM</a:t>
            </a:r>
            <a:r>
              <a:rPr sz="1800" dirty="0">
                <a:latin typeface="Courier"/>
              </a:rPr>
              <a:t>(Minutes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~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6287E"/>
                </a:solidFill>
                <a:latin typeface="Courier"/>
              </a:rPr>
              <a:t>trend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7D9029"/>
                </a:solidFill>
                <a:latin typeface="Courier"/>
              </a:rPr>
              <a:t>knots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6287E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1940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1980</a:t>
            </a:r>
            <a:r>
              <a:rPr sz="1800" dirty="0">
                <a:latin typeface="Courier"/>
              </a:rPr>
              <a:t>)))</a:t>
            </a:r>
            <a:br>
              <a:rPr sz="1800" dirty="0"/>
            </a:br>
            <a:r>
              <a:rPr sz="1800" dirty="0">
                <a:latin typeface="Courier"/>
              </a:rPr>
              <a:t>  )</a:t>
            </a:r>
          </a:p>
          <a:p>
            <a:pPr lvl="0" indent="0">
              <a:buNone/>
            </a:pPr>
            <a:r>
              <a:rPr sz="1800" dirty="0" err="1">
                <a:latin typeface="Courier"/>
              </a:rPr>
              <a:t>fit_trends</a:t>
            </a:r>
            <a:endParaRPr sz="1800" dirty="0">
              <a:latin typeface="Courier"/>
            </a:endParaRPr>
          </a:p>
          <a:p>
            <a:pPr lvl="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mable</a:t>
            </a:r>
            <a:r>
              <a:rPr sz="1800" dirty="0">
                <a:latin typeface="Courier"/>
              </a:rPr>
              <a:t>: 1 x 3
##    linear exponential piecewise
##   &lt;model&gt;     &lt;model&gt;   &lt;model&gt;
## 1  &lt;TSLM&gt;      &lt;TSLM&gt;    &lt;TSLM&gt;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8" y="56797"/>
            <a:ext cx="11584181" cy="654728"/>
          </a:xfrm>
        </p:spPr>
        <p:txBody>
          <a:bodyPr/>
          <a:lstStyle/>
          <a:p>
            <a:pPr marL="0" lvl="0" indent="0">
              <a:buNone/>
            </a:pPr>
            <a:r>
              <a:t>Example: Boston marathon winning times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fit_trends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forecast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h=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autoplot</a:t>
            </a:r>
            <a:r>
              <a:rPr>
                <a:latin typeface="Courier"/>
              </a:rPr>
              <a:t>(marathon)</a:t>
            </a:r>
          </a:p>
        </p:txBody>
      </p:sp>
      <p:pic>
        <p:nvPicPr>
          <p:cNvPr id="3" name="Picture 1" descr="7-regression_files/figure-pptx/unnamed-chunk-1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7500" y="2311400"/>
            <a:ext cx="9042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8" y="56797"/>
            <a:ext cx="11584181" cy="654728"/>
          </a:xfrm>
        </p:spPr>
        <p:txBody>
          <a:bodyPr/>
          <a:lstStyle/>
          <a:p>
            <a:pPr marL="0" lvl="0" indent="0">
              <a:buNone/>
            </a:pPr>
            <a:r>
              <a:t>Example: Boston marathon winning times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 sz="1800" dirty="0" err="1">
                <a:latin typeface="Courier"/>
              </a:rPr>
              <a:t>fit_trends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1800"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06287E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(piecewise)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1800" dirty="0"/>
            </a:br>
            <a:r>
              <a:rPr sz="1800" dirty="0">
                <a:latin typeface="Courier"/>
              </a:rPr>
              <a:t>  </a:t>
            </a:r>
            <a:r>
              <a:rPr sz="1800" dirty="0" err="1">
                <a:solidFill>
                  <a:srgbClr val="06287E"/>
                </a:solidFill>
                <a:latin typeface="Courier"/>
              </a:rPr>
              <a:t>gg_tsresiduals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3" name="Picture 1" descr="7-regression_files/figure-pptx/residPiecewis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2311400"/>
            <a:ext cx="85090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Multiple regression and forecasting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83725" y="1032205"/>
                <a:ext cx="8310265" cy="57800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dirty="0"/>
                  <a:t> is the variable we want to predict: the “response” variable</a:t>
                </a:r>
              </a:p>
              <a:p>
                <a:pPr lvl="0"/>
                <a:r>
                  <a:rPr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dirty="0"/>
                  <a:t> is numerical and is called a “predictor”. They are usually assumed to be known for all past and future times.</a:t>
                </a:r>
              </a:p>
              <a:p>
                <a:pPr lvl="0"/>
                <a:r>
                  <a:rPr dirty="0"/>
                  <a:t>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dirty="0"/>
                  <a:t> measure the effect of each predictor after taking account of the effect of all other predictors in the model.</a:t>
                </a:r>
              </a:p>
              <a:p>
                <a:pPr marL="0" lvl="0" indent="0">
                  <a:buNone/>
                </a:pPr>
                <a:r>
                  <a:rPr dirty="0"/>
                  <a:t>That is, the coefficients measure the </a:t>
                </a:r>
                <a:r>
                  <a:rPr b="1" dirty="0"/>
                  <a:t>marginal effects</a:t>
                </a:r>
                <a:r>
                  <a:rPr dirty="0"/>
                  <a:t>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dirty="0"/>
                  <a:t> is a white noise error term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3725" y="1032205"/>
                <a:ext cx="8310265" cy="5780075"/>
              </a:xfrm>
              <a:blipFill>
                <a:blip r:embed="rId2"/>
                <a:stretch>
                  <a:fillRect l="-1686" r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A5D3B3-2B66-441C-C40E-7196C96B43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735"/>
          <a:stretch/>
        </p:blipFill>
        <p:spPr>
          <a:xfrm>
            <a:off x="19367" y="744582"/>
            <a:ext cx="3664358" cy="357693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852" y="2826716"/>
            <a:ext cx="10363200" cy="1464954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marL="0" lvl="0" indent="0">
              <a:buNone/>
            </a:pPr>
            <a:r>
              <a:t>Residual diagnostics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Multiple regression and forecasting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For forecasting purposes, we require the following assumptions: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 are uncorrelated and zero mean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 are uncorrelated with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. </a:t>
                </a:r>
              </a:p>
              <a:p>
                <a:pPr marL="0" lvl="0" indent="0">
                  <a:buNone/>
                </a:pPr>
                <a:r>
                  <a:t>It is </a:t>
                </a:r>
                <a:r>
                  <a:rPr b="1"/>
                  <a:t>useful</a:t>
                </a:r>
                <a:r>
                  <a:t> to also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nor/>
                      </m:rPr>
                      <a:rPr/>
                      <m:t>N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t> when producing prediction intervals or doing statistical tests.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1" t="-1370" r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Residual plots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Useful for spotting outliers and whether the linear model was appropriate.</a:t>
                </a:r>
              </a:p>
              <a:p>
                <a:pPr lvl="0"/>
                <a:r>
                  <a:t>Scatterplot of residuals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 against each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.</a:t>
                </a:r>
              </a:p>
              <a:p>
                <a:pPr lvl="0"/>
                <a:r>
                  <a:t>Scatterplot residuals against the fitted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/>
              </a:p>
              <a:p>
                <a:pPr lvl="0"/>
                <a:r>
                  <a:t>Expect to see scatterplots resembling a horizontal band with no values too far from the band and no patterns such as curvature or increasing spread.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1" t="-1370" r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Residual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If a plot of the residuals vs any predictor in the model shows a pattern, then the relationship is nonlinear.</a:t>
            </a:r>
          </a:p>
          <a:p>
            <a:pPr lvl="0"/>
            <a:r>
              <a:t>If a plot of the residuals vs any predictor </a:t>
            </a:r>
            <a:r>
              <a:rPr b="1"/>
              <a:t>not</a:t>
            </a:r>
            <a:r>
              <a:t> in the model shows a pattern, then the predictor should be added to the model.</a:t>
            </a:r>
          </a:p>
          <a:p>
            <a:pPr lvl="0"/>
            <a:r>
              <a:t>If a plot of the residuals vs fitted values shows a pattern, then there is heteroscedasticity in the errors. (Could try a transformation.)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852" y="2826716"/>
            <a:ext cx="10363200" cy="1464954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marL="0" lvl="0" indent="0">
              <a:buNone/>
            </a:pPr>
            <a:r>
              <a:t>Selecting predictors and forecast evaluation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Comparing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t>Computer output for regression will always give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 value. This is a useful summary of the model.</a:t>
                </a:r>
              </a:p>
              <a:p>
                <a:pPr lvl="0"/>
                <a:r>
                  <a:t>It is equal to the square of the correlation between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t>.</a:t>
                </a:r>
              </a:p>
              <a:p>
                <a:pPr lvl="0"/>
                <a:r>
                  <a:t>It is often called the ``coefficient of determination’’.</a:t>
                </a:r>
              </a:p>
              <a:p>
                <a:pPr lvl="0"/>
                <a:r>
                  <a:t>It can also be calculated as follows: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/>
              </a:p>
              <a:p>
                <a:pPr lvl="0"/>
                <a:r>
                  <a:t>It is the proportion of variance accounted for (explained) by the predictors.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9" t="-1264" r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Comparing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However </a:t>
                </a:r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 does not allow for ``degrees of freedom’’.</a:t>
                </a:r>
              </a:p>
              <a:p>
                <a:pPr lvl="0"/>
                <a:r>
                  <a:t>Adding </a:t>
                </a:r>
                <a:r>
                  <a:rPr i="1"/>
                  <a:t>any</a:t>
                </a:r>
                <a:r>
                  <a:t> variable tends to increase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, even if that variable is irrelevant. </a:t>
                </a:r>
              </a:p>
              <a:p>
                <a:pPr marL="0" lvl="0" indent="0">
                  <a:buNone/>
                </a:pPr>
                <a:r>
                  <a:t>To overcome this problem, we can use </a:t>
                </a:r>
                <a:r>
                  <a:rPr i="1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‾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no. predictors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no. observations.</a:t>
                </a:r>
              </a:p>
              <a:p>
                <a:pPr marL="0" lvl="0" indent="0">
                  <a:buNone/>
                </a:pPr>
                <a:r>
                  <a:t>Maximizing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‾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 is equivalent to minimizing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9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Akaike’s Information Criterion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/>
                        <m:t>AIC</m:t>
                      </m:r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t> is the likelihood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t> is the number of predictors in the model.</a:t>
                </a:r>
              </a:p>
              <a:p>
                <a:pPr lvl="0"/>
                <a:r>
                  <a:t>AIC penalizes terms more heavily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‾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.</a:t>
                </a:r>
              </a:p>
              <a:p>
                <a:pPr lvl="0"/>
                <a:r>
                  <a:t>Minimizing the AIC is asymptotically equivalent to minimizing MSE via </a:t>
                </a:r>
                <a:r>
                  <a:rPr b="1"/>
                  <a:t>leave-one-out cross-validation</a:t>
                </a:r>
                <a:r>
                  <a:t> (for any linear regression).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Corrected AIC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For small values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t>, the AIC tends to select too many predictors, and so a bias-corrected version of the AIC has been developed.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/>
                            <m:t>AIC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/>
                            <m:t>C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/>
                        <m:t>AIC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As with the AIC, the AIC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b>
                        <m:r>
                          <m:rPr>
                            <m:nor/>
                          </m:rPr>
                          <a:rPr/>
                          <m:t>C</m:t>
                        </m:r>
                      </m:sub>
                    </m:sSub>
                  </m:oMath>
                </a14:m>
                <a:r>
                  <a:t> should be minimized.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1" t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Bayesian Information Criterion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/>
                        <m:t>BIC</m:t>
                      </m:r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t> is the likelihood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t> is the number of predictors in the model.</a:t>
                </a:r>
              </a:p>
              <a:p>
                <a:pPr lvl="0"/>
                <a:r>
                  <a:t>BIC penalizes terms more heavily than AIC</a:t>
                </a:r>
              </a:p>
              <a:p>
                <a:pPr lvl="0"/>
                <a:r>
                  <a:t>Also called SBIC and SC.</a:t>
                </a:r>
              </a:p>
              <a:p>
                <a:pPr lvl="0"/>
                <a:r>
                  <a:t>Minimizing BIC is asymptotically equivalent to leave-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t>-out cross-validation when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𝑣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/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Example: US consumption expenditure</a:t>
            </a:r>
          </a:p>
        </p:txBody>
      </p:sp>
      <p:pic>
        <p:nvPicPr>
          <p:cNvPr id="3" name="Picture 1" descr="7-regression_files/figure-pptx/MultiPredictor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74245" y="594360"/>
            <a:ext cx="10601855" cy="606044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Leave-one-out 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For regression, leave-one-out cross-validation is faster and more efficient than time-series cross-validation.</a:t>
            </a:r>
          </a:p>
          <a:p>
            <a:pPr lvl="0"/>
            <a:r>
              <a:t>Select one observation for test set, and use </a:t>
            </a:r>
            <a:r>
              <a:rPr i="1"/>
              <a:t>remaining</a:t>
            </a:r>
            <a:r>
              <a:t> observations in training set. Compute error on test observation.</a:t>
            </a:r>
          </a:p>
          <a:p>
            <a:pPr lvl="0"/>
            <a:r>
              <a:t>Repeat using each possible observation as the test set.</a:t>
            </a:r>
          </a:p>
          <a:p>
            <a:pPr lvl="0"/>
            <a:r>
              <a:t>Compute accuracy measure over all errors.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8" y="56797"/>
            <a:ext cx="11584181" cy="65472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Cross-validation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67A381-2F07-B14D-8ED1-4C81D4BB4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7" y="803387"/>
            <a:ext cx="11945229" cy="5997816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8" y="56797"/>
            <a:ext cx="11584181" cy="654728"/>
          </a:xfrm>
        </p:spPr>
        <p:txBody>
          <a:bodyPr/>
          <a:lstStyle/>
          <a:p>
            <a:pPr marL="0" lvl="0" indent="0">
              <a:buNone/>
            </a:pPr>
            <a:r>
              <a:t>Cross-validation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4E36A2-F1FC-3127-926C-E47A713CF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71" y="736840"/>
            <a:ext cx="11854255" cy="6034663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Choosing regression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Best subsets regression</a:t>
            </a:r>
          </a:p>
          <a:p>
            <a:pPr lvl="0"/>
            <a:r>
              <a:t>Fit all possible regression models using one or more of the predictors.</a:t>
            </a:r>
          </a:p>
          <a:p>
            <a:pPr lvl="0"/>
            <a:r>
              <a:t>Choose the best model based on one of the measures of predictive ability (CV, AIC, AICc).</a:t>
            </a:r>
          </a:p>
          <a:p>
            <a:pPr marL="0" lvl="0" indent="0">
              <a:buNone/>
            </a:pPr>
            <a:r>
              <a:rPr b="1"/>
              <a:t>Warning!</a:t>
            </a:r>
          </a:p>
          <a:p>
            <a:pPr lvl="0"/>
            <a:r>
              <a:t>If there are a large number of predictors, this is not possible.</a:t>
            </a:r>
          </a:p>
          <a:p>
            <a:pPr lvl="0"/>
            <a:r>
              <a:t>For example, 44 predictors leads to 18 trillion possible models!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Choosing regression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Backwards stepwise regression</a:t>
            </a:r>
          </a:p>
          <a:p>
            <a:pPr lvl="0"/>
            <a:r>
              <a:t>Start with a model containing all variables.</a:t>
            </a:r>
          </a:p>
          <a:p>
            <a:pPr lvl="0"/>
            <a:r>
              <a:t>Try subtracting one variable at a time. Keep the model if it has lower CV or AICc.</a:t>
            </a:r>
          </a:p>
          <a:p>
            <a:pPr lvl="0"/>
            <a:r>
              <a:t>Iterate until no further improvement.</a:t>
            </a:r>
          </a:p>
          <a:p>
            <a:pPr marL="0" lvl="0" indent="0">
              <a:buNone/>
            </a:pPr>
            <a:r>
              <a:rPr b="1"/>
              <a:t>Notes</a:t>
            </a:r>
          </a:p>
          <a:p>
            <a:pPr lvl="0"/>
            <a:r>
              <a:t>Stepwise regression is not guaranteed to lead to the best possible model.</a:t>
            </a:r>
          </a:p>
          <a:p>
            <a:pPr lvl="0"/>
            <a:r>
              <a:t>Inference on coefficients of final model will be wrong.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852" y="2826716"/>
            <a:ext cx="10363200" cy="1464954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marL="0" lvl="0" indent="0">
              <a:buNone/>
            </a:pPr>
            <a:r>
              <a:t>Forecasting with regression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Ex-ante versus ex-post forecasts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i="1" dirty="0"/>
              <a:t>Ex ante forecasts</a:t>
            </a:r>
            <a:r>
              <a:rPr dirty="0"/>
              <a:t> are made using only information available in advance.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require forecasts of predictors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i="1" dirty="0"/>
              <a:t>Ex post forecasts</a:t>
            </a:r>
            <a:r>
              <a:rPr dirty="0"/>
              <a:t> are made using later information on the predictors.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useful for studying </a:t>
            </a:r>
            <a:r>
              <a:rPr dirty="0" err="1"/>
              <a:t>behaviour</a:t>
            </a:r>
            <a:r>
              <a:rPr dirty="0"/>
              <a:t> of forecasting models.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dirty="0"/>
              <a:t>trend, seasonal and calendar variables are all known in advance, so these don’t need to be forecast.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Scenario based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Assumes possible scenarios for the predictor variables</a:t>
            </a:r>
          </a:p>
          <a:p>
            <a:pPr lvl="0"/>
            <a:r>
              <a:t>Prediction intervals for scenario based forecasts do not include the uncertainty associated with the future values of the predictor variables.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Building a predictive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t>If getting forecasts of predictors is difficult, you can use lagged predictors instead.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lvl="0"/>
                <a:r>
                  <a:t>A different model for each forecast horizon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9"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US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4195" y="734190"/>
            <a:ext cx="10209795" cy="5780075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2000" dirty="0" err="1">
                <a:latin typeface="Courier"/>
              </a:rPr>
              <a:t>fit_consBest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us_change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2000" dirty="0"/>
            </a:br>
            <a:r>
              <a:rPr sz="2000" dirty="0">
                <a:latin typeface="Courier"/>
              </a:rPr>
              <a:t> 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model</a:t>
            </a:r>
            <a:r>
              <a:rPr sz="2000" dirty="0">
                <a:latin typeface="Courier"/>
              </a:rPr>
              <a:t>(</a:t>
            </a:r>
            <a:br>
              <a:rPr sz="2000" dirty="0"/>
            </a:br>
            <a:r>
              <a:rPr sz="2000" dirty="0">
                <a:latin typeface="Courier"/>
              </a:rPr>
              <a:t>   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TSLM</a:t>
            </a:r>
            <a:r>
              <a:rPr sz="2000" dirty="0">
                <a:latin typeface="Courier"/>
              </a:rPr>
              <a:t>(Consumption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~</a:t>
            </a:r>
            <a:r>
              <a:rPr sz="2000" dirty="0">
                <a:latin typeface="Courier"/>
              </a:rPr>
              <a:t> Income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+</a:t>
            </a:r>
            <a:r>
              <a:rPr sz="2000" dirty="0">
                <a:latin typeface="Courier"/>
              </a:rPr>
              <a:t> Savings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+</a:t>
            </a:r>
            <a:r>
              <a:rPr sz="2000" dirty="0">
                <a:latin typeface="Courier"/>
              </a:rPr>
              <a:t> Unemployment)</a:t>
            </a:r>
            <a:br>
              <a:rPr sz="2000" dirty="0"/>
            </a:br>
            <a:r>
              <a:rPr sz="2000" dirty="0">
                <a:latin typeface="Courier"/>
              </a:rPr>
              <a:t>  )</a:t>
            </a:r>
            <a:br>
              <a:rPr sz="2000" dirty="0"/>
            </a:br>
            <a:br>
              <a:rPr sz="2000" dirty="0"/>
            </a:br>
            <a:r>
              <a:rPr sz="2000" dirty="0" err="1">
                <a:latin typeface="Courier"/>
              </a:rPr>
              <a:t>future_scenarios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scenarios</a:t>
            </a:r>
            <a:r>
              <a:rPr sz="2000" dirty="0">
                <a:latin typeface="Courier"/>
              </a:rPr>
              <a:t>(</a:t>
            </a:r>
            <a:br>
              <a:rPr sz="2000" dirty="0"/>
            </a:br>
            <a:r>
              <a:rPr sz="2000" dirty="0">
                <a:latin typeface="Courier"/>
              </a:rPr>
              <a:t> 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Increase =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new_data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us_change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4</a:t>
            </a:r>
            <a:r>
              <a:rPr sz="2000" dirty="0">
                <a:latin typeface="Courier"/>
              </a:rPr>
              <a:t>)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2000" dirty="0"/>
            </a:br>
            <a:r>
              <a:rPr sz="2000" dirty="0">
                <a:latin typeface="Courier"/>
              </a:rPr>
              <a:t>   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mutate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7D9029"/>
                </a:solidFill>
                <a:latin typeface="Courier"/>
              </a:rPr>
              <a:t>Income=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Savings=</a:t>
            </a:r>
            <a:r>
              <a:rPr sz="2000" dirty="0">
                <a:solidFill>
                  <a:srgbClr val="40A070"/>
                </a:solidFill>
                <a:latin typeface="Courier"/>
              </a:rPr>
              <a:t>0.5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Unemployment=</a:t>
            </a:r>
            <a:r>
              <a:rPr sz="2000" dirty="0">
                <a:solidFill>
                  <a:srgbClr val="40A070"/>
                </a:solidFill>
                <a:latin typeface="Courier"/>
              </a:rPr>
              <a:t>0</a:t>
            </a:r>
            <a:r>
              <a:rPr sz="2000" dirty="0">
                <a:latin typeface="Courier"/>
              </a:rPr>
              <a:t>),</a:t>
            </a:r>
            <a:br>
              <a:rPr sz="2000" dirty="0"/>
            </a:br>
            <a:r>
              <a:rPr sz="2000" dirty="0">
                <a:latin typeface="Courier"/>
              </a:rPr>
              <a:t> 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Decrease =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new_data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us_change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4</a:t>
            </a:r>
            <a:r>
              <a:rPr sz="2000" dirty="0">
                <a:latin typeface="Courier"/>
              </a:rPr>
              <a:t>)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2000" dirty="0"/>
            </a:br>
            <a:r>
              <a:rPr sz="2000" dirty="0">
                <a:latin typeface="Courier"/>
              </a:rPr>
              <a:t>   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mutate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7D9029"/>
                </a:solidFill>
                <a:latin typeface="Courier"/>
              </a:rPr>
              <a:t>Income=</a:t>
            </a:r>
            <a:r>
              <a:rPr sz="2000" dirty="0">
                <a:solidFill>
                  <a:srgbClr val="4070A0"/>
                </a:solidFill>
                <a:latin typeface="Courier"/>
              </a:rPr>
              <a:t>-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Savings=</a:t>
            </a:r>
            <a:r>
              <a:rPr sz="2000" dirty="0">
                <a:solidFill>
                  <a:srgbClr val="4070A0"/>
                </a:solidFill>
                <a:latin typeface="Courier"/>
              </a:rPr>
              <a:t>-</a:t>
            </a:r>
            <a:r>
              <a:rPr sz="2000" dirty="0">
                <a:solidFill>
                  <a:srgbClr val="40A070"/>
                </a:solidFill>
                <a:latin typeface="Courier"/>
              </a:rPr>
              <a:t>0.5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Unemployment=</a:t>
            </a:r>
            <a:r>
              <a:rPr sz="2000" dirty="0">
                <a:solidFill>
                  <a:srgbClr val="40A070"/>
                </a:solidFill>
                <a:latin typeface="Courier"/>
              </a:rPr>
              <a:t>0</a:t>
            </a:r>
            <a:r>
              <a:rPr sz="2000" dirty="0">
                <a:latin typeface="Courier"/>
              </a:rPr>
              <a:t>),</a:t>
            </a:r>
            <a:br>
              <a:rPr sz="2000" dirty="0"/>
            </a:br>
            <a:r>
              <a:rPr sz="2000" dirty="0">
                <a:latin typeface="Courier"/>
              </a:rPr>
              <a:t>  </a:t>
            </a:r>
            <a:r>
              <a:rPr sz="2000" dirty="0" err="1">
                <a:solidFill>
                  <a:srgbClr val="7D9029"/>
                </a:solidFill>
                <a:latin typeface="Courier"/>
              </a:rPr>
              <a:t>names_to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"Scenario"</a:t>
            </a:r>
            <a:r>
              <a:rPr sz="2000" dirty="0">
                <a:latin typeface="Courier"/>
              </a:rPr>
              <a:t>)</a:t>
            </a:r>
            <a:br>
              <a:rPr sz="2000" dirty="0"/>
            </a:br>
            <a:br>
              <a:rPr sz="2000" dirty="0"/>
            </a:br>
            <a:r>
              <a:rPr sz="2000" dirty="0">
                <a:latin typeface="Courier"/>
              </a:rPr>
              <a:t>fc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forecast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fit_consBest</a:t>
            </a:r>
            <a:r>
              <a:rPr sz="2000" dirty="0">
                <a:latin typeface="Courier"/>
              </a:rPr>
              <a:t>, </a:t>
            </a:r>
            <a:r>
              <a:rPr sz="2000" dirty="0" err="1">
                <a:solidFill>
                  <a:srgbClr val="7D9029"/>
                </a:solidFill>
                <a:latin typeface="Courier"/>
              </a:rPr>
              <a:t>new_data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=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future_scenarios</a:t>
            </a:r>
            <a:r>
              <a:rPr sz="20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Example: US consumption expenditure</a:t>
            </a:r>
          </a:p>
        </p:txBody>
      </p:sp>
      <p:pic>
        <p:nvPicPr>
          <p:cNvPr id="3" name="Picture 1" descr="7-regression_files/figure-pptx/ScatterMatrix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96771" y="926193"/>
            <a:ext cx="10026038" cy="500561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8" y="56797"/>
            <a:ext cx="11584181" cy="654728"/>
          </a:xfrm>
        </p:spPr>
        <p:txBody>
          <a:bodyPr/>
          <a:lstStyle/>
          <a:p>
            <a:pPr marL="0" lvl="0" indent="0">
              <a:buNone/>
            </a:pPr>
            <a:r>
              <a:t>US Consumption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us_change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autoplot</a:t>
            </a:r>
            <a:r>
              <a:rPr>
                <a:latin typeface="Courier"/>
              </a:rPr>
              <a:t>(Consumption)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solidFill>
                  <a:srgbClr val="4070A0"/>
                </a:solidFill>
                <a:latin typeface="Courier"/>
              </a:rPr>
              <a:t>"% change in US consumption"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autolayer</a:t>
            </a:r>
            <a:r>
              <a:rPr>
                <a:latin typeface="Courier"/>
              </a:rPr>
              <a:t>(fc)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"US consumption"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"% change"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3" name="Picture 1" descr="7-regression_files/figure-pptx/usconsumptionf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2311400"/>
            <a:ext cx="85090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852" y="2826716"/>
            <a:ext cx="10363200" cy="1464954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marL="0" lvl="0" indent="0">
              <a:buNone/>
            </a:pPr>
            <a:r>
              <a:t>Matrix formulation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Matrix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:r>
                  <a:rPr dirty="0"/>
                  <a:t>Let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𝐲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𝛆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𝛃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dirty="0"/>
                  <a:t> and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/>
                        <m:t>X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Then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𝛆</m:t>
                      </m:r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Matrix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b="1"/>
                  <a:t>Least squares estimation</a:t>
                </a:r>
              </a:p>
              <a:p>
                <a:pPr marL="0" lvl="0" indent="0">
                  <a:buNone/>
                </a:pPr>
                <a:r>
                  <a:t>Minimize: 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d>
                  </m:oMath>
                </a14:m>
                <a:endParaRPr/>
              </a:p>
              <a:p>
                <a:pPr marL="0" lvl="0" indent="0">
                  <a:buNone/>
                </a:pPr>
                <a:r>
                  <a:t>Differentiate wrt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r>
                  <a:t> gives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(The “normal equation”.)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rPr b="1"/>
                  <a:t>Note:</a:t>
                </a:r>
                <a:r>
                  <a:t> If you fall for the dummy variable trap, 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t> is a singular matrix.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1"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If the errors are iid and normally distributed, then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/>
                        <m:t>N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So the likelihood is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which is maximized when 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d>
                  </m:oMath>
                </a14:m>
                <a:r>
                  <a:t> is minimized.</a:t>
                </a:r>
              </a:p>
              <a:p>
                <a:pPr marL="0" lvl="0" indent="0">
                  <a:buNone/>
                </a:pPr>
                <a:r>
                  <a:t>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/>
                      <m:t>MLE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= </m:t>
                    </m:r>
                    <m:r>
                      <m:rPr>
                        <m:nor/>
                      </m:rPr>
                      <a:rPr/>
                      <m:t>OLS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1"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Multiple regression forecasts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b="1"/>
                  <a:t>Optimal forecasts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/>
                        <m:t>E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b="1"/>
              </a:p>
              <a:p>
                <a:pPr marL="0" lvl="0" indent="0">
                  <a:buNone/>
                </a:pPr>
                <a: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t> is a row vector containing the values of the predictors for the forecasts (in the same format 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t>).</a:t>
                </a:r>
              </a:p>
              <a:p>
                <a:pPr marL="0" lvl="0" indent="0">
                  <a:buNone/>
                </a:pPr>
                <a:r>
                  <a:rPr b="1"/>
                  <a:t>Forecast variance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/>
                        <m:t>Var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b="1"/>
              </a:p>
              <a:p>
                <a:pPr lvl="0"/>
                <a:r>
                  <a:t>This ignores any errors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t>.</a:t>
                </a:r>
              </a:p>
              <a:p>
                <a:pPr lvl="0"/>
                <a:r>
                  <a:t>95% prediction intervals assuming normal errors:</a:t>
                </a:r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±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96</m:t>
                    </m:r>
                    <m:rad>
                      <m:ra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/>
                          <m:t>Var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rad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1" t="-2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852" y="2826716"/>
            <a:ext cx="10363200" cy="1464954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marL="0" lvl="0" indent="0">
              <a:buNone/>
            </a:pPr>
            <a:r>
              <a:t>Correlation, causation and forecasting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Correlation is not causation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t>When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 is useful for predicting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, it is not necessarily causing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.</a:t>
                </a:r>
              </a:p>
              <a:p>
                <a:pPr lvl="0"/>
                <a:r>
                  <a:t>e.g., predict number of drownings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 using number of ice-creams sold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.</a:t>
                </a:r>
              </a:p>
              <a:p>
                <a:pPr lvl="0"/>
                <a:r>
                  <a:t>Correlations are useful for forecasting, even when there is no causality.</a:t>
                </a:r>
              </a:p>
              <a:p>
                <a:pPr lvl="0"/>
                <a:r>
                  <a:t>Better models usually involve causal relationships (e.g., temperature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 and people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t> to predict drownings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9" t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Multicollinearity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In regression analysis, multicollinearity occurs when:</a:t>
                </a:r>
              </a:p>
              <a:p>
                <a:pPr lvl="0"/>
                <a:r>
                  <a:t>Two predictors are highly correlated (i.e., the correlation between them is close to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±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).</a:t>
                </a:r>
              </a:p>
              <a:p>
                <a:pPr lvl="0"/>
                <a:r>
                  <a:t>A linear combination of some of the predictors is highly correlated with another predictor.</a:t>
                </a:r>
              </a:p>
              <a:p>
                <a:pPr lvl="0"/>
                <a:r>
                  <a:t>A linear combination of one subset of predictors is highly correlated with a linear combination of another subset of predictors.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1" t="-1370" r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Multicollinearity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If multicollinearity exists</a:t>
                </a:r>
              </a:p>
              <a:p>
                <a:pPr lvl="0"/>
                <a:r>
                  <a:rPr dirty="0"/>
                  <a:t>the numerical estimates of coefficients may be wrong (worse in Excel than in a statistics package)</a:t>
                </a:r>
              </a:p>
              <a:p>
                <a:pPr lvl="0"/>
                <a:r>
                  <a:rPr dirty="0"/>
                  <a:t>don’t rely on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-values to determine significance.</a:t>
                </a:r>
              </a:p>
              <a:p>
                <a:pPr lvl="0"/>
                <a:r>
                  <a:rPr dirty="0"/>
                  <a:t>there is no problem with model </a:t>
                </a:r>
                <a:r>
                  <a:rPr i="1" dirty="0"/>
                  <a:t>predictions</a:t>
                </a:r>
                <a:r>
                  <a:rPr dirty="0"/>
                  <a:t> provided the predictors used for forecasting are within the range used for fitting.</a:t>
                </a:r>
              </a:p>
              <a:p>
                <a:pPr lvl="0"/>
                <a:r>
                  <a:rPr dirty="0"/>
                  <a:t>omitting variables can help.</a:t>
                </a:r>
              </a:p>
              <a:p>
                <a:pPr lvl="0"/>
                <a:r>
                  <a:rPr dirty="0"/>
                  <a:t>combining variables can help.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1" t="-2213" r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Example: US consumption expenditure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 indent="0">
              <a:buNone/>
            </a:pPr>
            <a:r>
              <a:rPr dirty="0" err="1">
                <a:latin typeface="Courier"/>
              </a:rPr>
              <a:t>fit_consMR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us_change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model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7D9029"/>
                </a:solidFill>
                <a:latin typeface="Courier"/>
              </a:rPr>
              <a:t>lm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TSLM</a:t>
            </a:r>
            <a:r>
              <a:rPr dirty="0">
                <a:latin typeface="Courier"/>
              </a:rPr>
              <a:t>(Consumption </a:t>
            </a:r>
            <a:r>
              <a:rPr dirty="0">
                <a:solidFill>
                  <a:srgbClr val="4070A0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 Income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Production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Unemployment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Savings))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report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fit_consMR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Series: Consumption 
## Model: TSLM 
## 
## Residuals:
##    Min     1Q Median     3Q    Max 
## -0.906 -0.158 -0.036  0.136  1.155 
## 
## Coefficients:
##              Estimate Std. Error t value </a:t>
            </a:r>
            <a:r>
              <a:rPr dirty="0" err="1">
                <a:latin typeface="Courier"/>
              </a:rPr>
              <a:t>Pr</a:t>
            </a:r>
            <a:r>
              <a:rPr dirty="0">
                <a:latin typeface="Courier"/>
              </a:rPr>
              <a:t>(&gt;|t|)    
## (Intercept)   0.25311    0.03447    7.34  5.7e-12 ***
## Income        0.74058    0.04012   18.46  &lt; 2e-16 ***
## Production    0.04717    0.02314    2.04    0.043 *  
## Unemployment -0.17469    0.09551   -1.83    0.069 .  
## Savings      -0.05289    0.00292  -18.09  &lt; 2e-16 ***
## ---
## </a:t>
            </a:r>
            <a:r>
              <a:rPr dirty="0" err="1">
                <a:latin typeface="Courier"/>
              </a:rPr>
              <a:t>Signif</a:t>
            </a:r>
            <a:r>
              <a:rPr dirty="0">
                <a:latin typeface="Courier"/>
              </a:rPr>
              <a:t>. codes:  0 '***' 0.001 '**' 0.01 '*' 0.05 '.' 0.1 ' ' 1
## 
## Residual standard error: 0.31 on 193 degrees of freedom
## Multiple R-squared: 0.768,   Adjusted R-squared: 0.763
## F-statistic:  160 on 4 and 193 DF, p-value: &lt;2e-16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Example: US consumption expenditure</a:t>
            </a:r>
          </a:p>
        </p:txBody>
      </p:sp>
      <p:pic>
        <p:nvPicPr>
          <p:cNvPr id="3" name="Picture 1" descr="7-regression_files/figure-pptx/usfitted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460500"/>
            <a:ext cx="85979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Example: US consumption expenditure</a:t>
            </a:r>
          </a:p>
        </p:txBody>
      </p:sp>
      <p:pic>
        <p:nvPicPr>
          <p:cNvPr id="3" name="Picture 1" descr="7-regression_files/figure-pptx/usfitted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460500"/>
            <a:ext cx="85979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3566</Words>
  <Application>Microsoft Office PowerPoint</Application>
  <PresentationFormat>Widescreen</PresentationFormat>
  <Paragraphs>281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Cambria Math</vt:lpstr>
      <vt:lpstr>Courier</vt:lpstr>
      <vt:lpstr>Hack</vt:lpstr>
      <vt:lpstr>Office Theme</vt:lpstr>
      <vt:lpstr>Time Series Analysis and Forecasting</vt:lpstr>
      <vt:lpstr>Some simple forecasting methods</vt:lpstr>
      <vt:lpstr>The linear model with time series</vt:lpstr>
      <vt:lpstr>Multiple regression and forecasting</vt:lpstr>
      <vt:lpstr>Example: US consumption expenditure</vt:lpstr>
      <vt:lpstr>Example: US consumption expenditure</vt:lpstr>
      <vt:lpstr>Example: US consumption expenditure</vt:lpstr>
      <vt:lpstr>Example: US consumption expenditure</vt:lpstr>
      <vt:lpstr>Example: US consumption expenditure</vt:lpstr>
      <vt:lpstr>Example: US consumption expenditure</vt:lpstr>
      <vt:lpstr>Some useful predictors for linear models</vt:lpstr>
      <vt:lpstr>Trend</vt:lpstr>
      <vt:lpstr>Nonlinear trend</vt:lpstr>
      <vt:lpstr>Dummy variables</vt:lpstr>
      <vt:lpstr>Beware of the dummy variable trap!</vt:lpstr>
      <vt:lpstr>Uses of dummy variables</vt:lpstr>
      <vt:lpstr>Beer production revisited</vt:lpstr>
      <vt:lpstr>Beer production revisited</vt:lpstr>
      <vt:lpstr>Beer production revisited</vt:lpstr>
      <vt:lpstr>Beer production revisited</vt:lpstr>
      <vt:lpstr>Beer production revisited</vt:lpstr>
      <vt:lpstr>Beer production revisited</vt:lpstr>
      <vt:lpstr>Fourier series</vt:lpstr>
      <vt:lpstr>Harmonic regression: beer production</vt:lpstr>
      <vt:lpstr>Harmonic regression: eating-out expenditure</vt:lpstr>
      <vt:lpstr>Harmonic regression: eating-out expenditure</vt:lpstr>
      <vt:lpstr>Harmonic regression: eating-out expenditure</vt:lpstr>
      <vt:lpstr>Harmonic regression: eating-out expenditure</vt:lpstr>
      <vt:lpstr>Harmonic regression: eating-out expenditure</vt:lpstr>
      <vt:lpstr>Harmonic regression: eating-out expenditure</vt:lpstr>
      <vt:lpstr>Harmonic regression: eating-out expenditure</vt:lpstr>
      <vt:lpstr>Harmonic regression: eating-out expenditure</vt:lpstr>
      <vt:lpstr>Intervention variables</vt:lpstr>
      <vt:lpstr>Holidays</vt:lpstr>
      <vt:lpstr>Distributed lags</vt:lpstr>
      <vt:lpstr>Example: Boston marathon winning times</vt:lpstr>
      <vt:lpstr>Example: Boston marathon winning times</vt:lpstr>
      <vt:lpstr>Example: Boston marathon winning times</vt:lpstr>
      <vt:lpstr>Example: Boston marathon winning times</vt:lpstr>
      <vt:lpstr>Residual diagnostics</vt:lpstr>
      <vt:lpstr>Multiple regression and forecasting</vt:lpstr>
      <vt:lpstr>Residual plots</vt:lpstr>
      <vt:lpstr>Residual patterns</vt:lpstr>
      <vt:lpstr>Selecting predictors and forecast evaluation</vt:lpstr>
      <vt:lpstr>Comparing regression models</vt:lpstr>
      <vt:lpstr>Comparing regression models</vt:lpstr>
      <vt:lpstr>Akaike’s Information Criterion</vt:lpstr>
      <vt:lpstr>Corrected AIC</vt:lpstr>
      <vt:lpstr>Bayesian Information Criterion</vt:lpstr>
      <vt:lpstr>Leave-one-out cross-validation</vt:lpstr>
      <vt:lpstr>Cross-validation</vt:lpstr>
      <vt:lpstr>Cross-validation</vt:lpstr>
      <vt:lpstr>Choosing regression variables</vt:lpstr>
      <vt:lpstr>Choosing regression variables</vt:lpstr>
      <vt:lpstr>Forecasting with regression</vt:lpstr>
      <vt:lpstr>Ex-ante versus ex-post forecasts</vt:lpstr>
      <vt:lpstr>Scenario based forecasting</vt:lpstr>
      <vt:lpstr>Building a predictive regression model</vt:lpstr>
      <vt:lpstr>US Consumption</vt:lpstr>
      <vt:lpstr>US Consumption</vt:lpstr>
      <vt:lpstr>Matrix formulation</vt:lpstr>
      <vt:lpstr>Matrix formulation</vt:lpstr>
      <vt:lpstr>Matrix formulation</vt:lpstr>
      <vt:lpstr>Likelihood</vt:lpstr>
      <vt:lpstr>Multiple regression forecasts</vt:lpstr>
      <vt:lpstr>Correlation, causation and forecasting</vt:lpstr>
      <vt:lpstr>Correlation is not causation</vt:lpstr>
      <vt:lpstr>Multicollinearity</vt:lpstr>
      <vt:lpstr>Multicollinearity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26</TotalTime>
  <Words>214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Courier</vt:lpstr>
      <vt:lpstr>Office Theme</vt:lpstr>
      <vt:lpstr>EAS509 Section 2: Time Series Analysis and Forecast</vt:lpstr>
      <vt:lpstr>Some simple forecasting methods</vt:lpstr>
      <vt:lpstr>Some simple forecasting methods</vt:lpstr>
      <vt:lpstr>Some simple forecasting methods</vt:lpstr>
      <vt:lpstr>Some simple forecasting methods</vt:lpstr>
      <vt:lpstr>Some simple forecasting methods</vt:lpstr>
      <vt:lpstr>Some simple forecasting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 and Forecasting</dc:title>
  <dc:creator>Ch7. Regression models</dc:creator>
  <cp:keywords/>
  <cp:lastModifiedBy>Nikolay Simakov</cp:lastModifiedBy>
  <cp:revision>4</cp:revision>
  <dcterms:created xsi:type="dcterms:W3CDTF">2022-10-26T15:48:38Z</dcterms:created>
  <dcterms:modified xsi:type="dcterms:W3CDTF">2022-10-28T20:18:47Z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OTexts.org/fpp3/</vt:lpwstr>
  </property>
  <property fmtid="{D5CDD505-2E9C-101B-9397-08002B2CF9AE}" pid="3" name="output">
    <vt:lpwstr/>
  </property>
  <property fmtid="{D5CDD505-2E9C-101B-9397-08002B2CF9AE}" pid="4" name="toc">
    <vt:lpwstr>True</vt:lpwstr>
  </property>
</Properties>
</file>