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BB"/>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711" autoAdjust="0"/>
  </p:normalViewPr>
  <p:slideViewPr>
    <p:cSldViewPr snapToGrid="0" snapToObjects="1">
      <p:cViewPr varScale="1">
        <p:scale>
          <a:sx n="59" d="100"/>
          <a:sy n="59" d="100"/>
        </p:scale>
        <p:origin x="78" y="22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solidFill>
            <a:schemeClr val="bg1">
              <a:alpha val="75000"/>
            </a:schemeClr>
          </a:solidFill>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solidFill>
            <a:schemeClr val="bg1">
              <a:alpha val="75000"/>
            </a:schemeClr>
          </a:solid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390621" y="734190"/>
            <a:ext cx="8603369" cy="5780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1049852" y="1326528"/>
            <a:ext cx="10363200" cy="1613498"/>
          </a:xfrm>
          <a:solidFill>
            <a:schemeClr val="bg1">
              <a:alpha val="75000"/>
            </a:schemeClr>
          </a:solidFill>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79" y="747539"/>
            <a:ext cx="5811521" cy="582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747539"/>
            <a:ext cx="5811520" cy="582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82879" y="734178"/>
            <a:ext cx="58136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79" y="1373939"/>
            <a:ext cx="5813638" cy="5193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5485" y="734178"/>
            <a:ext cx="579850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485" y="1373940"/>
            <a:ext cx="5798506" cy="5193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nchor="b">
            <a:no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182879" y="2322709"/>
            <a:ext cx="11886755" cy="42622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79" y="767656"/>
            <a:ext cx="11886754" cy="14282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55246" y="83576"/>
            <a:ext cx="4714387"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2879" y="83576"/>
            <a:ext cx="7072251" cy="64707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355246" y="650314"/>
            <a:ext cx="4714388" cy="46024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79" y="45720"/>
            <a:ext cx="11811112" cy="54864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2879" y="734190"/>
            <a:ext cx="11811112" cy="5780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79" y="6641080"/>
            <a:ext cx="1325547" cy="160123"/>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11/2/2022</a:t>
            </a:fld>
            <a:endParaRPr lang="en-US"/>
          </a:p>
        </p:txBody>
      </p:sp>
      <p:sp>
        <p:nvSpPr>
          <p:cNvPr id="5" name="Footer Placeholder 4"/>
          <p:cNvSpPr>
            <a:spLocks noGrp="1"/>
          </p:cNvSpPr>
          <p:nvPr>
            <p:ph type="ftr" sz="quarter" idx="3"/>
          </p:nvPr>
        </p:nvSpPr>
        <p:spPr>
          <a:xfrm>
            <a:off x="1641914" y="6641080"/>
            <a:ext cx="9217419" cy="160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9427" y="6641080"/>
            <a:ext cx="1130207" cy="160123"/>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b="1" kern="1200">
          <a:solidFill>
            <a:srgbClr val="005BBB"/>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solidFill>
            <a:schemeClr val="bg1">
              <a:alpha val="75000"/>
            </a:schemeClr>
          </a:solidFill>
        </p:spPr>
        <p:txBody>
          <a:bodyPr/>
          <a:lstStyle/>
          <a:p>
            <a:pPr marL="0" lvl="0" indent="0">
              <a:buNone/>
            </a:pPr>
            <a:r>
              <a:t>Time Series Analysis and Forecasting</a:t>
            </a:r>
          </a:p>
        </p:txBody>
      </p:sp>
      <p:sp>
        <p:nvSpPr>
          <p:cNvPr id="3" name="Subtitle 2"/>
          <p:cNvSpPr>
            <a:spLocks noGrp="1"/>
          </p:cNvSpPr>
          <p:nvPr>
            <p:ph type="subTitle" idx="1"/>
          </p:nvPr>
        </p:nvSpPr>
        <p:spPr>
          <a:xfrm>
            <a:off x="1828800" y="3886200"/>
            <a:ext cx="8534400" cy="1752600"/>
          </a:xfrm>
          <a:solidFill>
            <a:schemeClr val="bg1">
              <a:alpha val="75000"/>
            </a:schemeClr>
          </a:solidFill>
        </p:spPr>
        <p:txBody>
          <a:bodyPr/>
          <a:lstStyle/>
          <a:p>
            <a:pPr marL="0" lvl="0" indent="0">
              <a:buNone/>
            </a:pPr>
            <a:br/>
            <a:br/>
            <a:r>
              <a:t>Ch8. Exponential smoothing</a:t>
            </a:r>
          </a:p>
        </p:txBody>
      </p:sp>
      <p:sp>
        <p:nvSpPr>
          <p:cNvPr id="4" name="Date Placeholder 3"/>
          <p:cNvSpPr>
            <a:spLocks noGrp="1"/>
          </p:cNvSpPr>
          <p:nvPr>
            <p:ph type="dt" sz="half" idx="10"/>
          </p:nvPr>
        </p:nvSpPr>
        <p:spPr/>
        <p:txBody>
          <a:bodyPr/>
          <a:lstStyle/>
          <a:p>
            <a:pPr marL="0" lvl="0" indent="0">
              <a:buNone/>
            </a:pPr>
            <a:r>
              <a:t>OTexts.org/fpp3/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Simple Exponential Smoothing</a:t>
            </a:r>
          </a:p>
        </p:txBody>
      </p:sp>
      <p:pic>
        <p:nvPicPr>
          <p:cNvPr id="3" name="Picture 1" descr="8-ets_files/figure-pptx/alpha-anim-1.png"/>
          <p:cNvPicPr>
            <a:picLocks noGrp="1" noChangeAspect="1"/>
          </p:cNvPicPr>
          <p:nvPr/>
        </p:nvPicPr>
        <p:blipFill>
          <a:blip r:embed="rId2"/>
          <a:stretch>
            <a:fillRect/>
          </a:stretch>
        </p:blipFill>
        <p:spPr bwMode="auto">
          <a:xfrm>
            <a:off x="1540702" y="776787"/>
            <a:ext cx="9508472" cy="5941039"/>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Simple Exponential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7733" y="734190"/>
                <a:ext cx="9476258" cy="5780075"/>
              </a:xfrm>
            </p:spPr>
            <p:txBody>
              <a:bodyPr>
                <a:normAutofit fontScale="92500"/>
              </a:bodyPr>
              <a:lstStyle/>
              <a:p>
                <a:pPr marL="0" lvl="0" indent="0">
                  <a:spcBef>
                    <a:spcPts val="3000"/>
                  </a:spcBef>
                  <a:buNone/>
                </a:pPr>
                <a:r>
                  <a:rPr lang="en-US" b="1" dirty="0"/>
                  <a:t>Component form:</a:t>
                </a:r>
              </a:p>
              <a:p>
                <a:pPr lvl="0"/>
                <a:r>
                  <a:rPr lang="en-US" b="1" dirty="0"/>
                  <a:t>Forecast equation</a:t>
                </a:r>
                <a:r>
                  <a:rPr lang="en-US" dirty="0"/>
                  <a:t>: </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𝑡</m:t>
                        </m:r>
                        <m:r>
                          <a:rPr lang="ar-AE">
                            <a:latin typeface="Cambria Math" panose="02040503050406030204" pitchFamily="18" charset="0"/>
                          </a:rPr>
                          <m:t>+</m:t>
                        </m:r>
                        <m:r>
                          <m:rPr>
                            <m:sty m:val="p"/>
                          </m:rPr>
                          <a:rPr lang="en-US" b="0" i="0" smtClean="0">
                            <a:latin typeface="Cambria Math" panose="02040503050406030204" pitchFamily="18" charset="0"/>
                          </a:rPr>
                          <m:t>h</m:t>
                        </m:r>
                        <m:r>
                          <a:rPr lang="ar-AE">
                            <a:latin typeface="Cambria Math" panose="02040503050406030204" pitchFamily="18" charset="0"/>
                          </a:rPr>
                          <m:t>|</m:t>
                        </m:r>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oMath>
                </a14:m>
                <a:endParaRPr lang="ar-AE" dirty="0"/>
              </a:p>
              <a:p>
                <a:pPr lvl="0"/>
                <a:r>
                  <a:rPr lang="en-US" b="1" dirty="0"/>
                  <a:t>Smoothing equation</a:t>
                </a:r>
                <a:r>
                  <a:rPr lang="en-US" dirty="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a14:m>
                <a:endParaRPr lang="ar-AE" dirty="0"/>
              </a:p>
              <a:p>
                <a:pPr lvl="1"/>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oMath>
                </a14:m>
                <a:r>
                  <a:rPr lang="ar-AE" dirty="0"/>
                  <a:t> </a:t>
                </a:r>
                <a:r>
                  <a:rPr lang="en-US" dirty="0"/>
                  <a:t>is the level (or the smoothed value) of the series at time t.</a:t>
                </a:r>
              </a:p>
              <a:p>
                <a:pPr lvl="1"/>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a14:m>
                <a:endParaRPr lang="ar-AE" dirty="0"/>
              </a:p>
              <a:p>
                <a:pPr marL="0" lvl="0" indent="0">
                  <a:buNone/>
                </a:pPr>
                <a:r>
                  <a:rPr lang="en-US" dirty="0"/>
                  <a:t>Iterate to get exponentially weighted moving average form.</a:t>
                </a:r>
              </a:p>
              <a:p>
                <a:pPr marL="0" lvl="0" indent="0">
                  <a:buNone/>
                </a:pPr>
                <a:r>
                  <a:rPr lang="en-US" b="1" dirty="0"/>
                  <a:t>Weighted average form</a:t>
                </a:r>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𝑇</m:t>
                          </m:r>
                        </m:sub>
                      </m:sSub>
                      <m:r>
                        <a:rPr lang="ar-AE">
                          <a:latin typeface="Cambria Math" panose="02040503050406030204" pitchFamily="18" charset="0"/>
                        </a:rPr>
                        <m:t>=</m:t>
                      </m:r>
                      <m:nary>
                        <m:naryPr>
                          <m:chr m:val="∑"/>
                          <m:limLoc m:val="undOvr"/>
                          <m:ctrlPr>
                            <a:rPr lang="ar-AE" i="1">
                              <a:latin typeface="Cambria Math" panose="02040503050406030204" pitchFamily="18" charset="0"/>
                            </a:rPr>
                          </m:ctrlPr>
                        </m:naryPr>
                        <m:sub>
                          <m:r>
                            <a:rPr lang="ar-AE">
                              <a:latin typeface="Cambria Math" panose="02040503050406030204" pitchFamily="18" charset="0"/>
                            </a:rPr>
                            <m:t>𝑗</m:t>
                          </m:r>
                          <m:r>
                            <a:rPr lang="ar-AE">
                              <a:latin typeface="Cambria Math" panose="02040503050406030204" pitchFamily="18" charset="0"/>
                            </a:rPr>
                            <m:t>=</m:t>
                          </m:r>
                          <m:r>
                            <a:rPr lang="ar-AE">
                              <a:latin typeface="Cambria Math" panose="02040503050406030204" pitchFamily="18" charset="0"/>
                            </a:rPr>
                            <m:t>0</m:t>
                          </m:r>
                        </m:sub>
                        <m:sup>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1</m:t>
                          </m:r>
                        </m:sup>
                        <m:e>
                          <m:r>
                            <a:rPr lang="ar-AE">
                              <a:latin typeface="Cambria Math" panose="02040503050406030204" pitchFamily="18" charset="0"/>
                            </a:rPr>
                            <m:t>𝛼</m:t>
                          </m:r>
                        </m:e>
                      </m:nary>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e>
                        <m:sup>
                          <m:r>
                            <a:rPr lang="ar-AE">
                              <a:latin typeface="Cambria Math" panose="02040503050406030204" pitchFamily="18" charset="0"/>
                            </a:rPr>
                            <m:t>𝑗</m:t>
                          </m:r>
                        </m:sup>
                      </m:sSup>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𝑗</m:t>
                          </m:r>
                        </m:sub>
                      </m:sSub>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e>
                        <m:sup>
                          <m:r>
                            <a:rPr lang="ar-AE">
                              <a:latin typeface="Cambria Math" panose="02040503050406030204" pitchFamily="18" charset="0"/>
                            </a:rPr>
                            <m:t>𝑇</m:t>
                          </m:r>
                        </m:sup>
                      </m:sSup>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0</m:t>
                          </m:r>
                        </m:sub>
                      </m:sSub>
                    </m:oMath>
                  </m:oMathPara>
                </a14:m>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7733" y="734190"/>
                <a:ext cx="9476258" cy="5780075"/>
              </a:xfrm>
              <a:blipFill>
                <a:blip r:embed="rId2"/>
                <a:stretch>
                  <a:fillRect l="-1479" t="-1264"/>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Optimising smoothing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t>Need to choose best values for </a:t>
                </a:r>
                <a14:m>
                  <m:oMath xmlns:m="http://schemas.openxmlformats.org/officeDocument/2006/math">
                    <m:r>
                      <a:rPr>
                        <a:latin typeface="Cambria Math" panose="02040503050406030204" pitchFamily="18" charset="0"/>
                      </a:rPr>
                      <m:t>𝛼</m:t>
                    </m:r>
                  </m:oMath>
                </a14:m>
                <a:r>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0</m:t>
                        </m:r>
                      </m:sub>
                    </m:sSub>
                  </m:oMath>
                </a14:m>
                <a:r>
                  <a:t>.</a:t>
                </a:r>
              </a:p>
              <a:p>
                <a:pPr lvl="0"/>
                <a:r>
                  <a:t>Similarly to regression, choose optimal parameters by minimising SSE:</a:t>
                </a:r>
              </a:p>
              <a:p>
                <a:pPr lvl="0"/>
                <a14:m>
                  <m:oMath xmlns:m="http://schemas.openxmlformats.org/officeDocument/2006/math">
                    <m:r>
                      <m:rPr>
                        <m:nor/>
                      </m:rPr>
                      <a:rPr/>
                      <m:t>SSE</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up>
                        <m:r>
                          <a:rPr>
                            <a:latin typeface="Cambria Math" panose="02040503050406030204" pitchFamily="18" charset="0"/>
                          </a:rPr>
                          <m:t>𝑇</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e>
                          <m:sup>
                            <m:r>
                              <a:rPr>
                                <a:latin typeface="Cambria Math" panose="02040503050406030204" pitchFamily="18" charset="0"/>
                              </a:rPr>
                              <m:t>2</m:t>
                            </m:r>
                          </m:sup>
                        </m:sSup>
                      </m:e>
                    </m:nary>
                    <m:r>
                      <a:rPr>
                        <a:latin typeface="Cambria Math" panose="02040503050406030204" pitchFamily="18" charset="0"/>
                      </a:rPr>
                      <m:t>.</m:t>
                    </m:r>
                  </m:oMath>
                </a14:m>
                <a:endParaRPr/>
              </a:p>
              <a:p>
                <a:pPr lvl="0"/>
                <a:r>
                  <a:t>Unlike regression there is no closed form solution — use numerical optimization.</a:t>
                </a:r>
              </a:p>
              <a:p>
                <a:pPr lvl="0"/>
                <a:r>
                  <a:t>For Algerian Exports example:</a:t>
                </a:r>
              </a:p>
              <a:p>
                <a:pPr lvl="1"/>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𝛼</m:t>
                        </m:r>
                      </m:e>
                    </m:acc>
                    <m:r>
                      <a:rPr>
                        <a:latin typeface="Cambria Math" panose="02040503050406030204" pitchFamily="18" charset="0"/>
                      </a:rPr>
                      <m:t>=</m:t>
                    </m:r>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8400</m:t>
                    </m:r>
                  </m:oMath>
                </a14:m>
                <a:endParaRPr/>
              </a:p>
              <a:p>
                <a:pPr lvl="1"/>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ℓ</m:t>
                            </m:r>
                          </m:e>
                        </m:acc>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39</m:t>
                    </m:r>
                    <m:r>
                      <a:rPr>
                        <a:latin typeface="Cambria Math" panose="02040503050406030204" pitchFamily="18" charset="0"/>
                      </a:rPr>
                      <m:t>.</m:t>
                    </m:r>
                    <m:r>
                      <a:rPr>
                        <a:latin typeface="Cambria Math" panose="02040503050406030204" pitchFamily="18" charset="0"/>
                      </a:rPr>
                      <m:t>54</m:t>
                    </m:r>
                  </m:oMath>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29" t="-1264"/>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Simple Exponential Smoothing</a:t>
            </a:r>
          </a:p>
        </p:txBody>
      </p:sp>
      <p:pic>
        <p:nvPicPr>
          <p:cNvPr id="3" name="Picture 1" descr="8-ets_files/figure-pptx/alpha-static-1.png"/>
          <p:cNvPicPr>
            <a:picLocks noGrp="1" noChangeAspect="1"/>
          </p:cNvPicPr>
          <p:nvPr/>
        </p:nvPicPr>
        <p:blipFill>
          <a:blip r:embed="rId2"/>
          <a:stretch>
            <a:fillRect/>
          </a:stretch>
        </p:blipFill>
        <p:spPr bwMode="auto">
          <a:xfrm>
            <a:off x="3378200" y="1460500"/>
            <a:ext cx="8597900" cy="42926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Models and methods</a:t>
            </a:r>
          </a:p>
        </p:txBody>
      </p:sp>
      <p:sp>
        <p:nvSpPr>
          <p:cNvPr id="3" name="Content Placeholder 2"/>
          <p:cNvSpPr>
            <a:spLocks noGrp="1"/>
          </p:cNvSpPr>
          <p:nvPr>
            <p:ph idx="1"/>
          </p:nvPr>
        </p:nvSpPr>
        <p:spPr/>
        <p:txBody>
          <a:bodyPr/>
          <a:lstStyle/>
          <a:p>
            <a:pPr marL="0" lvl="0" indent="0">
              <a:spcBef>
                <a:spcPts val="3000"/>
              </a:spcBef>
              <a:buNone/>
            </a:pPr>
            <a:r>
              <a:rPr b="1"/>
              <a:t>Methods</a:t>
            </a:r>
          </a:p>
          <a:p>
            <a:pPr lvl="0"/>
            <a:r>
              <a:t>Algorithms that return point forecasts.</a:t>
            </a:r>
          </a:p>
          <a:p>
            <a:pPr marL="0" lvl="0" indent="0">
              <a:spcBef>
                <a:spcPts val="3000"/>
              </a:spcBef>
              <a:buNone/>
            </a:pPr>
            <a:r>
              <a:rPr b="1"/>
              <a:t>Models</a:t>
            </a:r>
          </a:p>
          <a:p>
            <a:pPr lvl="0"/>
            <a:r>
              <a:t>Generate same point forecasts but can also generate forecast distributions.</a:t>
            </a:r>
          </a:p>
          <a:p>
            <a:pPr lvl="0"/>
            <a:r>
              <a:t>A stochastic (or random) data generating process that can generate an entire forecast distribution.</a:t>
            </a:r>
          </a:p>
          <a:p>
            <a:pPr lvl="0"/>
            <a:r>
              <a:t>Allow for “proper” model selection.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ETS(A,N,N): SES with additive errors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67627" y="734190"/>
                <a:ext cx="9150584" cy="5780075"/>
              </a:xfrm>
            </p:spPr>
            <p:txBody>
              <a:bodyPr>
                <a:normAutofit fontScale="85000" lnSpcReduction="10000"/>
              </a:bodyPr>
              <a:lstStyle/>
              <a:p>
                <a:pPr marL="0" lvl="0" indent="0">
                  <a:spcBef>
                    <a:spcPts val="3000"/>
                  </a:spcBef>
                  <a:buNone/>
                </a:pPr>
                <a:r>
                  <a:rPr lang="en-US" b="1" dirty="0"/>
                  <a:t>Component form:</a:t>
                </a:r>
              </a:p>
              <a:p>
                <a:pPr lvl="0"/>
                <a:r>
                  <a:rPr lang="en-US" b="1" dirty="0"/>
                  <a:t>Forecast equation</a:t>
                </a:r>
                <a:r>
                  <a:rPr lang="en-US" dirty="0"/>
                  <a:t>: </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m:rPr>
                            <m:sty m:val="p"/>
                          </m:rPr>
                          <a:rPr lang="en-US" b="0" i="0" smtClean="0">
                            <a:latin typeface="Cambria Math" panose="02040503050406030204" pitchFamily="18" charset="0"/>
                          </a:rPr>
                          <m:t>t</m:t>
                        </m:r>
                        <m:r>
                          <a:rPr lang="en-US">
                            <a:latin typeface="Cambria Math" panose="02040503050406030204" pitchFamily="18" charset="0"/>
                          </a:rPr>
                          <m:t>+</m:t>
                        </m:r>
                        <m:r>
                          <m:rPr>
                            <m:sty m:val="p"/>
                          </m:rPr>
                          <a:rPr lang="en-US" b="0" i="0" smtClean="0">
                            <a:latin typeface="Cambria Math" panose="02040503050406030204" pitchFamily="18" charset="0"/>
                          </a:rPr>
                          <m:t>h</m:t>
                        </m:r>
                        <m:r>
                          <a:rPr lang="en-US">
                            <a:latin typeface="Cambria Math" panose="02040503050406030204" pitchFamily="18" charset="0"/>
                          </a:rPr>
                          <m:t>|</m:t>
                        </m:r>
                        <m:r>
                          <a:rPr lang="en-US">
                            <a:latin typeface="Cambria Math" panose="02040503050406030204" pitchFamily="18" charset="0"/>
                          </a:rPr>
                          <m:t>𝑇</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oMath>
                </a14:m>
                <a:endParaRPr lang="ar-AE" dirty="0"/>
              </a:p>
              <a:p>
                <a:pPr lvl="0"/>
                <a:r>
                  <a:rPr lang="en-US" b="1" dirty="0"/>
                  <a:t>Smoothing equation</a:t>
                </a:r>
                <a:r>
                  <a:rPr lang="en-US" dirty="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a14:m>
                <a:endParaRPr lang="en-US" dirty="0"/>
              </a:p>
              <a:p>
                <a:pPr lvl="0"/>
                <a:endParaRPr lang="ar-AE" dirty="0"/>
              </a:p>
              <a:p>
                <a:pPr marL="0" lvl="0" indent="0">
                  <a:buNone/>
                </a:pPr>
                <a:r>
                  <a:rPr lang="en-US" dirty="0"/>
                  <a:t>Forecast error: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𝑒</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a14:m>
                <a:r>
                  <a:rPr lang="ar-AE" dirty="0"/>
                  <a:t>.</a:t>
                </a:r>
              </a:p>
              <a:p>
                <a:pPr marL="0" lvl="0" indent="0">
                  <a:spcBef>
                    <a:spcPts val="3000"/>
                  </a:spcBef>
                  <a:buNone/>
                </a:pPr>
                <a:r>
                  <a:rPr lang="en-US" b="1" dirty="0"/>
                  <a:t>Error correction form:</a:t>
                </a:r>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𝑒</m:t>
                          </m:r>
                        </m:e>
                        <m:sub>
                          <m:r>
                            <a:rPr lang="ar-AE">
                              <a:latin typeface="Cambria Math" panose="02040503050406030204" pitchFamily="18" charset="0"/>
                            </a:rPr>
                            <m:t>𝑡</m:t>
                          </m:r>
                        </m:sub>
                      </m:sSub>
                    </m:oMath>
                  </m:oMathPara>
                </a14:m>
                <a:endParaRPr lang="ar-AE" b="1"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r>
                        <a:rPr lang="ar-AE">
                          <a:latin typeface="Cambria Math" panose="02040503050406030204" pitchFamily="18" charset="0"/>
                        </a:rPr>
                        <m:t>𝛼</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oMath>
                  </m:oMathPara>
                </a14:m>
                <a:endParaRPr lang="ar-AE" b="1" dirty="0"/>
              </a:p>
              <a:p>
                <a:pPr marL="0" lvl="0" indent="0">
                  <a:buNone/>
                </a:pPr>
                <a14:m>
                  <m:oMathPara xmlns:m="http://schemas.openxmlformats.org/officeDocument/2006/math">
                    <m:oMathParaPr>
                      <m:jc m:val="center"/>
                    </m:oMathParaPr>
                    <m:oMath xmlns:m="http://schemas.openxmlformats.org/officeDocument/2006/math">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r>
                        <a:rPr lang="ar-AE">
                          <a:latin typeface="Cambria Math" panose="02040503050406030204" pitchFamily="18" charset="0"/>
                        </a:rPr>
                        <m:t>𝛼</m:t>
                      </m:r>
                      <m:sSub>
                        <m:sSubPr>
                          <m:ctrlPr>
                            <a:rPr lang="ar-AE" i="1">
                              <a:latin typeface="Cambria Math" panose="02040503050406030204" pitchFamily="18" charset="0"/>
                            </a:rPr>
                          </m:ctrlPr>
                        </m:sSubPr>
                        <m:e>
                          <m:r>
                            <a:rPr lang="ar-AE">
                              <a:latin typeface="Cambria Math" panose="02040503050406030204" pitchFamily="18" charset="0"/>
                            </a:rPr>
                            <m:t>𝑒</m:t>
                          </m:r>
                        </m:e>
                        <m:sub>
                          <m:r>
                            <a:rPr lang="ar-AE">
                              <a:latin typeface="Cambria Math" panose="02040503050406030204" pitchFamily="18" charset="0"/>
                            </a:rPr>
                            <m:t>𝑡</m:t>
                          </m:r>
                        </m:sub>
                      </m:sSub>
                    </m:oMath>
                  </m:oMathPara>
                </a14:m>
                <a:endParaRPr lang="en-US" b="1" dirty="0"/>
              </a:p>
              <a:p>
                <a:pPr marL="0" lvl="0" indent="0">
                  <a:buNone/>
                </a:pPr>
                <a:endParaRPr lang="ar-AE" b="1" dirty="0"/>
              </a:p>
              <a:p>
                <a:pPr marL="0" lvl="0" indent="0">
                  <a:buNone/>
                </a:pPr>
                <a:r>
                  <a:rPr lang="en-US" dirty="0"/>
                  <a:t>Specify probability distribution for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𝑒</m:t>
                        </m:r>
                      </m:e>
                      <m:sub>
                        <m:r>
                          <a:rPr lang="ar-AE">
                            <a:latin typeface="Cambria Math" panose="02040503050406030204" pitchFamily="18" charset="0"/>
                          </a:rPr>
                          <m:t>𝑡</m:t>
                        </m:r>
                      </m:sub>
                    </m:sSub>
                  </m:oMath>
                </a14:m>
                <a:r>
                  <a:rPr lang="ar-AE" dirty="0"/>
                  <a:t>, </a:t>
                </a:r>
                <a:r>
                  <a:rPr lang="en-US" dirty="0"/>
                  <a:t>we assume </a:t>
                </a:r>
                <a:endParaRPr lang="en-US" dirty="0">
                  <a:latin typeface="Cambria Math" panose="02040503050406030204" pitchFamily="18" charset="0"/>
                </a:endParaRPr>
              </a:p>
              <a:p>
                <a:pPr marL="0" lvl="0" indent="0">
                  <a:buNone/>
                </a:pP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𝑒</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𝜀</m:t>
                        </m:r>
                      </m:e>
                      <m:sub>
                        <m:r>
                          <a:rPr lang="ar-AE">
                            <a:latin typeface="Cambria Math" panose="02040503050406030204" pitchFamily="18" charset="0"/>
                          </a:rPr>
                          <m:t>𝑡</m:t>
                        </m:r>
                      </m:sub>
                    </m:sSub>
                    <m:r>
                      <a:rPr lang="ar-AE">
                        <a:latin typeface="Cambria Math" panose="02040503050406030204" pitchFamily="18" charset="0"/>
                      </a:rPr>
                      <m:t>∼</m:t>
                    </m:r>
                    <m:r>
                      <m:rPr>
                        <m:nor/>
                      </m:rPr>
                      <a:rPr lang="en-US"/>
                      <m:t>NID</m:t>
                    </m:r>
                    <m:d>
                      <m:dPr>
                        <m:ctrlPr>
                          <a:rPr lang="ar-AE" i="1">
                            <a:latin typeface="Cambria Math" panose="02040503050406030204" pitchFamily="18" charset="0"/>
                          </a:rPr>
                        </m:ctrlPr>
                      </m:dPr>
                      <m:e>
                        <m:r>
                          <a:rPr lang="ar-AE">
                            <a:latin typeface="Cambria Math" panose="02040503050406030204" pitchFamily="18" charset="0"/>
                          </a:rPr>
                          <m:t>0</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𝜎</m:t>
                            </m:r>
                          </m:e>
                          <m:sup>
                            <m:r>
                              <a:rPr lang="ar-AE">
                                <a:latin typeface="Cambria Math" panose="02040503050406030204" pitchFamily="18" charset="0"/>
                              </a:rPr>
                              <m:t>2</m:t>
                            </m:r>
                          </m:sup>
                        </m:sSup>
                      </m:e>
                    </m:d>
                  </m:oMath>
                </a14:m>
                <a:r>
                  <a:rPr lang="ar-AE" dirty="0"/>
                  <a:t>.</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67627" y="734190"/>
                <a:ext cx="9150584" cy="5780075"/>
              </a:xfrm>
              <a:blipFill>
                <a:blip r:embed="rId2"/>
                <a:stretch>
                  <a:fillRect l="-1266" t="-1581" b="-1159"/>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ETS(A,N,N): SES with additive errors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b="1"/>
                  <a:t>Measurement equation</a:t>
                </a:r>
                <a:r>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endParaRPr/>
              </a:p>
              <a:p>
                <a:pPr marL="0" lvl="0" indent="0">
                  <a:buNone/>
                </a:pPr>
                <a:r>
                  <a:rPr b="1"/>
                  <a:t>State equation</a:t>
                </a:r>
                <a:r>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endParaRPr/>
              </a:p>
              <a:p>
                <a:pPr marL="0" lvl="0" indent="0">
                  <a:buNone/>
                </a:pPr>
                <a:r>
                  <a:t>where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r>
                      <m:rPr>
                        <m:nor/>
                      </m:rPr>
                      <a:rPr/>
                      <m:t>NID</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a:t>
                </a:r>
              </a:p>
              <a:p>
                <a:pPr lvl="0"/>
                <a:r>
                  <a:t>“innovations” or “single source of error” because equations have the same error process,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r>
                  <a:t>.</a:t>
                </a:r>
              </a:p>
              <a:p>
                <a:pPr lvl="0"/>
                <a:r>
                  <a:t>Measurement equation: relationship between observations and states.</a:t>
                </a:r>
              </a:p>
              <a:p>
                <a:pPr lvl="0"/>
                <a:r>
                  <a:t>State equation(s): evolution of the state(s) through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264" r="-1416"/>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ETS(M,N,N): SES with multiplicative errors.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r>
                  <a:rPr dirty="0"/>
                  <a:t>Specify relative errors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−1</m:t>
                            </m:r>
                          </m:sub>
                        </m:sSub>
                      </m:num>
                      <m:den>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−1</m:t>
                            </m:r>
                          </m:sub>
                        </m:sSub>
                      </m:den>
                    </m:f>
                    <m:r>
                      <a:rPr>
                        <a:latin typeface="Cambria Math" panose="02040503050406030204" pitchFamily="18" charset="0"/>
                      </a:rPr>
                      <m:t>∼</m:t>
                    </m:r>
                    <m:r>
                      <m:rPr>
                        <m:nor/>
                      </m:rPr>
                      <a:rPr/>
                      <m:t>NID</m:t>
                    </m:r>
                    <m:d>
                      <m:dPr>
                        <m:ctrlPr>
                          <a:rPr i="1">
                            <a:latin typeface="Cambria Math" panose="02040503050406030204" pitchFamily="18" charset="0"/>
                          </a:rPr>
                        </m:ctrlPr>
                      </m:dPr>
                      <m:e>
                        <m:r>
                          <a:rPr>
                            <a:latin typeface="Cambria Math" panose="02040503050406030204" pitchFamily="18" charset="0"/>
                          </a:rPr>
                          <m:t>0,</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endParaRPr dirty="0"/>
              </a:p>
              <a:p>
                <a:pPr lvl="0"/>
                <a:r>
                  <a:rPr dirty="0"/>
                  <a:t>Substituting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oMath>
                </a14:m>
                <a:r>
                  <a:rPr dirty="0"/>
                  <a:t> gives:</a:t>
                </a:r>
              </a:p>
              <a:p>
                <a:pPr lvl="1">
                  <a:buFont typeface="Arial" panose="020B0604020202020204" pitchFamily="34" charset="0"/>
                  <a:buChar char="•"/>
                </a:pP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endParaRPr dirty="0"/>
              </a:p>
              <a:p>
                <a:pPr lvl="1">
                  <a:buFont typeface="Arial" panose="020B0604020202020204" pitchFamily="34" charset="0"/>
                  <a:buChar char="•"/>
                </a:pP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endParaRPr dirty="0"/>
              </a:p>
              <a:p>
                <a:pPr marL="0" lvl="0" indent="0">
                  <a:buNone/>
                </a:pPr>
                <a:r>
                  <a:rPr b="1" dirty="0"/>
                  <a:t>Measurement equation</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a14:m>
                <a:endParaRPr dirty="0"/>
              </a:p>
              <a:p>
                <a:pPr marL="0" lvl="0" indent="0">
                  <a:buNone/>
                </a:pPr>
                <a:r>
                  <a:rPr b="1" dirty="0"/>
                  <a:t>State equation</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a14:m>
                <a:endParaRPr dirty="0"/>
              </a:p>
              <a:p>
                <a:pPr lvl="0"/>
                <a:r>
                  <a:rPr dirty="0"/>
                  <a:t>Models with additive and multiplicative errors with the same parameters generate the same point forecasts but different prediction intervals.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r="-779"/>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ETS(A,N,N): Specifying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lvl="0" indent="0">
                  <a:buNone/>
                </a:pPr>
                <a:r>
                  <a:rPr>
                    <a:solidFill>
                      <a:srgbClr val="06287E"/>
                    </a:solidFill>
                    <a:latin typeface="Courier"/>
                  </a:rPr>
                  <a:t>ETS</a:t>
                </a:r>
                <a:r>
                  <a:rPr>
                    <a:latin typeface="Courier"/>
                  </a:rPr>
                  <a:t>(y </a:t>
                </a:r>
                <a:r>
                  <a:rPr>
                    <a:solidFill>
                      <a:srgbClr val="4070A0"/>
                    </a:solidFill>
                    <a:latin typeface="Courier"/>
                  </a:rPr>
                  <a:t>~</a:t>
                </a:r>
                <a:r>
                  <a:rPr>
                    <a:latin typeface="Courier"/>
                  </a:rPr>
                  <a:t> </a:t>
                </a:r>
                <a:r>
                  <a:rPr>
                    <a:solidFill>
                      <a:srgbClr val="06287E"/>
                    </a:solidFill>
                    <a:latin typeface="Courier"/>
                  </a:rPr>
                  <a:t>error</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trend</a:t>
                </a:r>
                <a:r>
                  <a:rPr>
                    <a:latin typeface="Courier"/>
                  </a:rPr>
                  <a:t>(</a:t>
                </a:r>
                <a:r>
                  <a:rPr>
                    <a:solidFill>
                      <a:srgbClr val="4070A0"/>
                    </a:solidFill>
                    <a:latin typeface="Courier"/>
                  </a:rPr>
                  <a:t>"N"</a:t>
                </a:r>
                <a:r>
                  <a:rPr>
                    <a:latin typeface="Courier"/>
                  </a:rPr>
                  <a:t>) </a:t>
                </a:r>
                <a:r>
                  <a:rPr>
                    <a:solidFill>
                      <a:srgbClr val="4070A0"/>
                    </a:solidFill>
                    <a:latin typeface="Courier"/>
                  </a:rPr>
                  <a:t>+</a:t>
                </a:r>
                <a:r>
                  <a:rPr>
                    <a:latin typeface="Courier"/>
                  </a:rPr>
                  <a:t> </a:t>
                </a:r>
                <a:r>
                  <a:rPr>
                    <a:solidFill>
                      <a:srgbClr val="06287E"/>
                    </a:solidFill>
                    <a:latin typeface="Courier"/>
                  </a:rPr>
                  <a:t>season</a:t>
                </a:r>
                <a:r>
                  <a:rPr>
                    <a:latin typeface="Courier"/>
                  </a:rPr>
                  <a:t>(</a:t>
                </a:r>
                <a:r>
                  <a:rPr>
                    <a:solidFill>
                      <a:srgbClr val="4070A0"/>
                    </a:solidFill>
                    <a:latin typeface="Courier"/>
                  </a:rPr>
                  <a:t>"N"</a:t>
                </a:r>
                <a:r>
                  <a:rPr>
                    <a:latin typeface="Courier"/>
                  </a:rPr>
                  <a:t>))</a:t>
                </a:r>
              </a:p>
              <a:p>
                <a:pPr marL="0" lvl="0" indent="0">
                  <a:buNone/>
                </a:pPr>
                <a:r>
                  <a:t>By default, an optimal value for </a:t>
                </a:r>
                <a14:m>
                  <m:oMath xmlns:m="http://schemas.openxmlformats.org/officeDocument/2006/math">
                    <m:r>
                      <a:rPr>
                        <a:latin typeface="Cambria Math" panose="02040503050406030204" pitchFamily="18" charset="0"/>
                      </a:rPr>
                      <m:t>𝛼</m:t>
                    </m:r>
                  </m:oMath>
                </a14:m>
                <a:r>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0</m:t>
                        </m:r>
                      </m:sub>
                    </m:sSub>
                  </m:oMath>
                </a14:m>
                <a:r>
                  <a:t> is used.</a:t>
                </a:r>
              </a:p>
              <a:p>
                <a:pPr marL="0" lvl="0" indent="0">
                  <a:buNone/>
                </a:pPr>
                <a14:m>
                  <m:oMath xmlns:m="http://schemas.openxmlformats.org/officeDocument/2006/math">
                    <m:r>
                      <a:rPr>
                        <a:latin typeface="Cambria Math" panose="02040503050406030204" pitchFamily="18" charset="0"/>
                      </a:rPr>
                      <m:t>𝛼</m:t>
                    </m:r>
                  </m:oMath>
                </a14:m>
                <a:r>
                  <a:t> can be chosen manually in </a:t>
                </a:r>
                <a:r>
                  <a:rPr>
                    <a:latin typeface="Courier"/>
                  </a:rPr>
                  <a:t>trend()</a:t>
                </a:r>
                <a:r>
                  <a:t>.</a:t>
                </a:r>
              </a:p>
              <a:p>
                <a:pPr lvl="0" indent="0">
                  <a:buNone/>
                </a:pPr>
                <a:r>
                  <a:rPr>
                    <a:solidFill>
                      <a:srgbClr val="06287E"/>
                    </a:solidFill>
                    <a:latin typeface="Courier"/>
                  </a:rPr>
                  <a:t>trend</a:t>
                </a:r>
                <a:r>
                  <a:rPr>
                    <a:latin typeface="Courier"/>
                  </a:rPr>
                  <a:t>(</a:t>
                </a:r>
                <a:r>
                  <a:rPr>
                    <a:solidFill>
                      <a:srgbClr val="4070A0"/>
                    </a:solidFill>
                    <a:latin typeface="Courier"/>
                  </a:rPr>
                  <a:t>"N"</a:t>
                </a:r>
                <a:r>
                  <a:rPr>
                    <a:latin typeface="Courier"/>
                  </a:rPr>
                  <a:t>, </a:t>
                </a:r>
                <a:r>
                  <a:rPr>
                    <a:solidFill>
                      <a:srgbClr val="7D9029"/>
                    </a:solidFill>
                    <a:latin typeface="Courier"/>
                  </a:rPr>
                  <a:t>alpha =</a:t>
                </a:r>
                <a:r>
                  <a:rPr>
                    <a:latin typeface="Courier"/>
                  </a:rPr>
                  <a:t> </a:t>
                </a:r>
                <a:r>
                  <a:rPr>
                    <a:solidFill>
                      <a:srgbClr val="40A070"/>
                    </a:solidFill>
                    <a:latin typeface="Courier"/>
                  </a:rPr>
                  <a:t>0.5</a:t>
                </a:r>
                <a:r>
                  <a:rPr>
                    <a:latin typeface="Courier"/>
                  </a:rPr>
                  <a:t>)</a:t>
                </a:r>
                <a:br/>
                <a:r>
                  <a:rPr>
                    <a:solidFill>
                      <a:srgbClr val="06287E"/>
                    </a:solidFill>
                    <a:latin typeface="Courier"/>
                  </a:rPr>
                  <a:t>trend</a:t>
                </a:r>
                <a:r>
                  <a:rPr>
                    <a:latin typeface="Courier"/>
                  </a:rPr>
                  <a:t>(</a:t>
                </a:r>
                <a:r>
                  <a:rPr>
                    <a:solidFill>
                      <a:srgbClr val="4070A0"/>
                    </a:solidFill>
                    <a:latin typeface="Courier"/>
                  </a:rPr>
                  <a:t>"N"</a:t>
                </a:r>
                <a:r>
                  <a:rPr>
                    <a:latin typeface="Courier"/>
                  </a:rPr>
                  <a:t>, </a:t>
                </a:r>
                <a:r>
                  <a:rPr>
                    <a:solidFill>
                      <a:srgbClr val="7D9029"/>
                    </a:solidFill>
                    <a:latin typeface="Courier"/>
                  </a:rPr>
                  <a:t>alpha_range =</a:t>
                </a:r>
                <a:r>
                  <a:rPr>
                    <a:latin typeface="Courier"/>
                  </a:rPr>
                  <a:t> </a:t>
                </a:r>
                <a:r>
                  <a:rPr>
                    <a:solidFill>
                      <a:srgbClr val="06287E"/>
                    </a:solidFill>
                    <a:latin typeface="Courier"/>
                  </a:rPr>
                  <a:t>c</a:t>
                </a:r>
                <a:r>
                  <a:rPr>
                    <a:latin typeface="Courier"/>
                  </a:rPr>
                  <a:t>(</a:t>
                </a:r>
                <a:r>
                  <a:rPr>
                    <a:solidFill>
                      <a:srgbClr val="40A070"/>
                    </a:solidFill>
                    <a:latin typeface="Courier"/>
                  </a:rPr>
                  <a:t>0.2</a:t>
                </a:r>
                <a:r>
                  <a:rPr>
                    <a:latin typeface="Courier"/>
                  </a:rPr>
                  <a:t>, </a:t>
                </a:r>
                <a:r>
                  <a:rPr>
                    <a:solidFill>
                      <a:srgbClr val="40A070"/>
                    </a:solidFill>
                    <a:latin typeface="Courier"/>
                  </a:rPr>
                  <a:t>0.8</a:t>
                </a:r>
                <a:r>
                  <a:rPr>
                    <a:latin typeface="Courier"/>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29" t="-1370"/>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Algerian Exports</a:t>
            </a:r>
          </a:p>
        </p:txBody>
      </p:sp>
      <p:sp>
        <p:nvSpPr>
          <p:cNvPr id="3" name="Content Placeholder 2"/>
          <p:cNvSpPr>
            <a:spLocks noGrp="1"/>
          </p:cNvSpPr>
          <p:nvPr>
            <p:ph idx="1"/>
          </p:nvPr>
        </p:nvSpPr>
        <p:spPr/>
        <p:txBody>
          <a:bodyPr>
            <a:normAutofit fontScale="62500" lnSpcReduction="20000"/>
          </a:bodyPr>
          <a:lstStyle/>
          <a:p>
            <a:pPr lvl="0" indent="0">
              <a:buNone/>
            </a:pPr>
            <a:r>
              <a:rPr dirty="0" err="1">
                <a:latin typeface="Courier"/>
              </a:rPr>
              <a:t>algeria_economy</a:t>
            </a:r>
            <a:r>
              <a:rPr dirty="0">
                <a:latin typeface="Courier"/>
              </a:rPr>
              <a:t> </a:t>
            </a:r>
            <a:r>
              <a:rPr dirty="0">
                <a:solidFill>
                  <a:srgbClr val="007020"/>
                </a:solidFill>
                <a:latin typeface="Courier"/>
              </a:rPr>
              <a:t>&lt;-</a:t>
            </a:r>
            <a:r>
              <a:rPr dirty="0">
                <a:latin typeface="Courier"/>
              </a:rPr>
              <a:t> </a:t>
            </a:r>
            <a:r>
              <a:rPr dirty="0" err="1">
                <a:latin typeface="Courier"/>
              </a:rPr>
              <a:t>global_economy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(Country </a:t>
            </a:r>
            <a:r>
              <a:rPr dirty="0">
                <a:solidFill>
                  <a:srgbClr val="4070A0"/>
                </a:solidFill>
                <a:latin typeface="Courier"/>
              </a:rPr>
              <a:t>==</a:t>
            </a:r>
            <a:r>
              <a:rPr dirty="0">
                <a:latin typeface="Courier"/>
              </a:rPr>
              <a:t> </a:t>
            </a:r>
            <a:r>
              <a:rPr dirty="0">
                <a:solidFill>
                  <a:srgbClr val="4070A0"/>
                </a:solidFill>
                <a:latin typeface="Courier"/>
              </a:rPr>
              <a:t>"Algeria"</a:t>
            </a:r>
            <a:r>
              <a:rPr dirty="0">
                <a:latin typeface="Courier"/>
              </a:rPr>
              <a:t>)</a:t>
            </a:r>
            <a:br>
              <a:rPr dirty="0"/>
            </a:br>
            <a:r>
              <a:rPr dirty="0">
                <a:latin typeface="Courier"/>
              </a:rPr>
              <a:t>fit </a:t>
            </a:r>
            <a:r>
              <a:rPr dirty="0">
                <a:solidFill>
                  <a:srgbClr val="007020"/>
                </a:solidFill>
                <a:latin typeface="Courier"/>
              </a:rPr>
              <a:t>&lt;-</a:t>
            </a:r>
            <a:r>
              <a:rPr dirty="0">
                <a:latin typeface="Courier"/>
              </a:rPr>
              <a:t> </a:t>
            </a:r>
            <a:r>
              <a:rPr dirty="0" err="1">
                <a:latin typeface="Courier"/>
              </a:rPr>
              <a:t>algeria_economy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r>
              <a:rPr dirty="0">
                <a:solidFill>
                  <a:srgbClr val="7D9029"/>
                </a:solidFill>
                <a:latin typeface="Courier"/>
              </a:rPr>
              <a:t>ANN =</a:t>
            </a:r>
            <a:r>
              <a:rPr dirty="0">
                <a:latin typeface="Courier"/>
              </a:rPr>
              <a:t> </a:t>
            </a:r>
            <a:r>
              <a:rPr dirty="0">
                <a:solidFill>
                  <a:srgbClr val="06287E"/>
                </a:solidFill>
                <a:latin typeface="Courier"/>
              </a:rPr>
              <a:t>ETS</a:t>
            </a:r>
            <a:r>
              <a:rPr dirty="0">
                <a:latin typeface="Courier"/>
              </a:rPr>
              <a:t>(Exports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"N"</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"N"</a:t>
            </a:r>
            <a:r>
              <a:rPr dirty="0">
                <a:latin typeface="Courier"/>
              </a:rPr>
              <a:t>)))</a:t>
            </a:r>
            <a:br>
              <a:rPr dirty="0"/>
            </a:br>
            <a:r>
              <a:rPr dirty="0">
                <a:solidFill>
                  <a:srgbClr val="06287E"/>
                </a:solidFill>
                <a:latin typeface="Courier"/>
              </a:rPr>
              <a:t>report</a:t>
            </a:r>
            <a:r>
              <a:rPr dirty="0">
                <a:latin typeface="Courier"/>
              </a:rPr>
              <a:t>(fit)</a:t>
            </a:r>
          </a:p>
          <a:p>
            <a:pPr lvl="0" indent="0">
              <a:buNone/>
            </a:pPr>
            <a:r>
              <a:rPr dirty="0">
                <a:latin typeface="Courier"/>
              </a:rPr>
              <a:t>## Series: Exports 
## Model: ETS(A,N,N) 
##   Smoothing parameters:
##     alpha = 0.84 
## 
##   Initial states:
##  l[0]
##  39.5
## 
##   sigma^2:  35.6
## 
##  AIC </a:t>
            </a:r>
            <a:r>
              <a:rPr dirty="0" err="1">
                <a:latin typeface="Courier"/>
              </a:rPr>
              <a:t>AICc</a:t>
            </a:r>
            <a:r>
              <a:rPr dirty="0">
                <a:latin typeface="Courier"/>
              </a:rPr>
              <a:t>  BIC 
##  447  447  453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Exponential smoothing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Algerian Exports</a:t>
            </a:r>
          </a:p>
        </p:txBody>
      </p:sp>
      <p:sp>
        <p:nvSpPr>
          <p:cNvPr id="4" name="Text Placeholder 3"/>
          <p:cNvSpPr>
            <a:spLocks noGrp="1"/>
          </p:cNvSpPr>
          <p:nvPr>
            <p:ph type="body" sz="half" idx="2"/>
          </p:nvPr>
        </p:nvSpPr>
        <p:spPr/>
        <p:txBody>
          <a:bodyPr>
            <a:normAutofit/>
          </a:bodyPr>
          <a:lstStyle/>
          <a:p>
            <a:pPr lvl="0" indent="0">
              <a:buNone/>
            </a:pPr>
            <a:r>
              <a:rPr sz="1800" dirty="0">
                <a:solidFill>
                  <a:srgbClr val="06287E"/>
                </a:solidFill>
                <a:latin typeface="Courier"/>
              </a:rPr>
              <a:t>components</a:t>
            </a:r>
            <a:r>
              <a:rPr sz="1800" dirty="0">
                <a:latin typeface="Courier"/>
              </a:rPr>
              <a:t>(fit) </a:t>
            </a:r>
            <a:r>
              <a:rPr sz="1800" dirty="0">
                <a:solidFill>
                  <a:srgbClr val="4070A0"/>
                </a:solidFill>
                <a:latin typeface="Courier"/>
              </a:rPr>
              <a:t>%&gt;%</a:t>
            </a:r>
            <a:r>
              <a:rPr sz="1800" dirty="0">
                <a:latin typeface="Courier"/>
              </a:rPr>
              <a:t> </a:t>
            </a:r>
            <a:r>
              <a:rPr sz="1800" dirty="0" err="1">
                <a:solidFill>
                  <a:srgbClr val="06287E"/>
                </a:solidFill>
                <a:latin typeface="Courier"/>
              </a:rPr>
              <a:t>autoplot</a:t>
            </a:r>
            <a:r>
              <a:rPr sz="1800" dirty="0">
                <a:latin typeface="Courier"/>
              </a:rPr>
              <a:t>()</a:t>
            </a:r>
          </a:p>
        </p:txBody>
      </p:sp>
      <p:pic>
        <p:nvPicPr>
          <p:cNvPr id="3" name="Picture 1" descr="8-ets_files/figure-pptx/ses-cmp0-1.png"/>
          <p:cNvPicPr>
            <a:picLocks noGrp="1" noChangeAspect="1"/>
          </p:cNvPicPr>
          <p:nvPr/>
        </p:nvPicPr>
        <p:blipFill>
          <a:blip r:embed="rId2"/>
          <a:stretch>
            <a:fillRect/>
          </a:stretch>
        </p:blipFill>
        <p:spPr bwMode="auto">
          <a:xfrm>
            <a:off x="1725832" y="1202499"/>
            <a:ext cx="7668863" cy="5363401"/>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Algerian Exports</a:t>
            </a:r>
          </a:p>
        </p:txBody>
      </p:sp>
      <p:sp>
        <p:nvSpPr>
          <p:cNvPr id="3" name="Content Placeholder 2"/>
          <p:cNvSpPr>
            <a:spLocks noGrp="1"/>
          </p:cNvSpPr>
          <p:nvPr>
            <p:ph idx="1"/>
          </p:nvPr>
        </p:nvSpPr>
        <p:spPr>
          <a:xfrm>
            <a:off x="2404997" y="734190"/>
            <a:ext cx="9588993" cy="5780075"/>
          </a:xfrm>
        </p:spPr>
        <p:txBody>
          <a:bodyPr>
            <a:normAutofit fontScale="62500" lnSpcReduction="20000"/>
          </a:bodyPr>
          <a:lstStyle/>
          <a:p>
            <a:pPr lvl="0" indent="0">
              <a:buNone/>
            </a:pPr>
            <a:r>
              <a:rPr dirty="0">
                <a:solidFill>
                  <a:srgbClr val="06287E"/>
                </a:solidFill>
                <a:latin typeface="Courier"/>
              </a:rPr>
              <a:t>components</a:t>
            </a:r>
            <a:r>
              <a:rPr dirty="0">
                <a:latin typeface="Courier"/>
              </a:rPr>
              <a:t>(fit) </a:t>
            </a:r>
            <a:r>
              <a:rPr dirty="0">
                <a:solidFill>
                  <a:srgbClr val="4070A0"/>
                </a:solidFill>
                <a:latin typeface="Courier"/>
              </a:rPr>
              <a:t>%&gt;%</a:t>
            </a:r>
            <a:br>
              <a:rPr dirty="0"/>
            </a:br>
            <a:r>
              <a:rPr dirty="0">
                <a:latin typeface="Courier"/>
              </a:rPr>
              <a:t>  </a:t>
            </a:r>
            <a:r>
              <a:rPr dirty="0" err="1">
                <a:solidFill>
                  <a:srgbClr val="06287E"/>
                </a:solidFill>
                <a:latin typeface="Courier"/>
              </a:rPr>
              <a:t>left_join</a:t>
            </a:r>
            <a:r>
              <a:rPr dirty="0">
                <a:latin typeface="Courier"/>
              </a:rPr>
              <a:t>(</a:t>
            </a:r>
            <a:r>
              <a:rPr dirty="0">
                <a:solidFill>
                  <a:srgbClr val="06287E"/>
                </a:solidFill>
                <a:latin typeface="Courier"/>
              </a:rPr>
              <a:t>fitted</a:t>
            </a:r>
            <a:r>
              <a:rPr dirty="0">
                <a:latin typeface="Courier"/>
              </a:rPr>
              <a:t>(fit), </a:t>
            </a:r>
            <a:r>
              <a:rPr dirty="0">
                <a:solidFill>
                  <a:srgbClr val="7D9029"/>
                </a:solidFill>
                <a:latin typeface="Courier"/>
              </a:rPr>
              <a:t>by =</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"Country"</a:t>
            </a:r>
            <a:r>
              <a:rPr dirty="0">
                <a:latin typeface="Courier"/>
              </a:rPr>
              <a:t>, </a:t>
            </a:r>
            <a:r>
              <a:rPr dirty="0">
                <a:solidFill>
                  <a:srgbClr val="4070A0"/>
                </a:solidFill>
                <a:latin typeface="Courier"/>
              </a:rPr>
              <a:t>".model"</a:t>
            </a:r>
            <a:r>
              <a:rPr dirty="0">
                <a:latin typeface="Courier"/>
              </a:rPr>
              <a:t>, </a:t>
            </a:r>
            <a:r>
              <a:rPr dirty="0">
                <a:solidFill>
                  <a:srgbClr val="4070A0"/>
                </a:solidFill>
                <a:latin typeface="Courier"/>
              </a:rPr>
              <a:t>"Year"</a:t>
            </a:r>
            <a:r>
              <a:rPr dirty="0">
                <a:latin typeface="Courier"/>
              </a:rPr>
              <a:t>))</a:t>
            </a:r>
          </a:p>
          <a:p>
            <a:pPr lvl="0" indent="0">
              <a:buNone/>
            </a:pPr>
            <a:r>
              <a:rPr dirty="0">
                <a:latin typeface="Courier"/>
              </a:rPr>
              <a:t>## # A </a:t>
            </a:r>
            <a:r>
              <a:rPr dirty="0" err="1">
                <a:latin typeface="Courier"/>
              </a:rPr>
              <a:t>dable</a:t>
            </a:r>
            <a:r>
              <a:rPr dirty="0">
                <a:latin typeface="Courier"/>
              </a:rPr>
              <a:t>: 59 x 7 [1Y]
## # Key:     Country, .model [1]
## # :        Exports = lag(level, 1) + remainder
##    Country .model  Year Exports level remainder .fitted
##    &lt;</a:t>
            </a:r>
            <a:r>
              <a:rPr dirty="0" err="1">
                <a:latin typeface="Courier"/>
              </a:rPr>
              <a:t>fct</a:t>
            </a:r>
            <a:r>
              <a:rPr dirty="0">
                <a:latin typeface="Courier"/>
              </a:rPr>
              <a:t>&gt;   &lt;chr&gt;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Algeria ANN     1959    NA    39.5    NA        </a:t>
            </a:r>
            <a:r>
              <a:rPr dirty="0" err="1">
                <a:latin typeface="Courier"/>
              </a:rPr>
              <a:t>NA</a:t>
            </a:r>
            <a:r>
              <a:rPr dirty="0">
                <a:latin typeface="Courier"/>
              </a:rPr>
              <a:t>  
##  2 Algeria ANN     1960    39.0  39.1    -0.496    39.5
##  3 Algeria ANN     1961    46.2  45.1     7.12     39.1
##  4 Algeria ANN     1962    19.8  23.8   -25.3      45.1
##  5 Algeria ANN     1963    24.7  24.6     0.841    23.8
##  6 Algeria ANN     1964    25.1  25.0     0.534    24.6
##  7 Algeria ANN     1965    22.6  23.0    -2.39     25.0
##  8 Algeria ANN     1966    26.0  25.5     3.00     23.0
##  9 Algeria ANN     1967    23.4  23.8    -2.07     25.5
## 10 Algeria ANN     1968    23.1  23.2    -0.630    23.8
## # … with 49 more rows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Algerian Exports</a:t>
            </a:r>
          </a:p>
        </p:txBody>
      </p:sp>
      <p:sp>
        <p:nvSpPr>
          <p:cNvPr id="4" name="Text Placeholder 3"/>
          <p:cNvSpPr>
            <a:spLocks noGrp="1"/>
          </p:cNvSpPr>
          <p:nvPr>
            <p:ph type="body" sz="half" idx="2"/>
          </p:nvPr>
        </p:nvSpPr>
        <p:spPr/>
        <p:txBody>
          <a:bodyPr/>
          <a:lstStyle/>
          <a:p>
            <a:pPr lvl="0" indent="0">
              <a:buNone/>
            </a:pPr>
            <a:r>
              <a:rPr>
                <a:latin typeface="Courier"/>
              </a:rPr>
              <a:t>fit </a:t>
            </a:r>
            <a:r>
              <a:rPr>
                <a:solidFill>
                  <a:srgbClr val="4070A0"/>
                </a:solidFill>
                <a:latin typeface="Courier"/>
              </a:rPr>
              <a:t>%&gt;%</a:t>
            </a:r>
            <a:br/>
            <a:r>
              <a:rPr>
                <a:latin typeface="Courier"/>
              </a:rPr>
              <a:t>  </a:t>
            </a:r>
            <a:r>
              <a:rPr>
                <a:solidFill>
                  <a:srgbClr val="06287E"/>
                </a:solidFill>
                <a:latin typeface="Courier"/>
              </a:rPr>
              <a:t>forecast</a:t>
            </a:r>
            <a:r>
              <a:rPr>
                <a:latin typeface="Courier"/>
              </a:rPr>
              <a:t>(</a:t>
            </a:r>
            <a:r>
              <a:rPr>
                <a:solidFill>
                  <a:srgbClr val="7D9029"/>
                </a:solidFill>
                <a:latin typeface="Courier"/>
              </a:rPr>
              <a:t>h =</a:t>
            </a:r>
            <a:r>
              <a:rPr>
                <a:latin typeface="Courier"/>
              </a:rPr>
              <a:t> </a:t>
            </a:r>
            <a:r>
              <a:rPr>
                <a:solidFill>
                  <a:srgbClr val="40A070"/>
                </a:solidFill>
                <a:latin typeface="Courier"/>
              </a:rPr>
              <a:t>5</a:t>
            </a:r>
            <a:r>
              <a:rPr>
                <a:latin typeface="Courier"/>
              </a:rPr>
              <a:t>) </a:t>
            </a:r>
            <a:r>
              <a:rPr>
                <a:solidFill>
                  <a:srgbClr val="4070A0"/>
                </a:solidFill>
                <a:latin typeface="Courier"/>
              </a:rPr>
              <a:t>%&gt;%</a:t>
            </a:r>
            <a:br/>
            <a:r>
              <a:rPr>
                <a:latin typeface="Courier"/>
              </a:rPr>
              <a:t>  </a:t>
            </a:r>
            <a:r>
              <a:rPr>
                <a:solidFill>
                  <a:srgbClr val="06287E"/>
                </a:solidFill>
                <a:latin typeface="Courier"/>
              </a:rPr>
              <a:t>autoplot</a:t>
            </a:r>
            <a:r>
              <a:rPr>
                <a:latin typeface="Courier"/>
              </a:rPr>
              <a:t>(algeria_economy)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 of GDP"</a:t>
            </a:r>
            <a:r>
              <a:rPr>
                <a:latin typeface="Courier"/>
              </a:rPr>
              <a:t>, </a:t>
            </a:r>
            <a:r>
              <a:rPr>
                <a:solidFill>
                  <a:srgbClr val="7D9029"/>
                </a:solidFill>
                <a:latin typeface="Courier"/>
              </a:rPr>
              <a:t>title =</a:t>
            </a:r>
            <a:r>
              <a:rPr>
                <a:latin typeface="Courier"/>
              </a:rPr>
              <a:t> </a:t>
            </a:r>
            <a:r>
              <a:rPr>
                <a:solidFill>
                  <a:srgbClr val="4070A0"/>
                </a:solidFill>
                <a:latin typeface="Courier"/>
              </a:rPr>
              <a:t>"Exports: Algeria"</a:t>
            </a:r>
            <a:r>
              <a:rPr>
                <a:latin typeface="Courier"/>
              </a:rPr>
              <a:t>)</a:t>
            </a:r>
          </a:p>
        </p:txBody>
      </p:sp>
      <p:pic>
        <p:nvPicPr>
          <p:cNvPr id="3" name="Picture 1" descr="8-ets_files/figure-pptx/ses-fc-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Models with trend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Holt’s linear trend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lang="en-US" dirty="0"/>
                  <a:t>Component form</a:t>
                </a:r>
              </a:p>
              <a:p>
                <a:pPr lvl="0"/>
                <a:r>
                  <a:rPr lang="en-US" b="1" dirty="0"/>
                  <a:t>Forecast</a:t>
                </a:r>
                <a:r>
                  <a:rPr lang="en-US" dirty="0"/>
                  <a:t> </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m:rPr>
                            <m:sty m:val="p"/>
                          </m:rPr>
                          <a:rPr lang="en-US" b="0" i="0" smtClean="0">
                            <a:latin typeface="Cambria Math" panose="02040503050406030204" pitchFamily="18" charset="0"/>
                          </a:rPr>
                          <m:t>t</m:t>
                        </m:r>
                        <m:r>
                          <a:rPr lang="en-US">
                            <a:latin typeface="Cambria Math" panose="02040503050406030204" pitchFamily="18" charset="0"/>
                          </a:rPr>
                          <m:t>+</m:t>
                        </m:r>
                        <m:r>
                          <m:rPr>
                            <m:sty m:val="p"/>
                          </m:rPr>
                          <a:rPr lang="en-US" b="0" i="0" smtClean="0">
                            <a:latin typeface="Cambria Math" panose="02040503050406030204" pitchFamily="18" charset="0"/>
                          </a:rPr>
                          <m:t>h</m:t>
                        </m:r>
                        <m:r>
                          <a:rPr lang="en-US">
                            <a:latin typeface="Cambria Math" panose="02040503050406030204" pitchFamily="18" charset="0"/>
                          </a:rPr>
                          <m:t>|</m:t>
                        </m:r>
                        <m:r>
                          <a:rPr lang="en-US" b="0" i="1" smtClean="0">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h</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oMath>
                </a14:m>
                <a:endParaRPr lang="ar-AE" dirty="0"/>
              </a:p>
              <a:p>
                <a:pPr lvl="0"/>
                <a:r>
                  <a:rPr lang="en-US" b="1" dirty="0"/>
                  <a:t>Level</a:t>
                </a:r>
                <a:r>
                  <a:rPr lang="en-US" dirty="0"/>
                  <a: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oMath>
                </a14:m>
                <a:endParaRPr lang="ar-AE" dirty="0"/>
              </a:p>
              <a:p>
                <a:pPr lvl="0"/>
                <a:r>
                  <a:rPr lang="en-US" b="1" dirty="0"/>
                  <a:t>Trend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r>
                      <a:rPr lang="en-US">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e>
                    </m:d>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a14:m>
                <a:endParaRPr lang="ar-AE" dirty="0"/>
              </a:p>
              <a:p>
                <a:pPr lvl="1"/>
                <a:r>
                  <a:rPr lang="en-US" dirty="0"/>
                  <a:t>Two smoothing parameters </a:t>
                </a:r>
                <a14:m>
                  <m:oMath xmlns:m="http://schemas.openxmlformats.org/officeDocument/2006/math">
                    <m:r>
                      <a:rPr lang="en-US">
                        <a:latin typeface="Cambria Math" panose="02040503050406030204" pitchFamily="18" charset="0"/>
                      </a:rPr>
                      <m:t>𝛼</m:t>
                    </m:r>
                  </m:oMath>
                </a14:m>
                <a:r>
                  <a:rPr lang="en-US" dirty="0"/>
                  <a:t> and </a:t>
                </a:r>
                <a14:m>
                  <m:oMath xmlns:m="http://schemas.openxmlformats.org/officeDocument/2006/math">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oMath>
                </a14:m>
                <a:r>
                  <a:rPr lang="ar-AE" dirty="0"/>
                  <a:t> </a:t>
                </a:r>
                <a:r>
                  <a:rPr lang="en-US" dirty="0"/>
                  <a:t> (</a:t>
                </a:r>
                <a14:m>
                  <m:oMath xmlns:m="http://schemas.openxmlformats.org/officeDocument/2006/math">
                    <m:r>
                      <a:rPr lang="ar-AE">
                        <a:latin typeface="Cambria Math" panose="02040503050406030204" pitchFamily="18" charset="0"/>
                      </a:rPr>
                      <m:t>0</m:t>
                    </m:r>
                    <m:r>
                      <a:rPr lang="ar-AE">
                        <a:latin typeface="Cambria Math" panose="02040503050406030204" pitchFamily="18" charset="0"/>
                      </a:rPr>
                      <m:t>≤</m:t>
                    </m:r>
                    <m:r>
                      <a:rPr lang="ar-AE">
                        <a:latin typeface="Cambria Math" panose="02040503050406030204" pitchFamily="18" charset="0"/>
                      </a:rPr>
                      <m:t>𝛼</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r>
                      <a:rPr lang="ar-AE">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latin typeface="Cambria Math" panose="02040503050406030204" pitchFamily="18" charset="0"/>
                  </a:rPr>
                  <a:t>.</a:t>
                </a:r>
              </a:p>
              <a:p>
                <a:pPr lvl="1"/>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oMath>
                </a14:m>
                <a:r>
                  <a:rPr lang="ar-AE" dirty="0"/>
                  <a:t> </a:t>
                </a:r>
                <a:r>
                  <a:rPr lang="en-US" dirty="0"/>
                  <a:t>level: weighted average between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oMath>
                </a14:m>
                <a:r>
                  <a:rPr lang="ar-AE" dirty="0"/>
                  <a:t> </a:t>
                </a:r>
                <a:r>
                  <a:rPr lang="en-US" dirty="0"/>
                  <a:t>and one-step ahead forecast for time </a:t>
                </a:r>
                <a14:m>
                  <m:oMath xmlns:m="http://schemas.openxmlformats.org/officeDocument/2006/math">
                    <m:r>
                      <a:rPr lang="en-US">
                        <a:latin typeface="Cambria Math" panose="02040503050406030204" pitchFamily="18" charset="0"/>
                      </a:rPr>
                      <m:t>𝑡</m:t>
                    </m:r>
                  </m:oMath>
                </a14:m>
                <a:r>
                  <a:rPr lang="en-US" dirty="0"/>
                  <a:t>, </a:t>
                </a:r>
                <a14:m>
                  <m:oMath xmlns:m="http://schemas.openxmlformats.org/officeDocument/2006/math">
                    <m:r>
                      <a:rPr lang="en-US" b="0" i="0" smtClean="0">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oMath>
                </a14:m>
                <a:endParaRPr lang="ar-AE" dirty="0"/>
              </a:p>
              <a:p>
                <a:pPr lvl="1"/>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oMath>
                </a14:m>
                <a:r>
                  <a:rPr lang="ar-AE" dirty="0"/>
                  <a:t> </a:t>
                </a:r>
                <a:r>
                  <a:rPr lang="en-US" dirty="0"/>
                  <a:t>slope: weighted average of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oMath>
                </a14:m>
                <a:r>
                  <a:rPr lang="ar-AE" dirty="0"/>
                  <a:t> </a:t>
                </a:r>
                <a:r>
                  <a:rPr lang="en-US" dirty="0"/>
                  <a:t>and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a14:m>
                <a:r>
                  <a:rPr lang="ar-AE" dirty="0"/>
                  <a:t>, </a:t>
                </a:r>
                <a:r>
                  <a:rPr lang="en-US" dirty="0"/>
                  <a:t>current and previous estimate of slope.</a:t>
                </a:r>
              </a:p>
              <a:p>
                <a:pPr lvl="1"/>
                <a:r>
                  <a:rPr lang="en-US" dirty="0"/>
                  <a:t>Choose </a:t>
                </a:r>
                <a14:m>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0</m:t>
                        </m:r>
                      </m:sub>
                    </m:sSub>
                  </m:oMath>
                </a14:m>
                <a:r>
                  <a:rPr lang="ar-AE" dirty="0"/>
                  <a:t> </a:t>
                </a:r>
                <a:r>
                  <a:rPr lang="en-US" dirty="0"/>
                  <a:t>to minimize SSE.</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r="-1062" b="-2529"/>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ETS(A,A,N)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dirty="0"/>
                  <a:t>Holt’s linear method with additive errors.</a:t>
                </a:r>
              </a:p>
              <a:p>
                <a:pPr lvl="0"/>
                <a:r>
                  <a:rPr dirty="0"/>
                  <a:t>Assume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m:rPr>
                        <m:nor/>
                      </m:rPr>
                      <a:rPr/>
                      <m:t>NID</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rPr dirty="0"/>
                  <a:t>.</a:t>
                </a:r>
              </a:p>
              <a:p>
                <a:pPr lvl="0"/>
                <a:r>
                  <a:rPr dirty="0"/>
                  <a:t>Substituting into the error correction equations for Holt’s linear</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dirty="0"/>
              </a:p>
              <a:p>
                <a:pPr lvl="0"/>
                <a:r>
                  <a:rPr dirty="0"/>
                  <a:t>For simplicity, set </a:t>
                </a:r>
                <a14:m>
                  <m:oMath xmlns:m="http://schemas.openxmlformats.org/officeDocument/2006/math">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𝛼</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oMath>
                </a14:m>
                <a:r>
                  <a:rP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Exponential smoothing: trend/slope</a:t>
            </a:r>
          </a:p>
        </p:txBody>
      </p:sp>
      <p:pic>
        <p:nvPicPr>
          <p:cNvPr id="3" name="Picture 2">
            <a:extLst>
              <a:ext uri="{FF2B5EF4-FFF2-40B4-BE49-F238E27FC236}">
                <a16:creationId xmlns:a16="http://schemas.microsoft.com/office/drawing/2014/main" id="{CC484D77-8485-A1D4-2079-29968CDA9FDD}"/>
              </a:ext>
            </a:extLst>
          </p:cNvPr>
          <p:cNvPicPr>
            <a:picLocks noChangeAspect="1"/>
          </p:cNvPicPr>
          <p:nvPr/>
        </p:nvPicPr>
        <p:blipFill>
          <a:blip r:embed="rId2"/>
          <a:stretch>
            <a:fillRect/>
          </a:stretch>
        </p:blipFill>
        <p:spPr>
          <a:xfrm>
            <a:off x="2381616" y="726510"/>
            <a:ext cx="9810384" cy="61314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ETS(M,A,N)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t>Holt’s linear method with multiplicative errors.</a:t>
                </a:r>
              </a:p>
              <a:p>
                <a:pPr lvl="0"/>
                <a:r>
                  <a:t>Assume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num>
                      <m:den>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den>
                    </m:f>
                  </m:oMath>
                </a14:m>
                <a:endParaRPr/>
              </a:p>
              <a:p>
                <a:pPr lvl="0"/>
                <a:r>
                  <a:t>Following a similar approach as above, the innovations state space model underlying Holt’s linear method with multiplicative errors is specified as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m:oMathPara>
                </a14:m>
                <a:endParaRP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a:p>
              <a:p>
                <a:pPr marL="0" lvl="0" indent="0">
                  <a:buNone/>
                </a:pPr>
                <a:r>
                  <a:t>where again </a:t>
                </a:r>
                <a14:m>
                  <m:oMath xmlns:m="http://schemas.openxmlformats.org/officeDocument/2006/math">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𝛼</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oMath>
                </a14:m>
                <a:r>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r>
                      <m:rPr>
                        <m:nor/>
                      </m:rPr>
                      <a:rPr/>
                      <m:t>NID</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r="-708" b="-738"/>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ETS(A,A,N): Specifying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lvl="0" indent="0">
                  <a:buNone/>
                </a:pPr>
                <a:r>
                  <a:rPr>
                    <a:solidFill>
                      <a:srgbClr val="06287E"/>
                    </a:solidFill>
                    <a:latin typeface="Courier"/>
                  </a:rPr>
                  <a:t>ETS</a:t>
                </a:r>
                <a:r>
                  <a:rPr>
                    <a:latin typeface="Courier"/>
                  </a:rPr>
                  <a:t>(y </a:t>
                </a:r>
                <a:r>
                  <a:rPr>
                    <a:solidFill>
                      <a:srgbClr val="4070A0"/>
                    </a:solidFill>
                    <a:latin typeface="Courier"/>
                  </a:rPr>
                  <a:t>~</a:t>
                </a:r>
                <a:r>
                  <a:rPr>
                    <a:latin typeface="Courier"/>
                  </a:rPr>
                  <a:t> </a:t>
                </a:r>
                <a:r>
                  <a:rPr>
                    <a:solidFill>
                      <a:srgbClr val="06287E"/>
                    </a:solidFill>
                    <a:latin typeface="Courier"/>
                  </a:rPr>
                  <a:t>error</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trend</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season</a:t>
                </a:r>
                <a:r>
                  <a:rPr>
                    <a:latin typeface="Courier"/>
                  </a:rPr>
                  <a:t>(</a:t>
                </a:r>
                <a:r>
                  <a:rPr>
                    <a:solidFill>
                      <a:srgbClr val="4070A0"/>
                    </a:solidFill>
                    <a:latin typeface="Courier"/>
                  </a:rPr>
                  <a:t>"N"</a:t>
                </a:r>
                <a:r>
                  <a:rPr>
                    <a:latin typeface="Courier"/>
                  </a:rPr>
                  <a:t>))</a:t>
                </a:r>
              </a:p>
              <a:p>
                <a:pPr marL="0" lvl="0" indent="0">
                  <a:buNone/>
                </a:pPr>
                <a:r>
                  <a:t>By default, optimal values for </a:t>
                </a:r>
                <a14:m>
                  <m:oMath xmlns:m="http://schemas.openxmlformats.org/officeDocument/2006/math">
                    <m:r>
                      <a:rPr>
                        <a:latin typeface="Cambria Math" panose="02040503050406030204" pitchFamily="18" charset="0"/>
                      </a:rPr>
                      <m:t>𝛽</m:t>
                    </m:r>
                  </m:oMath>
                </a14:m>
                <a:r>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are used.</a:t>
                </a:r>
              </a:p>
              <a:p>
                <a:pPr marL="0" lvl="0" indent="0">
                  <a:buNone/>
                </a:pPr>
                <a14:m>
                  <m:oMath xmlns:m="http://schemas.openxmlformats.org/officeDocument/2006/math">
                    <m:r>
                      <a:rPr>
                        <a:latin typeface="Cambria Math" panose="02040503050406030204" pitchFamily="18" charset="0"/>
                      </a:rPr>
                      <m:t>𝛽</m:t>
                    </m:r>
                  </m:oMath>
                </a14:m>
                <a:r>
                  <a:t> can be chosen manually in </a:t>
                </a:r>
                <a:r>
                  <a:rPr>
                    <a:latin typeface="Courier"/>
                  </a:rPr>
                  <a:t>trend()</a:t>
                </a:r>
                <a:r>
                  <a:t>.</a:t>
                </a:r>
              </a:p>
              <a:p>
                <a:pPr lvl="0" indent="0">
                  <a:buNone/>
                </a:pPr>
                <a:r>
                  <a:rPr>
                    <a:solidFill>
                      <a:srgbClr val="06287E"/>
                    </a:solidFill>
                    <a:latin typeface="Courier"/>
                  </a:rPr>
                  <a:t>trend</a:t>
                </a:r>
                <a:r>
                  <a:rPr>
                    <a:latin typeface="Courier"/>
                  </a:rPr>
                  <a:t>(</a:t>
                </a:r>
                <a:r>
                  <a:rPr>
                    <a:solidFill>
                      <a:srgbClr val="4070A0"/>
                    </a:solidFill>
                    <a:latin typeface="Courier"/>
                  </a:rPr>
                  <a:t>"A"</a:t>
                </a:r>
                <a:r>
                  <a:rPr>
                    <a:latin typeface="Courier"/>
                  </a:rPr>
                  <a:t>, </a:t>
                </a:r>
                <a:r>
                  <a:rPr>
                    <a:solidFill>
                      <a:srgbClr val="7D9029"/>
                    </a:solidFill>
                    <a:latin typeface="Courier"/>
                  </a:rPr>
                  <a:t>beta =</a:t>
                </a:r>
                <a:r>
                  <a:rPr>
                    <a:latin typeface="Courier"/>
                  </a:rPr>
                  <a:t> </a:t>
                </a:r>
                <a:r>
                  <a:rPr>
                    <a:solidFill>
                      <a:srgbClr val="40A070"/>
                    </a:solidFill>
                    <a:latin typeface="Courier"/>
                  </a:rPr>
                  <a:t>0.004</a:t>
                </a:r>
                <a:r>
                  <a:rPr>
                    <a:latin typeface="Courier"/>
                  </a:rPr>
                  <a:t>)</a:t>
                </a:r>
                <a:br/>
                <a:r>
                  <a:rPr>
                    <a:solidFill>
                      <a:srgbClr val="06287E"/>
                    </a:solidFill>
                    <a:latin typeface="Courier"/>
                  </a:rPr>
                  <a:t>trend</a:t>
                </a:r>
                <a:r>
                  <a:rPr>
                    <a:latin typeface="Courier"/>
                  </a:rPr>
                  <a:t>(</a:t>
                </a:r>
                <a:r>
                  <a:rPr>
                    <a:solidFill>
                      <a:srgbClr val="4070A0"/>
                    </a:solidFill>
                    <a:latin typeface="Courier"/>
                  </a:rPr>
                  <a:t>"A"</a:t>
                </a:r>
                <a:r>
                  <a:rPr>
                    <a:latin typeface="Courier"/>
                  </a:rPr>
                  <a:t>, </a:t>
                </a:r>
                <a:r>
                  <a:rPr>
                    <a:solidFill>
                      <a:srgbClr val="7D9029"/>
                    </a:solidFill>
                    <a:latin typeface="Courier"/>
                  </a:rPr>
                  <a:t>beta_range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 </a:t>
                </a:r>
                <a:r>
                  <a:rPr>
                    <a:solidFill>
                      <a:srgbClr val="40A070"/>
                    </a:solidFill>
                    <a:latin typeface="Courier"/>
                  </a:rPr>
                  <a:t>0.1</a:t>
                </a:r>
                <a:r>
                  <a:rPr>
                    <a:latin typeface="Courier"/>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29" t="-1370"/>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population</a:t>
            </a:r>
          </a:p>
        </p:txBody>
      </p:sp>
      <p:sp>
        <p:nvSpPr>
          <p:cNvPr id="3" name="Content Placeholder 2"/>
          <p:cNvSpPr>
            <a:spLocks noGrp="1"/>
          </p:cNvSpPr>
          <p:nvPr>
            <p:ph idx="1"/>
          </p:nvPr>
        </p:nvSpPr>
        <p:spPr>
          <a:xfrm>
            <a:off x="2318657" y="734190"/>
            <a:ext cx="9675333" cy="6548353"/>
          </a:xfrm>
        </p:spPr>
        <p:txBody>
          <a:bodyPr>
            <a:normAutofit fontScale="62500" lnSpcReduction="20000"/>
          </a:bodyPr>
          <a:lstStyle/>
          <a:p>
            <a:pPr lvl="0" indent="0">
              <a:buNone/>
            </a:pPr>
            <a:r>
              <a:rPr dirty="0" err="1">
                <a:latin typeface="Courier"/>
              </a:rPr>
              <a:t>aus_economy</a:t>
            </a:r>
            <a:r>
              <a:rPr dirty="0">
                <a:latin typeface="Courier"/>
              </a:rPr>
              <a:t> </a:t>
            </a:r>
            <a:r>
              <a:rPr dirty="0">
                <a:solidFill>
                  <a:srgbClr val="007020"/>
                </a:solidFill>
                <a:latin typeface="Courier"/>
              </a:rPr>
              <a:t>&lt;-</a:t>
            </a:r>
            <a:r>
              <a:rPr dirty="0">
                <a:latin typeface="Courier"/>
              </a:rPr>
              <a:t> </a:t>
            </a:r>
            <a:r>
              <a:rPr dirty="0" err="1">
                <a:latin typeface="Courier"/>
              </a:rPr>
              <a:t>global_economy</a:t>
            </a:r>
            <a:r>
              <a:rPr dirty="0">
                <a:latin typeface="Courier"/>
              </a:rPr>
              <a:t> </a:t>
            </a:r>
            <a:r>
              <a:rPr dirty="0">
                <a:solidFill>
                  <a:srgbClr val="4070A0"/>
                </a:solidFill>
                <a:latin typeface="Courier"/>
              </a:rPr>
              <a:t>%&gt;%</a:t>
            </a:r>
            <a:r>
              <a:rPr dirty="0">
                <a:latin typeface="Courier"/>
              </a:rPr>
              <a:t> </a:t>
            </a:r>
            <a:r>
              <a:rPr dirty="0">
                <a:solidFill>
                  <a:srgbClr val="06287E"/>
                </a:solidFill>
                <a:latin typeface="Courier"/>
              </a:rPr>
              <a:t>filter</a:t>
            </a:r>
            <a:r>
              <a:rPr dirty="0">
                <a:latin typeface="Courier"/>
              </a:rPr>
              <a:t>(Code </a:t>
            </a:r>
            <a:r>
              <a:rPr dirty="0">
                <a:solidFill>
                  <a:srgbClr val="4070A0"/>
                </a:solidFill>
                <a:latin typeface="Courier"/>
              </a:rPr>
              <a:t>==</a:t>
            </a:r>
            <a:r>
              <a:rPr dirty="0">
                <a:latin typeface="Courier"/>
              </a:rPr>
              <a:t> </a:t>
            </a:r>
            <a:r>
              <a:rPr dirty="0">
                <a:solidFill>
                  <a:srgbClr val="4070A0"/>
                </a:solidFill>
                <a:latin typeface="Courier"/>
              </a:rPr>
              <a:t>"AUS"</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mutate</a:t>
            </a:r>
            <a:r>
              <a:rPr dirty="0">
                <a:latin typeface="Courier"/>
              </a:rPr>
              <a:t>(</a:t>
            </a:r>
            <a:r>
              <a:rPr dirty="0">
                <a:solidFill>
                  <a:srgbClr val="7D9029"/>
                </a:solidFill>
                <a:latin typeface="Courier"/>
              </a:rPr>
              <a:t>Pop =</a:t>
            </a:r>
            <a:r>
              <a:rPr dirty="0">
                <a:latin typeface="Courier"/>
              </a:rPr>
              <a:t> Population </a:t>
            </a:r>
            <a:r>
              <a:rPr dirty="0">
                <a:solidFill>
                  <a:srgbClr val="4070A0"/>
                </a:solidFill>
                <a:latin typeface="Courier"/>
              </a:rPr>
              <a:t>/</a:t>
            </a:r>
            <a:r>
              <a:rPr dirty="0">
                <a:latin typeface="Courier"/>
              </a:rPr>
              <a:t> </a:t>
            </a:r>
            <a:r>
              <a:rPr dirty="0">
                <a:solidFill>
                  <a:srgbClr val="40A070"/>
                </a:solidFill>
                <a:latin typeface="Courier"/>
              </a:rPr>
              <a:t>1e6</a:t>
            </a:r>
            <a:r>
              <a:rPr dirty="0">
                <a:latin typeface="Courier"/>
              </a:rPr>
              <a:t>)</a:t>
            </a:r>
            <a:br>
              <a:rPr dirty="0"/>
            </a:br>
            <a:r>
              <a:rPr dirty="0">
                <a:latin typeface="Courier"/>
              </a:rPr>
              <a:t>fit </a:t>
            </a:r>
            <a:r>
              <a:rPr dirty="0">
                <a:solidFill>
                  <a:srgbClr val="007020"/>
                </a:solidFill>
                <a:latin typeface="Courier"/>
              </a:rPr>
              <a:t>&lt;-</a:t>
            </a:r>
            <a:r>
              <a:rPr dirty="0">
                <a:latin typeface="Courier"/>
              </a:rPr>
              <a:t> </a:t>
            </a:r>
            <a:r>
              <a:rPr dirty="0" err="1">
                <a:latin typeface="Courier"/>
              </a:rPr>
              <a:t>aus_economy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r>
              <a:rPr dirty="0">
                <a:solidFill>
                  <a:srgbClr val="7D9029"/>
                </a:solidFill>
                <a:latin typeface="Courier"/>
              </a:rPr>
              <a:t>AAN =</a:t>
            </a:r>
            <a:r>
              <a:rPr dirty="0">
                <a:latin typeface="Courier"/>
              </a:rPr>
              <a:t> </a:t>
            </a:r>
            <a:r>
              <a:rPr dirty="0">
                <a:solidFill>
                  <a:srgbClr val="06287E"/>
                </a:solidFill>
                <a:latin typeface="Courier"/>
              </a:rPr>
              <a:t>ETS</a:t>
            </a:r>
            <a:r>
              <a:rPr dirty="0">
                <a:latin typeface="Courier"/>
              </a:rPr>
              <a:t>(Pop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"N"</a:t>
            </a:r>
            <a:r>
              <a:rPr dirty="0">
                <a:latin typeface="Courier"/>
              </a:rPr>
              <a:t>)))</a:t>
            </a:r>
            <a:br>
              <a:rPr dirty="0"/>
            </a:br>
            <a:r>
              <a:rPr dirty="0">
                <a:solidFill>
                  <a:srgbClr val="06287E"/>
                </a:solidFill>
                <a:latin typeface="Courier"/>
              </a:rPr>
              <a:t>report</a:t>
            </a:r>
            <a:r>
              <a:rPr dirty="0">
                <a:latin typeface="Courier"/>
              </a:rPr>
              <a:t>(fit)</a:t>
            </a:r>
          </a:p>
          <a:p>
            <a:pPr lvl="0" indent="0">
              <a:buNone/>
            </a:pPr>
            <a:r>
              <a:rPr dirty="0">
                <a:latin typeface="Courier"/>
              </a:rPr>
              <a:t>## Series: Pop 
## Model: ETS(A,A,N) 
##   Smoothing parameters:
##     alpha = 1 
##     beta  = 0.327 
## 
##   Initial states:
##  l[0]  b[0]
##  10.1 0.222
## 
##   sigma^2:  0.0041
## 
##   AIC  </a:t>
            </a:r>
            <a:r>
              <a:rPr dirty="0" err="1">
                <a:latin typeface="Courier"/>
              </a:rPr>
              <a:t>AICc</a:t>
            </a:r>
            <a:r>
              <a:rPr dirty="0">
                <a:latin typeface="Courier"/>
              </a:rPr>
              <a:t>   BIC 
## -77.0 -75.8 -66.7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Historical perspective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1" y="734190"/>
                <a:ext cx="8945990" cy="5780075"/>
              </a:xfrm>
            </p:spPr>
            <p:txBody>
              <a:bodyPr>
                <a:normAutofit fontScale="85000" lnSpcReduction="20000"/>
              </a:bodyPr>
              <a:lstStyle/>
              <a:p>
                <a:pPr lvl="0"/>
                <a:r>
                  <a:rPr dirty="0"/>
                  <a:t>Developed in the 1950s and 1960s as methods (algorithms) to produce point forecasts.</a:t>
                </a:r>
                <a:endParaRPr lang="en-US" dirty="0"/>
              </a:p>
              <a:p>
                <a:pPr lvl="0"/>
                <a:endParaRPr dirty="0"/>
              </a:p>
              <a:p>
                <a:pPr lvl="0"/>
                <a:r>
                  <a:rPr dirty="0"/>
                  <a:t>Combine a “level”, “trend” (slope) and “seasonal” component to describe a time series.</a:t>
                </a:r>
                <a:endParaRPr lang="en-US" dirty="0"/>
              </a:p>
              <a:p>
                <a:pPr lvl="0"/>
                <a:endParaRPr dirty="0"/>
              </a:p>
              <a:p>
                <a:pPr lvl="0"/>
                <a:r>
                  <a:rPr dirty="0"/>
                  <a:t>The rate of change of the components are controlled by “smoothing parameters”: </a:t>
                </a:r>
                <a14:m>
                  <m:oMath xmlns:m="http://schemas.openxmlformats.org/officeDocument/2006/math">
                    <m:r>
                      <a:rPr>
                        <a:latin typeface="Cambria Math" panose="02040503050406030204" pitchFamily="18" charset="0"/>
                      </a:rPr>
                      <m:t>𝛼</m:t>
                    </m:r>
                  </m:oMath>
                </a14:m>
                <a:r>
                  <a:rPr dirty="0"/>
                  <a:t>, </a:t>
                </a:r>
                <a14:m>
                  <m:oMath xmlns:m="http://schemas.openxmlformats.org/officeDocument/2006/math">
                    <m:r>
                      <a:rPr>
                        <a:latin typeface="Cambria Math" panose="02040503050406030204" pitchFamily="18" charset="0"/>
                      </a:rPr>
                      <m:t>𝛽</m:t>
                    </m:r>
                  </m:oMath>
                </a14:m>
                <a:r>
                  <a:rPr dirty="0"/>
                  <a:t> and </a:t>
                </a:r>
                <a14:m>
                  <m:oMath xmlns:m="http://schemas.openxmlformats.org/officeDocument/2006/math">
                    <m:r>
                      <a:rPr>
                        <a:latin typeface="Cambria Math" panose="02040503050406030204" pitchFamily="18" charset="0"/>
                      </a:rPr>
                      <m:t>𝛾</m:t>
                    </m:r>
                  </m:oMath>
                </a14:m>
                <a:r>
                  <a:rPr dirty="0"/>
                  <a:t> respectively.</a:t>
                </a:r>
                <a:endParaRPr lang="en-US" dirty="0"/>
              </a:p>
              <a:p>
                <a:pPr lvl="0"/>
                <a:endParaRPr dirty="0"/>
              </a:p>
              <a:p>
                <a:pPr lvl="0"/>
                <a:r>
                  <a:rPr dirty="0"/>
                  <a:t>Need to choose best values for the smoothing parameters (and initial states).</a:t>
                </a:r>
                <a:endParaRPr lang="en-US" dirty="0"/>
              </a:p>
              <a:p>
                <a:pPr lvl="0"/>
                <a:endParaRPr dirty="0"/>
              </a:p>
              <a:p>
                <a:pPr lvl="0"/>
                <a:r>
                  <a:rPr dirty="0"/>
                  <a:t>Equivalent ETS state space models developed in the 1990s and 2000s.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1" y="734190"/>
                <a:ext cx="8945990" cy="5780075"/>
              </a:xfrm>
              <a:blipFill>
                <a:blip r:embed="rId2"/>
                <a:stretch>
                  <a:fillRect l="-1158" t="-2107"/>
                </a:stretch>
              </a:blipFill>
            </p:spPr>
            <p:txBody>
              <a:bodyPr/>
              <a:lstStyle/>
              <a:p>
                <a:r>
                  <a:rPr 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population</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components</a:t>
            </a:r>
            <a:r>
              <a:rPr>
                <a:latin typeface="Courier"/>
              </a:rPr>
              <a:t>(fit) </a:t>
            </a:r>
            <a:r>
              <a:rPr>
                <a:solidFill>
                  <a:srgbClr val="4070A0"/>
                </a:solidFill>
                <a:latin typeface="Courier"/>
              </a:rPr>
              <a:t>%&gt;%</a:t>
            </a:r>
            <a:r>
              <a:rPr>
                <a:latin typeface="Courier"/>
              </a:rPr>
              <a:t> </a:t>
            </a:r>
            <a:r>
              <a:rPr>
                <a:solidFill>
                  <a:srgbClr val="06287E"/>
                </a:solidFill>
                <a:latin typeface="Courier"/>
              </a:rPr>
              <a:t>autoplot</a:t>
            </a:r>
            <a:r>
              <a:rPr>
                <a:latin typeface="Courier"/>
              </a:rPr>
              <a:t>()</a:t>
            </a:r>
          </a:p>
        </p:txBody>
      </p:sp>
      <p:pic>
        <p:nvPicPr>
          <p:cNvPr id="3" name="Picture 1" descr="8-ets_files/figure-pptx/holt-cmp-plot-1.png"/>
          <p:cNvPicPr>
            <a:picLocks noGrp="1" noChangeAspect="1"/>
          </p:cNvPicPr>
          <p:nvPr/>
        </p:nvPicPr>
        <p:blipFill>
          <a:blip r:embed="rId2"/>
          <a:stretch>
            <a:fillRect/>
          </a:stretch>
        </p:blipFill>
        <p:spPr bwMode="auto">
          <a:xfrm>
            <a:off x="3396344" y="1109306"/>
            <a:ext cx="8048171" cy="5748694"/>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population</a:t>
            </a:r>
          </a:p>
        </p:txBody>
      </p:sp>
      <p:sp>
        <p:nvSpPr>
          <p:cNvPr id="3" name="Content Placeholder 2"/>
          <p:cNvSpPr>
            <a:spLocks noGrp="1"/>
          </p:cNvSpPr>
          <p:nvPr>
            <p:ph idx="1"/>
          </p:nvPr>
        </p:nvSpPr>
        <p:spPr/>
        <p:txBody>
          <a:bodyPr>
            <a:normAutofit fontScale="47500" lnSpcReduction="20000"/>
          </a:bodyPr>
          <a:lstStyle/>
          <a:p>
            <a:pPr lvl="0" indent="0">
              <a:buNone/>
            </a:pPr>
            <a:r>
              <a:rPr>
                <a:solidFill>
                  <a:srgbClr val="06287E"/>
                </a:solidFill>
                <a:latin typeface="Courier"/>
              </a:rPr>
              <a:t>components</a:t>
            </a:r>
            <a:r>
              <a:rPr>
                <a:latin typeface="Courier"/>
              </a:rPr>
              <a:t>(fit) </a:t>
            </a:r>
            <a:r>
              <a:rPr>
                <a:solidFill>
                  <a:srgbClr val="4070A0"/>
                </a:solidFill>
                <a:latin typeface="Courier"/>
              </a:rPr>
              <a:t>%&gt;%</a:t>
            </a:r>
            <a:br/>
            <a:r>
              <a:rPr>
                <a:latin typeface="Courier"/>
              </a:rPr>
              <a:t>  </a:t>
            </a:r>
            <a:r>
              <a:rPr>
                <a:solidFill>
                  <a:srgbClr val="06287E"/>
                </a:solidFill>
                <a:latin typeface="Courier"/>
              </a:rPr>
              <a:t>left_join</a:t>
            </a:r>
            <a:r>
              <a:rPr>
                <a:latin typeface="Courier"/>
              </a:rPr>
              <a:t>(</a:t>
            </a:r>
            <a:r>
              <a:rPr>
                <a:solidFill>
                  <a:srgbClr val="06287E"/>
                </a:solidFill>
                <a:latin typeface="Courier"/>
              </a:rPr>
              <a:t>fitted</a:t>
            </a:r>
            <a:r>
              <a:rPr>
                <a:latin typeface="Courier"/>
              </a:rPr>
              <a:t>(fit), </a:t>
            </a:r>
            <a:r>
              <a:rPr>
                <a:solidFill>
                  <a:srgbClr val="7D9029"/>
                </a:solidFill>
                <a:latin typeface="Courier"/>
              </a:rPr>
              <a:t>by =</a:t>
            </a:r>
            <a:r>
              <a:rPr>
                <a:latin typeface="Courier"/>
              </a:rPr>
              <a:t> </a:t>
            </a:r>
            <a:r>
              <a:rPr>
                <a:solidFill>
                  <a:srgbClr val="06287E"/>
                </a:solidFill>
                <a:latin typeface="Courier"/>
              </a:rPr>
              <a:t>c</a:t>
            </a:r>
            <a:r>
              <a:rPr>
                <a:latin typeface="Courier"/>
              </a:rPr>
              <a:t>(</a:t>
            </a:r>
            <a:r>
              <a:rPr>
                <a:solidFill>
                  <a:srgbClr val="4070A0"/>
                </a:solidFill>
                <a:latin typeface="Courier"/>
              </a:rPr>
              <a:t>"Country"</a:t>
            </a:r>
            <a:r>
              <a:rPr>
                <a:latin typeface="Courier"/>
              </a:rPr>
              <a:t>, </a:t>
            </a:r>
            <a:r>
              <a:rPr>
                <a:solidFill>
                  <a:srgbClr val="4070A0"/>
                </a:solidFill>
                <a:latin typeface="Courier"/>
              </a:rPr>
              <a:t>".model"</a:t>
            </a:r>
            <a:r>
              <a:rPr>
                <a:latin typeface="Courier"/>
              </a:rPr>
              <a:t>, </a:t>
            </a:r>
            <a:r>
              <a:rPr>
                <a:solidFill>
                  <a:srgbClr val="4070A0"/>
                </a:solidFill>
                <a:latin typeface="Courier"/>
              </a:rPr>
              <a:t>"Year"</a:t>
            </a:r>
            <a:r>
              <a:rPr>
                <a:latin typeface="Courier"/>
              </a:rPr>
              <a:t>))</a:t>
            </a:r>
          </a:p>
          <a:p>
            <a:pPr lvl="0" indent="0">
              <a:buNone/>
            </a:pPr>
            <a:r>
              <a:rPr>
                <a:latin typeface="Courier"/>
              </a:rPr>
              <a:t>## # A dable: 59 x 8 [1Y]
## # Key:     Country, .model [1]
## # :        Pop = lag(level, 1) + lag(slope, 1) + remainder
##    Country   .model  Year   Pop level slope remainder .fitted
##    &lt;fct&gt;     &lt;chr&gt;  &lt;dbl&gt; &lt;dbl&gt; &lt;dbl&gt; &lt;dbl&gt;     &lt;dbl&gt;   &lt;dbl&gt;
##  1 Australia AAN     1959  NA    10.1 0.222 NA           NA  
##  2 Australia AAN     1960  10.3  10.3 0.222 -0.000145    10.3
##  3 Australia AAN     1961  10.5  10.5 0.217 -0.0159      10.5
##  4 Australia AAN     1962  10.7  10.7 0.231  0.0418      10.7
##  5 Australia AAN     1963  11.0  11.0 0.223 -0.0229      11.0
##  6 Australia AAN     1964  11.2  11.2 0.221 -0.00641     11.2
##  7 Australia AAN     1965  11.4  11.4 0.221 -0.000314    11.4
##  8 Australia AAN     1966  11.7  11.7 0.235  0.0418      11.6
##  9 Australia AAN     1967  11.8  11.8 0.206 -0.0869      11.9
## 10 Australia AAN     1968  12.0  12.0 0.208  0.00350     12.0
## # … with 49 more rows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population</a:t>
            </a:r>
          </a:p>
        </p:txBody>
      </p:sp>
      <p:sp>
        <p:nvSpPr>
          <p:cNvPr id="4" name="Text Placeholder 3"/>
          <p:cNvSpPr>
            <a:spLocks noGrp="1"/>
          </p:cNvSpPr>
          <p:nvPr>
            <p:ph type="body" sz="half" idx="2"/>
          </p:nvPr>
        </p:nvSpPr>
        <p:spPr/>
        <p:txBody>
          <a:bodyPr/>
          <a:lstStyle/>
          <a:p>
            <a:pPr lvl="0" indent="0">
              <a:buNone/>
            </a:pPr>
            <a:r>
              <a:rPr>
                <a:latin typeface="Courier"/>
              </a:rPr>
              <a:t>fit </a:t>
            </a:r>
            <a:r>
              <a:rPr>
                <a:solidFill>
                  <a:srgbClr val="4070A0"/>
                </a:solidFill>
                <a:latin typeface="Courier"/>
              </a:rPr>
              <a:t>%&gt;%</a:t>
            </a:r>
            <a:br/>
            <a:r>
              <a:rPr>
                <a:latin typeface="Courier"/>
              </a:rPr>
              <a:t>  </a:t>
            </a:r>
            <a:r>
              <a:rPr>
                <a:solidFill>
                  <a:srgbClr val="06287E"/>
                </a:solidFill>
                <a:latin typeface="Courier"/>
              </a:rPr>
              <a:t>forecast</a:t>
            </a:r>
            <a:r>
              <a:rPr>
                <a:latin typeface="Courier"/>
              </a:rPr>
              <a:t>(</a:t>
            </a:r>
            <a:r>
              <a:rPr>
                <a:solidFill>
                  <a:srgbClr val="7D9029"/>
                </a:solidFill>
                <a:latin typeface="Courier"/>
              </a:rPr>
              <a:t>h =</a:t>
            </a:r>
            <a:r>
              <a:rPr>
                <a:latin typeface="Courier"/>
              </a:rPr>
              <a:t> </a:t>
            </a:r>
            <a:r>
              <a:rPr>
                <a:solidFill>
                  <a:srgbClr val="40A070"/>
                </a:solidFill>
                <a:latin typeface="Courier"/>
              </a:rPr>
              <a:t>10</a:t>
            </a:r>
            <a:r>
              <a:rPr>
                <a:latin typeface="Courier"/>
              </a:rPr>
              <a:t>) </a:t>
            </a:r>
            <a:r>
              <a:rPr>
                <a:solidFill>
                  <a:srgbClr val="4070A0"/>
                </a:solidFill>
                <a:latin typeface="Courier"/>
              </a:rPr>
              <a:t>%&gt;%</a:t>
            </a:r>
            <a:br/>
            <a:r>
              <a:rPr>
                <a:latin typeface="Courier"/>
              </a:rPr>
              <a:t>  </a:t>
            </a:r>
            <a:r>
              <a:rPr>
                <a:solidFill>
                  <a:srgbClr val="06287E"/>
                </a:solidFill>
                <a:latin typeface="Courier"/>
              </a:rPr>
              <a:t>autoplot</a:t>
            </a:r>
            <a:r>
              <a:rPr>
                <a:latin typeface="Courier"/>
              </a:rPr>
              <a:t>(aus_economy)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"Millions"</a:t>
            </a:r>
            <a:r>
              <a:rPr>
                <a:latin typeface="Courier"/>
              </a:rPr>
              <a:t>, </a:t>
            </a:r>
            <a:r>
              <a:rPr>
                <a:solidFill>
                  <a:srgbClr val="7D9029"/>
                </a:solidFill>
                <a:latin typeface="Courier"/>
              </a:rPr>
              <a:t>title =</a:t>
            </a:r>
            <a:r>
              <a:rPr>
                <a:latin typeface="Courier"/>
              </a:rPr>
              <a:t> </a:t>
            </a:r>
            <a:r>
              <a:rPr>
                <a:solidFill>
                  <a:srgbClr val="4070A0"/>
                </a:solidFill>
                <a:latin typeface="Courier"/>
              </a:rPr>
              <a:t>"Population: Australia"</a:t>
            </a:r>
            <a:r>
              <a:rPr>
                <a:latin typeface="Courier"/>
              </a:rPr>
              <a:t>)</a:t>
            </a:r>
          </a:p>
        </p:txBody>
      </p:sp>
      <p:pic>
        <p:nvPicPr>
          <p:cNvPr id="3" name="Picture 1" descr="8-ets_files/figure-pptx/holt-fc-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Damped trend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spcBef>
                    <a:spcPts val="3000"/>
                  </a:spcBef>
                  <a:buNone/>
                </a:pPr>
                <a:r>
                  <a:rPr lang="en-US" b="1" dirty="0"/>
                  <a:t>Component form</a:t>
                </a:r>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m:rPr>
                              <m:sty m:val="p"/>
                            </m:rPr>
                            <a:rPr lang="en-US" b="0" i="0" smtClean="0">
                              <a:latin typeface="Cambria Math" panose="02040503050406030204" pitchFamily="18" charset="0"/>
                            </a:rPr>
                            <m:t>t</m:t>
                          </m:r>
                          <m:r>
                            <a:rPr lang="en-US">
                              <a:latin typeface="Cambria Math" panose="02040503050406030204" pitchFamily="18" charset="0"/>
                            </a:rPr>
                            <m:t>+</m:t>
                          </m:r>
                          <m:r>
                            <m:rPr>
                              <m:sty m:val="p"/>
                            </m:rPr>
                            <a:rPr lang="en-US" b="0" i="0" smtClean="0">
                              <a:latin typeface="Cambria Math" panose="02040503050406030204" pitchFamily="18" charset="0"/>
                            </a:rPr>
                            <m:t>h</m:t>
                          </m:r>
                          <m:r>
                            <a:rPr lang="en-US">
                              <a:latin typeface="Cambria Math" panose="02040503050406030204" pitchFamily="18" charset="0"/>
                            </a:rPr>
                            <m:t>|</m:t>
                          </m:r>
                          <m:r>
                            <a:rPr lang="en-US" b="0" i="1" smtClean="0">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𝜙</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𝜙</m:t>
                              </m:r>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𝜙</m:t>
                              </m:r>
                            </m:e>
                            <m:sup>
                              <m:r>
                                <a:rPr lang="ar-AE">
                                  <a:latin typeface="Cambria Math" panose="02040503050406030204" pitchFamily="18" charset="0"/>
                                </a:rPr>
                                <m:t>h</m:t>
                              </m:r>
                            </m:sup>
                          </m:sSup>
                        </m:e>
                      </m:d>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oMath>
                  </m:oMathPara>
                </a14:m>
                <a:endParaRPr lang="ar-AE" b="1"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r>
                            <a:rPr lang="ar-AE">
                              <a:latin typeface="Cambria Math" panose="02040503050406030204" pitchFamily="18" charset="0"/>
                            </a:rPr>
                            <m:t>𝜙</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oMath>
                  </m:oMathPara>
                </a14:m>
                <a:endParaRPr lang="ar-AE" b="1"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e>
                      </m:d>
                      <m:r>
                        <a:rPr lang="ar-AE">
                          <a:latin typeface="Cambria Math" panose="02040503050406030204" pitchFamily="18" charset="0"/>
                        </a:rPr>
                        <m:t>𝜙</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m:oMathPara>
                </a14:m>
                <a:endParaRPr lang="ar-AE" b="1" dirty="0"/>
              </a:p>
              <a:p>
                <a:pPr lvl="0"/>
                <a:r>
                  <a:rPr lang="en-US" dirty="0"/>
                  <a:t>Damping parameter </a:t>
                </a:r>
                <a14:m>
                  <m:oMath xmlns:m="http://schemas.openxmlformats.org/officeDocument/2006/math">
                    <m:r>
                      <a:rPr lang="en-US">
                        <a:latin typeface="Cambria Math" panose="02040503050406030204" pitchFamily="18" charset="0"/>
                      </a:rPr>
                      <m:t>0</m:t>
                    </m:r>
                    <m:r>
                      <a:rPr lang="en-US">
                        <a:latin typeface="Cambria Math" panose="02040503050406030204" pitchFamily="18" charset="0"/>
                      </a:rPr>
                      <m:t>&lt;</m:t>
                    </m:r>
                    <m:r>
                      <a:rPr lang="en-US">
                        <a:latin typeface="Cambria Math" panose="02040503050406030204" pitchFamily="18" charset="0"/>
                      </a:rPr>
                      <m:t>𝜙</m:t>
                    </m:r>
                    <m:r>
                      <a:rPr lang="en-US">
                        <a:latin typeface="Cambria Math" panose="02040503050406030204" pitchFamily="18" charset="0"/>
                      </a:rPr>
                      <m:t>&lt;</m:t>
                    </m:r>
                    <m:r>
                      <a:rPr lang="en-US">
                        <a:latin typeface="Cambria Math" panose="02040503050406030204" pitchFamily="18" charset="0"/>
                      </a:rPr>
                      <m:t>1</m:t>
                    </m:r>
                  </m:oMath>
                </a14:m>
                <a:r>
                  <a:rPr lang="en-US" dirty="0"/>
                  <a:t>.</a:t>
                </a:r>
              </a:p>
              <a:p>
                <a:pPr lvl="0"/>
                <a:r>
                  <a:rPr lang="en-US" dirty="0"/>
                  <a:t>If </a:t>
                </a:r>
                <a14:m>
                  <m:oMath xmlns:m="http://schemas.openxmlformats.org/officeDocument/2006/math">
                    <m:r>
                      <a:rPr lang="en-US">
                        <a:latin typeface="Cambria Math" panose="02040503050406030204" pitchFamily="18" charset="0"/>
                      </a:rPr>
                      <m:t>𝜙</m:t>
                    </m:r>
                    <m:r>
                      <a:rPr lang="en-US">
                        <a:latin typeface="Cambria Math" panose="02040503050406030204" pitchFamily="18" charset="0"/>
                      </a:rPr>
                      <m:t>=</m:t>
                    </m:r>
                    <m:r>
                      <a:rPr lang="en-US">
                        <a:latin typeface="Cambria Math" panose="02040503050406030204" pitchFamily="18" charset="0"/>
                      </a:rPr>
                      <m:t>1</m:t>
                    </m:r>
                  </m:oMath>
                </a14:m>
                <a:r>
                  <a:rPr lang="en-US" dirty="0"/>
                  <a:t>, identical to Holt’s linear trend.</a:t>
                </a:r>
              </a:p>
              <a:p>
                <a:pPr lvl="0"/>
                <a:r>
                  <a:rPr lang="en-US" dirty="0"/>
                  <a:t>As </a:t>
                </a:r>
                <a14:m>
                  <m:oMath xmlns:m="http://schemas.openxmlformats.org/officeDocument/2006/math">
                    <m:r>
                      <a:rPr lang="en-US">
                        <a:latin typeface="Cambria Math" panose="02040503050406030204" pitchFamily="18" charset="0"/>
                      </a:rPr>
                      <m:t>h</m:t>
                    </m:r>
                    <m:r>
                      <a:rPr lang="en-US">
                        <a:latin typeface="Cambria Math" panose="02040503050406030204" pitchFamily="18" charset="0"/>
                      </a:rPr>
                      <m:t>→</m:t>
                    </m:r>
                    <m:r>
                      <a:rPr lang="en-US">
                        <a:latin typeface="Cambria Math" panose="02040503050406030204" pitchFamily="18" charset="0"/>
                      </a:rPr>
                      <m:t>∞</m:t>
                    </m:r>
                  </m:oMath>
                </a14:m>
                <a:r>
                  <a:rPr lang="en-US" dirty="0"/>
                  <a:t>, </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𝑇</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𝑇</m:t>
                        </m:r>
                      </m:sub>
                    </m:sSub>
                    <m:r>
                      <a:rPr lang="ar-AE">
                        <a:latin typeface="Cambria Math" panose="02040503050406030204" pitchFamily="18" charset="0"/>
                      </a:rPr>
                      <m:t>+</m:t>
                    </m:r>
                    <m:r>
                      <a:rPr lang="ar-AE">
                        <a:latin typeface="Cambria Math" panose="02040503050406030204" pitchFamily="18" charset="0"/>
                      </a:rPr>
                      <m:t>𝜙</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𝑇</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𝜙</m:t>
                        </m:r>
                      </m:e>
                    </m:d>
                  </m:oMath>
                </a14:m>
                <a:r>
                  <a:rPr lang="ar-AE" dirty="0"/>
                  <a:t>.</a:t>
                </a:r>
              </a:p>
              <a:p>
                <a:pPr lvl="0"/>
                <a:r>
                  <a:rPr lang="en-US" dirty="0"/>
                  <a:t>Short-run forecasts trended, long-run forecasts constant.</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population</a:t>
            </a:r>
          </a:p>
        </p:txBody>
      </p:sp>
      <p:sp>
        <p:nvSpPr>
          <p:cNvPr id="4" name="Text Placeholder 3"/>
          <p:cNvSpPr>
            <a:spLocks noGrp="1"/>
          </p:cNvSpPr>
          <p:nvPr>
            <p:ph type="body" sz="half" idx="2"/>
          </p:nvPr>
        </p:nvSpPr>
        <p:spPr/>
        <p:txBody>
          <a:bodyPr/>
          <a:lstStyle/>
          <a:p>
            <a:pPr lvl="0" indent="0">
              <a:buNone/>
            </a:pPr>
            <a:r>
              <a:rPr>
                <a:latin typeface="Courier"/>
              </a:rPr>
              <a:t>aus_economy </a:t>
            </a:r>
            <a:r>
              <a:rPr>
                <a:solidFill>
                  <a:srgbClr val="4070A0"/>
                </a:solidFill>
                <a:latin typeface="Courier"/>
              </a:rPr>
              <a:t>%&gt;%</a:t>
            </a:r>
            <a:br/>
            <a:r>
              <a:rPr>
                <a:latin typeface="Courier"/>
              </a:rPr>
              <a:t>  </a:t>
            </a:r>
            <a:r>
              <a:rPr>
                <a:solidFill>
                  <a:srgbClr val="06287E"/>
                </a:solidFill>
                <a:latin typeface="Courier"/>
              </a:rPr>
              <a:t>model</a:t>
            </a:r>
            <a:r>
              <a:rPr>
                <a:latin typeface="Courier"/>
              </a:rPr>
              <a:t>(</a:t>
            </a:r>
            <a:r>
              <a:rPr>
                <a:solidFill>
                  <a:srgbClr val="7D9029"/>
                </a:solidFill>
                <a:latin typeface="Courier"/>
              </a:rPr>
              <a:t>holt =</a:t>
            </a:r>
            <a:r>
              <a:rPr>
                <a:latin typeface="Courier"/>
              </a:rPr>
              <a:t> </a:t>
            </a:r>
            <a:r>
              <a:rPr>
                <a:solidFill>
                  <a:srgbClr val="06287E"/>
                </a:solidFill>
                <a:latin typeface="Courier"/>
              </a:rPr>
              <a:t>ETS</a:t>
            </a:r>
            <a:r>
              <a:rPr>
                <a:latin typeface="Courier"/>
              </a:rPr>
              <a:t>(Pop </a:t>
            </a:r>
            <a:r>
              <a:rPr>
                <a:solidFill>
                  <a:srgbClr val="4070A0"/>
                </a:solidFill>
                <a:latin typeface="Courier"/>
              </a:rPr>
              <a:t>~</a:t>
            </a:r>
            <a:r>
              <a:rPr>
                <a:latin typeface="Courier"/>
              </a:rPr>
              <a:t> </a:t>
            </a:r>
            <a:r>
              <a:rPr>
                <a:solidFill>
                  <a:srgbClr val="06287E"/>
                </a:solidFill>
                <a:latin typeface="Courier"/>
              </a:rPr>
              <a:t>error</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trend</a:t>
            </a:r>
            <a:r>
              <a:rPr>
                <a:latin typeface="Courier"/>
              </a:rPr>
              <a:t>(</a:t>
            </a:r>
            <a:r>
              <a:rPr>
                <a:solidFill>
                  <a:srgbClr val="4070A0"/>
                </a:solidFill>
                <a:latin typeface="Courier"/>
              </a:rPr>
              <a:t>"Ad"</a:t>
            </a:r>
            <a:r>
              <a:rPr>
                <a:latin typeface="Courier"/>
              </a:rPr>
              <a:t>) </a:t>
            </a:r>
            <a:r>
              <a:rPr>
                <a:solidFill>
                  <a:srgbClr val="4070A0"/>
                </a:solidFill>
                <a:latin typeface="Courier"/>
              </a:rPr>
              <a:t>+</a:t>
            </a:r>
            <a:r>
              <a:rPr>
                <a:latin typeface="Courier"/>
              </a:rPr>
              <a:t> </a:t>
            </a:r>
            <a:r>
              <a:rPr>
                <a:solidFill>
                  <a:srgbClr val="06287E"/>
                </a:solidFill>
                <a:latin typeface="Courier"/>
              </a:rPr>
              <a:t>season</a:t>
            </a:r>
            <a:r>
              <a:rPr>
                <a:latin typeface="Courier"/>
              </a:rPr>
              <a:t>(</a:t>
            </a:r>
            <a:r>
              <a:rPr>
                <a:solidFill>
                  <a:srgbClr val="4070A0"/>
                </a:solidFill>
                <a:latin typeface="Courier"/>
              </a:rPr>
              <a:t>"N"</a:t>
            </a:r>
            <a:r>
              <a:rPr>
                <a:latin typeface="Courier"/>
              </a:rPr>
              <a:t>))) </a:t>
            </a:r>
            <a:r>
              <a:rPr>
                <a:solidFill>
                  <a:srgbClr val="4070A0"/>
                </a:solidFill>
                <a:latin typeface="Courier"/>
              </a:rPr>
              <a:t>%&gt;%</a:t>
            </a:r>
            <a:br/>
            <a:r>
              <a:rPr>
                <a:latin typeface="Courier"/>
              </a:rPr>
              <a:t>  </a:t>
            </a:r>
            <a:r>
              <a:rPr>
                <a:solidFill>
                  <a:srgbClr val="06287E"/>
                </a:solidFill>
                <a:latin typeface="Courier"/>
              </a:rPr>
              <a:t>forecast</a:t>
            </a:r>
            <a:r>
              <a:rPr>
                <a:latin typeface="Courier"/>
              </a:rPr>
              <a:t>(</a:t>
            </a:r>
            <a:r>
              <a:rPr>
                <a:solidFill>
                  <a:srgbClr val="7D9029"/>
                </a:solidFill>
                <a:latin typeface="Courier"/>
              </a:rPr>
              <a:t>h =</a:t>
            </a:r>
            <a:r>
              <a:rPr>
                <a:latin typeface="Courier"/>
              </a:rPr>
              <a:t> </a:t>
            </a:r>
            <a:r>
              <a:rPr>
                <a:solidFill>
                  <a:srgbClr val="40A070"/>
                </a:solidFill>
                <a:latin typeface="Courier"/>
              </a:rPr>
              <a:t>20</a:t>
            </a:r>
            <a:r>
              <a:rPr>
                <a:latin typeface="Courier"/>
              </a:rPr>
              <a:t>) </a:t>
            </a:r>
            <a:r>
              <a:rPr>
                <a:solidFill>
                  <a:srgbClr val="4070A0"/>
                </a:solidFill>
                <a:latin typeface="Courier"/>
              </a:rPr>
              <a:t>%&gt;%</a:t>
            </a:r>
            <a:br/>
            <a:r>
              <a:rPr>
                <a:latin typeface="Courier"/>
              </a:rPr>
              <a:t>  </a:t>
            </a:r>
            <a:r>
              <a:rPr>
                <a:solidFill>
                  <a:srgbClr val="06287E"/>
                </a:solidFill>
                <a:latin typeface="Courier"/>
              </a:rPr>
              <a:t>autoplot</a:t>
            </a:r>
            <a:r>
              <a:rPr>
                <a:latin typeface="Courier"/>
              </a:rPr>
              <a:t>(aus_economy)</a:t>
            </a:r>
          </a:p>
        </p:txBody>
      </p:sp>
      <p:pic>
        <p:nvPicPr>
          <p:cNvPr id="3" name="Picture 1" descr="8-ets_files/figure-pptx/unnamed-chunk-1-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population</a:t>
            </a:r>
          </a:p>
        </p:txBody>
      </p:sp>
      <p:sp>
        <p:nvSpPr>
          <p:cNvPr id="3" name="Content Placeholder 2"/>
          <p:cNvSpPr>
            <a:spLocks noGrp="1"/>
          </p:cNvSpPr>
          <p:nvPr>
            <p:ph idx="1"/>
          </p:nvPr>
        </p:nvSpPr>
        <p:spPr>
          <a:xfrm>
            <a:off x="1436915" y="734190"/>
            <a:ext cx="10557076" cy="5780075"/>
          </a:xfrm>
        </p:spPr>
        <p:txBody>
          <a:bodyPr>
            <a:normAutofit lnSpcReduction="10000"/>
          </a:bodyPr>
          <a:lstStyle/>
          <a:p>
            <a:pPr lvl="0" indent="0">
              <a:buNone/>
            </a:pPr>
            <a:r>
              <a:rPr dirty="0">
                <a:latin typeface="Courier"/>
              </a:rPr>
              <a:t>fit </a:t>
            </a:r>
            <a:r>
              <a:rPr dirty="0">
                <a:solidFill>
                  <a:srgbClr val="007020"/>
                </a:solidFill>
                <a:latin typeface="Courier"/>
              </a:rPr>
              <a:t>&lt;-</a:t>
            </a:r>
            <a:r>
              <a:rPr dirty="0">
                <a:latin typeface="Courier"/>
              </a:rPr>
              <a:t> </a:t>
            </a:r>
            <a:r>
              <a:rPr dirty="0" err="1">
                <a:latin typeface="Courier"/>
              </a:rPr>
              <a:t>aus_economy</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(Year </a:t>
            </a:r>
            <a:r>
              <a:rPr dirty="0">
                <a:solidFill>
                  <a:srgbClr val="4070A0"/>
                </a:solidFill>
                <a:latin typeface="Courier"/>
              </a:rPr>
              <a:t>&lt;=</a:t>
            </a:r>
            <a:r>
              <a:rPr dirty="0">
                <a:latin typeface="Courier"/>
              </a:rPr>
              <a:t> </a:t>
            </a:r>
            <a:r>
              <a:rPr dirty="0">
                <a:solidFill>
                  <a:srgbClr val="40A070"/>
                </a:solidFill>
                <a:latin typeface="Courier"/>
              </a:rPr>
              <a:t>2010</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br>
              <a:rPr dirty="0"/>
            </a:br>
            <a:r>
              <a:rPr dirty="0">
                <a:latin typeface="Courier"/>
              </a:rPr>
              <a:t>    </a:t>
            </a:r>
            <a:r>
              <a:rPr dirty="0" err="1">
                <a:solidFill>
                  <a:srgbClr val="7D9029"/>
                </a:solidFill>
                <a:latin typeface="Courier"/>
              </a:rPr>
              <a:t>ses</a:t>
            </a:r>
            <a:r>
              <a:rPr dirty="0">
                <a:solidFill>
                  <a:srgbClr val="7D9029"/>
                </a:solidFill>
                <a:latin typeface="Courier"/>
              </a:rPr>
              <a:t> =</a:t>
            </a:r>
            <a:r>
              <a:rPr dirty="0">
                <a:latin typeface="Courier"/>
              </a:rPr>
              <a:t> </a:t>
            </a:r>
            <a:r>
              <a:rPr dirty="0">
                <a:solidFill>
                  <a:srgbClr val="06287E"/>
                </a:solidFill>
                <a:latin typeface="Courier"/>
              </a:rPr>
              <a:t>ETS</a:t>
            </a:r>
            <a:r>
              <a:rPr dirty="0">
                <a:latin typeface="Courier"/>
              </a:rPr>
              <a:t>(Pop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"N"</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"N"</a:t>
            </a:r>
            <a:r>
              <a:rPr dirty="0">
                <a:latin typeface="Courier"/>
              </a:rPr>
              <a:t>)),</a:t>
            </a:r>
            <a:br>
              <a:rPr dirty="0"/>
            </a:br>
            <a:r>
              <a:rPr dirty="0">
                <a:latin typeface="Courier"/>
              </a:rPr>
              <a:t>    </a:t>
            </a:r>
            <a:r>
              <a:rPr dirty="0">
                <a:solidFill>
                  <a:srgbClr val="7D9029"/>
                </a:solidFill>
                <a:latin typeface="Courier"/>
              </a:rPr>
              <a:t>holt =</a:t>
            </a:r>
            <a:r>
              <a:rPr dirty="0">
                <a:latin typeface="Courier"/>
              </a:rPr>
              <a:t> </a:t>
            </a:r>
            <a:r>
              <a:rPr dirty="0">
                <a:solidFill>
                  <a:srgbClr val="06287E"/>
                </a:solidFill>
                <a:latin typeface="Courier"/>
              </a:rPr>
              <a:t>ETS</a:t>
            </a:r>
            <a:r>
              <a:rPr dirty="0">
                <a:latin typeface="Courier"/>
              </a:rPr>
              <a:t>(Pop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"N"</a:t>
            </a:r>
            <a:r>
              <a:rPr dirty="0">
                <a:latin typeface="Courier"/>
              </a:rPr>
              <a:t>)),</a:t>
            </a:r>
            <a:br>
              <a:rPr dirty="0"/>
            </a:br>
            <a:r>
              <a:rPr dirty="0">
                <a:latin typeface="Courier"/>
              </a:rPr>
              <a:t>    </a:t>
            </a:r>
            <a:r>
              <a:rPr dirty="0">
                <a:solidFill>
                  <a:srgbClr val="7D9029"/>
                </a:solidFill>
                <a:latin typeface="Courier"/>
              </a:rPr>
              <a:t>damped =</a:t>
            </a:r>
            <a:r>
              <a:rPr dirty="0">
                <a:latin typeface="Courier"/>
              </a:rPr>
              <a:t> </a:t>
            </a:r>
            <a:r>
              <a:rPr dirty="0">
                <a:solidFill>
                  <a:srgbClr val="06287E"/>
                </a:solidFill>
                <a:latin typeface="Courier"/>
              </a:rPr>
              <a:t>ETS</a:t>
            </a:r>
            <a:r>
              <a:rPr dirty="0">
                <a:latin typeface="Courier"/>
              </a:rPr>
              <a:t>(Pop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"Ad"</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"N"</a:t>
            </a:r>
            <a:r>
              <a:rPr dirty="0">
                <a:latin typeface="Courier"/>
              </a:rPr>
              <a:t>))</a:t>
            </a:r>
            <a:br>
              <a:rPr dirty="0"/>
            </a:br>
            <a:r>
              <a:rPr dirty="0">
                <a:latin typeface="Courier"/>
              </a:rPr>
              <a:t>  )</a:t>
            </a:r>
          </a:p>
          <a:p>
            <a:pPr lvl="0" indent="0">
              <a:buNone/>
            </a:pPr>
            <a:r>
              <a:rPr dirty="0">
                <a:solidFill>
                  <a:srgbClr val="06287E"/>
                </a:solidFill>
                <a:latin typeface="Courier"/>
              </a:rPr>
              <a:t>tidy</a:t>
            </a:r>
            <a:r>
              <a:rPr dirty="0">
                <a:latin typeface="Courier"/>
              </a:rPr>
              <a:t>(fit)</a:t>
            </a:r>
            <a:br>
              <a:rPr dirty="0"/>
            </a:br>
            <a:r>
              <a:rPr dirty="0">
                <a:solidFill>
                  <a:srgbClr val="06287E"/>
                </a:solidFill>
                <a:latin typeface="Courier"/>
              </a:rPr>
              <a:t>accuracy</a:t>
            </a:r>
            <a:r>
              <a:rPr dirty="0">
                <a:latin typeface="Courier"/>
              </a:rPr>
              <a:t>(fit)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46E8E-D740-3AF1-AC89-9B31ECDE1E3E}"/>
              </a:ext>
            </a:extLst>
          </p:cNvPr>
          <p:cNvSpPr>
            <a:spLocks noGrp="1"/>
          </p:cNvSpPr>
          <p:nvPr>
            <p:ph type="title"/>
          </p:nvPr>
        </p:nvSpPr>
        <p:spPr/>
        <p:txBody>
          <a:bodyPr>
            <a:normAutofit fontScale="90000"/>
          </a:bodyPr>
          <a:lstStyle/>
          <a:p>
            <a:endParaRPr lang="en-US"/>
          </a:p>
        </p:txBody>
      </p:sp>
      <p:pic>
        <p:nvPicPr>
          <p:cNvPr id="7" name="Content Placeholder 6">
            <a:extLst>
              <a:ext uri="{FF2B5EF4-FFF2-40B4-BE49-F238E27FC236}">
                <a16:creationId xmlns:a16="http://schemas.microsoft.com/office/drawing/2014/main" id="{5A456A46-C4D5-CE6C-C8DC-DE0E283294F2}"/>
              </a:ext>
            </a:extLst>
          </p:cNvPr>
          <p:cNvPicPr>
            <a:picLocks noGrp="1" noChangeAspect="1"/>
          </p:cNvPicPr>
          <p:nvPr>
            <p:ph idx="1"/>
          </p:nvPr>
        </p:nvPicPr>
        <p:blipFill>
          <a:blip r:embed="rId2"/>
          <a:stretch>
            <a:fillRect/>
          </a:stretch>
        </p:blipFill>
        <p:spPr>
          <a:xfrm>
            <a:off x="3935185" y="898072"/>
            <a:ext cx="7490071" cy="546833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Models with seasonality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Holt-Winters additive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lang="en-US" dirty="0"/>
                  <a:t>Holt and Winters extended Holt’s method to capture seasonality.</a:t>
                </a:r>
              </a:p>
              <a:p>
                <a:pPr marL="0" lvl="0" indent="0">
                  <a:spcBef>
                    <a:spcPts val="3000"/>
                  </a:spcBef>
                  <a:buNone/>
                </a:pPr>
                <a:r>
                  <a:rPr lang="en-US" b="1" dirty="0"/>
                  <a:t>Component form</a:t>
                </a:r>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m:rPr>
                              <m:sty m:val="p"/>
                            </m:rPr>
                            <a:rPr lang="en-US" b="0" i="0" smtClean="0">
                              <a:latin typeface="Cambria Math" panose="02040503050406030204" pitchFamily="18" charset="0"/>
                            </a:rPr>
                            <m:t>t</m:t>
                          </m:r>
                          <m:r>
                            <a:rPr lang="en-US">
                              <a:latin typeface="Cambria Math" panose="02040503050406030204" pitchFamily="18" charset="0"/>
                            </a:rPr>
                            <m:t>+</m:t>
                          </m:r>
                          <m:r>
                            <m:rPr>
                              <m:sty m:val="p"/>
                            </m:rPr>
                            <a:rPr lang="en-US" b="0" i="0" smtClean="0">
                              <a:latin typeface="Cambria Math" panose="02040503050406030204" pitchFamily="18" charset="0"/>
                            </a:rPr>
                            <m:t>h</m:t>
                          </m:r>
                          <m:r>
                            <a:rPr lang="en-US">
                              <a:latin typeface="Cambria Math" panose="02040503050406030204" pitchFamily="18" charset="0"/>
                            </a:rPr>
                            <m:t>|</m:t>
                          </m:r>
                          <m:r>
                            <a:rPr lang="en-US" b="0" i="1" smtClean="0">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h</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h</m:t>
                          </m:r>
                          <m:r>
                            <a:rPr lang="ar-AE">
                              <a:latin typeface="Cambria Math" panose="02040503050406030204" pitchFamily="18" charset="0"/>
                            </a:rPr>
                            <m:t>−</m:t>
                          </m:r>
                          <m:r>
                            <a:rPr lang="ar-AE">
                              <a:latin typeface="Cambria Math" panose="02040503050406030204" pitchFamily="18" charset="0"/>
                            </a:rPr>
                            <m:t>𝑚</m:t>
                          </m:r>
                          <m:d>
                            <m:dPr>
                              <m:ctrlPr>
                                <a:rPr lang="ar-AE" i="1">
                                  <a:latin typeface="Cambria Math" panose="02040503050406030204" pitchFamily="18" charset="0"/>
                                </a:rPr>
                              </m:ctrlPr>
                            </m:dPr>
                            <m:e>
                              <m:r>
                                <a:rPr lang="ar-AE">
                                  <a:latin typeface="Cambria Math" panose="02040503050406030204" pitchFamily="18" charset="0"/>
                                </a:rPr>
                                <m:t>𝑘</m:t>
                              </m:r>
                              <m:r>
                                <a:rPr lang="ar-AE">
                                  <a:latin typeface="Cambria Math" panose="02040503050406030204" pitchFamily="18" charset="0"/>
                                </a:rPr>
                                <m:t>+</m:t>
                              </m:r>
                              <m:r>
                                <a:rPr lang="ar-AE">
                                  <a:latin typeface="Cambria Math" panose="02040503050406030204" pitchFamily="18" charset="0"/>
                                </a:rPr>
                                <m:t>1</m:t>
                              </m:r>
                            </m:e>
                          </m:d>
                        </m:sub>
                      </m:sSub>
                    </m:oMath>
                  </m:oMathPara>
                </a14:m>
                <a:endParaRPr lang="ar-AE" b="1"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𝑚</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oMath>
                  </m:oMathPara>
                </a14:m>
                <a:endParaRPr lang="ar-AE" b="1"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e>
                      </m:d>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m:oMathPara>
                </a14:m>
                <a:endParaRPr lang="ar-AE" b="1"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𝛾</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𝛾</m:t>
                          </m:r>
                        </m:e>
                      </m:d>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𝑚</m:t>
                          </m:r>
                        </m:sub>
                      </m:sSub>
                    </m:oMath>
                  </m:oMathPara>
                </a14:m>
                <a:endParaRPr lang="ar-AE" b="1" dirty="0"/>
              </a:p>
              <a:p>
                <a:pPr lvl="0"/>
                <a14:m>
                  <m:oMath xmlns:m="http://schemas.openxmlformats.org/officeDocument/2006/math">
                    <m:r>
                      <a:rPr lang="ar-AE">
                        <a:latin typeface="Cambria Math" panose="02040503050406030204" pitchFamily="18" charset="0"/>
                      </a:rPr>
                      <m:t>𝑘</m:t>
                    </m:r>
                    <m:r>
                      <a:rPr lang="ar-AE">
                        <a:latin typeface="Cambria Math" panose="02040503050406030204" pitchFamily="18" charset="0"/>
                      </a:rPr>
                      <m:t>=</m:t>
                    </m:r>
                  </m:oMath>
                </a14:m>
                <a:r>
                  <a:rPr lang="ar-AE" dirty="0"/>
                  <a:t> </a:t>
                </a:r>
                <a:r>
                  <a:rPr lang="en-US" dirty="0"/>
                  <a:t>integer part of (h-1)/m. Ensures estimates from the final year are used for forecasting.</a:t>
                </a:r>
              </a:p>
              <a:p>
                <a:pPr lvl="0"/>
                <a:r>
                  <a:rPr lang="en-US" dirty="0"/>
                  <a:t>Parameters:  </a:t>
                </a:r>
                <a14:m>
                  <m:oMath xmlns:m="http://schemas.openxmlformats.org/officeDocument/2006/math">
                    <m:r>
                      <a:rPr lang="en-US">
                        <a:latin typeface="Cambria Math" panose="02040503050406030204" pitchFamily="18" charset="0"/>
                      </a:rPr>
                      <m:t>0</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1</m:t>
                    </m:r>
                  </m:oMath>
                </a14:m>
                <a:r>
                  <a:rPr lang="en-US" dirty="0"/>
                  <a:t>,  </a:t>
                </a:r>
                <a14:m>
                  <m:oMath xmlns:m="http://schemas.openxmlformats.org/officeDocument/2006/math">
                    <m:r>
                      <a:rPr lang="en-US">
                        <a:latin typeface="Cambria Math" panose="02040503050406030204" pitchFamily="18" charset="0"/>
                      </a:rPr>
                      <m:t>0</m:t>
                    </m:r>
                    <m:r>
                      <a:rPr lang="en-US">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r>
                      <a:rPr lang="ar-AE">
                        <a:latin typeface="Cambria Math" panose="02040503050406030204" pitchFamily="18" charset="0"/>
                      </a:rPr>
                      <m:t>≤</m:t>
                    </m:r>
                    <m:r>
                      <a:rPr lang="ar-AE">
                        <a:latin typeface="Cambria Math" panose="02040503050406030204" pitchFamily="18" charset="0"/>
                      </a:rPr>
                      <m:t>1</m:t>
                    </m:r>
                  </m:oMath>
                </a14:m>
                <a:r>
                  <a:rPr lang="ar-AE" dirty="0"/>
                  <a:t>,  </a:t>
                </a:r>
                <a14:m>
                  <m:oMath xmlns:m="http://schemas.openxmlformats.org/officeDocument/2006/math">
                    <m:r>
                      <a:rPr lang="ar-AE">
                        <a:latin typeface="Cambria Math" panose="02040503050406030204" pitchFamily="18" charset="0"/>
                      </a:rPr>
                      <m:t>0</m:t>
                    </m:r>
                    <m:r>
                      <a:rPr lang="ar-AE">
                        <a:latin typeface="Cambria Math" panose="02040503050406030204" pitchFamily="18" charset="0"/>
                      </a:rPr>
                      <m:t>≤</m:t>
                    </m:r>
                    <m:r>
                      <a:rPr lang="ar-AE">
                        <a:latin typeface="Cambria Math" panose="02040503050406030204" pitchFamily="18" charset="0"/>
                      </a:rPr>
                      <m:t>𝛾</m:t>
                    </m:r>
                    <m:r>
                      <a:rPr lang="ar-AE">
                        <a:latin typeface="Cambria Math" panose="02040503050406030204" pitchFamily="18" charset="0"/>
                      </a:rPr>
                      <m:t>≤</m:t>
                    </m:r>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oMath>
                </a14:m>
                <a:r>
                  <a:rPr lang="ar-AE" dirty="0"/>
                  <a:t>  </a:t>
                </a:r>
                <a:r>
                  <a:rPr lang="en-US" dirty="0"/>
                  <a:t>and </a:t>
                </a:r>
                <a14:m>
                  <m:oMath xmlns:m="http://schemas.openxmlformats.org/officeDocument/2006/math">
                    <m:r>
                      <a:rPr lang="en-US">
                        <a:latin typeface="Cambria Math" panose="02040503050406030204" pitchFamily="18" charset="0"/>
                      </a:rPr>
                      <m:t>𝑚</m:t>
                    </m:r>
                    <m:r>
                      <a:rPr lang="en-US">
                        <a:latin typeface="Cambria Math" panose="02040503050406030204" pitchFamily="18" charset="0"/>
                      </a:rPr>
                      <m:t>=</m:t>
                    </m:r>
                  </m:oMath>
                </a14:m>
                <a:r>
                  <a:rPr lang="en-US" dirty="0"/>
                  <a:t> period of seasonality (e.g. </a:t>
                </a:r>
                <a14:m>
                  <m:oMath xmlns:m="http://schemas.openxmlformats.org/officeDocument/2006/math">
                    <m:r>
                      <a:rPr lang="en-US">
                        <a:latin typeface="Cambria Math" panose="02040503050406030204" pitchFamily="18" charset="0"/>
                      </a:rPr>
                      <m:t>𝑚</m:t>
                    </m:r>
                    <m:r>
                      <a:rPr lang="en-US">
                        <a:latin typeface="Cambria Math" panose="02040503050406030204" pitchFamily="18" charset="0"/>
                      </a:rPr>
                      <m:t>=</m:t>
                    </m:r>
                    <m:r>
                      <a:rPr lang="en-US">
                        <a:latin typeface="Cambria Math" panose="02040503050406030204" pitchFamily="18" charset="0"/>
                      </a:rPr>
                      <m:t>4</m:t>
                    </m:r>
                  </m:oMath>
                </a14:m>
                <a:r>
                  <a:rPr lang="en-US" dirty="0"/>
                  <a:t> for quarterly data).</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29" t="-2740" r="-198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Holt-Winters additive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40077" y="734190"/>
                <a:ext cx="10753913" cy="5780075"/>
              </a:xfrm>
            </p:spPr>
            <p:txBody>
              <a:bodyPr/>
              <a:lstStyle/>
              <a:p>
                <a:pPr lvl="0"/>
                <a:r>
                  <a:rPr dirty="0"/>
                  <a:t>Seasonal component is usually expressed as</a:t>
                </a: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e>
                      </m:d>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r>
                        <a:rPr>
                          <a:latin typeface="Cambria Math" panose="02040503050406030204" pitchFamily="18" charset="0"/>
                        </a:rPr>
                        <m:t>.</m:t>
                      </m:r>
                    </m:oMath>
                  </m:oMathPara>
                </a14:m>
                <a:endParaRPr dirty="0"/>
              </a:p>
              <a:p>
                <a:pPr lvl="0"/>
                <a:r>
                  <a:rPr dirty="0"/>
                  <a:t>Substitute in for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oMath>
                </a14:m>
                <a:r>
                  <a:rPr dirty="0"/>
                  <a:t>:</a:t>
                </a: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e>
                      </m:d>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−1</m:t>
                              </m:r>
                            </m:sub>
                          </m:sSub>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e>
                          </m:d>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oMath>
                  </m:oMathPara>
                </a14:m>
                <a:endParaRPr dirty="0"/>
              </a:p>
              <a:p>
                <a:pPr lvl="0"/>
                <a:r>
                  <a:rPr dirty="0"/>
                  <a:t>We set </a:t>
                </a:r>
                <a14:m>
                  <m:oMath xmlns:m="http://schemas.openxmlformats.org/officeDocument/2006/math">
                    <m:r>
                      <a:rPr>
                        <a:latin typeface="Cambria Math" panose="02040503050406030204" pitchFamily="18" charset="0"/>
                      </a:rPr>
                      <m:t>𝛾</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e>
                    </m:d>
                  </m:oMath>
                </a14:m>
                <a:r>
                  <a:rPr dirty="0"/>
                  <a:t>.</a:t>
                </a:r>
              </a:p>
              <a:p>
                <a:pPr lvl="0"/>
                <a:r>
                  <a:rPr dirty="0"/>
                  <a:t>The usual parameter restriction is </a:t>
                </a:r>
                <a14:m>
                  <m:oMath xmlns:m="http://schemas.openxmlformats.org/officeDocument/2006/math">
                    <m:r>
                      <a:rPr>
                        <a:latin typeface="Cambria Math" panose="02040503050406030204" pitchFamily="18" charset="0"/>
                      </a:rPr>
                      <m:t>0≤</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r>
                      <a:rPr>
                        <a:latin typeface="Cambria Math" panose="02040503050406030204" pitchFamily="18" charset="0"/>
                      </a:rPr>
                      <m:t>≤1</m:t>
                    </m:r>
                  </m:oMath>
                </a14:m>
                <a:r>
                  <a:rPr dirty="0"/>
                  <a:t>, which translates to </a:t>
                </a:r>
                <a14:m>
                  <m:oMath xmlns:m="http://schemas.openxmlformats.org/officeDocument/2006/math">
                    <m:r>
                      <a:rPr>
                        <a:latin typeface="Cambria Math" panose="02040503050406030204" pitchFamily="18" charset="0"/>
                      </a:rPr>
                      <m:t>0≤</m:t>
                    </m:r>
                    <m:r>
                      <a:rPr>
                        <a:latin typeface="Cambria Math" panose="02040503050406030204" pitchFamily="18" charset="0"/>
                      </a:rPr>
                      <m:t>𝛾</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e>
                    </m:d>
                  </m:oMath>
                </a14:m>
                <a:r>
                  <a:rP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40077" y="734190"/>
                <a:ext cx="10753913" cy="5780075"/>
              </a:xfrm>
              <a:blipFill>
                <a:blip r:embed="rId2"/>
                <a:stretch>
                  <a:fillRect l="-1303" t="-1370"/>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Big idea: control the rate of change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14:m>
                  <m:oMath xmlns:m="http://schemas.openxmlformats.org/officeDocument/2006/math">
                    <m:r>
                      <a:rPr>
                        <a:latin typeface="Cambria Math" panose="02040503050406030204" pitchFamily="18" charset="0"/>
                      </a:rPr>
                      <m:t>𝛼</m:t>
                    </m:r>
                  </m:oMath>
                </a14:m>
                <a:r>
                  <a:rPr dirty="0"/>
                  <a:t> controls the flexibility of the </a:t>
                </a:r>
                <a:r>
                  <a:rPr b="1" dirty="0"/>
                  <a:t>level</a:t>
                </a:r>
              </a:p>
              <a:p>
                <a:pPr lvl="0"/>
                <a:r>
                  <a:rPr dirty="0"/>
                  <a:t>If </a:t>
                </a:r>
                <a14:m>
                  <m:oMath xmlns:m="http://schemas.openxmlformats.org/officeDocument/2006/math">
                    <m:r>
                      <a:rPr>
                        <a:latin typeface="Cambria Math" panose="02040503050406030204" pitchFamily="18" charset="0"/>
                      </a:rPr>
                      <m:t>𝛼</m:t>
                    </m:r>
                    <m:r>
                      <a:rPr>
                        <a:latin typeface="Cambria Math" panose="02040503050406030204" pitchFamily="18" charset="0"/>
                      </a:rPr>
                      <m:t>=0</m:t>
                    </m:r>
                  </m:oMath>
                </a14:m>
                <a:r>
                  <a:rPr dirty="0"/>
                  <a:t>, the level never updates (mean)</a:t>
                </a:r>
              </a:p>
              <a:p>
                <a:pPr lvl="0"/>
                <a:r>
                  <a:rPr dirty="0"/>
                  <a:t>If </a:t>
                </a:r>
                <a14:m>
                  <m:oMath xmlns:m="http://schemas.openxmlformats.org/officeDocument/2006/math">
                    <m:r>
                      <a:rPr>
                        <a:latin typeface="Cambria Math" panose="02040503050406030204" pitchFamily="18" charset="0"/>
                      </a:rPr>
                      <m:t>𝛼</m:t>
                    </m:r>
                    <m:r>
                      <a:rPr>
                        <a:latin typeface="Cambria Math" panose="02040503050406030204" pitchFamily="18" charset="0"/>
                      </a:rPr>
                      <m:t>=1</m:t>
                    </m:r>
                  </m:oMath>
                </a14:m>
                <a:r>
                  <a:rPr dirty="0"/>
                  <a:t>, the level updates completely (naive)</a:t>
                </a:r>
                <a:endParaRPr lang="en-US" dirty="0"/>
              </a:p>
              <a:p>
                <a:pPr lvl="0"/>
                <a:endParaRPr dirty="0"/>
              </a:p>
              <a:p>
                <a:pPr marL="0" lvl="0" indent="0">
                  <a:buNone/>
                </a:pPr>
                <a14:m>
                  <m:oMath xmlns:m="http://schemas.openxmlformats.org/officeDocument/2006/math">
                    <m:r>
                      <a:rPr>
                        <a:latin typeface="Cambria Math" panose="02040503050406030204" pitchFamily="18" charset="0"/>
                      </a:rPr>
                      <m:t>𝛽</m:t>
                    </m:r>
                  </m:oMath>
                </a14:m>
                <a:r>
                  <a:rPr dirty="0"/>
                  <a:t> controls the flexibility of the </a:t>
                </a:r>
                <a:r>
                  <a:rPr b="1" dirty="0"/>
                  <a:t>trend</a:t>
                </a:r>
              </a:p>
              <a:p>
                <a:pPr lvl="0"/>
                <a:r>
                  <a:rPr dirty="0"/>
                  <a:t>If </a:t>
                </a:r>
                <a14:m>
                  <m:oMath xmlns:m="http://schemas.openxmlformats.org/officeDocument/2006/math">
                    <m:r>
                      <a:rPr>
                        <a:latin typeface="Cambria Math" panose="02040503050406030204" pitchFamily="18" charset="0"/>
                      </a:rPr>
                      <m:t>𝛽</m:t>
                    </m:r>
                    <m:r>
                      <a:rPr>
                        <a:latin typeface="Cambria Math" panose="02040503050406030204" pitchFamily="18" charset="0"/>
                      </a:rPr>
                      <m:t>=0</m:t>
                    </m:r>
                  </m:oMath>
                </a14:m>
                <a:r>
                  <a:rPr dirty="0"/>
                  <a:t>, the trend is linear</a:t>
                </a:r>
              </a:p>
              <a:p>
                <a:pPr lvl="0"/>
                <a:r>
                  <a:rPr dirty="0"/>
                  <a:t>If </a:t>
                </a:r>
                <a14:m>
                  <m:oMath xmlns:m="http://schemas.openxmlformats.org/officeDocument/2006/math">
                    <m:r>
                      <a:rPr>
                        <a:latin typeface="Cambria Math" panose="02040503050406030204" pitchFamily="18" charset="0"/>
                      </a:rPr>
                      <m:t>𝛽</m:t>
                    </m:r>
                    <m:r>
                      <a:rPr>
                        <a:latin typeface="Cambria Math" panose="02040503050406030204" pitchFamily="18" charset="0"/>
                      </a:rPr>
                      <m:t>=1</m:t>
                    </m:r>
                  </m:oMath>
                </a14:m>
                <a:r>
                  <a:rPr dirty="0"/>
                  <a:t>, the trend changes suddenly every observation</a:t>
                </a:r>
                <a:endParaRPr lang="en-US" dirty="0"/>
              </a:p>
              <a:p>
                <a:pPr lvl="0"/>
                <a:endParaRPr dirty="0"/>
              </a:p>
              <a:p>
                <a:pPr marL="0" lvl="0" indent="0">
                  <a:buNone/>
                </a:pPr>
                <a14:m>
                  <m:oMath xmlns:m="http://schemas.openxmlformats.org/officeDocument/2006/math">
                    <m:r>
                      <a:rPr>
                        <a:latin typeface="Cambria Math" panose="02040503050406030204" pitchFamily="18" charset="0"/>
                      </a:rPr>
                      <m:t>𝛾</m:t>
                    </m:r>
                  </m:oMath>
                </a14:m>
                <a:r>
                  <a:rPr dirty="0"/>
                  <a:t> controls the flexibility of the </a:t>
                </a:r>
                <a:r>
                  <a:rPr b="1" dirty="0"/>
                  <a:t>seasonality</a:t>
                </a:r>
              </a:p>
              <a:p>
                <a:pPr lvl="0"/>
                <a:r>
                  <a:rPr dirty="0"/>
                  <a:t>If </a:t>
                </a:r>
                <a14:m>
                  <m:oMath xmlns:m="http://schemas.openxmlformats.org/officeDocument/2006/math">
                    <m:r>
                      <a:rPr>
                        <a:latin typeface="Cambria Math" panose="02040503050406030204" pitchFamily="18" charset="0"/>
                      </a:rPr>
                      <m:t>𝛾</m:t>
                    </m:r>
                    <m:r>
                      <a:rPr>
                        <a:latin typeface="Cambria Math" panose="02040503050406030204" pitchFamily="18" charset="0"/>
                      </a:rPr>
                      <m:t>=0</m:t>
                    </m:r>
                  </m:oMath>
                </a14:m>
                <a:r>
                  <a:rPr dirty="0"/>
                  <a:t>, the seasonality is fixed (seasonal means)</a:t>
                </a:r>
              </a:p>
              <a:p>
                <a:pPr lvl="0"/>
                <a:r>
                  <a:rPr dirty="0"/>
                  <a:t>If </a:t>
                </a:r>
                <a14:m>
                  <m:oMath xmlns:m="http://schemas.openxmlformats.org/officeDocument/2006/math">
                    <m:r>
                      <a:rPr>
                        <a:latin typeface="Cambria Math" panose="02040503050406030204" pitchFamily="18" charset="0"/>
                      </a:rPr>
                      <m:t>𝛾</m:t>
                    </m:r>
                    <m:r>
                      <a:rPr>
                        <a:latin typeface="Cambria Math" panose="02040503050406030204" pitchFamily="18" charset="0"/>
                      </a:rPr>
                      <m:t>=1</m:t>
                    </m:r>
                  </m:oMath>
                </a14:m>
                <a:r>
                  <a:rPr dirty="0"/>
                  <a:t>, the seasonality updates completely (seasonal naive)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16" t="-2740" b="-3056"/>
                </a:stretch>
              </a:blipFill>
            </p:spPr>
            <p:txBody>
              <a:bodyPr/>
              <a:lstStyle/>
              <a:p>
                <a:r>
                  <a:rPr 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Exponential smoothing: seasonality</a:t>
            </a:r>
          </a:p>
        </p:txBody>
      </p:sp>
      <p:pic>
        <p:nvPicPr>
          <p:cNvPr id="3" name="Picture 1" descr="8-ets_files/figure-pptx/gamma-anim-1.png"/>
          <p:cNvPicPr>
            <a:picLocks noGrp="1" noChangeAspect="1"/>
          </p:cNvPicPr>
          <p:nvPr/>
        </p:nvPicPr>
        <p:blipFill>
          <a:blip r:embed="rId2"/>
          <a:stretch>
            <a:fillRect/>
          </a:stretch>
        </p:blipFill>
        <p:spPr bwMode="auto">
          <a:xfrm>
            <a:off x="3378200" y="927100"/>
            <a:ext cx="8597900" cy="53721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ETS(A,A,A)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67627" y="734190"/>
                <a:ext cx="9526363" cy="5780075"/>
              </a:xfrm>
            </p:spPr>
            <p:txBody>
              <a:bodyPr/>
              <a:lstStyle/>
              <a:p>
                <a:pPr marL="0" lvl="0" indent="0">
                  <a:buNone/>
                </a:pPr>
                <a:r>
                  <a:rPr dirty="0"/>
                  <a:t>Holt-Winters additive method with additive errors.</a:t>
                </a:r>
              </a:p>
              <a:p>
                <a:pPr marL="0" lvl="0" indent="0">
                  <a:buNone/>
                </a:pPr>
                <a:r>
                  <a:rPr b="1" dirty="0"/>
                  <a:t>Forecast equation</a:t>
                </a:r>
                <a:r>
                  <a:rPr dirty="0"/>
                  <a:t>: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h</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1</m:t>
                            </m:r>
                          </m:e>
                        </m:d>
                      </m:sub>
                    </m:sSub>
                  </m:oMath>
                </a14:m>
                <a:endParaRPr dirty="0"/>
              </a:p>
              <a:p>
                <a:pPr marL="0" lvl="0" indent="0">
                  <a:buNone/>
                </a:pPr>
                <a:r>
                  <a:rPr b="1" dirty="0"/>
                  <a:t>Observation equation</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endParaRPr dirty="0"/>
              </a:p>
              <a:p>
                <a:pPr marL="0" lvl="0" indent="0">
                  <a:buNone/>
                </a:pPr>
                <a:r>
                  <a:rPr b="1" dirty="0"/>
                  <a:t>State equations</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endParaRPr dirty="0"/>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dirty="0"/>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dirty="0"/>
              </a:p>
              <a:p>
                <a:pPr lvl="0"/>
                <a:r>
                  <a:rPr dirty="0"/>
                  <a:t>Forecast errors: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oMath>
                </a14:m>
                <a:endParaRPr dirty="0"/>
              </a:p>
              <a:p>
                <a:pPr lvl="0"/>
                <a14:m>
                  <m:oMath xmlns:m="http://schemas.openxmlformats.org/officeDocument/2006/math">
                    <m:r>
                      <a:rPr>
                        <a:latin typeface="Cambria Math" panose="02040503050406030204" pitchFamily="18" charset="0"/>
                      </a:rPr>
                      <m:t>𝑘</m:t>
                    </m:r>
                  </m:oMath>
                </a14:m>
                <a:r>
                  <a:rPr dirty="0"/>
                  <a:t> is integer part of </a:t>
                </a:r>
                <a:r>
                  <a:rPr lang="en-US" dirty="0"/>
                  <a:t>(</a:t>
                </a:r>
                <a:r>
                  <a:rPr dirty="0"/>
                  <a:t>h-1)/m$.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67627" y="734190"/>
                <a:ext cx="9526363" cy="5780075"/>
              </a:xfrm>
              <a:blipFill>
                <a:blip r:embed="rId2"/>
                <a:stretch>
                  <a:fillRect l="-1663" t="-1370"/>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Holt-Winters multiplicative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lvl="0" indent="0">
                  <a:buNone/>
                </a:pPr>
                <a:r>
                  <a:t>Seasonal variations change in proportion to the level of the series.</a:t>
                </a:r>
              </a:p>
              <a:p>
                <a:pPr marL="0" lvl="0" indent="0">
                  <a:spcBef>
                    <a:spcPts val="3000"/>
                  </a:spcBef>
                  <a:buNone/>
                </a:pPr>
                <a:r>
                  <a:rPr b="1"/>
                  <a:t>Component form</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𝑇</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h</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1</m:t>
                              </m:r>
                            </m:e>
                          </m:d>
                        </m:sub>
                      </m:sSub>
                    </m:oMath>
                  </m:oMathPara>
                </a14:m>
                <a:endParaRPr b="1"/>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𝛼</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num>
                        <m:den>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den>
                      </m:f>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e>
                      </m:d>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oMath>
                  </m:oMathPara>
                </a14:m>
                <a:endParaRPr b="1"/>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e>
                      </m:d>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oMath>
                  </m:oMathPara>
                </a14:m>
                <a:endParaRPr b="1"/>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𝛾</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num>
                        <m:den>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den>
                      </m:f>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𝛾</m:t>
                          </m:r>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oMath>
                  </m:oMathPara>
                </a14:m>
                <a:endParaRPr b="1"/>
              </a:p>
              <a:p>
                <a:pPr lvl="0"/>
                <a14:m>
                  <m:oMath xmlns:m="http://schemas.openxmlformats.org/officeDocument/2006/math">
                    <m:r>
                      <a:rPr>
                        <a:latin typeface="Cambria Math" panose="02040503050406030204" pitchFamily="18" charset="0"/>
                      </a:rPr>
                      <m:t>𝑘</m:t>
                    </m:r>
                  </m:oMath>
                </a14:m>
                <a:r>
                  <a:t> is integer part of h-1)/m$.</a:t>
                </a:r>
              </a:p>
              <a:p>
                <a:pPr lvl="0"/>
                <a:r>
                  <a:t>Additive method: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oMath>
                </a14:m>
                <a:r>
                  <a:t> in absolute terms — within each year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𝑖</m:t>
                            </m:r>
                          </m:sub>
                        </m:sSub>
                      </m:e>
                    </m:nary>
                    <m:r>
                      <a:rPr>
                        <a:latin typeface="Cambria Math" panose="02040503050406030204" pitchFamily="18" charset="0"/>
                      </a:rPr>
                      <m:t>≈</m:t>
                    </m:r>
                    <m:r>
                      <a:rPr>
                        <a:latin typeface="Cambria Math" panose="02040503050406030204" pitchFamily="18" charset="0"/>
                      </a:rPr>
                      <m:t>0</m:t>
                    </m:r>
                  </m:oMath>
                </a14:m>
                <a:r>
                  <a:t>.</a:t>
                </a:r>
              </a:p>
              <a:p>
                <a:pPr lvl="0"/>
                <a:r>
                  <a:t>Multiplicative method: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oMath>
                </a14:m>
                <a:r>
                  <a:t> in relative terms — within each year </a:t>
                </a:r>
                <a14:m>
                  <m:oMath xmlns:m="http://schemas.openxmlformats.org/officeDocument/2006/math">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𝑖</m:t>
                            </m:r>
                          </m:sub>
                        </m:sSub>
                      </m:e>
                    </m:nary>
                    <m:r>
                      <a:rPr>
                        <a:latin typeface="Cambria Math" panose="02040503050406030204" pitchFamily="18" charset="0"/>
                      </a:rPr>
                      <m:t>≈</m:t>
                    </m:r>
                    <m:r>
                      <a:rPr>
                        <a:latin typeface="Cambria Math" panose="02040503050406030204" pitchFamily="18" charset="0"/>
                      </a:rPr>
                      <m:t>𝑚</m:t>
                    </m:r>
                  </m:oMath>
                </a14:m>
                <a: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46" t="-2107" r="-1629" b="-2634"/>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ETS(M,A,M)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4165" y="734190"/>
                <a:ext cx="9989826" cy="5780075"/>
              </a:xfrm>
            </p:spPr>
            <p:txBody>
              <a:bodyPr>
                <a:normAutofit/>
              </a:bodyPr>
              <a:lstStyle/>
              <a:p>
                <a:pPr marL="0" lvl="0" indent="0">
                  <a:buNone/>
                </a:pPr>
                <a:r>
                  <a:rPr dirty="0"/>
                  <a:t>Holt-Winters multiplicative method with multiplicative errors.</a:t>
                </a:r>
              </a:p>
              <a:p>
                <a:pPr marL="0" lvl="0" indent="0">
                  <a:buNone/>
                </a:pPr>
                <a:r>
                  <a:rPr b="1" dirty="0"/>
                  <a:t>Forecast equation</a:t>
                </a:r>
                <a:r>
                  <a:rPr dirty="0"/>
                  <a:t>: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h</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1</m:t>
                            </m:r>
                          </m:e>
                        </m:d>
                      </m:sub>
                    </m:sSub>
                  </m:oMath>
                </a14:m>
                <a:endParaRPr dirty="0"/>
              </a:p>
              <a:p>
                <a:pPr marL="0" lvl="0" indent="0">
                  <a:buNone/>
                </a:pPr>
                <a:r>
                  <a:rPr b="1" dirty="0"/>
                  <a:t>Observation equation</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a14:m>
                <a:endParaRPr dirty="0"/>
              </a:p>
              <a:p>
                <a:pPr marL="0" lvl="0" indent="0">
                  <a:buNone/>
                </a:pPr>
                <a:r>
                  <a:rPr b="1" dirty="0"/>
                  <a:t>State equations</a:t>
                </a:r>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a14:m>
                <a:endParaRPr dirty="0"/>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𝛽</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dirty="0"/>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𝛾</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m:oMathPara>
                </a14:m>
                <a:endParaRPr dirty="0"/>
              </a:p>
              <a:p>
                <a:pPr lvl="0"/>
                <a:r>
                  <a:rPr dirty="0"/>
                  <a:t>Forecast errors: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oMath>
                </a14:m>
                <a:endParaRPr dirty="0"/>
              </a:p>
              <a:p>
                <a:pPr lvl="0"/>
                <a14:m>
                  <m:oMath xmlns:m="http://schemas.openxmlformats.org/officeDocument/2006/math">
                    <m:r>
                      <a:rPr>
                        <a:latin typeface="Cambria Math" panose="02040503050406030204" pitchFamily="18" charset="0"/>
                      </a:rPr>
                      <m:t>𝑘</m:t>
                    </m:r>
                  </m:oMath>
                </a14:m>
                <a:r>
                  <a:rPr dirty="0"/>
                  <a:t> is integer part of h-1)/m.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4165" y="734190"/>
                <a:ext cx="9989826" cy="5780075"/>
              </a:xfrm>
              <a:blipFill>
                <a:blip r:embed="rId2"/>
                <a:stretch>
                  <a:fillRect l="-1586" t="-1370"/>
                </a:stretch>
              </a:blipFill>
            </p:spPr>
            <p:txBody>
              <a:bodyPr/>
              <a:lstStyle/>
              <a:p>
                <a:r>
                  <a:rPr 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p:sp>
        <p:nvSpPr>
          <p:cNvPr id="3" name="Content Placeholder 2"/>
          <p:cNvSpPr>
            <a:spLocks noGrp="1"/>
          </p:cNvSpPr>
          <p:nvPr>
            <p:ph idx="1"/>
          </p:nvPr>
        </p:nvSpPr>
        <p:spPr>
          <a:xfrm>
            <a:off x="2567837" y="734190"/>
            <a:ext cx="9426154" cy="5780075"/>
          </a:xfrm>
        </p:spPr>
        <p:txBody>
          <a:bodyPr>
            <a:normAutofit fontScale="92500"/>
          </a:bodyPr>
          <a:lstStyle/>
          <a:p>
            <a:pPr lvl="0" indent="0">
              <a:buNone/>
            </a:pPr>
            <a:r>
              <a:rPr dirty="0" err="1">
                <a:latin typeface="Courier"/>
              </a:rPr>
              <a:t>aus_holidays</a:t>
            </a:r>
            <a:r>
              <a:rPr dirty="0">
                <a:latin typeface="Courier"/>
              </a:rPr>
              <a:t> </a:t>
            </a:r>
            <a:r>
              <a:rPr dirty="0">
                <a:solidFill>
                  <a:srgbClr val="007020"/>
                </a:solidFill>
                <a:latin typeface="Courier"/>
              </a:rPr>
              <a:t>&lt;-</a:t>
            </a:r>
            <a:r>
              <a:rPr dirty="0">
                <a:latin typeface="Courier"/>
              </a:rPr>
              <a:t> tourism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(Purpose </a:t>
            </a:r>
            <a:r>
              <a:rPr dirty="0">
                <a:solidFill>
                  <a:srgbClr val="4070A0"/>
                </a:solidFill>
                <a:latin typeface="Courier"/>
              </a:rPr>
              <a:t>==</a:t>
            </a:r>
            <a:r>
              <a:rPr dirty="0">
                <a:latin typeface="Courier"/>
              </a:rPr>
              <a:t> </a:t>
            </a:r>
            <a:r>
              <a:rPr dirty="0">
                <a:solidFill>
                  <a:srgbClr val="4070A0"/>
                </a:solidFill>
                <a:latin typeface="Courier"/>
              </a:rPr>
              <a:t>"Holiday"</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summarise</a:t>
            </a:r>
            <a:r>
              <a:rPr dirty="0">
                <a:latin typeface="Courier"/>
              </a:rPr>
              <a:t>(</a:t>
            </a:r>
            <a:r>
              <a:rPr dirty="0">
                <a:solidFill>
                  <a:srgbClr val="7D9029"/>
                </a:solidFill>
                <a:latin typeface="Courier"/>
              </a:rPr>
              <a:t>Trips =</a:t>
            </a:r>
            <a:r>
              <a:rPr dirty="0">
                <a:latin typeface="Courier"/>
              </a:rPr>
              <a:t> </a:t>
            </a:r>
            <a:r>
              <a:rPr dirty="0">
                <a:solidFill>
                  <a:srgbClr val="06287E"/>
                </a:solidFill>
                <a:latin typeface="Courier"/>
              </a:rPr>
              <a:t>sum</a:t>
            </a:r>
            <a:r>
              <a:rPr dirty="0">
                <a:latin typeface="Courier"/>
              </a:rPr>
              <a:t>(Trips))</a:t>
            </a:r>
            <a:br>
              <a:rPr dirty="0"/>
            </a:br>
            <a:r>
              <a:rPr dirty="0">
                <a:latin typeface="Courier"/>
              </a:rPr>
              <a:t>fit </a:t>
            </a:r>
            <a:r>
              <a:rPr dirty="0">
                <a:solidFill>
                  <a:srgbClr val="007020"/>
                </a:solidFill>
                <a:latin typeface="Courier"/>
              </a:rPr>
              <a:t>&lt;-</a:t>
            </a:r>
            <a:r>
              <a:rPr dirty="0">
                <a:latin typeface="Courier"/>
              </a:rPr>
              <a:t> </a:t>
            </a:r>
            <a:r>
              <a:rPr dirty="0" err="1">
                <a:latin typeface="Courier"/>
              </a:rPr>
              <a:t>aus_holidays</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br>
              <a:rPr dirty="0"/>
            </a:br>
            <a:r>
              <a:rPr dirty="0">
                <a:latin typeface="Courier"/>
              </a:rPr>
              <a:t>    </a:t>
            </a:r>
            <a:r>
              <a:rPr dirty="0">
                <a:solidFill>
                  <a:srgbClr val="7D9029"/>
                </a:solidFill>
                <a:latin typeface="Courier"/>
              </a:rPr>
              <a:t>additive =</a:t>
            </a:r>
            <a:r>
              <a:rPr dirty="0">
                <a:latin typeface="Courier"/>
              </a:rPr>
              <a:t> </a:t>
            </a:r>
            <a:r>
              <a:rPr dirty="0">
                <a:solidFill>
                  <a:srgbClr val="06287E"/>
                </a:solidFill>
                <a:latin typeface="Courier"/>
              </a:rPr>
              <a:t>ETS</a:t>
            </a:r>
            <a:r>
              <a:rPr dirty="0">
                <a:latin typeface="Courier"/>
              </a:rPr>
              <a:t>(Trips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"A"</a:t>
            </a:r>
            <a:r>
              <a:rPr dirty="0">
                <a:latin typeface="Courier"/>
              </a:rPr>
              <a:t>)),</a:t>
            </a:r>
            <a:br>
              <a:rPr dirty="0"/>
            </a:br>
            <a:r>
              <a:rPr dirty="0">
                <a:latin typeface="Courier"/>
              </a:rPr>
              <a:t>    </a:t>
            </a:r>
            <a:r>
              <a:rPr dirty="0">
                <a:solidFill>
                  <a:srgbClr val="7D9029"/>
                </a:solidFill>
                <a:latin typeface="Courier"/>
              </a:rPr>
              <a:t>multiplicative =</a:t>
            </a:r>
            <a:r>
              <a:rPr dirty="0">
                <a:latin typeface="Courier"/>
              </a:rPr>
              <a:t> </a:t>
            </a:r>
            <a:r>
              <a:rPr dirty="0">
                <a:solidFill>
                  <a:srgbClr val="06287E"/>
                </a:solidFill>
                <a:latin typeface="Courier"/>
              </a:rPr>
              <a:t>ETS</a:t>
            </a:r>
            <a:r>
              <a:rPr dirty="0">
                <a:latin typeface="Courier"/>
              </a:rPr>
              <a:t>(Trips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"M"</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"A"</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"M"</a:t>
            </a:r>
            <a:r>
              <a:rPr dirty="0">
                <a:latin typeface="Courier"/>
              </a:rPr>
              <a:t>))</a:t>
            </a:r>
            <a:br>
              <a:rPr dirty="0"/>
            </a:br>
            <a:r>
              <a:rPr dirty="0">
                <a:latin typeface="Courier"/>
              </a:rPr>
              <a:t>  )</a:t>
            </a:r>
            <a:br>
              <a:rPr dirty="0"/>
            </a:br>
            <a:r>
              <a:rPr dirty="0">
                <a:latin typeface="Courier"/>
              </a:rPr>
              <a:t>fc </a:t>
            </a:r>
            <a:r>
              <a:rPr dirty="0">
                <a:solidFill>
                  <a:srgbClr val="007020"/>
                </a:solidFill>
                <a:latin typeface="Courier"/>
              </a:rPr>
              <a:t>&lt;-</a:t>
            </a:r>
            <a:r>
              <a:rPr dirty="0">
                <a:latin typeface="Courier"/>
              </a:rPr>
              <a:t> fit </a:t>
            </a:r>
            <a:r>
              <a:rPr dirty="0">
                <a:solidFill>
                  <a:srgbClr val="4070A0"/>
                </a:solidFill>
                <a:latin typeface="Courier"/>
              </a:rPr>
              <a:t>%&gt;%</a:t>
            </a:r>
            <a:r>
              <a:rPr dirty="0">
                <a:latin typeface="Courier"/>
              </a:rPr>
              <a:t> </a:t>
            </a:r>
            <a:r>
              <a:rPr dirty="0">
                <a:solidFill>
                  <a:srgbClr val="06287E"/>
                </a:solidFill>
                <a:latin typeface="Courier"/>
              </a:rPr>
              <a:t>forecast</a:t>
            </a:r>
            <a:r>
              <a:rPr dirty="0">
                <a:latin typeface="Courier"/>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holiday tourism</a:t>
            </a:r>
          </a:p>
        </p:txBody>
      </p:sp>
      <p:sp>
        <p:nvSpPr>
          <p:cNvPr id="4" name="Text Placeholder 3"/>
          <p:cNvSpPr>
            <a:spLocks noGrp="1"/>
          </p:cNvSpPr>
          <p:nvPr>
            <p:ph type="body" sz="half" idx="2"/>
          </p:nvPr>
        </p:nvSpPr>
        <p:spPr/>
        <p:txBody>
          <a:bodyPr/>
          <a:lstStyle/>
          <a:p>
            <a:pPr lvl="0" indent="0">
              <a:buNone/>
            </a:pPr>
            <a:r>
              <a:rPr>
                <a:latin typeface="Courier"/>
              </a:rPr>
              <a:t>fc </a:t>
            </a:r>
            <a:r>
              <a:rPr>
                <a:solidFill>
                  <a:srgbClr val="4070A0"/>
                </a:solidFill>
                <a:latin typeface="Courier"/>
              </a:rPr>
              <a:t>%&gt;%</a:t>
            </a:r>
            <a:br/>
            <a:r>
              <a:rPr>
                <a:latin typeface="Courier"/>
              </a:rPr>
              <a:t>  </a:t>
            </a:r>
            <a:r>
              <a:rPr>
                <a:solidFill>
                  <a:srgbClr val="06287E"/>
                </a:solidFill>
                <a:latin typeface="Courier"/>
              </a:rPr>
              <a:t>autoplot</a:t>
            </a:r>
            <a:r>
              <a:rPr>
                <a:latin typeface="Courier"/>
              </a:rPr>
              <a:t>(aus_holidays, </a:t>
            </a:r>
            <a:r>
              <a:rPr>
                <a:solidFill>
                  <a:srgbClr val="7D9029"/>
                </a:solidFill>
                <a:latin typeface="Courier"/>
              </a:rPr>
              <a:t>level =</a:t>
            </a:r>
            <a:r>
              <a:rPr>
                <a:latin typeface="Courier"/>
              </a:rPr>
              <a:t> </a:t>
            </a:r>
            <a:r>
              <a:rPr>
                <a:solidFill>
                  <a:srgbClr val="880000"/>
                </a:solidFill>
                <a:latin typeface="Courier"/>
              </a:rPr>
              <a:t>NULL</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"Thousands"</a:t>
            </a:r>
            <a:r>
              <a:rPr>
                <a:latin typeface="Courier"/>
              </a:rPr>
              <a:t>, </a:t>
            </a:r>
            <a:r>
              <a:rPr>
                <a:solidFill>
                  <a:srgbClr val="7D9029"/>
                </a:solidFill>
                <a:latin typeface="Courier"/>
              </a:rPr>
              <a:t>title =</a:t>
            </a:r>
            <a:r>
              <a:rPr>
                <a:latin typeface="Courier"/>
              </a:rPr>
              <a:t> </a:t>
            </a:r>
            <a:r>
              <a:rPr>
                <a:solidFill>
                  <a:srgbClr val="4070A0"/>
                </a:solidFill>
                <a:latin typeface="Courier"/>
              </a:rPr>
              <a:t>"Overnight trips"</a:t>
            </a:r>
            <a:r>
              <a:rPr>
                <a:latin typeface="Courier"/>
              </a:rPr>
              <a:t>)</a:t>
            </a:r>
          </a:p>
        </p:txBody>
      </p:sp>
      <p:pic>
        <p:nvPicPr>
          <p:cNvPr id="3" name="Picture 1" descr="8-ets_files/figure-pptx/unnamed-chunk-5-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Estimated components</a:t>
            </a:r>
          </a:p>
        </p:txBody>
      </p:sp>
      <p:sp>
        <p:nvSpPr>
          <p:cNvPr id="3" name="Content Placeholder 2"/>
          <p:cNvSpPr>
            <a:spLocks noGrp="1"/>
          </p:cNvSpPr>
          <p:nvPr>
            <p:ph idx="1"/>
          </p:nvPr>
        </p:nvSpPr>
        <p:spPr/>
        <p:txBody>
          <a:bodyPr>
            <a:normAutofit fontScale="55000" lnSpcReduction="20000"/>
          </a:bodyPr>
          <a:lstStyle/>
          <a:p>
            <a:pPr lvl="0" indent="0">
              <a:buNone/>
            </a:pPr>
            <a:r>
              <a:rPr>
                <a:solidFill>
                  <a:srgbClr val="06287E"/>
                </a:solidFill>
                <a:latin typeface="Courier"/>
              </a:rPr>
              <a:t>components</a:t>
            </a:r>
            <a:r>
              <a:rPr>
                <a:latin typeface="Courier"/>
              </a:rPr>
              <a:t>(fit)</a:t>
            </a:r>
          </a:p>
          <a:p>
            <a:pPr lvl="0" indent="0">
              <a:buNone/>
            </a:pPr>
            <a:r>
              <a:rPr>
                <a:latin typeface="Courier"/>
              </a:rPr>
              <a:t>## # A dable: 168 x 7 [1Q]
## # Key:     .model [2]
## # :        Trips = lag(level, 1) + lag(slope, 1) + lag(season, 4) +
## #   remainder
##    .model   Quarter  Trips level slope season remainder
##    &lt;chr&gt;      &lt;qtr&gt;  &lt;dbl&gt; &lt;dbl&gt; &lt;dbl&gt;  &lt;dbl&gt;     &lt;dbl&gt;
##  1 additive 1997 Q1    NA    NA   NA    1512.      NA  
##  2 additive 1997 Q2    NA    NA   NA    -290.      NA  
##  3 additive 1997 Q3    NA    NA   NA    -684.      NA  
##  4 additive 1997 Q4    NA  9899. -37.4  -538.      NA  
##  5 additive 1998 Q1 11806. 9964. -24.5  1512.     433. 
##  6 additive 1998 Q2  9276. 9851. -35.6  -290.    -374. 
##  7 additive 1998 Q3  8642. 9700. -50.2  -684.    -489. 
##  8 additive 1998 Q4  9300. 9694. -44.6  -538.     188. 
##  9 additive 1999 Q1 11172. 9652. -44.3  1512.      10.7
## 10 additive 1999 Q2  9608. 9676. -35.6  -290.     290. 
## # … with 158 more rows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Estimated components</a:t>
            </a:r>
          </a:p>
        </p:txBody>
      </p:sp>
      <p:pic>
        <p:nvPicPr>
          <p:cNvPr id="3" name="Picture 1" descr="8-ets_files/figure-pptx/fig-7-LevelTrendSeas-1.png"/>
          <p:cNvPicPr>
            <a:picLocks noGrp="1" noChangeAspect="1"/>
          </p:cNvPicPr>
          <p:nvPr/>
        </p:nvPicPr>
        <p:blipFill>
          <a:blip r:embed="rId2"/>
          <a:stretch>
            <a:fillRect/>
          </a:stretch>
        </p:blipFill>
        <p:spPr bwMode="auto">
          <a:xfrm>
            <a:off x="776614" y="1059667"/>
            <a:ext cx="11074226" cy="5528934"/>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Holt-Winters damped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02499" y="734190"/>
                <a:ext cx="10791491" cy="5780075"/>
              </a:xfrm>
            </p:spPr>
            <p:txBody>
              <a:bodyPr/>
              <a:lstStyle/>
              <a:p>
                <a:pPr marL="0" lvl="0" indent="0">
                  <a:buNone/>
                </a:pPr>
                <a:r>
                  <a:rPr lang="en-US" dirty="0"/>
                  <a:t>Often the single most accurate forecasting method for seasonal data:</a:t>
                </a:r>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m:rPr>
                              <m:sty m:val="p"/>
                            </m:rPr>
                            <a:rPr lang="en-US" b="0" i="0" smtClean="0">
                              <a:latin typeface="Cambria Math" panose="02040503050406030204" pitchFamily="18" charset="0"/>
                            </a:rPr>
                            <m:t>t</m:t>
                          </m:r>
                          <m:r>
                            <a:rPr lang="en-US">
                              <a:latin typeface="Cambria Math" panose="02040503050406030204" pitchFamily="18" charset="0"/>
                            </a:rPr>
                            <m:t>+</m:t>
                          </m:r>
                          <m:r>
                            <m:rPr>
                              <m:sty m:val="p"/>
                            </m:rPr>
                            <a:rPr lang="en-US" b="0" i="0" smtClean="0">
                              <a:latin typeface="Cambria Math" panose="02040503050406030204" pitchFamily="18" charset="0"/>
                            </a:rPr>
                            <m:t>h</m:t>
                          </m:r>
                          <m:r>
                            <a:rPr lang="en-US">
                              <a:latin typeface="Cambria Math" panose="02040503050406030204" pitchFamily="18" charset="0"/>
                            </a:rPr>
                            <m:t>|</m:t>
                          </m:r>
                          <m:r>
                            <a:rPr lang="en-US" b="0" i="1" smtClean="0">
                              <a:latin typeface="Cambria Math" panose="02040503050406030204" pitchFamily="18" charset="0"/>
                            </a:rPr>
                            <m:t>𝑡</m:t>
                          </m:r>
                        </m:sub>
                      </m:sSub>
                      <m:r>
                        <a:rPr lang="ar-AE">
                          <a:latin typeface="Cambria Math" panose="02040503050406030204" pitchFamily="18" charset="0"/>
                        </a:rPr>
                        <m:t>=</m:t>
                      </m:r>
                      <m:d>
                        <m:dPr>
                          <m:begChr m:val="["/>
                          <m:endChr m:val="]"/>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𝜙</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𝜙</m:t>
                                  </m:r>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𝜙</m:t>
                                  </m:r>
                                </m:e>
                                <m:sup>
                                  <m:r>
                                    <a:rPr lang="ar-AE">
                                      <a:latin typeface="Cambria Math" panose="02040503050406030204" pitchFamily="18" charset="0"/>
                                    </a:rPr>
                                    <m:t>h</m:t>
                                  </m:r>
                                </m:sup>
                              </m:sSup>
                            </m:e>
                          </m:d>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e>
                      </m:d>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h</m:t>
                          </m:r>
                          <m:r>
                            <a:rPr lang="ar-AE">
                              <a:latin typeface="Cambria Math" panose="02040503050406030204" pitchFamily="18" charset="0"/>
                            </a:rPr>
                            <m:t>−</m:t>
                          </m:r>
                          <m:r>
                            <a:rPr lang="ar-AE">
                              <a:latin typeface="Cambria Math" panose="02040503050406030204" pitchFamily="18" charset="0"/>
                            </a:rPr>
                            <m:t>𝑚</m:t>
                          </m:r>
                          <m:d>
                            <m:dPr>
                              <m:ctrlPr>
                                <a:rPr lang="ar-AE" i="1">
                                  <a:latin typeface="Cambria Math" panose="02040503050406030204" pitchFamily="18" charset="0"/>
                                </a:rPr>
                              </m:ctrlPr>
                            </m:dPr>
                            <m:e>
                              <m:r>
                                <a:rPr lang="ar-AE">
                                  <a:latin typeface="Cambria Math" panose="02040503050406030204" pitchFamily="18" charset="0"/>
                                </a:rPr>
                                <m:t>𝑘</m:t>
                              </m:r>
                              <m:r>
                                <a:rPr lang="ar-AE">
                                  <a:latin typeface="Cambria Math" panose="02040503050406030204" pitchFamily="18" charset="0"/>
                                </a:rPr>
                                <m:t>+</m:t>
                              </m:r>
                              <m:r>
                                <a:rPr lang="ar-AE">
                                  <a:latin typeface="Cambria Math" panose="02040503050406030204" pitchFamily="18" charset="0"/>
                                </a:rPr>
                                <m:t>1</m:t>
                              </m:r>
                            </m:e>
                          </m:d>
                        </m:sub>
                      </m:sSub>
                    </m:oMath>
                  </m:oMathPara>
                </a14:m>
                <a:endParaRPr lang="ar-AE" dirty="0"/>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𝛼</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𝑚</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𝛼</m:t>
                          </m:r>
                        </m:e>
                      </m:d>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r>
                            <a:rPr lang="ar-AE">
                              <a:latin typeface="Cambria Math" panose="02040503050406030204" pitchFamily="18" charset="0"/>
                            </a:rPr>
                            <m:t>𝜙</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oMath>
                  </m:oMathPara>
                </a14:m>
                <a:endParaRPr lang="ar-AE" dirty="0"/>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sub>
                      </m:sSub>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𝛽</m:t>
                              </m:r>
                            </m:e>
                            <m:sup>
                              <m:r>
                                <a:rPr lang="ar-AE">
                                  <a:latin typeface="Cambria Math" panose="02040503050406030204" pitchFamily="18" charset="0"/>
                                </a:rPr>
                                <m:t>∗</m:t>
                              </m:r>
                            </m:sup>
                          </m:sSup>
                        </m:e>
                      </m:d>
                      <m:r>
                        <a:rPr lang="ar-AE">
                          <a:latin typeface="Cambria Math" panose="02040503050406030204" pitchFamily="18" charset="0"/>
                        </a:rPr>
                        <m:t>𝜙</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oMath>
                  </m:oMathPara>
                </a14:m>
                <a:endParaRPr lang="ar-AE" dirty="0"/>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sub>
                      </m:sSub>
                      <m:r>
                        <a:rPr lang="ar-AE">
                          <a:latin typeface="Cambria Math" panose="02040503050406030204" pitchFamily="18" charset="0"/>
                        </a:rPr>
                        <m:t>=</m:t>
                      </m:r>
                      <m:r>
                        <a:rPr lang="ar-AE">
                          <a:latin typeface="Cambria Math" panose="02040503050406030204" pitchFamily="18" charset="0"/>
                        </a:rPr>
                        <m:t>𝛾</m:t>
                      </m:r>
                      <m:f>
                        <m:fPr>
                          <m:ctrlPr>
                            <a:rPr lang="ar-AE" i="1">
                              <a:latin typeface="Cambria Math" panose="02040503050406030204" pitchFamily="18" charset="0"/>
                            </a:rPr>
                          </m:ctrlPr>
                        </m:fPr>
                        <m:num>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num>
                        <m:den>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ℓ</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r>
                                <a:rPr lang="ar-AE">
                                  <a:latin typeface="Cambria Math" panose="02040503050406030204" pitchFamily="18" charset="0"/>
                                </a:rPr>
                                <m:t>𝜙</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e>
                          </m:d>
                        </m:den>
                      </m:f>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𝛾</m:t>
                          </m:r>
                        </m:e>
                      </m:d>
                      <m:sSub>
                        <m:sSubPr>
                          <m:ctrlPr>
                            <a:rPr lang="ar-AE" i="1">
                              <a:latin typeface="Cambria Math" panose="02040503050406030204" pitchFamily="18" charset="0"/>
                            </a:rPr>
                          </m:ctrlPr>
                        </m:sSubPr>
                        <m:e>
                          <m:r>
                            <a:rPr lang="ar-AE">
                              <a:latin typeface="Cambria Math" panose="02040503050406030204" pitchFamily="18" charset="0"/>
                            </a:rPr>
                            <m:t>𝑠</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𝑚</m:t>
                          </m:r>
                        </m:sub>
                      </m:sSub>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02499" y="734190"/>
                <a:ext cx="10791491" cy="5780075"/>
              </a:xfrm>
              <a:blipFill>
                <a:blip r:embed="rId2"/>
                <a:stretch>
                  <a:fillRect l="-1412" t="-1370" r="-847"/>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Holt-Winters with daily data</a:t>
            </a:r>
          </a:p>
        </p:txBody>
      </p:sp>
      <p:sp>
        <p:nvSpPr>
          <p:cNvPr id="3" name="Content Placeholder 2"/>
          <p:cNvSpPr>
            <a:spLocks noGrp="1"/>
          </p:cNvSpPr>
          <p:nvPr>
            <p:ph idx="1"/>
          </p:nvPr>
        </p:nvSpPr>
        <p:spPr>
          <a:xfrm>
            <a:off x="1703541" y="734190"/>
            <a:ext cx="10290450" cy="5780075"/>
          </a:xfrm>
        </p:spPr>
        <p:txBody>
          <a:bodyPr>
            <a:normAutofit fontScale="70000" lnSpcReduction="20000"/>
          </a:bodyPr>
          <a:lstStyle/>
          <a:p>
            <a:pPr lvl="0" indent="0">
              <a:buNone/>
            </a:pPr>
            <a:r>
              <a:rPr dirty="0" err="1">
                <a:latin typeface="Courier"/>
              </a:rPr>
              <a:t>sth_cross_ped</a:t>
            </a:r>
            <a:r>
              <a:rPr dirty="0">
                <a:latin typeface="Courier"/>
              </a:rPr>
              <a:t> </a:t>
            </a:r>
            <a:r>
              <a:rPr dirty="0">
                <a:solidFill>
                  <a:srgbClr val="007020"/>
                </a:solidFill>
                <a:latin typeface="Courier"/>
              </a:rPr>
              <a:t>&lt;-</a:t>
            </a:r>
            <a:r>
              <a:rPr dirty="0">
                <a:latin typeface="Courier"/>
              </a:rPr>
              <a:t> pedestrian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a:t>
            </a:r>
            <a:br>
              <a:rPr dirty="0"/>
            </a:br>
            <a:r>
              <a:rPr dirty="0">
                <a:latin typeface="Courier"/>
              </a:rPr>
              <a:t>    Date </a:t>
            </a:r>
            <a:r>
              <a:rPr dirty="0">
                <a:solidFill>
                  <a:srgbClr val="4070A0"/>
                </a:solidFill>
                <a:latin typeface="Courier"/>
              </a:rPr>
              <a:t>&gt;=</a:t>
            </a:r>
            <a:r>
              <a:rPr dirty="0">
                <a:latin typeface="Courier"/>
              </a:rPr>
              <a:t> </a:t>
            </a:r>
            <a:r>
              <a:rPr dirty="0">
                <a:solidFill>
                  <a:srgbClr val="4070A0"/>
                </a:solidFill>
                <a:latin typeface="Courier"/>
              </a:rPr>
              <a:t>"2016-07-01"</a:t>
            </a:r>
            <a:r>
              <a:rPr dirty="0">
                <a:latin typeface="Courier"/>
              </a:rPr>
              <a:t>,</a:t>
            </a:r>
            <a:br>
              <a:rPr dirty="0"/>
            </a:br>
            <a:r>
              <a:rPr dirty="0">
                <a:latin typeface="Courier"/>
              </a:rPr>
              <a:t>    Sensor </a:t>
            </a:r>
            <a:r>
              <a:rPr dirty="0">
                <a:solidFill>
                  <a:srgbClr val="4070A0"/>
                </a:solidFill>
                <a:latin typeface="Courier"/>
              </a:rPr>
              <a:t>==</a:t>
            </a:r>
            <a:r>
              <a:rPr dirty="0">
                <a:latin typeface="Courier"/>
              </a:rPr>
              <a:t> </a:t>
            </a:r>
            <a:r>
              <a:rPr dirty="0">
                <a:solidFill>
                  <a:srgbClr val="4070A0"/>
                </a:solidFill>
                <a:latin typeface="Courier"/>
              </a:rPr>
              <a:t>"Southern Cross Station"</a:t>
            </a:r>
            <a:br>
              <a:rPr dirty="0"/>
            </a:br>
            <a:r>
              <a:rPr dirty="0">
                <a:latin typeface="Courier"/>
              </a:rPr>
              <a:t>  ) </a:t>
            </a:r>
            <a:r>
              <a:rPr dirty="0">
                <a:solidFill>
                  <a:srgbClr val="4070A0"/>
                </a:solidFill>
                <a:latin typeface="Courier"/>
              </a:rPr>
              <a:t>%&gt;%</a:t>
            </a:r>
            <a:br>
              <a:rPr dirty="0"/>
            </a:br>
            <a:r>
              <a:rPr dirty="0">
                <a:latin typeface="Courier"/>
              </a:rPr>
              <a:t>  </a:t>
            </a:r>
            <a:r>
              <a:rPr dirty="0" err="1">
                <a:solidFill>
                  <a:srgbClr val="06287E"/>
                </a:solidFill>
                <a:latin typeface="Courier"/>
              </a:rPr>
              <a:t>index_by</a:t>
            </a:r>
            <a:r>
              <a:rPr dirty="0">
                <a:latin typeface="Courier"/>
              </a:rPr>
              <a:t>(Date) </a:t>
            </a:r>
            <a:r>
              <a:rPr dirty="0">
                <a:solidFill>
                  <a:srgbClr val="4070A0"/>
                </a:solidFill>
                <a:latin typeface="Courier"/>
              </a:rPr>
              <a:t>%&gt;%</a:t>
            </a:r>
            <a:br>
              <a:rPr dirty="0"/>
            </a:br>
            <a:r>
              <a:rPr dirty="0">
                <a:latin typeface="Courier"/>
              </a:rPr>
              <a:t>  </a:t>
            </a:r>
            <a:r>
              <a:rPr dirty="0" err="1">
                <a:solidFill>
                  <a:srgbClr val="06287E"/>
                </a:solidFill>
                <a:latin typeface="Courier"/>
              </a:rPr>
              <a:t>summarise</a:t>
            </a:r>
            <a:r>
              <a:rPr dirty="0">
                <a:latin typeface="Courier"/>
              </a:rPr>
              <a:t>(</a:t>
            </a:r>
            <a:r>
              <a:rPr dirty="0">
                <a:solidFill>
                  <a:srgbClr val="7D9029"/>
                </a:solidFill>
                <a:latin typeface="Courier"/>
              </a:rPr>
              <a:t>Count =</a:t>
            </a:r>
            <a:r>
              <a:rPr dirty="0">
                <a:latin typeface="Courier"/>
              </a:rPr>
              <a:t> </a:t>
            </a:r>
            <a:r>
              <a:rPr dirty="0">
                <a:solidFill>
                  <a:srgbClr val="06287E"/>
                </a:solidFill>
                <a:latin typeface="Courier"/>
              </a:rPr>
              <a:t>sum</a:t>
            </a:r>
            <a:r>
              <a:rPr dirty="0">
                <a:latin typeface="Courier"/>
              </a:rPr>
              <a:t>(Count) </a:t>
            </a:r>
            <a:r>
              <a:rPr dirty="0">
                <a:solidFill>
                  <a:srgbClr val="4070A0"/>
                </a:solidFill>
                <a:latin typeface="Courier"/>
              </a:rPr>
              <a:t>/</a:t>
            </a:r>
            <a:r>
              <a:rPr dirty="0">
                <a:latin typeface="Courier"/>
              </a:rPr>
              <a:t> </a:t>
            </a:r>
            <a:r>
              <a:rPr dirty="0">
                <a:solidFill>
                  <a:srgbClr val="40A070"/>
                </a:solidFill>
                <a:latin typeface="Courier"/>
              </a:rPr>
              <a:t>1000</a:t>
            </a:r>
            <a:r>
              <a:rPr dirty="0">
                <a:latin typeface="Courier"/>
              </a:rPr>
              <a:t>)</a:t>
            </a:r>
            <a:br>
              <a:rPr dirty="0"/>
            </a:br>
            <a:r>
              <a:rPr dirty="0" err="1">
                <a:latin typeface="Courier"/>
              </a:rPr>
              <a:t>sth_cross_ped</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(Date </a:t>
            </a:r>
            <a:r>
              <a:rPr dirty="0">
                <a:solidFill>
                  <a:srgbClr val="4070A0"/>
                </a:solidFill>
                <a:latin typeface="Courier"/>
              </a:rPr>
              <a:t>&lt;=</a:t>
            </a:r>
            <a:r>
              <a:rPr dirty="0">
                <a:latin typeface="Courier"/>
              </a:rPr>
              <a:t> </a:t>
            </a:r>
            <a:r>
              <a:rPr dirty="0">
                <a:solidFill>
                  <a:srgbClr val="4070A0"/>
                </a:solidFill>
                <a:latin typeface="Courier"/>
              </a:rPr>
              <a:t>"2016-07-31"</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br>
              <a:rPr dirty="0"/>
            </a:br>
            <a:r>
              <a:rPr dirty="0">
                <a:latin typeface="Courier"/>
              </a:rPr>
              <a:t>    </a:t>
            </a:r>
            <a:r>
              <a:rPr dirty="0" err="1">
                <a:solidFill>
                  <a:srgbClr val="7D9029"/>
                </a:solidFill>
                <a:latin typeface="Courier"/>
              </a:rPr>
              <a:t>hw</a:t>
            </a:r>
            <a:r>
              <a:rPr dirty="0">
                <a:solidFill>
                  <a:srgbClr val="7D9029"/>
                </a:solidFill>
                <a:latin typeface="Courier"/>
              </a:rPr>
              <a:t> =</a:t>
            </a:r>
            <a:r>
              <a:rPr dirty="0">
                <a:latin typeface="Courier"/>
              </a:rPr>
              <a:t> </a:t>
            </a:r>
            <a:r>
              <a:rPr dirty="0">
                <a:solidFill>
                  <a:srgbClr val="06287E"/>
                </a:solidFill>
                <a:latin typeface="Courier"/>
              </a:rPr>
              <a:t>ETS</a:t>
            </a:r>
            <a:r>
              <a:rPr dirty="0">
                <a:latin typeface="Courier"/>
              </a:rPr>
              <a:t>(Count </a:t>
            </a:r>
            <a:r>
              <a:rPr dirty="0">
                <a:solidFill>
                  <a:srgbClr val="4070A0"/>
                </a:solidFill>
                <a:latin typeface="Courier"/>
              </a:rPr>
              <a:t>~</a:t>
            </a:r>
            <a:r>
              <a:rPr dirty="0">
                <a:latin typeface="Courier"/>
              </a:rPr>
              <a:t> </a:t>
            </a:r>
            <a:r>
              <a:rPr dirty="0">
                <a:solidFill>
                  <a:srgbClr val="06287E"/>
                </a:solidFill>
                <a:latin typeface="Courier"/>
              </a:rPr>
              <a:t>error</a:t>
            </a:r>
            <a:r>
              <a:rPr dirty="0">
                <a:latin typeface="Courier"/>
              </a:rPr>
              <a:t>(</a:t>
            </a:r>
            <a:r>
              <a:rPr dirty="0">
                <a:solidFill>
                  <a:srgbClr val="4070A0"/>
                </a:solidFill>
                <a:latin typeface="Courier"/>
              </a:rPr>
              <a:t>"M"</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trend</a:t>
            </a:r>
            <a:r>
              <a:rPr dirty="0">
                <a:latin typeface="Courier"/>
              </a:rPr>
              <a:t>(</a:t>
            </a:r>
            <a:r>
              <a:rPr dirty="0">
                <a:solidFill>
                  <a:srgbClr val="4070A0"/>
                </a:solidFill>
                <a:latin typeface="Courier"/>
              </a:rPr>
              <a:t>"Ad"</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season</a:t>
            </a:r>
            <a:r>
              <a:rPr dirty="0">
                <a:latin typeface="Courier"/>
              </a:rPr>
              <a:t>(</a:t>
            </a:r>
            <a:r>
              <a:rPr dirty="0">
                <a:solidFill>
                  <a:srgbClr val="4070A0"/>
                </a:solidFill>
                <a:latin typeface="Courier"/>
              </a:rPr>
              <a:t>"M"</a:t>
            </a:r>
            <a:r>
              <a:rPr dirty="0">
                <a:latin typeface="Courier"/>
              </a:rPr>
              <a:t>))</a:t>
            </a:r>
            <a:br>
              <a:rPr dirty="0"/>
            </a:br>
            <a:r>
              <a:rPr dirty="0">
                <a:latin typeface="Courier"/>
              </a:rPr>
              <a:t>  ) </a:t>
            </a:r>
            <a:r>
              <a:rPr dirty="0">
                <a:solidFill>
                  <a:srgbClr val="4070A0"/>
                </a:solidFill>
                <a:latin typeface="Courier"/>
              </a:rPr>
              <a:t>%&gt;%</a:t>
            </a:r>
            <a:br>
              <a:rPr dirty="0"/>
            </a:br>
            <a:r>
              <a:rPr dirty="0">
                <a:latin typeface="Courier"/>
              </a:rPr>
              <a:t>  </a:t>
            </a:r>
            <a:r>
              <a:rPr dirty="0">
                <a:solidFill>
                  <a:srgbClr val="06287E"/>
                </a:solidFill>
                <a:latin typeface="Courier"/>
              </a:rPr>
              <a:t>forecast</a:t>
            </a:r>
            <a:r>
              <a:rPr dirty="0">
                <a:latin typeface="Courier"/>
              </a:rPr>
              <a:t>(</a:t>
            </a:r>
            <a:r>
              <a:rPr dirty="0">
                <a:solidFill>
                  <a:srgbClr val="7D9029"/>
                </a:solidFill>
                <a:latin typeface="Courier"/>
              </a:rPr>
              <a:t>h =</a:t>
            </a:r>
            <a:r>
              <a:rPr dirty="0">
                <a:latin typeface="Courier"/>
              </a:rPr>
              <a:t> </a:t>
            </a:r>
            <a:r>
              <a:rPr dirty="0">
                <a:solidFill>
                  <a:srgbClr val="4070A0"/>
                </a:solidFill>
                <a:latin typeface="Courier"/>
              </a:rPr>
              <a:t>"2 weeks"</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autoplot</a:t>
            </a:r>
            <a:r>
              <a:rPr dirty="0">
                <a:latin typeface="Courier"/>
              </a:rPr>
              <a:t>(</a:t>
            </a:r>
            <a:r>
              <a:rPr dirty="0" err="1">
                <a:latin typeface="Courier"/>
              </a:rPr>
              <a:t>sth_cross_ped</a:t>
            </a:r>
            <a:r>
              <a:rPr dirty="0">
                <a:latin typeface="Courier"/>
              </a:rPr>
              <a:t> </a:t>
            </a:r>
            <a:r>
              <a:rPr dirty="0">
                <a:solidFill>
                  <a:srgbClr val="4070A0"/>
                </a:solidFill>
                <a:latin typeface="Courier"/>
              </a:rPr>
              <a:t>%&gt;%</a:t>
            </a:r>
            <a:r>
              <a:rPr dirty="0">
                <a:latin typeface="Courier"/>
              </a:rPr>
              <a:t> </a:t>
            </a:r>
            <a:r>
              <a:rPr dirty="0">
                <a:solidFill>
                  <a:srgbClr val="06287E"/>
                </a:solidFill>
                <a:latin typeface="Courier"/>
              </a:rPr>
              <a:t>filter</a:t>
            </a:r>
            <a:r>
              <a:rPr dirty="0">
                <a:latin typeface="Courier"/>
              </a:rPr>
              <a:t>(Date </a:t>
            </a:r>
            <a:r>
              <a:rPr dirty="0">
                <a:solidFill>
                  <a:srgbClr val="4070A0"/>
                </a:solidFill>
                <a:latin typeface="Courier"/>
              </a:rPr>
              <a:t>&lt;=</a:t>
            </a:r>
            <a:r>
              <a:rPr dirty="0">
                <a:latin typeface="Courier"/>
              </a:rPr>
              <a:t> </a:t>
            </a:r>
            <a:r>
              <a:rPr dirty="0">
                <a:solidFill>
                  <a:srgbClr val="4070A0"/>
                </a:solidFill>
                <a:latin typeface="Courier"/>
              </a:rPr>
              <a:t>"2016-08-14"</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labs</a:t>
            </a:r>
            <a:r>
              <a:rPr dirty="0">
                <a:latin typeface="Courier"/>
              </a:rPr>
              <a:t>(</a:t>
            </a:r>
            <a:br>
              <a:rPr dirty="0"/>
            </a:br>
            <a:r>
              <a:rPr dirty="0">
                <a:latin typeface="Courier"/>
              </a:rPr>
              <a:t>    </a:t>
            </a:r>
            <a:r>
              <a:rPr dirty="0">
                <a:solidFill>
                  <a:srgbClr val="7D9029"/>
                </a:solidFill>
                <a:latin typeface="Courier"/>
              </a:rPr>
              <a:t>title =</a:t>
            </a:r>
            <a:r>
              <a:rPr dirty="0">
                <a:latin typeface="Courier"/>
              </a:rPr>
              <a:t> </a:t>
            </a:r>
            <a:r>
              <a:rPr dirty="0">
                <a:solidFill>
                  <a:srgbClr val="4070A0"/>
                </a:solidFill>
                <a:latin typeface="Courier"/>
              </a:rPr>
              <a:t>"Daily traffic: Southern Cross"</a:t>
            </a:r>
            <a:r>
              <a:rPr dirty="0">
                <a:latin typeface="Courier"/>
              </a:rPr>
              <a:t>,</a:t>
            </a:r>
            <a:br>
              <a:rPr dirty="0"/>
            </a:br>
            <a:r>
              <a:rPr dirty="0">
                <a:latin typeface="Courier"/>
              </a:rPr>
              <a:t>    </a:t>
            </a:r>
            <a:r>
              <a:rPr dirty="0">
                <a:solidFill>
                  <a:srgbClr val="7D9029"/>
                </a:solidFill>
                <a:latin typeface="Courier"/>
              </a:rPr>
              <a:t>y =</a:t>
            </a:r>
            <a:r>
              <a:rPr dirty="0">
                <a:latin typeface="Courier"/>
              </a:rPr>
              <a:t> </a:t>
            </a:r>
            <a:r>
              <a:rPr dirty="0">
                <a:solidFill>
                  <a:srgbClr val="4070A0"/>
                </a:solidFill>
                <a:latin typeface="Courier"/>
              </a:rPr>
              <a:t>"Pedestrians ('000)"</a:t>
            </a:r>
            <a:br>
              <a:rPr dirty="0"/>
            </a:br>
            <a:r>
              <a:rPr dirty="0">
                <a:latin typeface="Courier"/>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 model for levels, trends, and seasonalities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We want a model that captures the level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oMath>
                </a14:m>
                <a:r>
                  <a:rPr dirty="0"/>
                  <a:t>), trend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oMath>
                </a14:m>
                <a:r>
                  <a:rPr dirty="0"/>
                  <a:t>) and seasonality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oMath>
                </a14:m>
                <a:r>
                  <a:rPr dirty="0"/>
                  <a:t>).</a:t>
                </a:r>
                <a:endParaRPr lang="en-US" dirty="0"/>
              </a:p>
              <a:p>
                <a:pPr marL="0" lvl="0" indent="0">
                  <a:buNone/>
                </a:pPr>
                <a:endParaRPr dirty="0"/>
              </a:p>
              <a:p>
                <a:pPr marL="0" lvl="0" indent="0">
                  <a:buNone/>
                </a:pPr>
                <a:r>
                  <a:rPr dirty="0"/>
                  <a:t>How do we combine these elements?</a:t>
                </a:r>
              </a:p>
              <a:p>
                <a:pPr lvl="0"/>
                <a:r>
                  <a:rPr b="1" dirty="0"/>
                  <a:t>Additively?</a:t>
                </a:r>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b="1" dirty="0"/>
              </a:p>
              <a:p>
                <a:pPr lvl="0"/>
                <a:r>
                  <a:rPr b="1" dirty="0"/>
                  <a:t>Multiplicatively?</a:t>
                </a:r>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m:oMathPara>
                </a14:m>
                <a:endParaRPr b="1" dirty="0"/>
              </a:p>
              <a:p>
                <a:pPr lvl="0"/>
                <a:r>
                  <a:rPr b="1" dirty="0"/>
                  <a:t>Perhaps a mix of both?</a:t>
                </a:r>
              </a:p>
              <a:p>
                <a:pPr marL="0" lvl="0" indent="0">
                  <a:buNone/>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r>
                                <a:rPr>
                                  <a:latin typeface="Cambria Math" panose="02040503050406030204" pitchFamily="18" charset="0"/>
                                </a:rPr>
                                <m:t>−1</m:t>
                              </m:r>
                            </m:sub>
                          </m:sSub>
                        </m:e>
                      </m:d>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m:oMathPara>
                </a14:m>
                <a:endParaRPr lang="en-US" b="1" dirty="0"/>
              </a:p>
              <a:p>
                <a:pPr marL="0" lvl="0" indent="0">
                  <a:buNone/>
                </a:pPr>
                <a:endParaRPr b="1" dirty="0"/>
              </a:p>
              <a:p>
                <a:pPr marL="0" lvl="0" indent="0">
                  <a:buNone/>
                </a:pPr>
                <a:r>
                  <a:rPr dirty="0"/>
                  <a:t>How do the level, trend and seasonal components evolve over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29" t="-2740" b="-3056"/>
                </a:stretch>
              </a:blipFill>
            </p:spPr>
            <p:txBody>
              <a:bodyPr/>
              <a:lstStyle/>
              <a:p>
                <a:r>
                  <a:rPr 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Holt-Winters with daily data</a:t>
            </a:r>
          </a:p>
        </p:txBody>
      </p:sp>
      <p:pic>
        <p:nvPicPr>
          <p:cNvPr id="3" name="Picture 1" descr="8-ets_files/figure-pptx/hwdaily_repeat-1.png"/>
          <p:cNvPicPr>
            <a:picLocks noGrp="1" noChangeAspect="1"/>
          </p:cNvPicPr>
          <p:nvPr/>
        </p:nvPicPr>
        <p:blipFill>
          <a:blip r:embed="rId2"/>
          <a:stretch>
            <a:fillRect/>
          </a:stretch>
        </p:blipFill>
        <p:spPr bwMode="auto">
          <a:xfrm>
            <a:off x="3378200" y="1460500"/>
            <a:ext cx="8597900" cy="42926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Innovations state space models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Exponential smoothing methods</a:t>
            </a:r>
          </a:p>
        </p:txBody>
      </p:sp>
      <p:pic>
        <p:nvPicPr>
          <p:cNvPr id="9" name="Content Placeholder 8">
            <a:extLst>
              <a:ext uri="{FF2B5EF4-FFF2-40B4-BE49-F238E27FC236}">
                <a16:creationId xmlns:a16="http://schemas.microsoft.com/office/drawing/2014/main" id="{9F22F65F-04E7-4658-6AA4-3608B8F01ACF}"/>
              </a:ext>
            </a:extLst>
          </p:cNvPr>
          <p:cNvPicPr>
            <a:picLocks noGrp="1" noChangeAspect="1"/>
          </p:cNvPicPr>
          <p:nvPr>
            <p:ph idx="1"/>
          </p:nvPr>
        </p:nvPicPr>
        <p:blipFill>
          <a:blip r:embed="rId2"/>
          <a:stretch>
            <a:fillRect/>
          </a:stretch>
        </p:blipFill>
        <p:spPr>
          <a:xfrm>
            <a:off x="182879" y="820512"/>
            <a:ext cx="11811112" cy="5991768"/>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 models</a:t>
            </a:r>
          </a:p>
        </p:txBody>
      </p:sp>
      <p:pic>
        <p:nvPicPr>
          <p:cNvPr id="5" name="Content Placeholder 4">
            <a:extLst>
              <a:ext uri="{FF2B5EF4-FFF2-40B4-BE49-F238E27FC236}">
                <a16:creationId xmlns:a16="http://schemas.microsoft.com/office/drawing/2014/main" id="{D7E38B20-BD89-0679-4DC6-781633375A7B}"/>
              </a:ext>
            </a:extLst>
          </p:cNvPr>
          <p:cNvPicPr>
            <a:picLocks noGrp="1" noChangeAspect="1"/>
          </p:cNvPicPr>
          <p:nvPr>
            <p:ph idx="1"/>
          </p:nvPr>
        </p:nvPicPr>
        <p:blipFill>
          <a:blip r:embed="rId2"/>
          <a:stretch>
            <a:fillRect/>
          </a:stretch>
        </p:blipFill>
        <p:spPr>
          <a:xfrm>
            <a:off x="653366" y="878402"/>
            <a:ext cx="11221386" cy="5685684"/>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Additive error models</a:t>
            </a:r>
          </a:p>
        </p:txBody>
      </p:sp>
      <p:pic>
        <p:nvPicPr>
          <p:cNvPr id="5" name="Content Placeholder 4">
            <a:extLst>
              <a:ext uri="{FF2B5EF4-FFF2-40B4-BE49-F238E27FC236}">
                <a16:creationId xmlns:a16="http://schemas.microsoft.com/office/drawing/2014/main" id="{86E5A3E3-DAE3-3E1B-99D0-4ABDCE5FCA22}"/>
              </a:ext>
            </a:extLst>
          </p:cNvPr>
          <p:cNvPicPr>
            <a:picLocks noGrp="1" noChangeAspect="1"/>
          </p:cNvPicPr>
          <p:nvPr>
            <p:ph idx="1"/>
          </p:nvPr>
        </p:nvPicPr>
        <p:blipFill>
          <a:blip r:embed="rId2"/>
          <a:stretch>
            <a:fillRect/>
          </a:stretch>
        </p:blipFill>
        <p:spPr>
          <a:xfrm>
            <a:off x="530803" y="1012371"/>
            <a:ext cx="11141314" cy="4229100"/>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Multiplicative error models</a:t>
            </a:r>
          </a:p>
        </p:txBody>
      </p:sp>
      <p:pic>
        <p:nvPicPr>
          <p:cNvPr id="5" name="Content Placeholder 4">
            <a:extLst>
              <a:ext uri="{FF2B5EF4-FFF2-40B4-BE49-F238E27FC236}">
                <a16:creationId xmlns:a16="http://schemas.microsoft.com/office/drawing/2014/main" id="{E0B381A1-1761-846D-79AB-923BCBB80AA0}"/>
              </a:ext>
            </a:extLst>
          </p:cNvPr>
          <p:cNvPicPr>
            <a:picLocks noGrp="1" noChangeAspect="1"/>
          </p:cNvPicPr>
          <p:nvPr>
            <p:ph idx="1"/>
          </p:nvPr>
        </p:nvPicPr>
        <p:blipFill>
          <a:blip r:embed="rId2"/>
          <a:stretch>
            <a:fillRect/>
          </a:stretch>
        </p:blipFill>
        <p:spPr>
          <a:xfrm>
            <a:off x="988250" y="938774"/>
            <a:ext cx="11005741" cy="4204726"/>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Estimating ETS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dirty="0"/>
                  <a:t>Smoothing parameters </a:t>
                </a:r>
                <a14:m>
                  <m:oMath xmlns:m="http://schemas.openxmlformats.org/officeDocument/2006/math">
                    <m:r>
                      <a:rPr>
                        <a:latin typeface="Cambria Math" panose="02040503050406030204" pitchFamily="18" charset="0"/>
                      </a:rPr>
                      <m:t>𝛼</m:t>
                    </m:r>
                  </m:oMath>
                </a14:m>
                <a:r>
                  <a:rPr dirty="0"/>
                  <a:t>, </a:t>
                </a:r>
                <a14:m>
                  <m:oMath xmlns:m="http://schemas.openxmlformats.org/officeDocument/2006/math">
                    <m:r>
                      <a:rPr>
                        <a:latin typeface="Cambria Math" panose="02040503050406030204" pitchFamily="18" charset="0"/>
                      </a:rPr>
                      <m:t>𝛽</m:t>
                    </m:r>
                  </m:oMath>
                </a14:m>
                <a:r>
                  <a:rPr dirty="0"/>
                  <a:t>, </a:t>
                </a:r>
                <a14:m>
                  <m:oMath xmlns:m="http://schemas.openxmlformats.org/officeDocument/2006/math">
                    <m:r>
                      <a:rPr>
                        <a:latin typeface="Cambria Math" panose="02040503050406030204" pitchFamily="18" charset="0"/>
                      </a:rPr>
                      <m:t>𝛾</m:t>
                    </m:r>
                  </m:oMath>
                </a14:m>
                <a:r>
                  <a:rPr dirty="0"/>
                  <a:t> and </a:t>
                </a:r>
                <a14:m>
                  <m:oMath xmlns:m="http://schemas.openxmlformats.org/officeDocument/2006/math">
                    <m:r>
                      <a:rPr>
                        <a:latin typeface="Cambria Math" panose="02040503050406030204" pitchFamily="18" charset="0"/>
                      </a:rPr>
                      <m:t>𝜙</m:t>
                    </m:r>
                  </m:oMath>
                </a14:m>
                <a:r>
                  <a:rPr dirty="0"/>
                  <a:t>, and the initial states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0</m:t>
                        </m:r>
                      </m:sub>
                    </m:sSub>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m:t>
                        </m:r>
                        <m:r>
                          <a:rPr>
                            <a:latin typeface="Cambria Math" panose="02040503050406030204" pitchFamily="18" charset="0"/>
                          </a:rPr>
                          <m:t>𝑚</m:t>
                        </m:r>
                        <m:r>
                          <a:rPr>
                            <a:latin typeface="Cambria Math" panose="02040503050406030204" pitchFamily="18" charset="0"/>
                          </a:rPr>
                          <m:t>+</m:t>
                        </m:r>
                        <m:r>
                          <a:rPr>
                            <a:latin typeface="Cambria Math" panose="02040503050406030204" pitchFamily="18" charset="0"/>
                          </a:rPr>
                          <m:t>1</m:t>
                        </m:r>
                      </m:sub>
                    </m:sSub>
                  </m:oMath>
                </a14:m>
                <a:r>
                  <a:rPr dirty="0"/>
                  <a:t> are estimated by </a:t>
                </a:r>
                <a:r>
                  <a:rPr dirty="0" err="1"/>
                  <a:t>maximising</a:t>
                </a:r>
                <a:r>
                  <a:rPr dirty="0"/>
                  <a:t> the “likelihood” = the probability of the data arising from the specified model.</a:t>
                </a:r>
              </a:p>
              <a:p>
                <a:pPr lvl="0"/>
                <a:r>
                  <a:rPr dirty="0"/>
                  <a:t>For models with additive errors equivalent to </a:t>
                </a:r>
                <a:r>
                  <a:rPr dirty="0" err="1"/>
                  <a:t>minimising</a:t>
                </a:r>
                <a:r>
                  <a:rPr dirty="0"/>
                  <a:t> SSE.</a:t>
                </a:r>
              </a:p>
              <a:p>
                <a:pPr lvl="0"/>
                <a:r>
                  <a:rPr dirty="0"/>
                  <a:t>For models with multiplicative errors, </a:t>
                </a:r>
                <a:r>
                  <a:rPr b="1" dirty="0"/>
                  <a:t>not</a:t>
                </a:r>
                <a:r>
                  <a:rPr dirty="0"/>
                  <a:t> equivalent to </a:t>
                </a:r>
                <a:r>
                  <a:rPr dirty="0" err="1"/>
                  <a:t>minimising</a:t>
                </a:r>
                <a:r>
                  <a:rPr dirty="0"/>
                  <a:t> 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29" t="-1264" r="-1558"/>
                </a:stretch>
              </a:blipFill>
            </p:spPr>
            <p:txBody>
              <a:bodyPr/>
              <a:lstStyle/>
              <a:p>
                <a:r>
                  <a:rPr 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Innovations state space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55271" y="734190"/>
                <a:ext cx="10638719" cy="5780075"/>
              </a:xfrm>
            </p:spPr>
            <p:txBody>
              <a:bodyPr>
                <a:normAutofit fontScale="92500" lnSpcReduction="10000"/>
              </a:bodyPr>
              <a:lstStyle/>
              <a:p>
                <a:pPr marL="0" lvl="0" indent="0">
                  <a:buNone/>
                </a:pPr>
                <a:r>
                  <a:rPr dirty="0"/>
                  <a:t>Let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𝐱</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𝑚</m:t>
                            </m:r>
                            <m:r>
                              <a:rPr>
                                <a:latin typeface="Cambria Math" panose="02040503050406030204" pitchFamily="18" charset="0"/>
                              </a:rPr>
                              <m:t>+</m:t>
                            </m:r>
                            <m:r>
                              <a:rPr>
                                <a:latin typeface="Cambria Math" panose="02040503050406030204" pitchFamily="18" charset="0"/>
                              </a:rPr>
                              <m:t>1</m:t>
                            </m:r>
                          </m:sub>
                        </m:sSub>
                      </m:e>
                    </m:d>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limUpp>
                      <m:limUppPr>
                        <m:ctrlPr>
                          <a:rPr i="1">
                            <a:latin typeface="Cambria Math" panose="02040503050406030204" pitchFamily="18" charset="0"/>
                          </a:rPr>
                        </m:ctrlPr>
                      </m:limUppPr>
                      <m:e>
                        <m:r>
                          <a:rPr>
                            <a:latin typeface="Cambria Math" panose="02040503050406030204" pitchFamily="18" charset="0"/>
                          </a:rPr>
                          <m:t>∼</m:t>
                        </m:r>
                      </m:e>
                      <m:lim>
                        <m:r>
                          <m:rPr>
                            <m:nor/>
                          </m:rPr>
                          <a:rPr/>
                          <m:t>iid</m:t>
                        </m:r>
                      </m:lim>
                    </m:limUpp>
                    <m:r>
                      <m:rPr>
                        <m:nor/>
                      </m:rPr>
                      <a:rPr/>
                      <m:t>N</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rPr dirty="0"/>
                  <a:t>.</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dirty="0"/>
              </a:p>
              <a:p>
                <a:pPr marL="0" lvl="0" indent="0">
                  <a:buNone/>
                </a:pPr>
                <a:r>
                  <a:rPr dirty="0"/>
                  <a:t>Additive errors</a:t>
                </a:r>
              </a:p>
              <a:p>
                <a:pPr marL="0" lvl="0" indent="0">
                  <a:buNone/>
                </a:pPr>
                <a14:m>
                  <m:oMath xmlns:m="http://schemas.openxmlformats.org/officeDocument/2006/math">
                    <m:r>
                      <a:rPr>
                        <a:latin typeface="Cambria Math" panose="02040503050406030204" pitchFamily="18" charset="0"/>
                      </a:rPr>
                      <m:t>𝑘</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1</m:t>
                    </m:r>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oMath>
                </a14:m>
                <a:r>
                  <a:rPr dirty="0"/>
                  <a:t>.</a:t>
                </a:r>
              </a:p>
              <a:p>
                <a:pPr marL="0" lvl="0" indent="0">
                  <a:buNone/>
                </a:pPr>
                <a:r>
                  <a:rPr dirty="0"/>
                  <a:t>Multiplicative errors</a:t>
                </a:r>
              </a:p>
              <a:p>
                <a:pPr marL="0" lvl="0" indent="0">
                  <a:buNone/>
                </a:pPr>
                <a14:m>
                  <m:oMath xmlns:m="http://schemas.openxmlformats.org/officeDocument/2006/math">
                    <m:r>
                      <a:rPr>
                        <a:latin typeface="Cambria Math" panose="02040503050406030204" pitchFamily="18" charset="0"/>
                      </a:rPr>
                      <m:t>𝑘</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𝐱</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𝑡</m:t>
                        </m:r>
                      </m:sub>
                    </m:sSub>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𝑡</m:t>
                        </m:r>
                      </m:sub>
                    </m:sSub>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e>
                    </m:d>
                  </m:oMath>
                </a14:m>
                <a:endParaRPr dirty="0"/>
              </a:p>
              <a:p>
                <a:pPr marL="0" lvl="0" indent="0">
                  <a:buNone/>
                </a:pP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𝑡</m:t>
                            </m:r>
                          </m:sub>
                        </m:sSub>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𝑡</m:t>
                        </m:r>
                      </m:sub>
                    </m:sSub>
                  </m:oMath>
                </a14:m>
                <a:r>
                  <a:rPr dirty="0"/>
                  <a:t> is relative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55271" y="734190"/>
                <a:ext cx="10638719" cy="5780075"/>
              </a:xfrm>
              <a:blipFill>
                <a:blip r:embed="rId2"/>
                <a:stretch>
                  <a:fillRect l="-1317" b="-16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77C4C89-CAA6-423B-D284-2E44DC1FBE21}"/>
              </a:ext>
            </a:extLst>
          </p:cNvPr>
          <p:cNvPicPr>
            <a:picLocks noChangeAspect="1"/>
          </p:cNvPicPr>
          <p:nvPr/>
        </p:nvPicPr>
        <p:blipFill>
          <a:blip r:embed="rId3"/>
          <a:stretch>
            <a:fillRect/>
          </a:stretch>
        </p:blipFill>
        <p:spPr>
          <a:xfrm>
            <a:off x="3499411" y="1803284"/>
            <a:ext cx="3401323" cy="162571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Innovations state space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spcBef>
                    <a:spcPts val="3000"/>
                  </a:spcBef>
                  <a:buNone/>
                </a:pPr>
                <a:r>
                  <a:rPr b="1" dirty="0"/>
                  <a:t>Estimation</a:t>
                </a:r>
              </a:p>
              <a:p>
                <a:pPr lvl="0"/>
                <a:endParaRPr lang="en-US" dirty="0"/>
              </a:p>
              <a:p>
                <a:pPr lvl="0"/>
                <a:endParaRPr lang="en-US" dirty="0"/>
              </a:p>
              <a:p>
                <a:pPr lvl="0"/>
                <a:endParaRPr lang="en-US" dirty="0"/>
              </a:p>
              <a:p>
                <a:pPr lvl="0"/>
                <a:endParaRPr lang="en-US" dirty="0"/>
              </a:p>
              <a:p>
                <a:pPr lvl="0"/>
                <a:r>
                  <a:rPr dirty="0"/>
                  <a:t>Estimate parameters </a:t>
                </a:r>
                <a14:m>
                  <m:oMath xmlns:m="http://schemas.openxmlformats.org/officeDocument/2006/math">
                    <m:r>
                      <a:rPr>
                        <a:latin typeface="Cambria Math" panose="02040503050406030204" pitchFamily="18" charset="0"/>
                      </a:rPr>
                      <m:t>𝛉</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𝛾</m:t>
                        </m:r>
                        <m:r>
                          <a:rPr>
                            <a:latin typeface="Cambria Math" panose="02040503050406030204" pitchFamily="18" charset="0"/>
                          </a:rPr>
                          <m:t>,</m:t>
                        </m:r>
                        <m:r>
                          <a:rPr>
                            <a:latin typeface="Cambria Math" panose="02040503050406030204" pitchFamily="18" charset="0"/>
                          </a:rPr>
                          <m:t>𝜙</m:t>
                        </m:r>
                      </m:e>
                    </m:d>
                  </m:oMath>
                </a14:m>
                <a:r>
                  <a:rPr dirty="0"/>
                  <a:t> and initial states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𝐱</m:t>
                        </m:r>
                      </m:e>
                      <m:sub>
                        <m:r>
                          <a:rPr>
                            <a:latin typeface="Cambria Math" panose="02040503050406030204" pitchFamily="18" charset="0"/>
                          </a:rPr>
                          <m:t>0</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m:t>
                            </m:r>
                            <m:r>
                              <a:rPr>
                                <a:latin typeface="Cambria Math" panose="02040503050406030204" pitchFamily="18" charset="0"/>
                              </a:rPr>
                              <m:t>𝑚</m:t>
                            </m:r>
                            <m:r>
                              <a:rPr>
                                <a:latin typeface="Cambria Math" panose="02040503050406030204" pitchFamily="18" charset="0"/>
                              </a:rPr>
                              <m:t>+</m:t>
                            </m:r>
                            <m:r>
                              <a:rPr>
                                <a:latin typeface="Cambria Math" panose="02040503050406030204" pitchFamily="18" charset="0"/>
                              </a:rPr>
                              <m:t>1</m:t>
                            </m:r>
                          </m:sub>
                        </m:sSub>
                      </m:e>
                    </m:d>
                  </m:oMath>
                </a14:m>
                <a:r>
                  <a:rPr dirty="0"/>
                  <a:t> by minimizing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𝐿</m:t>
                        </m:r>
                      </m:e>
                      <m:sup>
                        <m:r>
                          <a:rPr>
                            <a:latin typeface="Cambria Math" panose="02040503050406030204" pitchFamily="18" charset="0"/>
                          </a:rPr>
                          <m:t>∗</m:t>
                        </m:r>
                      </m:sup>
                    </m:sSup>
                  </m:oMath>
                </a14:m>
                <a:r>
                  <a:rP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0FC84EC-A467-EAC5-3EDF-6E470DD9E26F}"/>
              </a:ext>
            </a:extLst>
          </p:cNvPr>
          <p:cNvPicPr>
            <a:picLocks noChangeAspect="1"/>
          </p:cNvPicPr>
          <p:nvPr/>
        </p:nvPicPr>
        <p:blipFill>
          <a:blip r:embed="rId3"/>
          <a:stretch>
            <a:fillRect/>
          </a:stretch>
        </p:blipFill>
        <p:spPr>
          <a:xfrm>
            <a:off x="4267871" y="1461404"/>
            <a:ext cx="6749289" cy="1575709"/>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Parameter restrictions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lvl="0" indent="0">
                  <a:spcBef>
                    <a:spcPts val="3000"/>
                  </a:spcBef>
                  <a:buNone/>
                </a:pPr>
                <a:r>
                  <a:rPr b="1" i="1"/>
                  <a:t>Usual</a:t>
                </a:r>
                <a:r>
                  <a:rPr b="1"/>
                  <a:t> region</a:t>
                </a:r>
              </a:p>
              <a:p>
                <a:pPr lvl="0"/>
                <a:r>
                  <a:t>Traditional restrictions in the methods </a:t>
                </a:r>
                <a14:m>
                  <m:oMath xmlns:m="http://schemas.openxmlformats.org/officeDocument/2006/math">
                    <m:r>
                      <a:rPr>
                        <a:latin typeface="Cambria Math" panose="02040503050406030204" pitchFamily="18" charset="0"/>
                      </a:rPr>
                      <m:t>0&lt;</m:t>
                    </m:r>
                    <m:r>
                      <a:rPr>
                        <a:latin typeface="Cambria Math" panose="02040503050406030204" pitchFamily="18" charset="0"/>
                      </a:rPr>
                      <m:t>𝛼</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r>
                      <a:rPr>
                        <a:latin typeface="Cambria Math" panose="02040503050406030204" pitchFamily="18" charset="0"/>
                      </a:rPr>
                      <m:t>,</m:t>
                    </m:r>
                    <m:r>
                      <a:rPr>
                        <a:latin typeface="Cambria Math" panose="02040503050406030204" pitchFamily="18" charset="0"/>
                      </a:rPr>
                      <m:t>𝜙</m:t>
                    </m:r>
                    <m:r>
                      <a:rPr>
                        <a:latin typeface="Cambria Math" panose="02040503050406030204" pitchFamily="18" charset="0"/>
                      </a:rPr>
                      <m:t>&lt;1</m:t>
                    </m:r>
                  </m:oMath>
                </a14:m>
                <a:r>
                  <a:t>(equations interpreted as weighted averages).</a:t>
                </a:r>
              </a:p>
              <a:p>
                <a:pPr lvl="0"/>
                <a:r>
                  <a:t>In models we set </a:t>
                </a:r>
                <a14:m>
                  <m:oMath xmlns:m="http://schemas.openxmlformats.org/officeDocument/2006/math">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𝛼</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m:t>
                        </m:r>
                      </m:sup>
                    </m:sSup>
                  </m:oMath>
                </a14:m>
                <a:r>
                  <a:t> and </a:t>
                </a:r>
                <a14:m>
                  <m:oMath xmlns:m="http://schemas.openxmlformats.org/officeDocument/2006/math">
                    <m:r>
                      <a:rPr>
                        <a:latin typeface="Cambria Math" panose="02040503050406030204" pitchFamily="18" charset="0"/>
                      </a:rPr>
                      <m:t>𝛾</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e>
                    </m:d>
                    <m:sSup>
                      <m:sSupPr>
                        <m:ctrlPr>
                          <a:rPr i="1">
                            <a:latin typeface="Cambria Math" panose="02040503050406030204" pitchFamily="18" charset="0"/>
                          </a:rPr>
                        </m:ctrlPr>
                      </m:sSupPr>
                      <m:e>
                        <m:r>
                          <a:rPr>
                            <a:latin typeface="Cambria Math" panose="02040503050406030204" pitchFamily="18" charset="0"/>
                          </a:rPr>
                          <m:t>𝛾</m:t>
                        </m:r>
                      </m:e>
                      <m:sup>
                        <m:r>
                          <a:rPr>
                            <a:latin typeface="Cambria Math" panose="02040503050406030204" pitchFamily="18" charset="0"/>
                          </a:rPr>
                          <m:t>∗</m:t>
                        </m:r>
                      </m:sup>
                    </m:sSup>
                  </m:oMath>
                </a14:m>
                <a:r>
                  <a:t>.</a:t>
                </a:r>
              </a:p>
              <a:p>
                <a:pPr lvl="0"/>
                <a:r>
                  <a:t>Therefore </a:t>
                </a:r>
                <a14:m>
                  <m:oMath xmlns:m="http://schemas.openxmlformats.org/officeDocument/2006/math">
                    <m:r>
                      <a:rPr>
                        <a:latin typeface="Cambria Math" panose="02040503050406030204" pitchFamily="18" charset="0"/>
                      </a:rPr>
                      <m:t>0&lt;</m:t>
                    </m:r>
                    <m:r>
                      <a:rPr>
                        <a:latin typeface="Cambria Math" panose="02040503050406030204" pitchFamily="18" charset="0"/>
                      </a:rPr>
                      <m:t>𝛼</m:t>
                    </m:r>
                    <m:r>
                      <a:rPr>
                        <a:latin typeface="Cambria Math" panose="02040503050406030204" pitchFamily="18" charset="0"/>
                      </a:rPr>
                      <m:t>&lt;1</m:t>
                    </m:r>
                  </m:oMath>
                </a14:m>
                <a:r>
                  <a:t>, </a:t>
                </a:r>
                <a14:m>
                  <m:oMath xmlns:m="http://schemas.openxmlformats.org/officeDocument/2006/math">
                    <m:r>
                      <a:rPr>
                        <a:latin typeface="Cambria Math" panose="02040503050406030204" pitchFamily="18" charset="0"/>
                      </a:rPr>
                      <m:t>0&lt;</m:t>
                    </m:r>
                    <m:r>
                      <a:rPr>
                        <a:latin typeface="Cambria Math" panose="02040503050406030204" pitchFamily="18" charset="0"/>
                      </a:rPr>
                      <m:t>𝛽</m:t>
                    </m:r>
                    <m:r>
                      <a:rPr>
                        <a:latin typeface="Cambria Math" panose="02040503050406030204" pitchFamily="18" charset="0"/>
                      </a:rPr>
                      <m:t>&lt;</m:t>
                    </m:r>
                    <m:r>
                      <a:rPr>
                        <a:latin typeface="Cambria Math" panose="02040503050406030204" pitchFamily="18" charset="0"/>
                      </a:rPr>
                      <m:t>𝛼</m:t>
                    </m:r>
                  </m:oMath>
                </a14:m>
                <a:r>
                  <a:t> and </a:t>
                </a:r>
                <a14:m>
                  <m:oMath xmlns:m="http://schemas.openxmlformats.org/officeDocument/2006/math">
                    <m:r>
                      <a:rPr>
                        <a:latin typeface="Cambria Math" panose="02040503050406030204" pitchFamily="18" charset="0"/>
                      </a:rPr>
                      <m:t>0&lt;</m:t>
                    </m:r>
                    <m:r>
                      <a:rPr>
                        <a:latin typeface="Cambria Math" panose="02040503050406030204" pitchFamily="18" charset="0"/>
                      </a:rPr>
                      <m:t>𝛾</m:t>
                    </m:r>
                    <m:r>
                      <a:rPr>
                        <a:latin typeface="Cambria Math" panose="02040503050406030204" pitchFamily="18" charset="0"/>
                      </a:rPr>
                      <m:t>&lt;1−</m:t>
                    </m:r>
                    <m:r>
                      <a:rPr>
                        <a:latin typeface="Cambria Math" panose="02040503050406030204" pitchFamily="18" charset="0"/>
                      </a:rPr>
                      <m:t>𝛼</m:t>
                    </m:r>
                  </m:oMath>
                </a14:m>
                <a:r>
                  <a:t>.</a:t>
                </a:r>
              </a:p>
              <a:p>
                <a:pPr lvl="0"/>
                <a14:m>
                  <m:oMath xmlns:m="http://schemas.openxmlformats.org/officeDocument/2006/math">
                    <m:r>
                      <a:rPr>
                        <a:latin typeface="Cambria Math" panose="02040503050406030204" pitchFamily="18" charset="0"/>
                      </a:rPr>
                      <m:t>0.8&lt;</m:t>
                    </m:r>
                    <m:r>
                      <a:rPr>
                        <a:latin typeface="Cambria Math" panose="02040503050406030204" pitchFamily="18" charset="0"/>
                      </a:rPr>
                      <m:t>𝜙</m:t>
                    </m:r>
                    <m:r>
                      <a:rPr>
                        <a:latin typeface="Cambria Math" panose="02040503050406030204" pitchFamily="18" charset="0"/>
                      </a:rPr>
                      <m:t>&lt;0.98</m:t>
                    </m:r>
                  </m:oMath>
                </a14:m>
                <a:r>
                  <a:t> - to prevent numerical difficulties.</a:t>
                </a:r>
              </a:p>
              <a:p>
                <a:pPr marL="0" lvl="0" indent="0">
                  <a:spcBef>
                    <a:spcPts val="3000"/>
                  </a:spcBef>
                  <a:buNone/>
                </a:pPr>
                <a:r>
                  <a:rPr b="1" i="1"/>
                  <a:t>Admissible</a:t>
                </a:r>
                <a:r>
                  <a:rPr b="1"/>
                  <a:t> region</a:t>
                </a:r>
              </a:p>
              <a:p>
                <a:pPr lvl="0"/>
                <a:r>
                  <a:t>To prevent observations in the distant past having a continuing effect on current forecasts.</a:t>
                </a:r>
              </a:p>
              <a:p>
                <a:pPr lvl="0"/>
                <a:r>
                  <a:t>Usually (but not always) less restrictive than  region.</a:t>
                </a:r>
              </a:p>
              <a:p>
                <a:pPr lvl="0"/>
                <a:r>
                  <a:t>For example for ETS(A,N,N):  </a:t>
                </a:r>
                <a14:m>
                  <m:oMath xmlns:m="http://schemas.openxmlformats.org/officeDocument/2006/math">
                    <m:r>
                      <a:rPr>
                        <a:latin typeface="Cambria Math" panose="02040503050406030204" pitchFamily="18" charset="0"/>
                      </a:rPr>
                      <m:t>0&lt;</m:t>
                    </m:r>
                    <m:r>
                      <a:rPr>
                        <a:latin typeface="Cambria Math" panose="02040503050406030204" pitchFamily="18" charset="0"/>
                      </a:rPr>
                      <m:t>𝛼</m:t>
                    </m:r>
                    <m:r>
                      <a:rPr>
                        <a:latin typeface="Cambria Math" panose="02040503050406030204" pitchFamily="18" charset="0"/>
                      </a:rPr>
                      <m:t>&lt;1</m:t>
                    </m:r>
                  </m:oMath>
                </a14:m>
                <a:r>
                  <a:t> while admissible </a:t>
                </a:r>
                <a14:m>
                  <m:oMath xmlns:m="http://schemas.openxmlformats.org/officeDocument/2006/math">
                    <m:r>
                      <a:rPr>
                        <a:latin typeface="Cambria Math" panose="02040503050406030204" pitchFamily="18" charset="0"/>
                      </a:rPr>
                      <m:t>0&lt;</m:t>
                    </m:r>
                    <m:r>
                      <a:rPr>
                        <a:latin typeface="Cambria Math" panose="02040503050406030204" pitchFamily="18" charset="0"/>
                      </a:rPr>
                      <m:t>𝛼</m:t>
                    </m:r>
                    <m:r>
                      <a:rPr>
                        <a:latin typeface="Cambria Math" panose="02040503050406030204" pitchFamily="18" charset="0"/>
                      </a:rPr>
                      <m:t>&lt;2</m:t>
                    </m:r>
                  </m:oMath>
                </a14:m>
                <a: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46" t="-1581"/>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ETS models</a:t>
            </a:r>
          </a:p>
        </p:txBody>
      </p:sp>
      <p:sp>
        <p:nvSpPr>
          <p:cNvPr id="3" name="Content Placeholder 2"/>
          <p:cNvSpPr>
            <a:spLocks noGrp="1"/>
          </p:cNvSpPr>
          <p:nvPr>
            <p:ph idx="1"/>
          </p:nvPr>
        </p:nvSpPr>
        <p:spPr>
          <a:xfrm>
            <a:off x="7427934" y="734190"/>
            <a:ext cx="4566056" cy="5780075"/>
          </a:xfrm>
        </p:spPr>
        <p:txBody>
          <a:bodyPr>
            <a:normAutofit fontScale="92500" lnSpcReduction="10000"/>
          </a:bodyPr>
          <a:lstStyle/>
          <a:p>
            <a:pPr lvl="0"/>
            <a:r>
              <a:rPr b="1" dirty="0"/>
              <a:t>E</a:t>
            </a:r>
            <a:r>
              <a:rPr dirty="0"/>
              <a:t>rror: </a:t>
            </a:r>
            <a:endParaRPr lang="en-US" dirty="0"/>
          </a:p>
          <a:p>
            <a:pPr lvl="1"/>
            <a:r>
              <a:rPr dirty="0"/>
              <a:t>Additive (</a:t>
            </a:r>
            <a:r>
              <a:rPr dirty="0">
                <a:latin typeface="Courier"/>
              </a:rPr>
              <a:t>"A"</a:t>
            </a:r>
            <a:r>
              <a:rPr dirty="0"/>
              <a:t>)</a:t>
            </a:r>
            <a:endParaRPr lang="en-US" dirty="0"/>
          </a:p>
          <a:p>
            <a:pPr lvl="1"/>
            <a:r>
              <a:rPr lang="en-US" dirty="0"/>
              <a:t>M</a:t>
            </a:r>
            <a:r>
              <a:rPr dirty="0"/>
              <a:t>ultiplicative (</a:t>
            </a:r>
            <a:r>
              <a:rPr dirty="0">
                <a:latin typeface="Courier"/>
              </a:rPr>
              <a:t>"M"</a:t>
            </a:r>
            <a:r>
              <a:rPr dirty="0"/>
              <a:t>)</a:t>
            </a:r>
          </a:p>
          <a:p>
            <a:pPr lvl="0"/>
            <a:r>
              <a:rPr b="1" dirty="0"/>
              <a:t>T</a:t>
            </a:r>
            <a:r>
              <a:rPr dirty="0"/>
              <a:t>rend:</a:t>
            </a:r>
            <a:endParaRPr lang="en-US" dirty="0"/>
          </a:p>
          <a:p>
            <a:pPr lvl="1"/>
            <a:r>
              <a:rPr dirty="0"/>
              <a:t>None (</a:t>
            </a:r>
            <a:r>
              <a:rPr dirty="0">
                <a:latin typeface="Courier"/>
              </a:rPr>
              <a:t>"N"</a:t>
            </a:r>
            <a:r>
              <a:rPr dirty="0"/>
              <a:t>)</a:t>
            </a:r>
            <a:endParaRPr lang="en-US" dirty="0"/>
          </a:p>
          <a:p>
            <a:pPr lvl="1"/>
            <a:r>
              <a:rPr lang="en-US" dirty="0"/>
              <a:t>A</a:t>
            </a:r>
            <a:r>
              <a:rPr dirty="0"/>
              <a:t>dditive (</a:t>
            </a:r>
            <a:r>
              <a:rPr dirty="0">
                <a:latin typeface="Courier"/>
              </a:rPr>
              <a:t>"A"</a:t>
            </a:r>
            <a:r>
              <a:rPr dirty="0"/>
              <a:t>), </a:t>
            </a:r>
            <a:endParaRPr lang="en-US" dirty="0"/>
          </a:p>
          <a:p>
            <a:pPr lvl="1"/>
            <a:r>
              <a:rPr lang="en-US" dirty="0"/>
              <a:t>M</a:t>
            </a:r>
            <a:r>
              <a:rPr dirty="0"/>
              <a:t>ultiplicative (</a:t>
            </a:r>
            <a:r>
              <a:rPr dirty="0">
                <a:latin typeface="Courier"/>
              </a:rPr>
              <a:t>"M"</a:t>
            </a:r>
            <a:r>
              <a:rPr dirty="0"/>
              <a:t>), </a:t>
            </a:r>
            <a:endParaRPr lang="en-US" dirty="0"/>
          </a:p>
          <a:p>
            <a:pPr lvl="1"/>
            <a:r>
              <a:rPr lang="en-US" dirty="0"/>
              <a:t>D</a:t>
            </a:r>
            <a:r>
              <a:rPr dirty="0"/>
              <a:t>amped (</a:t>
            </a:r>
            <a:r>
              <a:rPr dirty="0">
                <a:latin typeface="Courier"/>
              </a:rPr>
              <a:t>"Ad"</a:t>
            </a:r>
            <a:r>
              <a:rPr dirty="0"/>
              <a:t> or </a:t>
            </a:r>
            <a:r>
              <a:rPr dirty="0">
                <a:latin typeface="Courier"/>
              </a:rPr>
              <a:t>"Md"</a:t>
            </a:r>
            <a:r>
              <a:rPr dirty="0"/>
              <a:t>).</a:t>
            </a:r>
          </a:p>
          <a:p>
            <a:pPr lvl="0"/>
            <a:r>
              <a:rPr b="1" dirty="0"/>
              <a:t>S</a:t>
            </a:r>
            <a:r>
              <a:rPr dirty="0"/>
              <a:t>easonality: </a:t>
            </a:r>
            <a:endParaRPr lang="en-US" dirty="0"/>
          </a:p>
          <a:p>
            <a:pPr lvl="1"/>
            <a:r>
              <a:rPr dirty="0"/>
              <a:t>None (</a:t>
            </a:r>
            <a:r>
              <a:rPr dirty="0">
                <a:latin typeface="Courier"/>
              </a:rPr>
              <a:t>"N"</a:t>
            </a:r>
            <a:r>
              <a:rPr dirty="0"/>
              <a:t>), </a:t>
            </a:r>
            <a:endParaRPr lang="en-US" dirty="0"/>
          </a:p>
          <a:p>
            <a:pPr lvl="1"/>
            <a:r>
              <a:rPr lang="en-US" dirty="0"/>
              <a:t>A</a:t>
            </a:r>
            <a:r>
              <a:rPr dirty="0"/>
              <a:t>dditive (</a:t>
            </a:r>
            <a:r>
              <a:rPr dirty="0">
                <a:latin typeface="Courier"/>
              </a:rPr>
              <a:t>"A"</a:t>
            </a:r>
            <a:r>
              <a:rPr dirty="0"/>
              <a:t>)</a:t>
            </a:r>
            <a:endParaRPr lang="en-US" dirty="0"/>
          </a:p>
          <a:p>
            <a:pPr lvl="1"/>
            <a:r>
              <a:rPr lang="en-US" dirty="0"/>
              <a:t>M</a:t>
            </a:r>
            <a:r>
              <a:rPr dirty="0"/>
              <a:t>ultiplicative (</a:t>
            </a:r>
            <a:r>
              <a:rPr dirty="0">
                <a:latin typeface="Courier"/>
              </a:rPr>
              <a:t>"M"</a:t>
            </a:r>
            <a:r>
              <a:rPr dirty="0"/>
              <a:t>)</a:t>
            </a:r>
          </a:p>
        </p:txBody>
      </p:sp>
      <p:sp>
        <p:nvSpPr>
          <p:cNvPr id="5" name="TextBox 4">
            <a:extLst>
              <a:ext uri="{FF2B5EF4-FFF2-40B4-BE49-F238E27FC236}">
                <a16:creationId xmlns:a16="http://schemas.microsoft.com/office/drawing/2014/main" id="{EBE6BBE3-3C3C-D770-C23E-5FA7E62D0D00}"/>
              </a:ext>
            </a:extLst>
          </p:cNvPr>
          <p:cNvSpPr txBox="1"/>
          <p:nvPr/>
        </p:nvSpPr>
        <p:spPr>
          <a:xfrm>
            <a:off x="363255" y="1809038"/>
            <a:ext cx="6851736" cy="1815882"/>
          </a:xfrm>
          <a:prstGeom prst="rect">
            <a:avLst/>
          </a:prstGeom>
          <a:noFill/>
        </p:spPr>
        <p:txBody>
          <a:bodyPr wrap="square">
            <a:spAutoFit/>
          </a:bodyPr>
          <a:lstStyle/>
          <a:p>
            <a:pPr marL="0" lvl="0" indent="0">
              <a:buNone/>
            </a:pPr>
            <a:r>
              <a:rPr lang="en-US" sz="2800" dirty="0"/>
              <a:t>General notation:</a:t>
            </a:r>
          </a:p>
          <a:p>
            <a:pPr marL="0" lvl="0" indent="0">
              <a:buNone/>
            </a:pPr>
            <a:r>
              <a:rPr lang="en-US" sz="2800" dirty="0"/>
              <a:t>                   E T S :  </a:t>
            </a:r>
            <a:r>
              <a:rPr lang="en-US" sz="2800" b="1" dirty="0" err="1"/>
              <a:t>E</a:t>
            </a:r>
            <a:r>
              <a:rPr lang="en-US" sz="2800" dirty="0" err="1"/>
              <a:t>xponen</a:t>
            </a:r>
            <a:r>
              <a:rPr lang="en-US" sz="2800" b="1" dirty="0" err="1"/>
              <a:t>T</a:t>
            </a:r>
            <a:r>
              <a:rPr lang="en-US" sz="2800" dirty="0" err="1"/>
              <a:t>ial</a:t>
            </a:r>
            <a:r>
              <a:rPr lang="en-US" sz="2800" dirty="0"/>
              <a:t> </a:t>
            </a:r>
            <a:r>
              <a:rPr lang="en-US" sz="2800" b="1" dirty="0"/>
              <a:t>S</a:t>
            </a:r>
            <a:r>
              <a:rPr lang="en-US" sz="2800" dirty="0"/>
              <a:t>moothing</a:t>
            </a:r>
          </a:p>
          <a:p>
            <a:pPr marL="0" lvl="0" indent="0">
              <a:buNone/>
            </a:pPr>
            <a:endParaRPr lang="en-US" sz="2800" dirty="0"/>
          </a:p>
          <a:p>
            <a:pPr marL="0" lvl="0" indent="0">
              <a:buNone/>
            </a:pPr>
            <a:r>
              <a:rPr lang="en-US" sz="2800" b="1" dirty="0"/>
              <a:t>            E</a:t>
            </a:r>
            <a:r>
              <a:rPr lang="en-US" sz="2800" dirty="0"/>
              <a:t>rror </a:t>
            </a:r>
            <a:r>
              <a:rPr lang="en-US" sz="2800" b="1" dirty="0"/>
              <a:t>T</a:t>
            </a:r>
            <a:r>
              <a:rPr lang="en-US" sz="2800" dirty="0"/>
              <a:t>rend </a:t>
            </a:r>
            <a:r>
              <a:rPr lang="en-US" sz="2800" b="1" dirty="0"/>
              <a:t>S</a:t>
            </a:r>
            <a:r>
              <a:rPr lang="en-US" sz="2800" dirty="0"/>
              <a:t>eason</a:t>
            </a:r>
          </a:p>
        </p:txBody>
      </p:sp>
      <p:cxnSp>
        <p:nvCxnSpPr>
          <p:cNvPr id="7" name="Straight Arrow Connector 6">
            <a:extLst>
              <a:ext uri="{FF2B5EF4-FFF2-40B4-BE49-F238E27FC236}">
                <a16:creationId xmlns:a16="http://schemas.microsoft.com/office/drawing/2014/main" id="{80F280C0-FC21-7ED0-E7E1-96543240A59F}"/>
              </a:ext>
            </a:extLst>
          </p:cNvPr>
          <p:cNvCxnSpPr/>
          <p:nvPr/>
        </p:nvCxnSpPr>
        <p:spPr>
          <a:xfrm flipV="1">
            <a:off x="1778696" y="2716979"/>
            <a:ext cx="263046" cy="48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A2D9349-150D-D694-9AE4-CA8AF03C9860}"/>
              </a:ext>
            </a:extLst>
          </p:cNvPr>
          <p:cNvCxnSpPr>
            <a:cxnSpLocks/>
          </p:cNvCxnSpPr>
          <p:nvPr/>
        </p:nvCxnSpPr>
        <p:spPr>
          <a:xfrm flipV="1">
            <a:off x="2386208" y="2716979"/>
            <a:ext cx="0" cy="397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F0678F-EE29-3A8D-E466-FB91E2FCB642}"/>
              </a:ext>
            </a:extLst>
          </p:cNvPr>
          <p:cNvCxnSpPr>
            <a:cxnSpLocks/>
          </p:cNvCxnSpPr>
          <p:nvPr/>
        </p:nvCxnSpPr>
        <p:spPr>
          <a:xfrm flipH="1" flipV="1">
            <a:off x="2599152" y="2716979"/>
            <a:ext cx="620037" cy="48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Model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lvl="0" indent="0">
                  <a:spcBef>
                    <a:spcPts val="3000"/>
                  </a:spcBef>
                  <a:buNone/>
                </a:pPr>
                <a:r>
                  <a:rPr b="1"/>
                  <a:t>Akaike’s Information Criterion</a:t>
                </a:r>
              </a:p>
              <a:p>
                <a:pPr marL="0" lvl="0" indent="0">
                  <a:buNone/>
                </a:pPr>
                <a14:m>
                  <m:oMathPara xmlns:m="http://schemas.openxmlformats.org/officeDocument/2006/math">
                    <m:oMathParaPr>
                      <m:jc m:val="center"/>
                    </m:oMathParaPr>
                    <m:oMath xmlns:m="http://schemas.openxmlformats.org/officeDocument/2006/math">
                      <m:r>
                        <m:rPr>
                          <m:nor/>
                        </m:rPr>
                        <a:rPr/>
                        <m:t>AIC</m:t>
                      </m:r>
                      <m:r>
                        <a:rPr>
                          <a:latin typeface="Cambria Math" panose="02040503050406030204" pitchFamily="18" charset="0"/>
                        </a:rPr>
                        <m:t>=−</m:t>
                      </m:r>
                      <m:r>
                        <a:rPr>
                          <a:latin typeface="Cambria Math" panose="02040503050406030204" pitchFamily="18" charset="0"/>
                        </a:rPr>
                        <m:t>2</m:t>
                      </m:r>
                      <m:r>
                        <m:rPr>
                          <m:sty m:val="p"/>
                        </m:rPr>
                        <a:rPr>
                          <a:latin typeface="Cambria Math" panose="02040503050406030204" pitchFamily="18" charset="0"/>
                        </a:rPr>
                        <m:t>log</m:t>
                      </m:r>
                      <m:d>
                        <m:dPr>
                          <m:ctrlPr>
                            <a:rPr i="1">
                              <a:latin typeface="Cambria Math" panose="02040503050406030204" pitchFamily="18" charset="0"/>
                            </a:rPr>
                          </m:ctrlPr>
                        </m:dPr>
                        <m:e>
                          <m:r>
                            <m:rPr>
                              <m:nor/>
                            </m:rPr>
                            <a:rPr/>
                            <m:t>L</m:t>
                          </m:r>
                        </m:e>
                      </m: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𝑘</m:t>
                      </m:r>
                    </m:oMath>
                  </m:oMathPara>
                </a14:m>
                <a:endParaRPr b="1"/>
              </a:p>
              <a:p>
                <a:pPr marL="0" lvl="0" indent="0">
                  <a:buNone/>
                </a:pPr>
                <a:r>
                  <a:t>where </a:t>
                </a:r>
                <a14:m>
                  <m:oMath xmlns:m="http://schemas.openxmlformats.org/officeDocument/2006/math">
                    <m:r>
                      <a:rPr>
                        <a:latin typeface="Cambria Math" panose="02040503050406030204" pitchFamily="18" charset="0"/>
                      </a:rPr>
                      <m:t>𝐿</m:t>
                    </m:r>
                  </m:oMath>
                </a14:m>
                <a:r>
                  <a:t> is the likelihood and </a:t>
                </a:r>
                <a14:m>
                  <m:oMath xmlns:m="http://schemas.openxmlformats.org/officeDocument/2006/math">
                    <m:r>
                      <a:rPr>
                        <a:latin typeface="Cambria Math" panose="02040503050406030204" pitchFamily="18" charset="0"/>
                      </a:rPr>
                      <m:t>𝑘</m:t>
                    </m:r>
                  </m:oMath>
                </a14:m>
                <a:r>
                  <a:t> is the number of parameters initial states estimated in the model.</a:t>
                </a:r>
              </a:p>
              <a:p>
                <a:pPr marL="0" lvl="0" indent="0">
                  <a:spcBef>
                    <a:spcPts val="3000"/>
                  </a:spcBef>
                  <a:buNone/>
                </a:pPr>
                <a:r>
                  <a:rPr b="1"/>
                  <a:t>Corrected AIC</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m:rPr>
                              <m:nor/>
                            </m:rPr>
                            <a:rPr/>
                            <m:t>AIC</m:t>
                          </m:r>
                        </m:e>
                        <m:sub>
                          <m:r>
                            <m:rPr>
                              <m:nor/>
                            </m:rPr>
                            <a:rPr/>
                            <m:t>c</m:t>
                          </m:r>
                        </m:sub>
                      </m:sSub>
                      <m:r>
                        <a:rPr>
                          <a:latin typeface="Cambria Math" panose="02040503050406030204" pitchFamily="18" charset="0"/>
                        </a:rPr>
                        <m:t>=</m:t>
                      </m:r>
                      <m:r>
                        <m:rPr>
                          <m:nor/>
                        </m:rPr>
                        <a:rPr/>
                        <m:t>AIC</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2</m:t>
                          </m:r>
                          <m:r>
                            <a:rPr>
                              <a:latin typeface="Cambria Math" panose="02040503050406030204" pitchFamily="18" charset="0"/>
                            </a:rPr>
                            <m:t>𝑘</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1</m:t>
                              </m:r>
                            </m:e>
                          </m:d>
                        </m:num>
                        <m:den>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1</m:t>
                          </m:r>
                        </m:den>
                      </m:f>
                    </m:oMath>
                  </m:oMathPara>
                </a14:m>
                <a:endParaRPr b="1"/>
              </a:p>
              <a:p>
                <a:pPr marL="0" lvl="0" indent="0">
                  <a:buNone/>
                </a:pPr>
                <a:r>
                  <a:t>which is the AIC corrected (for small sample bias).</a:t>
                </a:r>
              </a:p>
              <a:p>
                <a:pPr marL="0" lvl="0" indent="0">
                  <a:spcBef>
                    <a:spcPts val="3000"/>
                  </a:spcBef>
                  <a:buNone/>
                </a:pPr>
                <a:r>
                  <a:rPr b="1"/>
                  <a:t>Bayesian Information Criterion</a:t>
                </a:r>
              </a:p>
              <a:p>
                <a:pPr marL="0" lvl="0" indent="0">
                  <a:buNone/>
                </a:pPr>
                <a14:m>
                  <m:oMathPara xmlns:m="http://schemas.openxmlformats.org/officeDocument/2006/math">
                    <m:oMathParaPr>
                      <m:jc m:val="center"/>
                    </m:oMathParaPr>
                    <m:oMath xmlns:m="http://schemas.openxmlformats.org/officeDocument/2006/math">
                      <m:r>
                        <m:rPr>
                          <m:nor/>
                        </m:rPr>
                        <a:rPr/>
                        <m:t>BIC</m:t>
                      </m:r>
                      <m:r>
                        <a:rPr>
                          <a:latin typeface="Cambria Math" panose="02040503050406030204" pitchFamily="18" charset="0"/>
                        </a:rPr>
                        <m:t>=</m:t>
                      </m:r>
                      <m:r>
                        <m:rPr>
                          <m:nor/>
                        </m:rPr>
                        <a:rPr/>
                        <m:t>AIC</m:t>
                      </m:r>
                      <m:r>
                        <a:rPr>
                          <a:latin typeface="Cambria Math" panose="02040503050406030204" pitchFamily="18" charset="0"/>
                        </a:rPr>
                        <m:t>+</m:t>
                      </m:r>
                      <m:r>
                        <a:rPr>
                          <a:latin typeface="Cambria Math" panose="02040503050406030204" pitchFamily="18" charset="0"/>
                        </a:rPr>
                        <m:t>𝑘</m:t>
                      </m:r>
                      <m:d>
                        <m:dPr>
                          <m:begChr m:val="["/>
                          <m:endChr m:val="]"/>
                          <m:ctrlPr>
                            <a:rPr i="1">
                              <a:latin typeface="Cambria Math" panose="02040503050406030204" pitchFamily="18" charset="0"/>
                            </a:rPr>
                          </m:ctrlPr>
                        </m:dPr>
                        <m:e>
                          <m:r>
                            <m:rPr>
                              <m:sty m:val="p"/>
                            </m:rPr>
                            <a:rPr>
                              <a:latin typeface="Cambria Math" panose="02040503050406030204" pitchFamily="18" charset="0"/>
                            </a:rPr>
                            <m:t>log</m:t>
                          </m:r>
                          <m:d>
                            <m:dPr>
                              <m:ctrlPr>
                                <a:rPr i="1">
                                  <a:latin typeface="Cambria Math" panose="02040503050406030204" pitchFamily="18" charset="0"/>
                                </a:rPr>
                              </m:ctrlPr>
                            </m:dPr>
                            <m:e>
                              <m:r>
                                <a:rPr>
                                  <a:latin typeface="Cambria Math" panose="02040503050406030204" pitchFamily="18" charset="0"/>
                                </a:rPr>
                                <m:t>𝑇</m:t>
                              </m:r>
                            </m:e>
                          </m:d>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oMath>
                  </m:oMathPara>
                </a14:m>
                <a:endParaRPr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2213"/>
                </a:stretch>
              </a:blipFill>
            </p:spPr>
            <p:txBody>
              <a:bodyPr/>
              <a:lstStyle/>
              <a:p>
                <a:r>
                  <a:rPr 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AIC and cross-validation</a:t>
            </a:r>
          </a:p>
        </p:txBody>
      </p:sp>
      <p:sp>
        <p:nvSpPr>
          <p:cNvPr id="3" name="Content Placeholder 2"/>
          <p:cNvSpPr>
            <a:spLocks noGrp="1"/>
          </p:cNvSpPr>
          <p:nvPr>
            <p:ph idx="1"/>
          </p:nvPr>
        </p:nvSpPr>
        <p:spPr/>
        <p:txBody>
          <a:bodyPr/>
          <a:lstStyle/>
          <a:p>
            <a:pPr marL="0" lvl="0" indent="0">
              <a:buNone/>
            </a:pPr>
            <a:r>
              <a:t>Minimizing the AIC assuming Gaussian residuals is asymptotically equivalent to minimizing one-step time series cross validation MSE.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Automatic forecasting</a:t>
            </a:r>
          </a:p>
        </p:txBody>
      </p:sp>
      <p:sp>
        <p:nvSpPr>
          <p:cNvPr id="3" name="Content Placeholder 2"/>
          <p:cNvSpPr>
            <a:spLocks noGrp="1"/>
          </p:cNvSpPr>
          <p:nvPr>
            <p:ph idx="1"/>
          </p:nvPr>
        </p:nvSpPr>
        <p:spPr/>
        <p:txBody>
          <a:bodyPr/>
          <a:lstStyle/>
          <a:p>
            <a:pPr marL="0" lvl="0" indent="0">
              <a:buNone/>
            </a:pPr>
            <a:r>
              <a:rPr b="1"/>
              <a:t>From Hyndman et al. (IJF, 2002):</a:t>
            </a:r>
          </a:p>
          <a:p>
            <a:pPr lvl="0"/>
            <a:r>
              <a:t>Apply each model that is appropriate to the data. Optimize parameters and initial values using MLE (or some other criterion).</a:t>
            </a:r>
          </a:p>
          <a:p>
            <a:pPr lvl="0"/>
            <a:r>
              <a:t>Select best method using AICc:</a:t>
            </a:r>
          </a:p>
          <a:p>
            <a:pPr lvl="0"/>
            <a:r>
              <a:t>Produce forecasts using best method.</a:t>
            </a:r>
          </a:p>
          <a:p>
            <a:pPr lvl="0"/>
            <a:r>
              <a:t>Obtain forecast intervals using underlying state space model.</a:t>
            </a:r>
          </a:p>
          <a:p>
            <a:pPr marL="0" lvl="0" indent="0">
              <a:buNone/>
            </a:pPr>
            <a:r>
              <a:t>Method performed very well in M3 competition.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National populations</a:t>
            </a:r>
          </a:p>
        </p:txBody>
      </p:sp>
      <p:sp>
        <p:nvSpPr>
          <p:cNvPr id="3" name="Content Placeholder 2"/>
          <p:cNvSpPr>
            <a:spLocks noGrp="1"/>
          </p:cNvSpPr>
          <p:nvPr>
            <p:ph idx="1"/>
          </p:nvPr>
        </p:nvSpPr>
        <p:spPr/>
        <p:txBody>
          <a:bodyPr>
            <a:normAutofit fontScale="62500" lnSpcReduction="20000"/>
          </a:bodyPr>
          <a:lstStyle/>
          <a:p>
            <a:pPr lvl="0" indent="0">
              <a:buNone/>
            </a:pPr>
            <a:r>
              <a:rPr>
                <a:latin typeface="Courier"/>
              </a:rPr>
              <a:t>fit </a:t>
            </a:r>
            <a:r>
              <a:rPr>
                <a:solidFill>
                  <a:srgbClr val="007020"/>
                </a:solidFill>
                <a:latin typeface="Courier"/>
              </a:rPr>
              <a:t>&lt;-</a:t>
            </a:r>
            <a:r>
              <a:rPr>
                <a:latin typeface="Courier"/>
              </a:rPr>
              <a:t> global_economy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 =</a:t>
            </a:r>
            <a:r>
              <a:rPr>
                <a:latin typeface="Courier"/>
              </a:rPr>
              <a:t> Population </a:t>
            </a:r>
            <a:r>
              <a:rPr>
                <a:solidFill>
                  <a:srgbClr val="4070A0"/>
                </a:solidFill>
                <a:latin typeface="Courier"/>
              </a:rPr>
              <a:t>/</a:t>
            </a:r>
            <a:r>
              <a:rPr>
                <a:latin typeface="Courier"/>
              </a:rPr>
              <a:t> </a:t>
            </a:r>
            <a:r>
              <a:rPr>
                <a:solidFill>
                  <a:srgbClr val="40A070"/>
                </a:solidFill>
                <a:latin typeface="Courier"/>
              </a:rPr>
              <a:t>1e6</a:t>
            </a:r>
            <a:r>
              <a:rPr>
                <a:latin typeface="Courier"/>
              </a:rPr>
              <a:t>) </a:t>
            </a:r>
            <a:r>
              <a:rPr>
                <a:solidFill>
                  <a:srgbClr val="4070A0"/>
                </a:solidFill>
                <a:latin typeface="Courier"/>
              </a:rPr>
              <a:t>%&gt;%</a:t>
            </a:r>
            <a:br/>
            <a:r>
              <a:rPr>
                <a:latin typeface="Courier"/>
              </a:rPr>
              <a:t>  </a:t>
            </a:r>
            <a:r>
              <a:rPr>
                <a:solidFill>
                  <a:srgbClr val="06287E"/>
                </a:solidFill>
                <a:latin typeface="Courier"/>
              </a:rPr>
              <a:t>model</a:t>
            </a:r>
            <a:r>
              <a:rPr>
                <a:latin typeface="Courier"/>
              </a:rPr>
              <a:t>(</a:t>
            </a:r>
            <a:r>
              <a:rPr>
                <a:solidFill>
                  <a:srgbClr val="7D9029"/>
                </a:solidFill>
                <a:latin typeface="Courier"/>
              </a:rPr>
              <a:t>ets =</a:t>
            </a:r>
            <a:r>
              <a:rPr>
                <a:latin typeface="Courier"/>
              </a:rPr>
              <a:t> </a:t>
            </a:r>
            <a:r>
              <a:rPr>
                <a:solidFill>
                  <a:srgbClr val="06287E"/>
                </a:solidFill>
                <a:latin typeface="Courier"/>
              </a:rPr>
              <a:t>ETS</a:t>
            </a:r>
            <a:r>
              <a:rPr>
                <a:latin typeface="Courier"/>
              </a:rPr>
              <a:t>(Pop))</a:t>
            </a:r>
            <a:br/>
            <a:r>
              <a:rPr>
                <a:latin typeface="Courier"/>
              </a:rPr>
              <a:t>fit</a:t>
            </a:r>
          </a:p>
          <a:p>
            <a:pPr lvl="0" indent="0">
              <a:buNone/>
            </a:pPr>
            <a:r>
              <a:rPr>
                <a:latin typeface="Courier"/>
              </a:rPr>
              <a:t>## # A mable: 263 x 2
## # Key:     Country [263]
##    Country                      ets
##    &lt;fct&gt;                    &lt;model&gt;
##  1 Afghanistan         &lt;ETS(A,A,N)&gt;
##  2 Albania             &lt;ETS(M,A,N)&gt;
##  3 Algeria             &lt;ETS(M,A,N)&gt;
##  4 American Samoa      &lt;ETS(M,A,N)&gt;
##  5 Andorra             &lt;ETS(M,A,N)&gt;
##  6 Angola              &lt;ETS(M,A,N)&gt;
##  7 Antigua and Barbuda &lt;ETS(M,A,N)&gt;
##  8 Arab World          &lt;ETS(M,A,N)&gt;
##  9 Argentina           &lt;ETS(A,A,N)&gt;
## 10 Armenia             &lt;ETS(M,A,N)&gt;
## # … with 253 more rows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National populations</a:t>
            </a:r>
          </a:p>
        </p:txBody>
      </p:sp>
      <p:sp>
        <p:nvSpPr>
          <p:cNvPr id="3" name="Content Placeholder 2"/>
          <p:cNvSpPr>
            <a:spLocks noGrp="1"/>
          </p:cNvSpPr>
          <p:nvPr>
            <p:ph idx="1"/>
          </p:nvPr>
        </p:nvSpPr>
        <p:spPr/>
        <p:txBody>
          <a:bodyPr>
            <a:normAutofit fontScale="62500" lnSpcReduction="20000"/>
          </a:bodyPr>
          <a:lstStyle/>
          <a:p>
            <a:pPr lvl="0" indent="0">
              <a:buNone/>
            </a:pPr>
            <a:r>
              <a:rPr>
                <a:latin typeface="Courier"/>
              </a:rPr>
              <a:t>fit </a:t>
            </a:r>
            <a:r>
              <a:rPr>
                <a:solidFill>
                  <a:srgbClr val="4070A0"/>
                </a:solidFill>
                <a:latin typeface="Courier"/>
              </a:rPr>
              <a:t>%&gt;%</a:t>
            </a:r>
            <a:br/>
            <a:r>
              <a:rPr>
                <a:latin typeface="Courier"/>
              </a:rPr>
              <a:t>  </a:t>
            </a:r>
            <a:r>
              <a:rPr>
                <a:solidFill>
                  <a:srgbClr val="06287E"/>
                </a:solidFill>
                <a:latin typeface="Courier"/>
              </a:rPr>
              <a:t>forecast</a:t>
            </a:r>
            <a:r>
              <a:rPr>
                <a:latin typeface="Courier"/>
              </a:rPr>
              <a:t>(</a:t>
            </a:r>
            <a:r>
              <a:rPr>
                <a:solidFill>
                  <a:srgbClr val="7D9029"/>
                </a:solidFill>
                <a:latin typeface="Courier"/>
              </a:rPr>
              <a:t>h =</a:t>
            </a:r>
            <a:r>
              <a:rPr>
                <a:latin typeface="Courier"/>
              </a:rPr>
              <a:t> </a:t>
            </a:r>
            <a:r>
              <a:rPr>
                <a:solidFill>
                  <a:srgbClr val="40A070"/>
                </a:solidFill>
                <a:latin typeface="Courier"/>
              </a:rPr>
              <a:t>5</a:t>
            </a:r>
            <a:r>
              <a:rPr>
                <a:latin typeface="Courier"/>
              </a:rPr>
              <a:t>)</a:t>
            </a:r>
          </a:p>
          <a:p>
            <a:pPr lvl="0" indent="0">
              <a:buNone/>
            </a:pPr>
            <a:r>
              <a:rPr>
                <a:latin typeface="Courier"/>
              </a:rPr>
              <a:t>## # A fable: 1,315 x 5 [1Y]
## # Key:     Country, .model [263]
##    Country     .model  Year             Pop .mean
##    &lt;fct&gt;       &lt;chr&gt;  &lt;dbl&gt;          &lt;dist&gt; &lt;dbl&gt;
##  1 Afghanistan ets     2018    N(36, 0.012) 36.4 
##  2 Afghanistan ets     2019    N(37, 0.059) 37.3 
##  3 Afghanistan ets     2020     N(38, 0.16) 38.2 
##  4 Afghanistan ets     2021     N(39, 0.35) 39.0 
##  5 Afghanistan ets     2022     N(40, 0.64) 39.9 
##  6 Albania     ets     2018 N(2.9, 0.00012)  2.87
##  7 Albania     ets     2019   N(2.9, 6e-04)  2.87
##  8 Albania     ets     2020  N(2.9, 0.0017)  2.87
##  9 Albania     ets     2021  N(2.9, 0.0036)  2.86
## 10 Albania     ets     2022  N(2.9, 0.0066)  2.86
## # … with 1,305 more rows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p:sp>
        <p:nvSpPr>
          <p:cNvPr id="3" name="Content Placeholder 2"/>
          <p:cNvSpPr>
            <a:spLocks noGrp="1"/>
          </p:cNvSpPr>
          <p:nvPr>
            <p:ph idx="1"/>
          </p:nvPr>
        </p:nvSpPr>
        <p:spPr>
          <a:xfrm>
            <a:off x="1600201" y="734190"/>
            <a:ext cx="10393790" cy="5780075"/>
          </a:xfrm>
        </p:spPr>
        <p:txBody>
          <a:bodyPr>
            <a:normAutofit fontScale="55000" lnSpcReduction="20000"/>
          </a:bodyPr>
          <a:lstStyle/>
          <a:p>
            <a:pPr lvl="0" indent="0">
              <a:buNone/>
            </a:pPr>
            <a:r>
              <a:rPr dirty="0">
                <a:latin typeface="Courier"/>
              </a:rPr>
              <a:t>holidays </a:t>
            </a:r>
            <a:r>
              <a:rPr dirty="0">
                <a:solidFill>
                  <a:srgbClr val="007020"/>
                </a:solidFill>
                <a:latin typeface="Courier"/>
              </a:rPr>
              <a:t>&lt;-</a:t>
            </a:r>
            <a:r>
              <a:rPr dirty="0">
                <a:latin typeface="Courier"/>
              </a:rPr>
              <a:t> tourism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(Purpose </a:t>
            </a:r>
            <a:r>
              <a:rPr dirty="0">
                <a:solidFill>
                  <a:srgbClr val="4070A0"/>
                </a:solidFill>
                <a:latin typeface="Courier"/>
              </a:rPr>
              <a:t>==</a:t>
            </a:r>
            <a:r>
              <a:rPr dirty="0">
                <a:latin typeface="Courier"/>
              </a:rPr>
              <a:t> </a:t>
            </a:r>
            <a:r>
              <a:rPr dirty="0">
                <a:solidFill>
                  <a:srgbClr val="4070A0"/>
                </a:solidFill>
                <a:latin typeface="Courier"/>
              </a:rPr>
              <a:t>"Holiday"</a:t>
            </a:r>
            <a:r>
              <a:rPr dirty="0">
                <a:latin typeface="Courier"/>
              </a:rPr>
              <a:t>)</a:t>
            </a:r>
            <a:br>
              <a:rPr dirty="0"/>
            </a:br>
            <a:r>
              <a:rPr dirty="0">
                <a:latin typeface="Courier"/>
              </a:rPr>
              <a:t>fit </a:t>
            </a:r>
            <a:r>
              <a:rPr dirty="0">
                <a:solidFill>
                  <a:srgbClr val="007020"/>
                </a:solidFill>
                <a:latin typeface="Courier"/>
              </a:rPr>
              <a:t>&lt;-</a:t>
            </a:r>
            <a:r>
              <a:rPr dirty="0">
                <a:latin typeface="Courier"/>
              </a:rPr>
              <a:t> holidays </a:t>
            </a:r>
            <a:r>
              <a:rPr dirty="0">
                <a:solidFill>
                  <a:srgbClr val="4070A0"/>
                </a:solidFill>
                <a:latin typeface="Courier"/>
              </a:rPr>
              <a:t>%&gt;%</a:t>
            </a:r>
            <a:r>
              <a:rPr dirty="0">
                <a:latin typeface="Courier"/>
              </a:rPr>
              <a:t> </a:t>
            </a:r>
            <a:r>
              <a:rPr dirty="0">
                <a:solidFill>
                  <a:srgbClr val="06287E"/>
                </a:solidFill>
                <a:latin typeface="Courier"/>
              </a:rPr>
              <a:t>model</a:t>
            </a:r>
            <a:r>
              <a:rPr dirty="0">
                <a:latin typeface="Courier"/>
              </a:rPr>
              <a:t>(</a:t>
            </a:r>
            <a:r>
              <a:rPr dirty="0" err="1">
                <a:solidFill>
                  <a:srgbClr val="7D9029"/>
                </a:solidFill>
                <a:latin typeface="Courier"/>
              </a:rPr>
              <a:t>ets</a:t>
            </a:r>
            <a:r>
              <a:rPr dirty="0">
                <a:solidFill>
                  <a:srgbClr val="7D9029"/>
                </a:solidFill>
                <a:latin typeface="Courier"/>
              </a:rPr>
              <a:t> =</a:t>
            </a:r>
            <a:r>
              <a:rPr dirty="0">
                <a:latin typeface="Courier"/>
              </a:rPr>
              <a:t> </a:t>
            </a:r>
            <a:r>
              <a:rPr dirty="0">
                <a:solidFill>
                  <a:srgbClr val="06287E"/>
                </a:solidFill>
                <a:latin typeface="Courier"/>
              </a:rPr>
              <a:t>ETS</a:t>
            </a:r>
            <a:r>
              <a:rPr dirty="0">
                <a:latin typeface="Courier"/>
              </a:rPr>
              <a:t>(Trips))</a:t>
            </a:r>
            <a:br>
              <a:rPr dirty="0"/>
            </a:br>
            <a:r>
              <a:rPr dirty="0">
                <a:latin typeface="Courier"/>
              </a:rPr>
              <a:t>fit</a:t>
            </a:r>
          </a:p>
          <a:p>
            <a:pPr lvl="0" indent="0">
              <a:buNone/>
            </a:pPr>
            <a:r>
              <a:rPr dirty="0">
                <a:latin typeface="Courier"/>
              </a:rPr>
              <a:t>## # A </a:t>
            </a:r>
            <a:r>
              <a:rPr dirty="0" err="1">
                <a:latin typeface="Courier"/>
              </a:rPr>
              <a:t>mable</a:t>
            </a:r>
            <a:r>
              <a:rPr dirty="0">
                <a:latin typeface="Courier"/>
              </a:rPr>
              <a:t>: 76 x 4
## # Key:     Region, State, Purpose [76]
##    Region                     State              Purpose          </a:t>
            </a:r>
            <a:r>
              <a:rPr dirty="0" err="1">
                <a:latin typeface="Courier"/>
              </a:rPr>
              <a:t>ets</a:t>
            </a:r>
            <a:r>
              <a:rPr dirty="0">
                <a:latin typeface="Courier"/>
              </a:rPr>
              <a:t>
##    &lt;chr&gt;                      &lt;chr&gt;              &lt;chr&gt;        &lt;model&gt;
##  1 Adelaide                   South Australia    Holiday &lt;ETS(A,N,A)&gt;
##  2 Adelaide Hills             South Australia    Holiday &lt;ETS(A,A,N)&gt;
##  3 Alice Springs              Northern Territory Holiday &lt;ETS(M,N,A)&gt;
##  4 Australia's Coral Coast    Western Australia  Holiday &lt;ETS(M,N,A)&gt;
##  5 Australia's Golden Outback Western Australia  Holiday &lt;ETS(M,N,M)&gt;
##  6 Australia's North West     Western Australia  Holiday &lt;ETS(A,N,A)&gt;
##  7 Australia's South West     Western Australia  Holiday &lt;ETS(M,N,M)&gt;
##  8 Ballarat                   Victoria           Holiday &lt;ETS(M,N,A)&gt;
##  9 Barkly                     Northern Territory Holiday &lt;ETS(A,N,A)&gt;
## 10 Barossa                    South Australia    Holiday &lt;ETS(A,N,N)&gt;
## # … with 66 more rows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p:sp>
        <p:nvSpPr>
          <p:cNvPr id="3" name="Content Placeholder 2"/>
          <p:cNvSpPr>
            <a:spLocks noGrp="1"/>
          </p:cNvSpPr>
          <p:nvPr>
            <p:ph idx="1"/>
          </p:nvPr>
        </p:nvSpPr>
        <p:spPr/>
        <p:txBody>
          <a:bodyPr>
            <a:normAutofit fontScale="70000" lnSpcReduction="20000"/>
          </a:bodyPr>
          <a:lstStyle/>
          <a:p>
            <a:pPr lvl="0" indent="0">
              <a:buNone/>
            </a:pPr>
            <a:r>
              <a:rPr>
                <a:latin typeface="Courier"/>
              </a:rPr>
              <a:t>fit </a:t>
            </a:r>
            <a:r>
              <a:rPr>
                <a:solidFill>
                  <a:srgbClr val="4070A0"/>
                </a:solidFill>
                <a:latin typeface="Courier"/>
              </a:rPr>
              <a:t>%&gt;%</a:t>
            </a:r>
            <a:br/>
            <a:r>
              <a:rPr>
                <a:latin typeface="Courier"/>
              </a:rPr>
              <a:t>  </a:t>
            </a:r>
            <a:r>
              <a:rPr>
                <a:solidFill>
                  <a:srgbClr val="06287E"/>
                </a:solidFill>
                <a:latin typeface="Courier"/>
              </a:rPr>
              <a:t>filter</a:t>
            </a:r>
            <a:r>
              <a:rPr>
                <a:latin typeface="Courier"/>
              </a:rPr>
              <a:t>(Region </a:t>
            </a:r>
            <a:r>
              <a:rPr>
                <a:solidFill>
                  <a:srgbClr val="4070A0"/>
                </a:solidFill>
                <a:latin typeface="Courier"/>
              </a:rPr>
              <a:t>==</a:t>
            </a:r>
            <a:r>
              <a:rPr>
                <a:latin typeface="Courier"/>
              </a:rPr>
              <a:t> </a:t>
            </a:r>
            <a:r>
              <a:rPr>
                <a:solidFill>
                  <a:srgbClr val="4070A0"/>
                </a:solidFill>
                <a:latin typeface="Courier"/>
              </a:rPr>
              <a:t>"Snowy Mountains"</a:t>
            </a:r>
            <a:r>
              <a:rPr>
                <a:latin typeface="Courier"/>
              </a:rPr>
              <a:t>) </a:t>
            </a:r>
            <a:r>
              <a:rPr>
                <a:solidFill>
                  <a:srgbClr val="4070A0"/>
                </a:solidFill>
                <a:latin typeface="Courier"/>
              </a:rPr>
              <a:t>%&gt;%</a:t>
            </a:r>
            <a:br/>
            <a:r>
              <a:rPr>
                <a:latin typeface="Courier"/>
              </a:rPr>
              <a:t>  </a:t>
            </a:r>
            <a:r>
              <a:rPr>
                <a:solidFill>
                  <a:srgbClr val="06287E"/>
                </a:solidFill>
                <a:latin typeface="Courier"/>
              </a:rPr>
              <a:t>report</a:t>
            </a:r>
            <a:r>
              <a:rPr>
                <a:latin typeface="Courier"/>
              </a:rPr>
              <a:t>()</a:t>
            </a:r>
          </a:p>
          <a:p>
            <a:pPr lvl="0" indent="0">
              <a:buNone/>
            </a:pPr>
            <a:r>
              <a:rPr>
                <a:latin typeface="Courier"/>
              </a:rPr>
              <a:t>## Series: Trips 
## Model: ETS(M,N,A) 
##   Smoothing parameters:
##     alpha = 0.157 
##     gamma = 1e-04 
## 
##   Initial states:
##  l[0] s[0] s[-1] s[-2] s[-3]
##   142  -61   131 -42.2 -27.7
## 
##   sigma^2:  0.0388
## 
##  AIC AICc  BIC 
##  852  854  869</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p:sp>
        <p:nvSpPr>
          <p:cNvPr id="3" name="Content Placeholder 2"/>
          <p:cNvSpPr>
            <a:spLocks noGrp="1"/>
          </p:cNvSpPr>
          <p:nvPr>
            <p:ph idx="1"/>
          </p:nvPr>
        </p:nvSpPr>
        <p:spPr/>
        <p:txBody>
          <a:bodyPr>
            <a:normAutofit fontScale="40000" lnSpcReduction="20000"/>
          </a:bodyPr>
          <a:lstStyle/>
          <a:p>
            <a:pPr lvl="0" indent="0">
              <a:buNone/>
            </a:pPr>
            <a:r>
              <a:rPr>
                <a:latin typeface="Courier"/>
              </a:rPr>
              <a:t>fit </a:t>
            </a:r>
            <a:r>
              <a:rPr>
                <a:solidFill>
                  <a:srgbClr val="4070A0"/>
                </a:solidFill>
                <a:latin typeface="Courier"/>
              </a:rPr>
              <a:t>%&gt;%</a:t>
            </a:r>
            <a:br/>
            <a:r>
              <a:rPr>
                <a:latin typeface="Courier"/>
              </a:rPr>
              <a:t>  </a:t>
            </a:r>
            <a:r>
              <a:rPr>
                <a:solidFill>
                  <a:srgbClr val="06287E"/>
                </a:solidFill>
                <a:latin typeface="Courier"/>
              </a:rPr>
              <a:t>filter</a:t>
            </a:r>
            <a:r>
              <a:rPr>
                <a:latin typeface="Courier"/>
              </a:rPr>
              <a:t>(Region </a:t>
            </a:r>
            <a:r>
              <a:rPr>
                <a:solidFill>
                  <a:srgbClr val="4070A0"/>
                </a:solidFill>
                <a:latin typeface="Courier"/>
              </a:rPr>
              <a:t>==</a:t>
            </a:r>
            <a:r>
              <a:rPr>
                <a:latin typeface="Courier"/>
              </a:rPr>
              <a:t> </a:t>
            </a:r>
            <a:r>
              <a:rPr>
                <a:solidFill>
                  <a:srgbClr val="4070A0"/>
                </a:solidFill>
                <a:latin typeface="Courier"/>
              </a:rPr>
              <a:t>"Snowy Mountains"</a:t>
            </a:r>
            <a:r>
              <a:rPr>
                <a:latin typeface="Courier"/>
              </a:rPr>
              <a:t>) </a:t>
            </a:r>
            <a:r>
              <a:rPr>
                <a:solidFill>
                  <a:srgbClr val="4070A0"/>
                </a:solidFill>
                <a:latin typeface="Courier"/>
              </a:rPr>
              <a:t>%&gt;%</a:t>
            </a:r>
            <a:br/>
            <a:r>
              <a:rPr>
                <a:latin typeface="Courier"/>
              </a:rPr>
              <a:t>  </a:t>
            </a:r>
            <a:r>
              <a:rPr>
                <a:solidFill>
                  <a:srgbClr val="06287E"/>
                </a:solidFill>
                <a:latin typeface="Courier"/>
              </a:rPr>
              <a:t>components</a:t>
            </a:r>
            <a:r>
              <a:rPr>
                <a:latin typeface="Courier"/>
              </a:rPr>
              <a:t>(fit)</a:t>
            </a:r>
          </a:p>
          <a:p>
            <a:pPr lvl="0" indent="0">
              <a:buNone/>
            </a:pPr>
            <a:r>
              <a:rPr>
                <a:latin typeface="Courier"/>
              </a:rPr>
              <a:t>## # A dable: 84 x 9 [1Q]
## # Key:     Region, State, Purpose, .model [1]
## # :        Trips = (lag(level, 1) + lag(season, 4)) * (1 + remainder)
##    Region          State  Purpose .model Quarter Trips level season remai…¹
##    &lt;chr&gt;           &lt;chr&gt;  &lt;chr&gt;   &lt;chr&gt;    &lt;qtr&gt; &lt;dbl&gt; &lt;dbl&gt;  &lt;dbl&gt;   &lt;dbl&gt;
##  1 Snowy Mountains New S… Holiday ets    1997 Q1  NA     NA   -27.7 NA     
##  2 Snowy Mountains New S… Holiday ets    1997 Q2  NA     NA   -42.2 NA     
##  3 Snowy Mountains New S… Holiday ets    1997 Q3  NA     NA   131.  NA     
##  4 Snowy Mountains New S… Holiday ets    1997 Q4  NA    142.  -61.0 NA     
##  5 Snowy Mountains New S… Holiday ets    1998 Q1 101.   140.  -27.7 -0.113 
##  6 Snowy Mountains New S… Holiday ets    1998 Q2 112.   142.  -42.2  0.154 
##  7 Snowy Mountains New S… Holiday ets    1998 Q3 310.   148.  131.   0.137 
##  8 Snowy Mountains New S… Holiday ets    1998 Q4  89.8  148.  -61.0  0.0335
##  9 Snowy Mountains New S… Holiday ets    1999 Q1 112.   147.  -27.7 -0.0687
## 10 Snowy Mountains New S… Holiday ets    1999 Q2 103.   147.  -42.2 -0.0199
## # … with 74 more rows, and abbreviated variable name ¹​remainder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holiday tourism</a:t>
            </a:r>
          </a:p>
        </p:txBody>
      </p:sp>
      <p:sp>
        <p:nvSpPr>
          <p:cNvPr id="4" name="Text Placeholder 3"/>
          <p:cNvSpPr>
            <a:spLocks noGrp="1"/>
          </p:cNvSpPr>
          <p:nvPr>
            <p:ph type="body" sz="half" idx="2"/>
          </p:nvPr>
        </p:nvSpPr>
        <p:spPr/>
        <p:txBody>
          <a:bodyPr/>
          <a:lstStyle/>
          <a:p>
            <a:pPr lvl="0" indent="0">
              <a:buNone/>
            </a:pPr>
            <a:r>
              <a:rPr>
                <a:latin typeface="Courier"/>
              </a:rPr>
              <a:t>fit </a:t>
            </a:r>
            <a:r>
              <a:rPr>
                <a:solidFill>
                  <a:srgbClr val="4070A0"/>
                </a:solidFill>
                <a:latin typeface="Courier"/>
              </a:rPr>
              <a:t>%&gt;%</a:t>
            </a:r>
            <a:br/>
            <a:r>
              <a:rPr>
                <a:latin typeface="Courier"/>
              </a:rPr>
              <a:t>  </a:t>
            </a:r>
            <a:r>
              <a:rPr>
                <a:solidFill>
                  <a:srgbClr val="06287E"/>
                </a:solidFill>
                <a:latin typeface="Courier"/>
              </a:rPr>
              <a:t>filter</a:t>
            </a:r>
            <a:r>
              <a:rPr>
                <a:latin typeface="Courier"/>
              </a:rPr>
              <a:t>(Region </a:t>
            </a:r>
            <a:r>
              <a:rPr>
                <a:solidFill>
                  <a:srgbClr val="4070A0"/>
                </a:solidFill>
                <a:latin typeface="Courier"/>
              </a:rPr>
              <a:t>==</a:t>
            </a:r>
            <a:r>
              <a:rPr>
                <a:latin typeface="Courier"/>
              </a:rPr>
              <a:t> </a:t>
            </a:r>
            <a:r>
              <a:rPr>
                <a:solidFill>
                  <a:srgbClr val="4070A0"/>
                </a:solidFill>
                <a:latin typeface="Courier"/>
              </a:rPr>
              <a:t>"Snowy Mountains"</a:t>
            </a:r>
            <a:r>
              <a:rPr>
                <a:latin typeface="Courier"/>
              </a:rPr>
              <a:t>) </a:t>
            </a:r>
            <a:r>
              <a:rPr>
                <a:solidFill>
                  <a:srgbClr val="4070A0"/>
                </a:solidFill>
                <a:latin typeface="Courier"/>
              </a:rPr>
              <a:t>%&gt;%</a:t>
            </a:r>
            <a:br/>
            <a:r>
              <a:rPr>
                <a:latin typeface="Courier"/>
              </a:rPr>
              <a:t>  </a:t>
            </a:r>
            <a:r>
              <a:rPr>
                <a:solidFill>
                  <a:srgbClr val="06287E"/>
                </a:solidFill>
                <a:latin typeface="Courier"/>
              </a:rPr>
              <a:t>components</a:t>
            </a:r>
            <a:r>
              <a:rPr>
                <a:latin typeface="Courier"/>
              </a:rPr>
              <a:t>(fit) </a:t>
            </a:r>
            <a:r>
              <a:rPr>
                <a:solidFill>
                  <a:srgbClr val="4070A0"/>
                </a:solidFill>
                <a:latin typeface="Courier"/>
              </a:rPr>
              <a:t>%&gt;%</a:t>
            </a:r>
            <a:br/>
            <a:r>
              <a:rPr>
                <a:latin typeface="Courier"/>
              </a:rPr>
              <a:t>  </a:t>
            </a:r>
            <a:r>
              <a:rPr>
                <a:solidFill>
                  <a:srgbClr val="06287E"/>
                </a:solidFill>
                <a:latin typeface="Courier"/>
              </a:rPr>
              <a:t>autoplot</a:t>
            </a:r>
            <a:r>
              <a:rPr>
                <a:latin typeface="Courier"/>
              </a:rPr>
              <a:t>()</a:t>
            </a:r>
          </a:p>
        </p:txBody>
      </p:sp>
      <p:pic>
        <p:nvPicPr>
          <p:cNvPr id="3" name="Picture 1" descr="8-ets_files/figure-pptx/ausholidays-components-plot-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p:sp>
        <p:nvSpPr>
          <p:cNvPr id="3" name="Content Placeholder 2"/>
          <p:cNvSpPr>
            <a:spLocks noGrp="1"/>
          </p:cNvSpPr>
          <p:nvPr>
            <p:ph idx="1"/>
          </p:nvPr>
        </p:nvSpPr>
        <p:spPr>
          <a:xfrm>
            <a:off x="1159329" y="734190"/>
            <a:ext cx="10834661" cy="5927867"/>
          </a:xfrm>
        </p:spPr>
        <p:txBody>
          <a:bodyPr>
            <a:normAutofit fontScale="47500" lnSpcReduction="20000"/>
          </a:bodyPr>
          <a:lstStyle/>
          <a:p>
            <a:pPr lvl="0" indent="0">
              <a:buNone/>
            </a:pPr>
            <a:r>
              <a:rPr dirty="0">
                <a:latin typeface="Courier"/>
              </a:rPr>
              <a:t>fit </a:t>
            </a:r>
            <a:r>
              <a:rPr dirty="0">
                <a:solidFill>
                  <a:srgbClr val="4070A0"/>
                </a:solidFill>
                <a:latin typeface="Courier"/>
              </a:rPr>
              <a:t>%&gt;%</a:t>
            </a:r>
            <a:r>
              <a:rPr dirty="0">
                <a:latin typeface="Courier"/>
              </a:rPr>
              <a:t> </a:t>
            </a:r>
            <a:r>
              <a:rPr dirty="0">
                <a:solidFill>
                  <a:srgbClr val="06287E"/>
                </a:solidFill>
                <a:latin typeface="Courier"/>
              </a:rPr>
              <a:t>forecast</a:t>
            </a:r>
            <a:r>
              <a:rPr dirty="0">
                <a:latin typeface="Courier"/>
              </a:rPr>
              <a:t>()</a:t>
            </a:r>
          </a:p>
          <a:p>
            <a:pPr lvl="0" indent="0">
              <a:buNone/>
            </a:pPr>
            <a:r>
              <a:rPr dirty="0">
                <a:latin typeface="Courier"/>
              </a:rPr>
              <a:t>## # A fable: 608 x 7 [1Q]
## # Key:     Region, State, Purpose, .model [76]
##    Region         State           Purpose .model Quarter       Trips .mean
##    &lt;chr&gt;          &lt;chr&gt;           &lt;chr&gt;   &lt;chr&gt;    &lt;</a:t>
            </a:r>
            <a:r>
              <a:rPr dirty="0" err="1">
                <a:latin typeface="Courier"/>
              </a:rPr>
              <a:t>qtr</a:t>
            </a:r>
            <a:r>
              <a:rPr dirty="0">
                <a:latin typeface="Courier"/>
              </a:rPr>
              <a:t>&gt;      &lt;</a:t>
            </a:r>
            <a:r>
              <a:rPr dirty="0" err="1">
                <a:latin typeface="Courier"/>
              </a:rPr>
              <a:t>dist</a:t>
            </a:r>
            <a:r>
              <a:rPr dirty="0">
                <a:latin typeface="Courier"/>
              </a:rPr>
              <a:t>&gt; &lt;</a:t>
            </a:r>
            <a:r>
              <a:rPr dirty="0" err="1">
                <a:latin typeface="Courier"/>
              </a:rPr>
              <a:t>dbl</a:t>
            </a:r>
            <a:r>
              <a:rPr dirty="0">
                <a:latin typeface="Courier"/>
              </a:rPr>
              <a:t>&gt;
##  1 Adelaide       South Australia Holiday </a:t>
            </a:r>
            <a:r>
              <a:rPr dirty="0" err="1">
                <a:latin typeface="Courier"/>
              </a:rPr>
              <a:t>ets</a:t>
            </a:r>
            <a:r>
              <a:rPr dirty="0">
                <a:latin typeface="Courier"/>
              </a:rPr>
              <a:t>    2018 Q1 N(210, 457) 210. 
##  2 Adelaide       South Australia Holiday </a:t>
            </a:r>
            <a:r>
              <a:rPr dirty="0" err="1">
                <a:latin typeface="Courier"/>
              </a:rPr>
              <a:t>ets</a:t>
            </a:r>
            <a:r>
              <a:rPr dirty="0">
                <a:latin typeface="Courier"/>
              </a:rPr>
              <a:t>    2018 Q2 N(173, 473) 173. 
##  3 Adelaide       South Australia Holiday </a:t>
            </a:r>
            <a:r>
              <a:rPr dirty="0" err="1">
                <a:latin typeface="Courier"/>
              </a:rPr>
              <a:t>ets</a:t>
            </a:r>
            <a:r>
              <a:rPr dirty="0">
                <a:latin typeface="Courier"/>
              </a:rPr>
              <a:t>    2018 Q3 N(169, 489) 169. 
##  4 Adelaide       South Australia Holiday </a:t>
            </a:r>
            <a:r>
              <a:rPr dirty="0" err="1">
                <a:latin typeface="Courier"/>
              </a:rPr>
              <a:t>ets</a:t>
            </a:r>
            <a:r>
              <a:rPr dirty="0">
                <a:latin typeface="Courier"/>
              </a:rPr>
              <a:t>    2018 Q4 N(186, 505) 186. 
##  5 Adelaide       South Australia Holiday </a:t>
            </a:r>
            <a:r>
              <a:rPr dirty="0" err="1">
                <a:latin typeface="Courier"/>
              </a:rPr>
              <a:t>ets</a:t>
            </a:r>
            <a:r>
              <a:rPr dirty="0">
                <a:latin typeface="Courier"/>
              </a:rPr>
              <a:t>    2019 Q1 N(210, 521) 210. 
##  6 Adelaide       South Australia Holiday </a:t>
            </a:r>
            <a:r>
              <a:rPr dirty="0" err="1">
                <a:latin typeface="Courier"/>
              </a:rPr>
              <a:t>ets</a:t>
            </a:r>
            <a:r>
              <a:rPr dirty="0">
                <a:latin typeface="Courier"/>
              </a:rPr>
              <a:t>    2019 Q2 N(173, 537) 173. 
##  7 Adelaide       South Australia Holiday </a:t>
            </a:r>
            <a:r>
              <a:rPr dirty="0" err="1">
                <a:latin typeface="Courier"/>
              </a:rPr>
              <a:t>ets</a:t>
            </a:r>
            <a:r>
              <a:rPr dirty="0">
                <a:latin typeface="Courier"/>
              </a:rPr>
              <a:t>    2019 Q3 N(169, 553) 169. 
##  8 Adelaide       South Australia Holiday </a:t>
            </a:r>
            <a:r>
              <a:rPr dirty="0" err="1">
                <a:latin typeface="Courier"/>
              </a:rPr>
              <a:t>ets</a:t>
            </a:r>
            <a:r>
              <a:rPr dirty="0">
                <a:latin typeface="Courier"/>
              </a:rPr>
              <a:t>    2019 Q4 N(186, 569) 186. 
##  9 Adelaide Hills South Australia Holiday </a:t>
            </a:r>
            <a:r>
              <a:rPr dirty="0" err="1">
                <a:latin typeface="Courier"/>
              </a:rPr>
              <a:t>ets</a:t>
            </a:r>
            <a:r>
              <a:rPr dirty="0">
                <a:latin typeface="Courier"/>
              </a:rPr>
              <a:t>    2018 Q1   N(19, 36)  19.4
## 10 Adelaide Hills South Australia Holiday </a:t>
            </a:r>
            <a:r>
              <a:rPr dirty="0" err="1">
                <a:latin typeface="Courier"/>
              </a:rPr>
              <a:t>ets</a:t>
            </a:r>
            <a:r>
              <a:rPr dirty="0">
                <a:latin typeface="Courier"/>
              </a:rPr>
              <a:t>    2018 Q2   N(20, 36)  19.6
## # … with 598 more rows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Simple exponential smoothing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holiday tourism</a:t>
            </a:r>
          </a:p>
        </p:txBody>
      </p:sp>
      <p:sp>
        <p:nvSpPr>
          <p:cNvPr id="4" name="Text Placeholder 3"/>
          <p:cNvSpPr>
            <a:spLocks noGrp="1"/>
          </p:cNvSpPr>
          <p:nvPr>
            <p:ph type="body" sz="half" idx="2"/>
          </p:nvPr>
        </p:nvSpPr>
        <p:spPr/>
        <p:txBody>
          <a:bodyPr/>
          <a:lstStyle/>
          <a:p>
            <a:pPr lvl="0" indent="0">
              <a:buNone/>
            </a:pPr>
            <a:r>
              <a:rPr>
                <a:latin typeface="Courier"/>
              </a:rPr>
              <a:t>fit </a:t>
            </a:r>
            <a:r>
              <a:rPr>
                <a:solidFill>
                  <a:srgbClr val="4070A0"/>
                </a:solidFill>
                <a:latin typeface="Courier"/>
              </a:rPr>
              <a:t>%&gt;%</a:t>
            </a:r>
            <a:r>
              <a:rPr>
                <a:latin typeface="Courier"/>
              </a:rPr>
              <a:t> </a:t>
            </a:r>
            <a:r>
              <a:rPr>
                <a:solidFill>
                  <a:srgbClr val="06287E"/>
                </a:solidFill>
                <a:latin typeface="Courier"/>
              </a:rPr>
              <a:t>forecast</a:t>
            </a:r>
            <a:r>
              <a:rPr>
                <a:latin typeface="Courier"/>
              </a:rPr>
              <a:t>() </a:t>
            </a:r>
            <a:r>
              <a:rPr>
                <a:solidFill>
                  <a:srgbClr val="4070A0"/>
                </a:solidFill>
                <a:latin typeface="Courier"/>
              </a:rPr>
              <a:t>%&gt;%</a:t>
            </a:r>
            <a:br/>
            <a:r>
              <a:rPr>
                <a:latin typeface="Courier"/>
              </a:rPr>
              <a:t>  </a:t>
            </a:r>
            <a:r>
              <a:rPr>
                <a:solidFill>
                  <a:srgbClr val="06287E"/>
                </a:solidFill>
                <a:latin typeface="Courier"/>
              </a:rPr>
              <a:t>filter</a:t>
            </a:r>
            <a:r>
              <a:rPr>
                <a:latin typeface="Courier"/>
              </a:rPr>
              <a:t>(Region </a:t>
            </a:r>
            <a:r>
              <a:rPr>
                <a:solidFill>
                  <a:srgbClr val="4070A0"/>
                </a:solidFill>
                <a:latin typeface="Courier"/>
              </a:rPr>
              <a:t>==</a:t>
            </a:r>
            <a:r>
              <a:rPr>
                <a:latin typeface="Courier"/>
              </a:rPr>
              <a:t> </a:t>
            </a:r>
            <a:r>
              <a:rPr>
                <a:solidFill>
                  <a:srgbClr val="4070A0"/>
                </a:solidFill>
                <a:latin typeface="Courier"/>
              </a:rPr>
              <a:t>"Snowy Mountains"</a:t>
            </a:r>
            <a:r>
              <a:rPr>
                <a:latin typeface="Courier"/>
              </a:rPr>
              <a:t>) </a:t>
            </a:r>
            <a:r>
              <a:rPr>
                <a:solidFill>
                  <a:srgbClr val="4070A0"/>
                </a:solidFill>
                <a:latin typeface="Courier"/>
              </a:rPr>
              <a:t>%&gt;%</a:t>
            </a:r>
            <a:br/>
            <a:r>
              <a:rPr>
                <a:latin typeface="Courier"/>
              </a:rPr>
              <a:t>  </a:t>
            </a:r>
            <a:r>
              <a:rPr>
                <a:solidFill>
                  <a:srgbClr val="06287E"/>
                </a:solidFill>
                <a:latin typeface="Courier"/>
              </a:rPr>
              <a:t>autoplot</a:t>
            </a:r>
            <a:r>
              <a:rPr>
                <a:latin typeface="Courier"/>
              </a:rPr>
              <a:t>(holidays)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y =</a:t>
            </a:r>
            <a:r>
              <a:rPr>
                <a:latin typeface="Courier"/>
              </a:rPr>
              <a:t> </a:t>
            </a:r>
            <a:r>
              <a:rPr>
                <a:solidFill>
                  <a:srgbClr val="4070A0"/>
                </a:solidFill>
                <a:latin typeface="Courier"/>
              </a:rPr>
              <a:t>"Thousands"</a:t>
            </a:r>
            <a:r>
              <a:rPr>
                <a:latin typeface="Courier"/>
              </a:rPr>
              <a:t>, </a:t>
            </a:r>
            <a:r>
              <a:rPr>
                <a:solidFill>
                  <a:srgbClr val="7D9029"/>
                </a:solidFill>
                <a:latin typeface="Courier"/>
              </a:rPr>
              <a:t>title =</a:t>
            </a:r>
            <a:r>
              <a:rPr>
                <a:latin typeface="Courier"/>
              </a:rPr>
              <a:t> </a:t>
            </a:r>
            <a:r>
              <a:rPr>
                <a:solidFill>
                  <a:srgbClr val="4070A0"/>
                </a:solidFill>
                <a:latin typeface="Courier"/>
              </a:rPr>
              <a:t>"Overnight trips"</a:t>
            </a:r>
            <a:r>
              <a:rPr>
                <a:latin typeface="Courier"/>
              </a:rPr>
              <a:t>)</a:t>
            </a:r>
          </a:p>
        </p:txBody>
      </p:sp>
      <p:pic>
        <p:nvPicPr>
          <p:cNvPr id="3" name="Picture 1" descr="8-ets_files/figure-pptx/ausholidays-forecast-plot-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Residuals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spcBef>
                    <a:spcPts val="3000"/>
                  </a:spcBef>
                  <a:buNone/>
                </a:pPr>
                <a:r>
                  <a:rPr b="1"/>
                  <a:t>Response residuals</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𝑒</m:t>
                              </m:r>
                            </m:e>
                          </m:acc>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oMath>
                  </m:oMathPara>
                </a14:m>
                <a:endParaRPr b="1"/>
              </a:p>
              <a:p>
                <a:pPr marL="0" lvl="0" indent="0">
                  <a:spcBef>
                    <a:spcPts val="3000"/>
                  </a:spcBef>
                  <a:buNone/>
                </a:pPr>
                <a:r>
                  <a:rPr b="1"/>
                  <a:t>Innovation residuals</a:t>
                </a:r>
              </a:p>
              <a:p>
                <a:pPr marL="0" lvl="0" indent="0">
                  <a:buNone/>
                </a:pPr>
                <a:r>
                  <a:t>Additive error model:</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𝜀</m:t>
                              </m:r>
                            </m:e>
                          </m:acc>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oMath>
                  </m:oMathPara>
                </a14:m>
                <a:endParaRPr/>
              </a:p>
              <a:p>
                <a:pPr marL="0" lvl="0" indent="0">
                  <a:buNone/>
                </a:pPr>
                <a:r>
                  <a:t>Multiplicative error model:</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𝜀</m:t>
                              </m:r>
                            </m:e>
                          </m:acc>
                        </m:e>
                        <m:sub>
                          <m:r>
                            <a:rPr>
                              <a:latin typeface="Cambria Math" panose="02040503050406030204" pitchFamily="18" charset="0"/>
                            </a:rPr>
                            <m:t>𝑡</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num>
                        <m:den>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den>
                      </m:f>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a:stretch>
              </a:blipFill>
            </p:spPr>
            <p:txBody>
              <a:bodyPr/>
              <a:lstStyle/>
              <a:p>
                <a:r>
                  <a:rPr 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p:sp>
        <p:nvSpPr>
          <p:cNvPr id="3" name="Content Placeholder 2"/>
          <p:cNvSpPr>
            <a:spLocks noGrp="1"/>
          </p:cNvSpPr>
          <p:nvPr>
            <p:ph idx="1"/>
          </p:nvPr>
        </p:nvSpPr>
        <p:spPr/>
        <p:txBody>
          <a:bodyPr>
            <a:normAutofit fontScale="55000" lnSpcReduction="20000"/>
          </a:bodyPr>
          <a:lstStyle/>
          <a:p>
            <a:pPr lvl="0" indent="0">
              <a:buNone/>
            </a:pPr>
            <a:r>
              <a:rPr dirty="0" err="1">
                <a:latin typeface="Courier"/>
              </a:rPr>
              <a:t>aus_holidays</a:t>
            </a:r>
            <a:r>
              <a:rPr dirty="0">
                <a:latin typeface="Courier"/>
              </a:rPr>
              <a:t> </a:t>
            </a:r>
            <a:r>
              <a:rPr dirty="0">
                <a:solidFill>
                  <a:srgbClr val="007020"/>
                </a:solidFill>
                <a:latin typeface="Courier"/>
              </a:rPr>
              <a:t>&lt;-</a:t>
            </a:r>
            <a:r>
              <a:rPr dirty="0">
                <a:latin typeface="Courier"/>
              </a:rPr>
              <a:t> tourism </a:t>
            </a:r>
            <a:r>
              <a:rPr dirty="0">
                <a:solidFill>
                  <a:srgbClr val="4070A0"/>
                </a:solidFill>
                <a:latin typeface="Courier"/>
              </a:rPr>
              <a:t>%&gt;%</a:t>
            </a:r>
            <a:br>
              <a:rPr dirty="0"/>
            </a:br>
            <a:r>
              <a:rPr dirty="0">
                <a:latin typeface="Courier"/>
              </a:rPr>
              <a:t>  </a:t>
            </a:r>
            <a:r>
              <a:rPr dirty="0">
                <a:solidFill>
                  <a:srgbClr val="06287E"/>
                </a:solidFill>
                <a:latin typeface="Courier"/>
              </a:rPr>
              <a:t>filter</a:t>
            </a:r>
            <a:r>
              <a:rPr dirty="0">
                <a:latin typeface="Courier"/>
              </a:rPr>
              <a:t>(Purpose </a:t>
            </a:r>
            <a:r>
              <a:rPr dirty="0">
                <a:solidFill>
                  <a:srgbClr val="4070A0"/>
                </a:solidFill>
                <a:latin typeface="Courier"/>
              </a:rPr>
              <a:t>==</a:t>
            </a:r>
            <a:r>
              <a:rPr dirty="0">
                <a:latin typeface="Courier"/>
              </a:rPr>
              <a:t> </a:t>
            </a:r>
            <a:r>
              <a:rPr dirty="0">
                <a:solidFill>
                  <a:srgbClr val="4070A0"/>
                </a:solidFill>
                <a:latin typeface="Courier"/>
              </a:rPr>
              <a:t>"Holiday"</a:t>
            </a:r>
            <a:r>
              <a:rPr dirty="0">
                <a:latin typeface="Courier"/>
              </a:rPr>
              <a:t>) </a:t>
            </a:r>
            <a:r>
              <a:rPr dirty="0">
                <a:solidFill>
                  <a:srgbClr val="4070A0"/>
                </a:solidFill>
                <a:latin typeface="Courier"/>
              </a:rPr>
              <a:t>%&gt;%</a:t>
            </a:r>
            <a:br>
              <a:rPr dirty="0"/>
            </a:br>
            <a:r>
              <a:rPr dirty="0">
                <a:latin typeface="Courier"/>
              </a:rPr>
              <a:t>  </a:t>
            </a:r>
            <a:r>
              <a:rPr dirty="0" err="1">
                <a:solidFill>
                  <a:srgbClr val="06287E"/>
                </a:solidFill>
                <a:latin typeface="Courier"/>
              </a:rPr>
              <a:t>summarise</a:t>
            </a:r>
            <a:r>
              <a:rPr dirty="0">
                <a:latin typeface="Courier"/>
              </a:rPr>
              <a:t>(</a:t>
            </a:r>
            <a:r>
              <a:rPr dirty="0">
                <a:solidFill>
                  <a:srgbClr val="7D9029"/>
                </a:solidFill>
                <a:latin typeface="Courier"/>
              </a:rPr>
              <a:t>Trips =</a:t>
            </a:r>
            <a:r>
              <a:rPr dirty="0">
                <a:latin typeface="Courier"/>
              </a:rPr>
              <a:t> </a:t>
            </a:r>
            <a:r>
              <a:rPr dirty="0">
                <a:solidFill>
                  <a:srgbClr val="06287E"/>
                </a:solidFill>
                <a:latin typeface="Courier"/>
              </a:rPr>
              <a:t>sum</a:t>
            </a:r>
            <a:r>
              <a:rPr dirty="0">
                <a:latin typeface="Courier"/>
              </a:rPr>
              <a:t>(Trips))</a:t>
            </a:r>
            <a:br>
              <a:rPr dirty="0"/>
            </a:br>
            <a:r>
              <a:rPr dirty="0">
                <a:latin typeface="Courier"/>
              </a:rPr>
              <a:t>fit </a:t>
            </a:r>
            <a:r>
              <a:rPr dirty="0">
                <a:solidFill>
                  <a:srgbClr val="007020"/>
                </a:solidFill>
                <a:latin typeface="Courier"/>
              </a:rPr>
              <a:t>&lt;-</a:t>
            </a:r>
            <a:r>
              <a:rPr dirty="0">
                <a:latin typeface="Courier"/>
              </a:rPr>
              <a:t> </a:t>
            </a:r>
            <a:r>
              <a:rPr dirty="0" err="1">
                <a:latin typeface="Courier"/>
              </a:rPr>
              <a:t>aus_holidays</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model</a:t>
            </a:r>
            <a:r>
              <a:rPr dirty="0">
                <a:latin typeface="Courier"/>
              </a:rPr>
              <a:t>(</a:t>
            </a:r>
            <a:r>
              <a:rPr dirty="0" err="1">
                <a:solidFill>
                  <a:srgbClr val="7D9029"/>
                </a:solidFill>
                <a:latin typeface="Courier"/>
              </a:rPr>
              <a:t>ets</a:t>
            </a:r>
            <a:r>
              <a:rPr dirty="0">
                <a:solidFill>
                  <a:srgbClr val="7D9029"/>
                </a:solidFill>
                <a:latin typeface="Courier"/>
              </a:rPr>
              <a:t> =</a:t>
            </a:r>
            <a:r>
              <a:rPr dirty="0">
                <a:latin typeface="Courier"/>
              </a:rPr>
              <a:t> </a:t>
            </a:r>
            <a:r>
              <a:rPr dirty="0">
                <a:solidFill>
                  <a:srgbClr val="06287E"/>
                </a:solidFill>
                <a:latin typeface="Courier"/>
              </a:rPr>
              <a:t>ETS</a:t>
            </a:r>
            <a:r>
              <a:rPr dirty="0">
                <a:latin typeface="Courier"/>
              </a:rPr>
              <a:t>(Trips)) </a:t>
            </a:r>
            <a:r>
              <a:rPr dirty="0">
                <a:solidFill>
                  <a:srgbClr val="4070A0"/>
                </a:solidFill>
                <a:latin typeface="Courier"/>
              </a:rPr>
              <a:t>%&gt;%</a:t>
            </a:r>
            <a:br>
              <a:rPr dirty="0"/>
            </a:br>
            <a:r>
              <a:rPr dirty="0">
                <a:latin typeface="Courier"/>
              </a:rPr>
              <a:t>  </a:t>
            </a:r>
            <a:r>
              <a:rPr dirty="0">
                <a:solidFill>
                  <a:srgbClr val="06287E"/>
                </a:solidFill>
                <a:latin typeface="Courier"/>
              </a:rPr>
              <a:t>report</a:t>
            </a:r>
            <a:r>
              <a:rPr dirty="0">
                <a:latin typeface="Courier"/>
              </a:rPr>
              <a:t>()</a:t>
            </a:r>
          </a:p>
          <a:p>
            <a:pPr lvl="0" indent="0">
              <a:buNone/>
            </a:pPr>
            <a:r>
              <a:rPr dirty="0">
                <a:latin typeface="Courier"/>
              </a:rPr>
              <a:t>## Series: Trips 
## Model: ETS(M,N,M) 
##   Smoothing parameters:
##     alpha = 0.358 
##     gamma = 0.000969 
## 
##   Initial states:
##  l[0]  s[0] s[-1] s[-2] s[-3]
##  9667 0.943 0.927 0.968  1.16
## 
##   sigma^2:  0.0022
## 
##  AIC </a:t>
            </a:r>
            <a:r>
              <a:rPr dirty="0" err="1">
                <a:latin typeface="Courier"/>
              </a:rPr>
              <a:t>AICc</a:t>
            </a:r>
            <a:r>
              <a:rPr dirty="0">
                <a:latin typeface="Courier"/>
              </a:rPr>
              <a:t>  BIC 
## 1331 1333 1348</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Australian holiday tourism</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residuals</a:t>
            </a:r>
            <a:r>
              <a:rPr>
                <a:latin typeface="Courier"/>
              </a:rPr>
              <a:t>(fit)</a:t>
            </a:r>
            <a:br/>
            <a:r>
              <a:rPr>
                <a:solidFill>
                  <a:srgbClr val="06287E"/>
                </a:solidFill>
                <a:latin typeface="Courier"/>
              </a:rPr>
              <a:t>residuals</a:t>
            </a:r>
            <a:r>
              <a:rPr>
                <a:latin typeface="Courier"/>
              </a:rPr>
              <a:t>(fit, </a:t>
            </a:r>
            <a:r>
              <a:rPr>
                <a:solidFill>
                  <a:srgbClr val="7D9029"/>
                </a:solidFill>
                <a:latin typeface="Courier"/>
              </a:rPr>
              <a:t>type =</a:t>
            </a:r>
            <a:r>
              <a:rPr>
                <a:latin typeface="Courier"/>
              </a:rPr>
              <a:t> </a:t>
            </a:r>
            <a:r>
              <a:rPr>
                <a:solidFill>
                  <a:srgbClr val="4070A0"/>
                </a:solidFill>
                <a:latin typeface="Courier"/>
              </a:rPr>
              <a:t>"response"</a:t>
            </a:r>
            <a:r>
              <a:rPr>
                <a:latin typeface="Courier"/>
              </a:rPr>
              <a:t>)</a:t>
            </a:r>
          </a:p>
        </p:txBody>
      </p:sp>
      <p:pic>
        <p:nvPicPr>
          <p:cNvPr id="3" name="Picture 1" descr="8-ets_files/figure-pptx/unnamed-chunk-9-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Australian holiday tourism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39143" y="734190"/>
                <a:ext cx="9054847" cy="5780075"/>
              </a:xfrm>
            </p:spPr>
            <p:txBody>
              <a:bodyPr>
                <a:normAutofit fontScale="62500" lnSpcReduction="20000"/>
              </a:bodyPr>
              <a:lstStyle/>
              <a:p>
                <a:pPr lvl="0" indent="0">
                  <a:buNone/>
                </a:pPr>
                <a:r>
                  <a:rPr dirty="0">
                    <a:latin typeface="Courier"/>
                  </a:rPr>
                  <a:t>fit </a:t>
                </a:r>
                <a:r>
                  <a:rPr dirty="0">
                    <a:solidFill>
                      <a:srgbClr val="4070A0"/>
                    </a:solidFill>
                    <a:latin typeface="Courier"/>
                  </a:rPr>
                  <a:t>%&gt;%</a:t>
                </a:r>
                <a:br>
                  <a:rPr dirty="0"/>
                </a:br>
                <a:r>
                  <a:rPr dirty="0">
                    <a:latin typeface="Courier"/>
                  </a:rPr>
                  <a:t>  </a:t>
                </a:r>
                <a:r>
                  <a:rPr dirty="0">
                    <a:solidFill>
                      <a:srgbClr val="06287E"/>
                    </a:solidFill>
                    <a:latin typeface="Courier"/>
                  </a:rPr>
                  <a:t>augment</a:t>
                </a:r>
                <a:r>
                  <a:rPr dirty="0">
                    <a:latin typeface="Courier"/>
                  </a:rPr>
                  <a:t>()</a:t>
                </a:r>
              </a:p>
              <a:p>
                <a:pPr lvl="0" indent="0">
                  <a:buNone/>
                </a:pPr>
                <a:r>
                  <a:rPr dirty="0">
                    <a:latin typeface="Courier"/>
                  </a:rPr>
                  <a:t>## # A </a:t>
                </a:r>
                <a:r>
                  <a:rPr dirty="0" err="1">
                    <a:latin typeface="Courier"/>
                  </a:rPr>
                  <a:t>tsibble</a:t>
                </a:r>
                <a:r>
                  <a:rPr dirty="0">
                    <a:latin typeface="Courier"/>
                  </a:rPr>
                  <a:t>: 80 x 6 [1Q]
## # Key:       .model [1]
##    .model Quarter  Trips .fitted .</a:t>
                </a:r>
                <a:r>
                  <a:rPr dirty="0" err="1">
                    <a:latin typeface="Courier"/>
                  </a:rPr>
                  <a:t>resid</a:t>
                </a:r>
                <a:r>
                  <a:rPr dirty="0">
                    <a:latin typeface="Courier"/>
                  </a:rPr>
                  <a:t>   .</a:t>
                </a:r>
                <a:r>
                  <a:rPr dirty="0" err="1">
                    <a:latin typeface="Courier"/>
                  </a:rPr>
                  <a:t>innov</a:t>
                </a:r>
                <a:r>
                  <a:rPr dirty="0">
                    <a:latin typeface="Courier"/>
                  </a:rPr>
                  <a:t>
##    &lt;chr&gt;    &lt;</a:t>
                </a:r>
                <a:r>
                  <a:rPr dirty="0" err="1">
                    <a:latin typeface="Courier"/>
                  </a:rPr>
                  <a:t>qtr</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a:t>
                </a:r>
                <a:r>
                  <a:rPr dirty="0" err="1">
                    <a:latin typeface="Courier"/>
                  </a:rPr>
                  <a:t>ets</a:t>
                </a:r>
                <a:r>
                  <a:rPr dirty="0">
                    <a:latin typeface="Courier"/>
                  </a:rPr>
                  <a:t>    1998 Q1 11806.  11230.  576.   0.0513 
##  2 </a:t>
                </a:r>
                <a:r>
                  <a:rPr dirty="0" err="1">
                    <a:latin typeface="Courier"/>
                  </a:rPr>
                  <a:t>ets</a:t>
                </a:r>
                <a:r>
                  <a:rPr dirty="0">
                    <a:latin typeface="Courier"/>
                  </a:rPr>
                  <a:t>    1998 Q2  9276.   9532. -257.  -0.0269 
##  3 </a:t>
                </a:r>
                <a:r>
                  <a:rPr dirty="0" err="1">
                    <a:latin typeface="Courier"/>
                  </a:rPr>
                  <a:t>ets</a:t>
                </a:r>
                <a:r>
                  <a:rPr dirty="0">
                    <a:latin typeface="Courier"/>
                  </a:rPr>
                  <a:t>    1998 Q3  8642.   9036. -393.  -0.0435 
##  4 </a:t>
                </a:r>
                <a:r>
                  <a:rPr dirty="0" err="1">
                    <a:latin typeface="Courier"/>
                  </a:rPr>
                  <a:t>ets</a:t>
                </a:r>
                <a:r>
                  <a:rPr dirty="0">
                    <a:latin typeface="Courier"/>
                  </a:rPr>
                  <a:t>    1998 Q4  9300.   9050.  249.   0.0275 
##  5 </a:t>
                </a:r>
                <a:r>
                  <a:rPr dirty="0" err="1">
                    <a:latin typeface="Courier"/>
                  </a:rPr>
                  <a:t>ets</a:t>
                </a:r>
                <a:r>
                  <a:rPr dirty="0">
                    <a:latin typeface="Courier"/>
                  </a:rPr>
                  <a:t>    1999 Q1 11172.  11260.  -88.0 -0.00781
##  6 </a:t>
                </a:r>
                <a:r>
                  <a:rPr dirty="0" err="1">
                    <a:latin typeface="Courier"/>
                  </a:rPr>
                  <a:t>ets</a:t>
                </a:r>
                <a:r>
                  <a:rPr dirty="0">
                    <a:latin typeface="Courier"/>
                  </a:rPr>
                  <a:t>    1999 Q2  9608.   9358.  249.   0.0266 
##  7 </a:t>
                </a:r>
                <a:r>
                  <a:rPr dirty="0" err="1">
                    <a:latin typeface="Courier"/>
                  </a:rPr>
                  <a:t>ets</a:t>
                </a:r>
                <a:r>
                  <a:rPr dirty="0">
                    <a:latin typeface="Courier"/>
                  </a:rPr>
                  <a:t>    1999 Q3  8914.   9042. -129.  -0.0142 
##  8 </a:t>
                </a:r>
                <a:r>
                  <a:rPr dirty="0" err="1">
                    <a:latin typeface="Courier"/>
                  </a:rPr>
                  <a:t>ets</a:t>
                </a:r>
                <a:r>
                  <a:rPr dirty="0">
                    <a:latin typeface="Courier"/>
                  </a:rPr>
                  <a:t>    1999 Q4  9026.   9154. -129.  -0.0140 
##  9 </a:t>
                </a:r>
                <a:r>
                  <a:rPr dirty="0" err="1">
                    <a:latin typeface="Courier"/>
                  </a:rPr>
                  <a:t>ets</a:t>
                </a:r>
                <a:r>
                  <a:rPr dirty="0">
                    <a:latin typeface="Courier"/>
                  </a:rPr>
                  <a:t>    2000 Q1 11071.  11221. -150.  -0.0134 
## 10 </a:t>
                </a:r>
                <a:r>
                  <a:rPr dirty="0" err="1">
                    <a:latin typeface="Courier"/>
                  </a:rPr>
                  <a:t>ets</a:t>
                </a:r>
                <a:r>
                  <a:rPr dirty="0">
                    <a:latin typeface="Courier"/>
                  </a:rPr>
                  <a:t>    2000 Q2  9196.   9308. -111.  -0.0120 
## # … with 70 more rows</a:t>
                </a:r>
              </a:p>
              <a:p>
                <a:pPr marL="0" lvl="0" indent="0">
                  <a:buNone/>
                </a:pPr>
                <a:r>
                  <a:rPr dirty="0"/>
                  <a:t>Innovation residuals (</a:t>
                </a:r>
                <a:r>
                  <a:rPr dirty="0">
                    <a:latin typeface="Courier"/>
                  </a:rPr>
                  <a:t>.</a:t>
                </a:r>
                <a:r>
                  <a:rPr dirty="0" err="1">
                    <a:latin typeface="Courier"/>
                  </a:rPr>
                  <a:t>innov</a:t>
                </a:r>
                <a:r>
                  <a:rPr dirty="0"/>
                  <a:t>) are given by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𝜀</m:t>
                            </m:r>
                          </m:e>
                        </m:acc>
                      </m:e>
                      <m:sub>
                        <m:r>
                          <a:rPr>
                            <a:latin typeface="Cambria Math" panose="02040503050406030204" pitchFamily="18" charset="0"/>
                          </a:rPr>
                          <m:t>𝑡</m:t>
                        </m:r>
                      </m:sub>
                    </m:sSub>
                  </m:oMath>
                </a14:m>
                <a:r>
                  <a:rPr dirty="0"/>
                  <a:t> while regular residuals (</a:t>
                </a:r>
                <a:r>
                  <a:rPr dirty="0">
                    <a:latin typeface="Courier"/>
                  </a:rPr>
                  <a:t>.</a:t>
                </a:r>
                <a:r>
                  <a:rPr dirty="0" err="1">
                    <a:latin typeface="Courier"/>
                  </a:rPr>
                  <a:t>resid</a:t>
                </a:r>
                <a:r>
                  <a:rPr dirty="0"/>
                  <a:t>) are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1</m:t>
                        </m:r>
                      </m:sub>
                    </m:sSub>
                  </m:oMath>
                </a14:m>
                <a:r>
                  <a:rPr dirty="0"/>
                  <a:t>. They are different when the model has multiplicative errors.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39143" y="734190"/>
                <a:ext cx="9054847" cy="5780075"/>
              </a:xfrm>
              <a:blipFill>
                <a:blip r:embed="rId2"/>
                <a:stretch>
                  <a:fillRect l="-673" t="-1159" b="-527"/>
                </a:stretch>
              </a:blipFill>
            </p:spPr>
            <p:txBody>
              <a:bodyPr/>
              <a:lstStyle/>
              <a:p>
                <a:r>
                  <a:rPr 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Some unstable models</a:t>
            </a:r>
          </a:p>
        </p:txBody>
      </p:sp>
      <p:sp>
        <p:nvSpPr>
          <p:cNvPr id="3" name="Content Placeholder 2"/>
          <p:cNvSpPr>
            <a:spLocks noGrp="1"/>
          </p:cNvSpPr>
          <p:nvPr>
            <p:ph idx="1"/>
          </p:nvPr>
        </p:nvSpPr>
        <p:spPr/>
        <p:txBody>
          <a:bodyPr/>
          <a:lstStyle/>
          <a:p>
            <a:pPr lvl="0"/>
            <a:r>
              <a:t>Some of the combinations of (Error, Trend, Seasonal) can lead to numerical difficulties; see equations with division by a state.</a:t>
            </a:r>
          </a:p>
          <a:p>
            <a:pPr lvl="0"/>
            <a:r>
              <a:t>These are: ETS(A,N,M), ETS(A,A,M), ETS(A,A,M).</a:t>
            </a:r>
          </a:p>
          <a:p>
            <a:pPr lvl="0"/>
            <a:r>
              <a:t>Models with multiplicative errors are useful for strictly positive data, but are not numerically stable with data containing zeros or negative values. In that case only the six fully additive models will be applied.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Exponential smoothing models</a:t>
            </a:r>
          </a:p>
        </p:txBody>
      </p:sp>
      <p:pic>
        <p:nvPicPr>
          <p:cNvPr id="5" name="Content Placeholder 4">
            <a:extLst>
              <a:ext uri="{FF2B5EF4-FFF2-40B4-BE49-F238E27FC236}">
                <a16:creationId xmlns:a16="http://schemas.microsoft.com/office/drawing/2014/main" id="{8321D2AA-0633-2849-CC09-3FE45E43C83B}"/>
              </a:ext>
            </a:extLst>
          </p:cNvPr>
          <p:cNvPicPr>
            <a:picLocks noGrp="1" noChangeAspect="1"/>
          </p:cNvPicPr>
          <p:nvPr>
            <p:ph idx="1"/>
          </p:nvPr>
        </p:nvPicPr>
        <p:blipFill>
          <a:blip r:embed="rId2"/>
          <a:stretch>
            <a:fillRect/>
          </a:stretch>
        </p:blipFill>
        <p:spPr>
          <a:xfrm>
            <a:off x="1601319" y="850666"/>
            <a:ext cx="9890389" cy="5011291"/>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52" y="2826716"/>
            <a:ext cx="10363200" cy="1464954"/>
          </a:xfrm>
          <a:solidFill>
            <a:schemeClr val="bg1">
              <a:alpha val="75000"/>
            </a:schemeClr>
          </a:solidFill>
        </p:spPr>
        <p:txBody>
          <a:bodyPr/>
          <a:lstStyle/>
          <a:p>
            <a:pPr marL="0" lvl="0" indent="0">
              <a:buNone/>
            </a:pPr>
            <a:r>
              <a:t>Forecasting with exponential smoothing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Forecasting with ETS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b="1"/>
                  <a:t>Traditional point forecasts:</a:t>
                </a:r>
                <a:r>
                  <a:t> iterate the equations for </a:t>
                </a:r>
                <a14:m>
                  <m:oMath xmlns:m="http://schemas.openxmlformats.org/officeDocument/2006/math">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h</m:t>
                    </m:r>
                  </m:oMath>
                </a14:m>
                <a:r>
                  <a:t> and set all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0</m:t>
                    </m:r>
                  </m:oMath>
                </a14:m>
                <a:r>
                  <a:t> for </a:t>
                </a:r>
                <a14:m>
                  <m:oMath xmlns:m="http://schemas.openxmlformats.org/officeDocument/2006/math">
                    <m:r>
                      <a:rPr>
                        <a:latin typeface="Cambria Math" panose="02040503050406030204" pitchFamily="18" charset="0"/>
                      </a:rPr>
                      <m:t>𝑡</m:t>
                    </m:r>
                    <m:r>
                      <a:rPr>
                        <a:latin typeface="Cambria Math" panose="02040503050406030204" pitchFamily="18" charset="0"/>
                      </a:rPr>
                      <m:t>&gt;</m:t>
                    </m:r>
                    <m:r>
                      <a:rPr>
                        <a:latin typeface="Cambria Math" panose="02040503050406030204" pitchFamily="18" charset="0"/>
                      </a:rPr>
                      <m:t>𝑇</m:t>
                    </m:r>
                  </m:oMath>
                </a14:m>
                <a:r>
                  <a:t>.</a:t>
                </a:r>
              </a:p>
              <a:p>
                <a:pPr lvl="0"/>
                <a:r>
                  <a:t>Not the same as </a:t>
                </a:r>
                <a14:m>
                  <m:oMath xmlns:m="http://schemas.openxmlformats.org/officeDocument/2006/math">
                    <m:r>
                      <m:rPr>
                        <m:nor/>
                      </m:rPr>
                      <a:rPr/>
                      <m:t>E</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𝐱</m:t>
                            </m:r>
                          </m:e>
                          <m:sub>
                            <m:r>
                              <a:rPr>
                                <a:latin typeface="Cambria Math" panose="02040503050406030204" pitchFamily="18" charset="0"/>
                              </a:rPr>
                              <m:t>𝑡</m:t>
                            </m:r>
                          </m:sub>
                        </m:sSub>
                      </m:e>
                    </m:d>
                  </m:oMath>
                </a14:m>
                <a:r>
                  <a:t> unless seasonality is additive.</a:t>
                </a:r>
              </a:p>
              <a:p>
                <a:pPr lvl="0"/>
                <a:r>
                  <a:rPr>
                    <a:latin typeface="Courier"/>
                  </a:rPr>
                  <a:t>fable</a:t>
                </a:r>
                <a:r>
                  <a:t> uses </a:t>
                </a:r>
                <a14:m>
                  <m:oMath xmlns:m="http://schemas.openxmlformats.org/officeDocument/2006/math">
                    <m:r>
                      <m:rPr>
                        <m:nor/>
                      </m:rPr>
                      <a:rPr/>
                      <m:t>E</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h</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𝐱</m:t>
                            </m:r>
                          </m:e>
                          <m:sub>
                            <m:r>
                              <a:rPr>
                                <a:latin typeface="Cambria Math" panose="02040503050406030204" pitchFamily="18" charset="0"/>
                              </a:rPr>
                              <m:t>𝑡</m:t>
                            </m:r>
                          </m:sub>
                        </m:sSub>
                      </m:e>
                    </m:d>
                  </m:oMath>
                </a14:m>
                <a:r>
                  <a:t>.</a:t>
                </a:r>
              </a:p>
              <a:p>
                <a:pPr lvl="0"/>
                <a:r>
                  <a:t>Point forecasts for ETS(A,*,*) are identical to ETS(M,*,*) if the parameters are the same.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370" r="-2054"/>
                </a:stretch>
              </a:blipFill>
            </p:spPr>
            <p:txBody>
              <a:bodyPr/>
              <a:lstStyle/>
              <a:p>
                <a:r>
                  <a:rPr lang="en-US">
                    <a:noFill/>
                  </a:rPr>
                  <a:t> </a:t>
                </a:r>
              </a:p>
            </p:txBody>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ETS(A,A,N)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r>
                            <a:rPr>
                              <a:latin typeface="Cambria Math" panose="02040503050406030204" pitchFamily="18" charset="0"/>
                            </a:rPr>
                            <m:t>+</m:t>
                          </m:r>
                          <m:r>
                            <a:rPr>
                              <a:latin typeface="Cambria Math" panose="02040503050406030204" pitchFamily="18" charset="0"/>
                            </a:rPr>
                            <m:t>𝛽</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r>
                        <a:rPr>
                          <a:latin typeface="Cambria Math" panose="02040503050406030204" pitchFamily="18" charset="0"/>
                        </a:rPr>
                        <m:t>2</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oMath>
                  </m:oMathPara>
                </a14:m>
                <a:endParaRPr dirty="0"/>
              </a:p>
              <a:p>
                <a:pPr marL="0" lvl="0" indent="0">
                  <a:buNone/>
                </a:pPr>
                <a:r>
                  <a:rPr dirty="0"/>
                  <a:t>etc.</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Simple 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lang="en-US" dirty="0"/>
                  <a:t>Time series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sub>
                    </m:sSub>
                  </m:oMath>
                </a14:m>
                <a:r>
                  <a:rPr lang="ar-AE" dirty="0"/>
                  <a:t>.</a:t>
                </a:r>
              </a:p>
              <a:p>
                <a:pPr marL="0" lvl="0" indent="0">
                  <a:buNone/>
                </a:pPr>
                <a:r>
                  <a:rPr lang="en-US" b="1" dirty="0"/>
                  <a:t>Random walk forecasts</a:t>
                </a:r>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𝑇</m:t>
                          </m:r>
                          <m:r>
                            <a:rPr lang="ar-AE">
                              <a:latin typeface="Cambria Math" panose="02040503050406030204" pitchFamily="18" charset="0"/>
                            </a:rPr>
                            <m:t>+</m:t>
                          </m:r>
                          <m:r>
                            <m:rPr>
                              <m:sty m:val="p"/>
                            </m:rPr>
                            <a:rPr lang="en-US" b="0" i="0" smtClean="0">
                              <a:latin typeface="Cambria Math" panose="02040503050406030204" pitchFamily="18" charset="0"/>
                            </a:rPr>
                            <m:t>h</m:t>
                          </m:r>
                          <m:r>
                            <a:rPr lang="en-US">
                              <a:latin typeface="Cambria Math" panose="02040503050406030204" pitchFamily="18" charset="0"/>
                            </a:rPr>
                            <m:t>|</m:t>
                          </m:r>
                          <m:r>
                            <a:rPr lang="en-US">
                              <a:latin typeface="Cambria Math" panose="02040503050406030204" pitchFamily="18" charset="0"/>
                            </a:rPr>
                            <m:t>𝑇</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sub>
                      </m:sSub>
                    </m:oMath>
                  </m:oMathPara>
                </a14:m>
                <a:endParaRPr lang="ar-AE" b="1" dirty="0"/>
              </a:p>
              <a:p>
                <a:pPr marL="0" lvl="0" indent="0">
                  <a:buNone/>
                </a:pPr>
                <a:r>
                  <a:rPr lang="en-US" b="1" dirty="0"/>
                  <a:t>Average forecasts</a:t>
                </a:r>
              </a:p>
              <a:p>
                <a:pPr marL="0" lvl="0"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𝑦</m:t>
                              </m:r>
                            </m:e>
                          </m:acc>
                        </m:e>
                        <m:sub>
                          <m:r>
                            <a:rPr lang="ar-AE">
                              <a:latin typeface="Cambria Math" panose="02040503050406030204" pitchFamily="18" charset="0"/>
                            </a:rPr>
                            <m:t>𝑇</m:t>
                          </m:r>
                          <m:r>
                            <a:rPr lang="ar-AE">
                              <a:latin typeface="Cambria Math" panose="02040503050406030204" pitchFamily="18" charset="0"/>
                            </a:rPr>
                            <m:t>+</m:t>
                          </m:r>
                          <m:r>
                            <m:rPr>
                              <m:sty m:val="p"/>
                            </m:rPr>
                            <a:rPr lang="en-US" b="0" i="0" smtClean="0">
                              <a:latin typeface="Cambria Math" panose="02040503050406030204" pitchFamily="18" charset="0"/>
                            </a:rPr>
                            <m:t>h</m:t>
                          </m:r>
                          <m:r>
                            <a:rPr lang="ar-AE">
                              <a:latin typeface="Cambria Math" panose="02040503050406030204" pitchFamily="18" charset="0"/>
                            </a:rPr>
                            <m:t>|</m:t>
                          </m:r>
                          <m:r>
                            <a:rPr lang="ar-AE">
                              <a:latin typeface="Cambria Math" panose="02040503050406030204" pitchFamily="18" charset="0"/>
                            </a:rPr>
                            <m:t>𝑇</m:t>
                          </m:r>
                        </m:sub>
                      </m:sSub>
                      <m:r>
                        <a:rPr lang="ar-AE">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𝑇</m:t>
                          </m:r>
                        </m:den>
                      </m:f>
                      <m:nary>
                        <m:naryPr>
                          <m:chr m:val="∑"/>
                          <m:limLoc m:val="undOvr"/>
                          <m:ctrlPr>
                            <a:rPr lang="ar-AE" i="1">
                              <a:latin typeface="Cambria Math" panose="02040503050406030204" pitchFamily="18" charset="0"/>
                            </a:rPr>
                          </m:ctrlPr>
                        </m:naryPr>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up>
                          <m:r>
                            <a:rPr lang="ar-AE">
                              <a:latin typeface="Cambria Math" panose="02040503050406030204" pitchFamily="18" charset="0"/>
                            </a:rPr>
                            <m:t>𝑇</m:t>
                          </m:r>
                        </m:sup>
                        <m:e>
                          <m:sSub>
                            <m:sSubPr>
                              <m:ctrlPr>
                                <a:rPr lang="ar-AE" i="1">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𝑡</m:t>
                              </m:r>
                            </m:sub>
                          </m:sSub>
                        </m:e>
                      </m:nary>
                    </m:oMath>
                  </m:oMathPara>
                </a14:m>
                <a:endParaRPr lang="ar-AE" b="1" dirty="0"/>
              </a:p>
              <a:p>
                <a:pPr lvl="0"/>
                <a:r>
                  <a:rPr lang="en-US" dirty="0"/>
                  <a:t>Want something in between these methods.</a:t>
                </a:r>
              </a:p>
              <a:p>
                <a:pPr lvl="0"/>
                <a:r>
                  <a:rPr lang="en-US" dirty="0"/>
                  <a:t>Most recent data should have more weight.</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1" t="-1581"/>
                </a:stretch>
              </a:blipFill>
            </p:spPr>
            <p:txBody>
              <a:bodyPr/>
              <a:lstStyle/>
              <a:p>
                <a:r>
                  <a:rPr lang="en-US">
                    <a:noFill/>
                  </a:rPr>
                  <a:t> </a:t>
                </a:r>
              </a:p>
            </p:txBody>
          </p:sp>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ETS(M,A,N)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9229" y="734190"/>
                <a:ext cx="11634761" cy="5780075"/>
              </a:xfrm>
            </p:spPr>
            <p:txBody>
              <a:bodyPr/>
              <a:lstStyle/>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e>
                      </m:d>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r>
                        <a:rPr>
                          <a:latin typeface="Cambria Math" panose="02040503050406030204" pitchFamily="18" charset="0"/>
                        </a:rPr>
                        <m:t>.</m:t>
                      </m:r>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sub>
                      </m:sSub>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sub>
                          </m:sSub>
                        </m:e>
                      </m:d>
                    </m:oMath>
                  </m:oMathPara>
                </a14:m>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e>
                      </m:d>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r>
                            <a:rPr>
                              <a:latin typeface="Cambria Math" panose="02040503050406030204" pitchFamily="18" charset="0"/>
                            </a:rPr>
                            <m:t>+</m:t>
                          </m:r>
                          <m:r>
                            <a:rPr>
                              <a:latin typeface="Cambria Math" panose="02040503050406030204" pitchFamily="18" charset="0"/>
                            </a:rPr>
                            <m:t>𝛽</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e>
                          </m:d>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1</m:t>
                              </m:r>
                            </m:sub>
                          </m:sSub>
                        </m:e>
                      </m:d>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sub>
                          </m:sSub>
                        </m:e>
                      </m:d>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𝑇</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ℓ</m:t>
                          </m:r>
                        </m:e>
                        <m:sub>
                          <m:r>
                            <a:rPr>
                              <a:latin typeface="Cambria Math" panose="02040503050406030204" pitchFamily="18" charset="0"/>
                            </a:rPr>
                            <m:t>𝑇</m:t>
                          </m:r>
                        </m:sub>
                      </m:sSub>
                      <m:r>
                        <a:rPr>
                          <a:latin typeface="Cambria Math" panose="02040503050406030204" pitchFamily="18" charset="0"/>
                        </a:rPr>
                        <m:t>+</m:t>
                      </m:r>
                      <m:r>
                        <a:rPr>
                          <a:latin typeface="Cambria Math" panose="02040503050406030204" pitchFamily="18" charset="0"/>
                        </a:rPr>
                        <m:t>2</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𝑇</m:t>
                          </m:r>
                        </m:sub>
                      </m:sSub>
                    </m:oMath>
                  </m:oMathPara>
                </a14:m>
                <a:endParaRPr dirty="0"/>
              </a:p>
              <a:p>
                <a:pPr marL="0" lvl="0" indent="0">
                  <a:buNone/>
                </a:pPr>
                <a:r>
                  <a:rPr dirty="0"/>
                  <a:t>etc.</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9229" y="734190"/>
                <a:ext cx="11634761" cy="5780075"/>
              </a:xfrm>
              <a:blipFill>
                <a:blip r:embed="rId2"/>
                <a:stretch>
                  <a:fillRect l="-1362"/>
                </a:stretch>
              </a:blipFill>
            </p:spPr>
            <p:txBody>
              <a:bodyPr/>
              <a:lstStyle/>
              <a:p>
                <a:r>
                  <a:rPr lang="en-US">
                    <a:noFill/>
                  </a:rPr>
                  <a:t> </a:t>
                </a:r>
              </a:p>
            </p:txBody>
          </p:sp>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Forecasting with ETS models</a:t>
            </a:r>
          </a:p>
        </p:txBody>
      </p:sp>
      <p:sp>
        <p:nvSpPr>
          <p:cNvPr id="3" name="Content Placeholder 2"/>
          <p:cNvSpPr>
            <a:spLocks noGrp="1"/>
          </p:cNvSpPr>
          <p:nvPr>
            <p:ph idx="1"/>
          </p:nvPr>
        </p:nvSpPr>
        <p:spPr/>
        <p:txBody>
          <a:bodyPr/>
          <a:lstStyle/>
          <a:p>
            <a:pPr marL="0" lvl="0" indent="0">
              <a:buNone/>
            </a:pPr>
            <a:r>
              <a:rPr b="1"/>
              <a:t>Prediction intervals:</a:t>
            </a:r>
            <a:r>
              <a:t> can only be generated using the models.</a:t>
            </a:r>
          </a:p>
          <a:p>
            <a:pPr lvl="0"/>
            <a:r>
              <a:t>The prediction intervals will differ between models with additive and multiplicative errors.</a:t>
            </a:r>
          </a:p>
          <a:p>
            <a:pPr lvl="0"/>
            <a:r>
              <a:t>Exact formulae for some models.</a:t>
            </a:r>
          </a:p>
          <a:p>
            <a:pPr lvl="0"/>
            <a:r>
              <a:t>More general to simulate future sample paths, conditional on the last estimate of the states, and to obtain prediction intervals from the percentiles of these simulated future paths.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Prediction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2879" y="982384"/>
                <a:ext cx="12009121" cy="5780075"/>
              </a:xfrm>
            </p:spPr>
            <p:txBody>
              <a:bodyPr>
                <a:normAutofit/>
              </a:bodyPr>
              <a:lstStyle/>
              <a:p>
                <a:pPr marL="0" lvl="0" indent="0">
                  <a:buNone/>
                </a:pPr>
                <a:r>
                  <a:rPr dirty="0"/>
                  <a:t>PI for most ETS models: </a:t>
                </a:r>
                <a14:m>
                  <m:oMath xmlns:m="http://schemas.openxmlformats.org/officeDocument/2006/math">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𝑦</m:t>
                            </m:r>
                          </m:e>
                        </m:acc>
                      </m:e>
                      <m:sub>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h</m:t>
                        </m:r>
                        <m:r>
                          <a:rPr>
                            <a:latin typeface="Cambria Math" panose="02040503050406030204" pitchFamily="18" charset="0"/>
                          </a:rPr>
                          <m:t>|</m:t>
                        </m:r>
                        <m:r>
                          <a:rPr>
                            <a:latin typeface="Cambria Math" panose="02040503050406030204" pitchFamily="18" charset="0"/>
                          </a:rPr>
                          <m:t>𝑇</m:t>
                        </m:r>
                      </m:sub>
                    </m:sSub>
                    <m:r>
                      <a:rPr>
                        <a:latin typeface="Cambria Math" panose="02040503050406030204" pitchFamily="18" charset="0"/>
                      </a:rPr>
                      <m:t>±</m:t>
                    </m:r>
                    <m:r>
                      <a:rPr>
                        <a:latin typeface="Cambria Math" panose="02040503050406030204" pitchFamily="18" charset="0"/>
                      </a:rPr>
                      <m:t>𝑐</m:t>
                    </m:r>
                    <m:sSub>
                      <m:sSubPr>
                        <m:ctrlPr>
                          <a:rPr i="1">
                            <a:latin typeface="Cambria Math" panose="02040503050406030204" pitchFamily="18" charset="0"/>
                          </a:rPr>
                        </m:ctrlPr>
                      </m:sSubPr>
                      <m:e>
                        <m:r>
                          <a:rPr>
                            <a:latin typeface="Cambria Math" panose="02040503050406030204" pitchFamily="18" charset="0"/>
                          </a:rPr>
                          <m:t>𝜎</m:t>
                        </m:r>
                      </m:e>
                      <m:sub>
                        <m:r>
                          <a:rPr>
                            <a:latin typeface="Cambria Math" panose="02040503050406030204" pitchFamily="18" charset="0"/>
                          </a:rPr>
                          <m:t>h</m:t>
                        </m:r>
                      </m:sub>
                    </m:sSub>
                  </m:oMath>
                </a14:m>
                <a:r>
                  <a:rPr dirty="0"/>
                  <a:t>, where </a:t>
                </a:r>
                <a14:m>
                  <m:oMath xmlns:m="http://schemas.openxmlformats.org/officeDocument/2006/math">
                    <m:r>
                      <a:rPr>
                        <a:latin typeface="Cambria Math" panose="02040503050406030204" pitchFamily="18" charset="0"/>
                      </a:rPr>
                      <m:t>𝑐</m:t>
                    </m:r>
                  </m:oMath>
                </a14:m>
                <a:r>
                  <a:rPr dirty="0"/>
                  <a:t> depends on coverage probability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𝜎</m:t>
                        </m:r>
                      </m:e>
                      <m:sub>
                        <m:r>
                          <a:rPr>
                            <a:latin typeface="Cambria Math" panose="02040503050406030204" pitchFamily="18" charset="0"/>
                          </a:rPr>
                          <m:t>h</m:t>
                        </m:r>
                      </m:sub>
                    </m:sSub>
                  </m:oMath>
                </a14:m>
                <a:r>
                  <a:rPr dirty="0"/>
                  <a:t> is forecast standard deviation.</a:t>
                </a:r>
              </a:p>
              <a:p>
                <a:pPr marL="0" lvl="0" indent="0">
                  <a:buNone/>
                </a:pPr>
                <a:r>
                  <a:rPr sz="1800" dirty="0"/>
                  <a:t>(A,N,N): </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𝜎</m:t>
                        </m:r>
                      </m:e>
                      <m:sub>
                        <m:r>
                          <a:rPr sz="1800">
                            <a:latin typeface="Cambria Math" panose="02040503050406030204" pitchFamily="18" charset="0"/>
                          </a:rPr>
                          <m:t>h</m:t>
                        </m:r>
                      </m:sub>
                    </m:sSub>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𝜎</m:t>
                        </m:r>
                      </m:e>
                      <m:sup>
                        <m:r>
                          <a:rPr sz="1800">
                            <a:latin typeface="Cambria Math" panose="02040503050406030204" pitchFamily="18" charset="0"/>
                          </a:rPr>
                          <m:t>2</m:t>
                        </m:r>
                      </m:sup>
                    </m:sSup>
                    <m:d>
                      <m:dPr>
                        <m:begChr m:val="["/>
                        <m:endChr m:val="]"/>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𝛼</m:t>
                            </m:r>
                          </m:e>
                          <m:sup>
                            <m:r>
                              <a:rPr sz="1800">
                                <a:latin typeface="Cambria Math" panose="02040503050406030204" pitchFamily="18" charset="0"/>
                              </a:rPr>
                              <m:t>2</m:t>
                            </m:r>
                          </m:sup>
                        </m:sSup>
                        <m:d>
                          <m:dPr>
                            <m:ctrlPr>
                              <a:rPr sz="1800" i="1">
                                <a:latin typeface="Cambria Math" panose="02040503050406030204" pitchFamily="18" charset="0"/>
                              </a:rPr>
                            </m:ctrlPr>
                          </m:dPr>
                          <m:e>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e>
                    </m:d>
                  </m:oMath>
                </a14:m>
                <a:endParaRPr sz="1800" dirty="0"/>
              </a:p>
              <a:p>
                <a:pPr marL="0" lvl="0" indent="0">
                  <a:buNone/>
                </a:pPr>
                <a:r>
                  <a:rPr sz="1800" dirty="0"/>
                  <a:t>(A,A,N): </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𝜎</m:t>
                        </m:r>
                      </m:e>
                      <m:sub>
                        <m:r>
                          <a:rPr sz="1800">
                            <a:latin typeface="Cambria Math" panose="02040503050406030204" pitchFamily="18" charset="0"/>
                          </a:rPr>
                          <m:t>h</m:t>
                        </m:r>
                      </m:sub>
                    </m:sSub>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𝜎</m:t>
                        </m:r>
                      </m:e>
                      <m:sup>
                        <m:r>
                          <a:rPr sz="1800">
                            <a:latin typeface="Cambria Math" panose="02040503050406030204" pitchFamily="18" charset="0"/>
                          </a:rPr>
                          <m:t>2</m:t>
                        </m:r>
                      </m:sup>
                    </m:sSup>
                    <m:d>
                      <m:dPr>
                        <m:begChr m:val="["/>
                        <m:endChr m:val="]"/>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d>
                          <m:dPr>
                            <m:ctrlPr>
                              <a:rPr sz="1800" i="1">
                                <a:latin typeface="Cambria Math" panose="02040503050406030204" pitchFamily="18" charset="0"/>
                              </a:rPr>
                            </m:ctrlPr>
                          </m:dPr>
                          <m:e>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d>
                          <m:dPr>
                            <m:begChr m:val="{"/>
                            <m:endChr m:val="}"/>
                            <m:ctrlPr>
                              <a:rPr sz="1800" i="1">
                                <a:latin typeface="Cambria Math" panose="02040503050406030204" pitchFamily="18" charset="0"/>
                              </a:rPr>
                            </m:ctrlPr>
                          </m:dPr>
                          <m:e>
                            <m:sSup>
                              <m:sSupPr>
                                <m:ctrlPr>
                                  <a:rPr sz="1800" i="1">
                                    <a:latin typeface="Cambria Math" panose="02040503050406030204" pitchFamily="18" charset="0"/>
                                  </a:rPr>
                                </m:ctrlPr>
                              </m:sSupPr>
                              <m:e>
                                <m:r>
                                  <a:rPr sz="1800">
                                    <a:latin typeface="Cambria Math" panose="02040503050406030204" pitchFamily="18" charset="0"/>
                                  </a:rPr>
                                  <m:t>𝛼</m:t>
                                </m:r>
                              </m:e>
                              <m:sup>
                                <m:r>
                                  <a:rPr sz="1800">
                                    <a:latin typeface="Cambria Math" panose="02040503050406030204" pitchFamily="18" charset="0"/>
                                  </a:rPr>
                                  <m:t>2</m:t>
                                </m:r>
                              </m:sup>
                            </m:sSup>
                            <m:r>
                              <a:rPr sz="1800">
                                <a:latin typeface="Cambria Math" panose="02040503050406030204" pitchFamily="18" charset="0"/>
                              </a:rPr>
                              <m:t>+</m:t>
                            </m:r>
                            <m:r>
                              <a:rPr sz="1800">
                                <a:latin typeface="Cambria Math" panose="02040503050406030204" pitchFamily="18" charset="0"/>
                              </a:rPr>
                              <m:t>𝛼𝛽</m:t>
                            </m:r>
                            <m:r>
                              <a:rPr sz="1800">
                                <a:latin typeface="Cambria Math" panose="02040503050406030204" pitchFamily="18" charset="0"/>
                              </a:rPr>
                              <m:t>h</m:t>
                            </m:r>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1</m:t>
                                </m:r>
                              </m:num>
                              <m:den>
                                <m:r>
                                  <a:rPr sz="1800">
                                    <a:latin typeface="Cambria Math" panose="02040503050406030204" pitchFamily="18" charset="0"/>
                                  </a:rPr>
                                  <m:t>6</m:t>
                                </m:r>
                              </m:den>
                            </m:f>
                            <m:sSup>
                              <m:sSupPr>
                                <m:ctrlPr>
                                  <a:rPr sz="1800" i="1">
                                    <a:latin typeface="Cambria Math" panose="02040503050406030204" pitchFamily="18" charset="0"/>
                                  </a:rPr>
                                </m:ctrlPr>
                              </m:sSupPr>
                              <m:e>
                                <m:r>
                                  <a:rPr sz="1800">
                                    <a:latin typeface="Cambria Math" panose="02040503050406030204" pitchFamily="18" charset="0"/>
                                  </a:rPr>
                                  <m:t>𝛽</m:t>
                                </m:r>
                              </m:e>
                              <m:sup>
                                <m:r>
                                  <a:rPr sz="1800">
                                    <a:latin typeface="Cambria Math" panose="02040503050406030204" pitchFamily="18" charset="0"/>
                                  </a:rPr>
                                  <m:t>2</m:t>
                                </m:r>
                              </m:sup>
                            </m:sSup>
                            <m:r>
                              <a:rPr sz="1800">
                                <a:latin typeface="Cambria Math" panose="02040503050406030204" pitchFamily="18" charset="0"/>
                              </a:rPr>
                              <m:t>h</m:t>
                            </m:r>
                            <m:d>
                              <m:dPr>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e>
                        </m:d>
                      </m:e>
                    </m:d>
                  </m:oMath>
                </a14:m>
                <a:endParaRPr sz="1800" dirty="0"/>
              </a:p>
              <a:p>
                <a:pPr marL="0" lvl="0" indent="0">
                  <a:buNone/>
                </a:pPr>
                <a:r>
                  <a:rPr sz="1800" dirty="0"/>
                  <a:t>(A,A</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m:t>
                        </m:r>
                      </m:e>
                      <m:sub>
                        <m:r>
                          <a:rPr sz="1800">
                            <a:latin typeface="Cambria Math" panose="02040503050406030204" pitchFamily="18" charset="0"/>
                          </a:rPr>
                          <m:t>𝑑</m:t>
                        </m:r>
                      </m:sub>
                    </m:sSub>
                  </m:oMath>
                </a14:m>
                <a:r>
                  <a:rPr sz="1800" dirty="0"/>
                  <a:t>,N): </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𝜎</m:t>
                        </m:r>
                      </m:e>
                      <m:sub>
                        <m:r>
                          <a:rPr sz="1800">
                            <a:latin typeface="Cambria Math" panose="02040503050406030204" pitchFamily="18" charset="0"/>
                          </a:rPr>
                          <m:t>h</m:t>
                        </m:r>
                      </m:sub>
                    </m:sSub>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𝜎</m:t>
                        </m:r>
                      </m:e>
                      <m:sup>
                        <m:r>
                          <a:rPr sz="1800">
                            <a:latin typeface="Cambria Math" panose="02040503050406030204" pitchFamily="18" charset="0"/>
                          </a:rPr>
                          <m:t>2</m:t>
                        </m:r>
                      </m:sup>
                    </m:sSup>
                    <m:d>
                      <m:dPr>
                        <m:begChr m:val="["/>
                        <m:endChr m:val="]"/>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𝛼</m:t>
                            </m:r>
                          </m:e>
                          <m:sup>
                            <m:r>
                              <a:rPr sz="1800">
                                <a:latin typeface="Cambria Math" panose="02040503050406030204" pitchFamily="18" charset="0"/>
                              </a:rPr>
                              <m:t>2</m:t>
                            </m:r>
                          </m:sup>
                        </m:sSup>
                        <m:d>
                          <m:dPr>
                            <m:ctrlPr>
                              <a:rPr sz="1800" i="1">
                                <a:latin typeface="Cambria Math" panose="02040503050406030204" pitchFamily="18" charset="0"/>
                              </a:rPr>
                            </m:ctrlPr>
                          </m:dPr>
                          <m:e>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𝛽𝜙</m:t>
                            </m:r>
                            <m:r>
                              <a:rPr sz="1800">
                                <a:latin typeface="Cambria Math" panose="02040503050406030204" pitchFamily="18" charset="0"/>
                              </a:rPr>
                              <m:t>h</m:t>
                            </m:r>
                          </m:num>
                          <m:den>
                            <m:sSup>
                              <m:sSupPr>
                                <m:ctrlPr>
                                  <a:rPr sz="1800" i="1">
                                    <a:latin typeface="Cambria Math" panose="02040503050406030204" pitchFamily="18" charset="0"/>
                                  </a:rPr>
                                </m:ctrlPr>
                              </m:sSupPr>
                              <m:e>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e>
                              <m:sup>
                                <m:r>
                                  <a:rPr sz="1800">
                                    <a:latin typeface="Cambria Math" panose="02040503050406030204" pitchFamily="18" charset="0"/>
                                  </a:rPr>
                                  <m:t>2</m:t>
                                </m:r>
                              </m:sup>
                            </m:sSup>
                          </m:den>
                        </m:f>
                        <m:d>
                          <m:dPr>
                            <m:begChr m:val="{"/>
                            <m:endChr m:val="}"/>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r>
                              <a:rPr sz="1800">
                                <a:latin typeface="Cambria Math" panose="02040503050406030204" pitchFamily="18" charset="0"/>
                              </a:rPr>
                              <m:t>+</m:t>
                            </m:r>
                            <m:r>
                              <a:rPr sz="1800">
                                <a:latin typeface="Cambria Math" panose="02040503050406030204" pitchFamily="18" charset="0"/>
                              </a:rPr>
                              <m:t>𝛽𝜙</m:t>
                            </m:r>
                          </m:e>
                        </m:d>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𝛽𝜙</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h</m:t>
                                    </m:r>
                                  </m:sup>
                                </m:sSup>
                              </m:e>
                            </m:d>
                          </m:num>
                          <m:den>
                            <m:sSup>
                              <m:sSupPr>
                                <m:ctrlPr>
                                  <a:rPr sz="1800" i="1">
                                    <a:latin typeface="Cambria Math" panose="02040503050406030204" pitchFamily="18" charset="0"/>
                                  </a:rPr>
                                </m:ctrlPr>
                              </m:sSupPr>
                              <m:e>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e>
                              <m:sup>
                                <m:r>
                                  <a:rPr sz="1800">
                                    <a:latin typeface="Cambria Math" panose="02040503050406030204" pitchFamily="18" charset="0"/>
                                  </a:rPr>
                                  <m:t>2</m:t>
                                </m:r>
                              </m:sup>
                            </m:sSup>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2</m:t>
                                    </m:r>
                                  </m:sup>
                                </m:sSup>
                              </m:e>
                            </m:d>
                          </m:den>
                        </m:f>
                        <m:d>
                          <m:dPr>
                            <m:begChr m:val="{"/>
                            <m:endChr m:val="}"/>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2</m:t>
                                    </m:r>
                                  </m:sup>
                                </m:sSup>
                              </m:e>
                            </m:d>
                            <m:r>
                              <a:rPr sz="1800">
                                <a:latin typeface="Cambria Math" panose="02040503050406030204" pitchFamily="18" charset="0"/>
                              </a:rPr>
                              <m:t>+</m:t>
                            </m:r>
                            <m:r>
                              <a:rPr sz="1800">
                                <a:latin typeface="Cambria Math" panose="02040503050406030204" pitchFamily="18" charset="0"/>
                              </a:rPr>
                              <m:t>𝛽𝜙</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2</m:t>
                                </m:r>
                                <m:r>
                                  <a:rPr sz="1800">
                                    <a:latin typeface="Cambria Math" panose="02040503050406030204" pitchFamily="18" charset="0"/>
                                  </a:rPr>
                                  <m:t>𝜙</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h</m:t>
                                    </m:r>
                                  </m:sup>
                                </m:sSup>
                              </m:e>
                            </m:d>
                          </m:e>
                        </m:d>
                      </m:e>
                    </m:d>
                  </m:oMath>
                </a14:m>
                <a:endParaRPr sz="1800" dirty="0"/>
              </a:p>
              <a:p>
                <a:pPr marL="0" lvl="0" indent="0">
                  <a:buNone/>
                </a:pPr>
                <a:r>
                  <a:rPr sz="1800" dirty="0"/>
                  <a:t>(A,N,A): </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𝜎</m:t>
                        </m:r>
                      </m:e>
                      <m:sub>
                        <m:r>
                          <a:rPr sz="1800">
                            <a:latin typeface="Cambria Math" panose="02040503050406030204" pitchFamily="18" charset="0"/>
                          </a:rPr>
                          <m:t>h</m:t>
                        </m:r>
                      </m:sub>
                    </m:sSub>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𝜎</m:t>
                        </m:r>
                      </m:e>
                      <m:sup>
                        <m:r>
                          <a:rPr sz="1800">
                            <a:latin typeface="Cambria Math" panose="02040503050406030204" pitchFamily="18" charset="0"/>
                          </a:rPr>
                          <m:t>2</m:t>
                        </m:r>
                      </m:sup>
                    </m:sSup>
                    <m:d>
                      <m:dPr>
                        <m:begChr m:val="["/>
                        <m:endChr m:val="]"/>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𝛼</m:t>
                            </m:r>
                          </m:e>
                          <m:sup>
                            <m:r>
                              <a:rPr sz="1800">
                                <a:latin typeface="Cambria Math" panose="02040503050406030204" pitchFamily="18" charset="0"/>
                              </a:rPr>
                              <m:t>2</m:t>
                            </m:r>
                          </m:sup>
                        </m:sSup>
                        <m:d>
                          <m:dPr>
                            <m:ctrlPr>
                              <a:rPr sz="1800" i="1">
                                <a:latin typeface="Cambria Math" panose="02040503050406030204" pitchFamily="18" charset="0"/>
                              </a:rPr>
                            </m:ctrlPr>
                          </m:dPr>
                          <m:e>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r>
                          <a:rPr sz="1800">
                            <a:latin typeface="Cambria Math" panose="02040503050406030204" pitchFamily="18" charset="0"/>
                          </a:rPr>
                          <m:t>+</m:t>
                        </m:r>
                        <m:r>
                          <a:rPr sz="1800">
                            <a:latin typeface="Cambria Math" panose="02040503050406030204" pitchFamily="18" charset="0"/>
                          </a:rPr>
                          <m:t>𝛾</m:t>
                        </m:r>
                        <m:r>
                          <a:rPr sz="1800">
                            <a:latin typeface="Cambria Math" panose="02040503050406030204" pitchFamily="18" charset="0"/>
                          </a:rPr>
                          <m:t>𝑘</m:t>
                        </m:r>
                        <m:d>
                          <m:dPr>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r>
                              <a:rPr sz="1800">
                                <a:latin typeface="Cambria Math" panose="02040503050406030204" pitchFamily="18" charset="0"/>
                              </a:rPr>
                              <m:t>+</m:t>
                            </m:r>
                            <m:r>
                              <a:rPr sz="1800">
                                <a:latin typeface="Cambria Math" panose="02040503050406030204" pitchFamily="18" charset="0"/>
                              </a:rPr>
                              <m:t>𝛾</m:t>
                            </m:r>
                          </m:e>
                        </m:d>
                      </m:e>
                    </m:d>
                  </m:oMath>
                </a14:m>
                <a:endParaRPr sz="1800" dirty="0"/>
              </a:p>
              <a:p>
                <a:pPr marL="0" lvl="0" indent="0">
                  <a:buNone/>
                </a:pPr>
                <a:r>
                  <a:rPr sz="1800" dirty="0"/>
                  <a:t>(A,A,A): </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𝜎</m:t>
                        </m:r>
                      </m:e>
                      <m:sub>
                        <m:r>
                          <a:rPr sz="1800">
                            <a:latin typeface="Cambria Math" panose="02040503050406030204" pitchFamily="18" charset="0"/>
                          </a:rPr>
                          <m:t>h</m:t>
                        </m:r>
                      </m:sub>
                    </m:sSub>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𝜎</m:t>
                        </m:r>
                      </m:e>
                      <m:sup>
                        <m:r>
                          <a:rPr sz="1800">
                            <a:latin typeface="Cambria Math" panose="02040503050406030204" pitchFamily="18" charset="0"/>
                          </a:rPr>
                          <m:t>2</m:t>
                        </m:r>
                      </m:sup>
                    </m:sSup>
                    <m:d>
                      <m:dPr>
                        <m:begChr m:val="["/>
                        <m:endChr m:val="]"/>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d>
                          <m:dPr>
                            <m:ctrlPr>
                              <a:rPr sz="1800" i="1">
                                <a:latin typeface="Cambria Math" panose="02040503050406030204" pitchFamily="18" charset="0"/>
                              </a:rPr>
                            </m:ctrlPr>
                          </m:dPr>
                          <m:e>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d>
                          <m:dPr>
                            <m:begChr m:val="{"/>
                            <m:endChr m:val="}"/>
                            <m:ctrlPr>
                              <a:rPr sz="1800" i="1">
                                <a:latin typeface="Cambria Math" panose="02040503050406030204" pitchFamily="18" charset="0"/>
                              </a:rPr>
                            </m:ctrlPr>
                          </m:dPr>
                          <m:e>
                            <m:sSup>
                              <m:sSupPr>
                                <m:ctrlPr>
                                  <a:rPr sz="1800" i="1">
                                    <a:latin typeface="Cambria Math" panose="02040503050406030204" pitchFamily="18" charset="0"/>
                                  </a:rPr>
                                </m:ctrlPr>
                              </m:sSupPr>
                              <m:e>
                                <m:r>
                                  <a:rPr sz="1800">
                                    <a:latin typeface="Cambria Math" panose="02040503050406030204" pitchFamily="18" charset="0"/>
                                  </a:rPr>
                                  <m:t>𝛼</m:t>
                                </m:r>
                              </m:e>
                              <m:sup>
                                <m:r>
                                  <a:rPr sz="1800">
                                    <a:latin typeface="Cambria Math" panose="02040503050406030204" pitchFamily="18" charset="0"/>
                                  </a:rPr>
                                  <m:t>2</m:t>
                                </m:r>
                              </m:sup>
                            </m:sSup>
                            <m:r>
                              <a:rPr sz="1800">
                                <a:latin typeface="Cambria Math" panose="02040503050406030204" pitchFamily="18" charset="0"/>
                              </a:rPr>
                              <m:t>+</m:t>
                            </m:r>
                            <m:r>
                              <a:rPr sz="1800">
                                <a:latin typeface="Cambria Math" panose="02040503050406030204" pitchFamily="18" charset="0"/>
                              </a:rPr>
                              <m:t>𝛼𝛽</m:t>
                            </m:r>
                            <m:r>
                              <a:rPr sz="1800">
                                <a:latin typeface="Cambria Math" panose="02040503050406030204" pitchFamily="18" charset="0"/>
                              </a:rPr>
                              <m:t>h</m:t>
                            </m:r>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1</m:t>
                                </m:r>
                              </m:num>
                              <m:den>
                                <m:r>
                                  <a:rPr sz="1800">
                                    <a:latin typeface="Cambria Math" panose="02040503050406030204" pitchFamily="18" charset="0"/>
                                  </a:rPr>
                                  <m:t>6</m:t>
                                </m:r>
                              </m:den>
                            </m:f>
                            <m:sSup>
                              <m:sSupPr>
                                <m:ctrlPr>
                                  <a:rPr sz="1800" i="1">
                                    <a:latin typeface="Cambria Math" panose="02040503050406030204" pitchFamily="18" charset="0"/>
                                  </a:rPr>
                                </m:ctrlPr>
                              </m:sSupPr>
                              <m:e>
                                <m:r>
                                  <a:rPr sz="1800">
                                    <a:latin typeface="Cambria Math" panose="02040503050406030204" pitchFamily="18" charset="0"/>
                                  </a:rPr>
                                  <m:t>𝛽</m:t>
                                </m:r>
                              </m:e>
                              <m:sup>
                                <m:r>
                                  <a:rPr sz="1800">
                                    <a:latin typeface="Cambria Math" panose="02040503050406030204" pitchFamily="18" charset="0"/>
                                  </a:rPr>
                                  <m:t>2</m:t>
                                </m:r>
                              </m:sup>
                            </m:sSup>
                            <m:r>
                              <a:rPr sz="1800">
                                <a:latin typeface="Cambria Math" panose="02040503050406030204" pitchFamily="18" charset="0"/>
                              </a:rPr>
                              <m:t>h</m:t>
                            </m:r>
                            <m:d>
                              <m:dPr>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e>
                        </m:d>
                        <m:r>
                          <a:rPr sz="1800">
                            <a:latin typeface="Cambria Math" panose="02040503050406030204" pitchFamily="18" charset="0"/>
                          </a:rPr>
                          <m:t>+</m:t>
                        </m:r>
                        <m:r>
                          <a:rPr sz="1800">
                            <a:latin typeface="Cambria Math" panose="02040503050406030204" pitchFamily="18" charset="0"/>
                          </a:rPr>
                          <m:t>𝛾</m:t>
                        </m:r>
                        <m:r>
                          <a:rPr sz="1800">
                            <a:latin typeface="Cambria Math" panose="02040503050406030204" pitchFamily="18" charset="0"/>
                          </a:rPr>
                          <m:t>𝑘</m:t>
                        </m:r>
                        <m:d>
                          <m:dPr>
                            <m:begChr m:val="{"/>
                            <m:endChr m:val="}"/>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r>
                              <a:rPr sz="1800">
                                <a:latin typeface="Cambria Math" panose="02040503050406030204" pitchFamily="18" charset="0"/>
                              </a:rPr>
                              <m:t>+</m:t>
                            </m:r>
                            <m:r>
                              <a:rPr sz="1800">
                                <a:latin typeface="Cambria Math" panose="02040503050406030204" pitchFamily="18" charset="0"/>
                              </a:rPr>
                              <m:t>𝛾</m:t>
                            </m:r>
                            <m:r>
                              <a:rPr sz="1800">
                                <a:latin typeface="Cambria Math" panose="02040503050406030204" pitchFamily="18" charset="0"/>
                              </a:rPr>
                              <m:t>+</m:t>
                            </m:r>
                            <m:r>
                              <a:rPr sz="1800">
                                <a:latin typeface="Cambria Math" panose="02040503050406030204" pitchFamily="18" charset="0"/>
                              </a:rPr>
                              <m:t>𝛽</m:t>
                            </m:r>
                            <m:r>
                              <a:rPr sz="1800">
                                <a:latin typeface="Cambria Math" panose="02040503050406030204" pitchFamily="18" charset="0"/>
                              </a:rPr>
                              <m:t>𝑚</m:t>
                            </m:r>
                            <m:d>
                              <m:dPr>
                                <m:ctrlPr>
                                  <a:rPr sz="1800" i="1">
                                    <a:latin typeface="Cambria Math" panose="02040503050406030204" pitchFamily="18" charset="0"/>
                                  </a:rPr>
                                </m:ctrlPr>
                              </m:dPr>
                              <m:e>
                                <m:r>
                                  <a:rPr sz="1800">
                                    <a:latin typeface="Cambria Math" panose="02040503050406030204" pitchFamily="18" charset="0"/>
                                  </a:rPr>
                                  <m:t>𝑘</m:t>
                                </m:r>
                                <m:r>
                                  <a:rPr sz="1800">
                                    <a:latin typeface="Cambria Math" panose="02040503050406030204" pitchFamily="18" charset="0"/>
                                  </a:rPr>
                                  <m:t>+</m:t>
                                </m:r>
                                <m:r>
                                  <a:rPr sz="1800">
                                    <a:latin typeface="Cambria Math" panose="02040503050406030204" pitchFamily="18" charset="0"/>
                                  </a:rPr>
                                  <m:t>1</m:t>
                                </m:r>
                              </m:e>
                            </m:d>
                          </m:e>
                        </m:d>
                      </m:e>
                    </m:d>
                  </m:oMath>
                </a14:m>
                <a:endParaRPr sz="1800" dirty="0"/>
              </a:p>
              <a:p>
                <a:pPr marL="0" lvl="0" indent="0">
                  <a:buNone/>
                </a:pPr>
                <a:r>
                  <a:rPr sz="1800" dirty="0"/>
                  <a:t>(A,A</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m:t>
                        </m:r>
                      </m:e>
                      <m:sub>
                        <m:r>
                          <a:rPr sz="1800">
                            <a:latin typeface="Cambria Math" panose="02040503050406030204" pitchFamily="18" charset="0"/>
                          </a:rPr>
                          <m:t>𝑑</m:t>
                        </m:r>
                      </m:sub>
                    </m:sSub>
                  </m:oMath>
                </a14:m>
                <a:r>
                  <a:rPr sz="1800" dirty="0"/>
                  <a:t>,A): </a:t>
                </a:r>
                <a14:m>
                  <m:oMath xmlns:m="http://schemas.openxmlformats.org/officeDocument/2006/math">
                    <m:sSub>
                      <m:sSubPr>
                        <m:ctrlPr>
                          <a:rPr sz="1800" i="1">
                            <a:latin typeface="Cambria Math" panose="02040503050406030204" pitchFamily="18" charset="0"/>
                          </a:rPr>
                        </m:ctrlPr>
                      </m:sSubPr>
                      <m:e>
                        <m:r>
                          <a:rPr sz="1800">
                            <a:latin typeface="Cambria Math" panose="02040503050406030204" pitchFamily="18" charset="0"/>
                          </a:rPr>
                          <m:t>𝜎</m:t>
                        </m:r>
                      </m:e>
                      <m:sub>
                        <m:r>
                          <a:rPr sz="1800">
                            <a:latin typeface="Cambria Math" panose="02040503050406030204" pitchFamily="18" charset="0"/>
                          </a:rPr>
                          <m:t>h</m:t>
                        </m:r>
                      </m:sub>
                    </m:sSub>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𝜎</m:t>
                        </m:r>
                      </m:e>
                      <m:sup>
                        <m:r>
                          <a:rPr sz="1800">
                            <a:latin typeface="Cambria Math" panose="02040503050406030204" pitchFamily="18" charset="0"/>
                          </a:rPr>
                          <m:t>2</m:t>
                        </m:r>
                      </m:sup>
                    </m:sSup>
                    <m:r>
                      <a:rPr sz="1800">
                        <a:latin typeface="Cambria Math" panose="02040503050406030204" pitchFamily="18" charset="0"/>
                      </a:rPr>
                      <m:t>[</m:t>
                    </m:r>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𝛼</m:t>
                        </m:r>
                      </m:e>
                      <m:sup>
                        <m:r>
                          <a:rPr sz="1800">
                            <a:latin typeface="Cambria Math" panose="02040503050406030204" pitchFamily="18" charset="0"/>
                          </a:rPr>
                          <m:t>2</m:t>
                        </m:r>
                      </m:sup>
                    </m:sSup>
                    <m:d>
                      <m:dPr>
                        <m:ctrlPr>
                          <a:rPr sz="1800" i="1">
                            <a:latin typeface="Cambria Math" panose="02040503050406030204" pitchFamily="18" charset="0"/>
                          </a:rPr>
                        </m:ctrlPr>
                      </m:dPr>
                      <m:e>
                        <m:r>
                          <a:rPr sz="1800">
                            <a:latin typeface="Cambria Math" panose="02040503050406030204" pitchFamily="18" charset="0"/>
                          </a:rPr>
                          <m:t>h</m:t>
                        </m:r>
                        <m:r>
                          <a:rPr sz="1800">
                            <a:latin typeface="Cambria Math" panose="02040503050406030204" pitchFamily="18" charset="0"/>
                          </a:rPr>
                          <m:t>−</m:t>
                        </m:r>
                        <m:r>
                          <a:rPr sz="1800">
                            <a:latin typeface="Cambria Math" panose="02040503050406030204" pitchFamily="18" charset="0"/>
                          </a:rPr>
                          <m:t>1</m:t>
                        </m:r>
                      </m:e>
                    </m:d>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𝛽𝜙</m:t>
                        </m:r>
                        <m:r>
                          <a:rPr sz="1800">
                            <a:latin typeface="Cambria Math" panose="02040503050406030204" pitchFamily="18" charset="0"/>
                          </a:rPr>
                          <m:t>h</m:t>
                        </m:r>
                      </m:num>
                      <m:den>
                        <m:sSup>
                          <m:sSupPr>
                            <m:ctrlPr>
                              <a:rPr sz="1800" i="1">
                                <a:latin typeface="Cambria Math" panose="02040503050406030204" pitchFamily="18" charset="0"/>
                              </a:rPr>
                            </m:ctrlPr>
                          </m:sSupPr>
                          <m:e>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e>
                          <m:sup>
                            <m:r>
                              <a:rPr sz="1800">
                                <a:latin typeface="Cambria Math" panose="02040503050406030204" pitchFamily="18" charset="0"/>
                              </a:rPr>
                              <m:t>2</m:t>
                            </m:r>
                          </m:sup>
                        </m:sSup>
                      </m:den>
                    </m:f>
                    <m:d>
                      <m:dPr>
                        <m:begChr m:val="{"/>
                        <m:endChr m:val="}"/>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r>
                          <a:rPr sz="1800">
                            <a:latin typeface="Cambria Math" panose="02040503050406030204" pitchFamily="18" charset="0"/>
                          </a:rPr>
                          <m:t>+</m:t>
                        </m:r>
                        <m:r>
                          <a:rPr sz="1800">
                            <a:latin typeface="Cambria Math" panose="02040503050406030204" pitchFamily="18" charset="0"/>
                          </a:rPr>
                          <m:t>𝛽𝜙</m:t>
                        </m:r>
                      </m:e>
                    </m:d>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𝛽𝜙</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h</m:t>
                                </m:r>
                              </m:sup>
                            </m:sSup>
                          </m:e>
                        </m:d>
                      </m:num>
                      <m:den>
                        <m:sSup>
                          <m:sSupPr>
                            <m:ctrlPr>
                              <a:rPr sz="1800" i="1">
                                <a:latin typeface="Cambria Math" panose="02040503050406030204" pitchFamily="18" charset="0"/>
                              </a:rPr>
                            </m:ctrlPr>
                          </m:sSupPr>
                          <m:e>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e>
                          <m:sup>
                            <m:r>
                              <a:rPr sz="1800">
                                <a:latin typeface="Cambria Math" panose="02040503050406030204" pitchFamily="18" charset="0"/>
                              </a:rPr>
                              <m:t>2</m:t>
                            </m:r>
                          </m:sup>
                        </m:sSup>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2</m:t>
                                </m:r>
                              </m:sup>
                            </m:sSup>
                          </m:e>
                        </m:d>
                      </m:den>
                    </m:f>
                    <m:d>
                      <m:dPr>
                        <m:begChr m:val="{"/>
                        <m:endChr m:val="}"/>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2</m:t>
                                </m:r>
                              </m:sup>
                            </m:sSup>
                          </m:e>
                        </m:d>
                        <m:r>
                          <a:rPr sz="1800">
                            <a:latin typeface="Cambria Math" panose="02040503050406030204" pitchFamily="18" charset="0"/>
                          </a:rPr>
                          <m:t>+</m:t>
                        </m:r>
                        <m:r>
                          <a:rPr sz="1800">
                            <a:latin typeface="Cambria Math" panose="02040503050406030204" pitchFamily="18" charset="0"/>
                          </a:rPr>
                          <m:t>𝛽𝜙</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2</m:t>
                            </m:r>
                            <m:r>
                              <a:rPr sz="1800">
                                <a:latin typeface="Cambria Math" panose="02040503050406030204" pitchFamily="18" charset="0"/>
                              </a:rPr>
                              <m:t>𝜙</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h</m:t>
                                </m:r>
                              </m:sup>
                            </m:sSup>
                          </m:e>
                        </m:d>
                      </m:e>
                    </m:d>
                  </m:oMath>
                </a14:m>
                <a:endParaRPr sz="1800" dirty="0"/>
              </a:p>
              <a:p>
                <a:pPr marL="0" lvl="0" indent="0">
                  <a:buNone/>
                </a:pPr>
                <a14:m>
                  <m:oMathPara xmlns:m="http://schemas.openxmlformats.org/officeDocument/2006/math">
                    <m:oMathParaPr>
                      <m:jc m:val="centerGroup"/>
                    </m:oMathParaPr>
                    <m:oMath xmlns:m="http://schemas.openxmlformats.org/officeDocument/2006/math">
                      <m:r>
                        <a:rPr sz="1800">
                          <a:latin typeface="Cambria Math" panose="02040503050406030204" pitchFamily="18" charset="0"/>
                        </a:rPr>
                        <m:t>+</m:t>
                      </m:r>
                      <m:r>
                        <a:rPr sz="1800">
                          <a:latin typeface="Cambria Math" panose="02040503050406030204" pitchFamily="18" charset="0"/>
                        </a:rPr>
                        <m:t>𝛾</m:t>
                      </m:r>
                      <m:r>
                        <a:rPr sz="1800">
                          <a:latin typeface="Cambria Math" panose="02040503050406030204" pitchFamily="18" charset="0"/>
                        </a:rPr>
                        <m:t>𝑘</m:t>
                      </m:r>
                      <m:d>
                        <m:dPr>
                          <m:ctrlPr>
                            <a:rPr sz="1800" i="1">
                              <a:latin typeface="Cambria Math" panose="02040503050406030204" pitchFamily="18" charset="0"/>
                            </a:rPr>
                          </m:ctrlPr>
                        </m:dPr>
                        <m:e>
                          <m:r>
                            <a:rPr sz="1800">
                              <a:latin typeface="Cambria Math" panose="02040503050406030204" pitchFamily="18" charset="0"/>
                            </a:rPr>
                            <m:t>2</m:t>
                          </m:r>
                          <m:r>
                            <a:rPr sz="1800">
                              <a:latin typeface="Cambria Math" panose="02040503050406030204" pitchFamily="18" charset="0"/>
                            </a:rPr>
                            <m:t>𝛼</m:t>
                          </m:r>
                          <m:r>
                            <a:rPr sz="1800">
                              <a:latin typeface="Cambria Math" panose="02040503050406030204" pitchFamily="18" charset="0"/>
                            </a:rPr>
                            <m:t>+</m:t>
                          </m:r>
                          <m:r>
                            <a:rPr sz="1800">
                              <a:latin typeface="Cambria Math" panose="02040503050406030204" pitchFamily="18" charset="0"/>
                            </a:rPr>
                            <m:t>𝛾</m:t>
                          </m:r>
                        </m:e>
                      </m:d>
                      <m:r>
                        <a:rPr sz="1800">
                          <a:latin typeface="Cambria Math" panose="02040503050406030204" pitchFamily="18" charset="0"/>
                        </a:rPr>
                        <m:t>+</m:t>
                      </m:r>
                      <m:f>
                        <m:fPr>
                          <m:ctrlPr>
                            <a:rPr sz="1800" i="1">
                              <a:latin typeface="Cambria Math" panose="02040503050406030204" pitchFamily="18" charset="0"/>
                            </a:rPr>
                          </m:ctrlPr>
                        </m:fPr>
                        <m:num>
                          <m:r>
                            <a:rPr sz="1800">
                              <a:latin typeface="Cambria Math" panose="02040503050406030204" pitchFamily="18" charset="0"/>
                            </a:rPr>
                            <m:t>2</m:t>
                          </m:r>
                          <m:r>
                            <a:rPr sz="1800">
                              <a:latin typeface="Cambria Math" panose="02040503050406030204" pitchFamily="18" charset="0"/>
                            </a:rPr>
                            <m:t>𝛽𝛾𝜙</m:t>
                          </m:r>
                        </m:num>
                        <m:den>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r>
                                <a:rPr sz="1800">
                                  <a:latin typeface="Cambria Math" panose="02040503050406030204" pitchFamily="18" charset="0"/>
                                </a:rPr>
                                <m:t>𝜙</m:t>
                              </m:r>
                            </m:e>
                          </m:d>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𝑚</m:t>
                                  </m:r>
                                </m:sup>
                              </m:sSup>
                            </m:e>
                          </m:d>
                        </m:den>
                      </m:f>
                      <m:d>
                        <m:dPr>
                          <m:begChr m:val="{"/>
                          <m:endChr m:val="}"/>
                          <m:ctrlPr>
                            <a:rPr sz="1800" i="1">
                              <a:latin typeface="Cambria Math" panose="02040503050406030204" pitchFamily="18" charset="0"/>
                            </a:rPr>
                          </m:ctrlPr>
                        </m:dPr>
                        <m:e>
                          <m:r>
                            <a:rPr sz="1800">
                              <a:latin typeface="Cambria Math" panose="02040503050406030204" pitchFamily="18" charset="0"/>
                            </a:rPr>
                            <m:t>𝑘</m:t>
                          </m:r>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𝑚</m:t>
                                  </m:r>
                                </m:sup>
                              </m:sSup>
                            </m:e>
                          </m:d>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𝑚</m:t>
                              </m:r>
                            </m:sup>
                          </m:sSup>
                          <m:d>
                            <m:dPr>
                              <m:ctrlPr>
                                <a:rPr sz="1800" i="1">
                                  <a:latin typeface="Cambria Math" panose="02040503050406030204" pitchFamily="18" charset="0"/>
                                </a:rPr>
                              </m:ctrlPr>
                            </m:dPr>
                            <m:e>
                              <m:r>
                                <a:rPr sz="1800">
                                  <a:latin typeface="Cambria Math" panose="02040503050406030204" pitchFamily="18" charset="0"/>
                                </a:rPr>
                                <m:t>1</m:t>
                              </m:r>
                              <m:r>
                                <a:rPr sz="1800">
                                  <a:latin typeface="Cambria Math" panose="02040503050406030204" pitchFamily="18" charset="0"/>
                                </a:rPr>
                                <m:t>−</m:t>
                              </m:r>
                              <m:sSup>
                                <m:sSupPr>
                                  <m:ctrlPr>
                                    <a:rPr sz="1800" i="1">
                                      <a:latin typeface="Cambria Math" panose="02040503050406030204" pitchFamily="18" charset="0"/>
                                    </a:rPr>
                                  </m:ctrlPr>
                                </m:sSupPr>
                                <m:e>
                                  <m:r>
                                    <a:rPr sz="1800">
                                      <a:latin typeface="Cambria Math" panose="02040503050406030204" pitchFamily="18" charset="0"/>
                                    </a:rPr>
                                    <m:t>𝜙</m:t>
                                  </m:r>
                                </m:e>
                                <m:sup>
                                  <m:r>
                                    <a:rPr sz="1800">
                                      <a:latin typeface="Cambria Math" panose="02040503050406030204" pitchFamily="18" charset="0"/>
                                    </a:rPr>
                                    <m:t>𝑚𝑘</m:t>
                                  </m:r>
                                </m:sup>
                              </m:sSup>
                            </m:e>
                          </m:d>
                        </m:e>
                      </m:d>
                      <m:r>
                        <a:rPr sz="1800">
                          <a:latin typeface="Cambria Math" panose="02040503050406030204" pitchFamily="18" charset="0"/>
                        </a:rPr>
                        <m:t>]</m:t>
                      </m:r>
                    </m:oMath>
                  </m:oMathPara>
                </a14:m>
                <a:endParaRPr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2879" y="982384"/>
                <a:ext cx="12009121" cy="5780075"/>
              </a:xfrm>
              <a:blipFill>
                <a:blip r:embed="rId2"/>
                <a:stretch>
                  <a:fillRect l="-1269" t="-1266"/>
                </a:stretch>
              </a:blipFill>
            </p:spPr>
            <p:txBody>
              <a:bodyPr/>
              <a:lstStyle/>
              <a:p>
                <a:r>
                  <a:rPr 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Corticosteroid drug sales</a:t>
            </a:r>
          </a:p>
        </p:txBody>
      </p:sp>
      <p:sp>
        <p:nvSpPr>
          <p:cNvPr id="4" name="Text Placeholder 3"/>
          <p:cNvSpPr>
            <a:spLocks noGrp="1"/>
          </p:cNvSpPr>
          <p:nvPr>
            <p:ph type="body" sz="half" idx="2"/>
          </p:nvPr>
        </p:nvSpPr>
        <p:spPr/>
        <p:txBody>
          <a:bodyPr/>
          <a:lstStyle/>
          <a:p>
            <a:pPr lvl="0" indent="0">
              <a:buNone/>
            </a:pPr>
            <a:r>
              <a:rPr>
                <a:latin typeface="Courier"/>
              </a:rPr>
              <a:t>h02 </a:t>
            </a:r>
            <a:r>
              <a:rPr>
                <a:solidFill>
                  <a:srgbClr val="007020"/>
                </a:solidFill>
                <a:latin typeface="Courier"/>
              </a:rPr>
              <a:t>&lt;-</a:t>
            </a:r>
            <a:r>
              <a:rPr>
                <a:latin typeface="Courier"/>
              </a:rPr>
              <a:t> PBS </a:t>
            </a:r>
            <a:r>
              <a:rPr>
                <a:solidFill>
                  <a:srgbClr val="4070A0"/>
                </a:solidFill>
                <a:latin typeface="Courier"/>
              </a:rPr>
              <a:t>%&gt;%</a:t>
            </a:r>
            <a:br/>
            <a:r>
              <a:rPr>
                <a:latin typeface="Courier"/>
              </a:rPr>
              <a:t>  </a:t>
            </a:r>
            <a:r>
              <a:rPr>
                <a:solidFill>
                  <a:srgbClr val="06287E"/>
                </a:solidFill>
                <a:latin typeface="Courier"/>
              </a:rPr>
              <a:t>filter</a:t>
            </a:r>
            <a:r>
              <a:rPr>
                <a:latin typeface="Courier"/>
              </a:rPr>
              <a:t>(ATC2 </a:t>
            </a:r>
            <a:r>
              <a:rPr>
                <a:solidFill>
                  <a:srgbClr val="4070A0"/>
                </a:solidFill>
                <a:latin typeface="Courier"/>
              </a:rPr>
              <a:t>==</a:t>
            </a:r>
            <a:r>
              <a:rPr>
                <a:latin typeface="Courier"/>
              </a:rPr>
              <a:t> </a:t>
            </a:r>
            <a:r>
              <a:rPr>
                <a:solidFill>
                  <a:srgbClr val="4070A0"/>
                </a:solidFill>
                <a:latin typeface="Courier"/>
              </a:rPr>
              <a:t>"H02"</a:t>
            </a:r>
            <a:r>
              <a:rPr>
                <a:latin typeface="Courier"/>
              </a:rPr>
              <a:t>) </a:t>
            </a:r>
            <a:r>
              <a:rPr>
                <a:solidFill>
                  <a:srgbClr val="4070A0"/>
                </a:solidFill>
                <a:latin typeface="Courier"/>
              </a:rPr>
              <a:t>%&gt;%</a:t>
            </a:r>
            <a:br/>
            <a:r>
              <a:rPr>
                <a:latin typeface="Courier"/>
              </a:rPr>
              <a:t>  </a:t>
            </a:r>
            <a:r>
              <a:rPr>
                <a:solidFill>
                  <a:srgbClr val="06287E"/>
                </a:solidFill>
                <a:latin typeface="Courier"/>
              </a:rPr>
              <a:t>summarise</a:t>
            </a:r>
            <a:r>
              <a:rPr>
                <a:latin typeface="Courier"/>
              </a:rPr>
              <a:t>(</a:t>
            </a:r>
            <a:r>
              <a:rPr>
                <a:solidFill>
                  <a:srgbClr val="7D9029"/>
                </a:solidFill>
                <a:latin typeface="Courier"/>
              </a:rPr>
              <a:t>Cost =</a:t>
            </a:r>
            <a:r>
              <a:rPr>
                <a:latin typeface="Courier"/>
              </a:rPr>
              <a:t> </a:t>
            </a:r>
            <a:r>
              <a:rPr>
                <a:solidFill>
                  <a:srgbClr val="06287E"/>
                </a:solidFill>
                <a:latin typeface="Courier"/>
              </a:rPr>
              <a:t>sum</a:t>
            </a:r>
            <a:r>
              <a:rPr>
                <a:latin typeface="Courier"/>
              </a:rPr>
              <a:t>(Cost))</a:t>
            </a:r>
            <a:br/>
            <a:r>
              <a:rPr>
                <a:latin typeface="Courier"/>
              </a:rPr>
              <a:t>h02 </a:t>
            </a:r>
            <a:r>
              <a:rPr>
                <a:solidFill>
                  <a:srgbClr val="4070A0"/>
                </a:solidFill>
                <a:latin typeface="Courier"/>
              </a:rPr>
              <a:t>%&gt;%</a:t>
            </a:r>
            <a:r>
              <a:rPr>
                <a:latin typeface="Courier"/>
              </a:rPr>
              <a:t> </a:t>
            </a:r>
            <a:r>
              <a:rPr>
                <a:solidFill>
                  <a:srgbClr val="06287E"/>
                </a:solidFill>
                <a:latin typeface="Courier"/>
              </a:rPr>
              <a:t>autoplot</a:t>
            </a:r>
            <a:r>
              <a:rPr>
                <a:latin typeface="Courier"/>
              </a:rPr>
              <a:t>(Cost)</a:t>
            </a:r>
          </a:p>
        </p:txBody>
      </p:sp>
      <p:pic>
        <p:nvPicPr>
          <p:cNvPr id="3" name="Picture 1" descr="8-ets_files/figure-pptx/h02-plot-1.png"/>
          <p:cNvPicPr>
            <a:picLocks noGrp="1" noChangeAspect="1"/>
          </p:cNvPicPr>
          <p:nvPr/>
        </p:nvPicPr>
        <p:blipFill>
          <a:blip r:embed="rId2"/>
          <a:stretch>
            <a:fillRect/>
          </a:stretch>
        </p:blipFill>
        <p:spPr bwMode="auto">
          <a:xfrm>
            <a:off x="1854200" y="2311400"/>
            <a:ext cx="8509000" cy="4254500"/>
          </a:xfrm>
          <a:prstGeom prst="rect">
            <a:avLst/>
          </a:prstGeom>
          <a:noFill/>
          <a:ln w="9525">
            <a:noFill/>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Corticosteroid drug sales</a:t>
            </a:r>
          </a:p>
        </p:txBody>
      </p:sp>
      <p:sp>
        <p:nvSpPr>
          <p:cNvPr id="3" name="Content Placeholder 2"/>
          <p:cNvSpPr>
            <a:spLocks noGrp="1"/>
          </p:cNvSpPr>
          <p:nvPr>
            <p:ph idx="1"/>
          </p:nvPr>
        </p:nvSpPr>
        <p:spPr/>
        <p:txBody>
          <a:bodyPr>
            <a:normAutofit fontScale="47500" lnSpcReduction="20000"/>
          </a:bodyPr>
          <a:lstStyle/>
          <a:p>
            <a:pPr lvl="0" indent="0">
              <a:buNone/>
            </a:pPr>
            <a:r>
              <a:rPr>
                <a:latin typeface="Courier"/>
              </a:rPr>
              <a:t>h02 </a:t>
            </a:r>
            <a:r>
              <a:rPr>
                <a:solidFill>
                  <a:srgbClr val="4070A0"/>
                </a:solidFill>
                <a:latin typeface="Courier"/>
              </a:rPr>
              <a:t>%&gt;%</a:t>
            </a:r>
            <a:br/>
            <a:r>
              <a:rPr>
                <a:latin typeface="Courier"/>
              </a:rPr>
              <a:t>  </a:t>
            </a:r>
            <a:r>
              <a:rPr>
                <a:solidFill>
                  <a:srgbClr val="06287E"/>
                </a:solidFill>
                <a:latin typeface="Courier"/>
              </a:rPr>
              <a:t>model</a:t>
            </a:r>
            <a:r>
              <a:rPr>
                <a:latin typeface="Courier"/>
              </a:rPr>
              <a:t>(</a:t>
            </a:r>
            <a:r>
              <a:rPr>
                <a:solidFill>
                  <a:srgbClr val="06287E"/>
                </a:solidFill>
                <a:latin typeface="Courier"/>
              </a:rPr>
              <a:t>ETS</a:t>
            </a:r>
            <a:r>
              <a:rPr>
                <a:latin typeface="Courier"/>
              </a:rPr>
              <a:t>(Cost)) </a:t>
            </a:r>
            <a:r>
              <a:rPr>
                <a:solidFill>
                  <a:srgbClr val="4070A0"/>
                </a:solidFill>
                <a:latin typeface="Courier"/>
              </a:rPr>
              <a:t>%&gt;%</a:t>
            </a:r>
            <a:br/>
            <a:r>
              <a:rPr>
                <a:latin typeface="Courier"/>
              </a:rPr>
              <a:t>  </a:t>
            </a:r>
            <a:r>
              <a:rPr>
                <a:solidFill>
                  <a:srgbClr val="06287E"/>
                </a:solidFill>
                <a:latin typeface="Courier"/>
              </a:rPr>
              <a:t>report</a:t>
            </a:r>
            <a:r>
              <a:rPr>
                <a:latin typeface="Courier"/>
              </a:rPr>
              <a:t>()</a:t>
            </a:r>
          </a:p>
          <a:p>
            <a:pPr lvl="0" indent="0">
              <a:buNone/>
            </a:pPr>
            <a:r>
              <a:rPr>
                <a:latin typeface="Courier"/>
              </a:rPr>
              <a:t>## Series: Cost 
## Model: ETS(M,Ad,M) 
##   Smoothing parameters:
##     alpha = 0.307 
##     beta  = 0.000101 
##     gamma = 0.000101 
##     phi   = 0.978 
## 
##   Initial states:
##    l[0] b[0]  s[0] s[-1] s[-2] s[-3] s[-4] s[-5] s[-6] s[-7] s[-8] s[-9]
##  417269 8206 0.872 0.826 0.756 0.773 0.687  1.28  1.32  1.18  1.16   1.1
##  s[-10] s[-11]
##    1.05  0.981
## 
##   sigma^2:  0.0046
## 
##  AIC AICc  BIC 
## 5515 5519 5575</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Example: Corticosteroid drug sales</a:t>
            </a:r>
          </a:p>
        </p:txBody>
      </p:sp>
      <p:sp>
        <p:nvSpPr>
          <p:cNvPr id="3" name="Content Placeholder 2"/>
          <p:cNvSpPr>
            <a:spLocks noGrp="1"/>
          </p:cNvSpPr>
          <p:nvPr>
            <p:ph idx="1"/>
          </p:nvPr>
        </p:nvSpPr>
        <p:spPr/>
        <p:txBody>
          <a:bodyPr>
            <a:normAutofit fontScale="47500" lnSpcReduction="20000"/>
          </a:bodyPr>
          <a:lstStyle/>
          <a:p>
            <a:pPr lvl="0" indent="0">
              <a:buNone/>
            </a:pPr>
            <a:r>
              <a:rPr>
                <a:latin typeface="Courier"/>
              </a:rPr>
              <a:t>h02 </a:t>
            </a:r>
            <a:r>
              <a:rPr>
                <a:solidFill>
                  <a:srgbClr val="4070A0"/>
                </a:solidFill>
                <a:latin typeface="Courier"/>
              </a:rPr>
              <a:t>%&gt;%</a:t>
            </a:r>
            <a:br/>
            <a:r>
              <a:rPr>
                <a:latin typeface="Courier"/>
              </a:rPr>
              <a:t>  </a:t>
            </a:r>
            <a:r>
              <a:rPr>
                <a:solidFill>
                  <a:srgbClr val="06287E"/>
                </a:solidFill>
                <a:latin typeface="Courier"/>
              </a:rPr>
              <a:t>model</a:t>
            </a:r>
            <a:r>
              <a:rPr>
                <a:latin typeface="Courier"/>
              </a:rPr>
              <a:t>(</a:t>
            </a:r>
            <a:r>
              <a:rPr>
                <a:solidFill>
                  <a:srgbClr val="06287E"/>
                </a:solidFill>
                <a:latin typeface="Courier"/>
              </a:rPr>
              <a:t>ETS</a:t>
            </a:r>
            <a:r>
              <a:rPr>
                <a:latin typeface="Courier"/>
              </a:rPr>
              <a:t>(Cost </a:t>
            </a:r>
            <a:r>
              <a:rPr>
                <a:solidFill>
                  <a:srgbClr val="4070A0"/>
                </a:solidFill>
                <a:latin typeface="Courier"/>
              </a:rPr>
              <a:t>~</a:t>
            </a:r>
            <a:r>
              <a:rPr>
                <a:latin typeface="Courier"/>
              </a:rPr>
              <a:t> </a:t>
            </a:r>
            <a:r>
              <a:rPr>
                <a:solidFill>
                  <a:srgbClr val="06287E"/>
                </a:solidFill>
                <a:latin typeface="Courier"/>
              </a:rPr>
              <a:t>error</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trend</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season</a:t>
            </a:r>
            <a:r>
              <a:rPr>
                <a:latin typeface="Courier"/>
              </a:rPr>
              <a:t>(</a:t>
            </a:r>
            <a:r>
              <a:rPr>
                <a:solidFill>
                  <a:srgbClr val="4070A0"/>
                </a:solidFill>
                <a:latin typeface="Courier"/>
              </a:rPr>
              <a:t>"A"</a:t>
            </a:r>
            <a:r>
              <a:rPr>
                <a:latin typeface="Courier"/>
              </a:rPr>
              <a:t>))) </a:t>
            </a:r>
            <a:r>
              <a:rPr>
                <a:solidFill>
                  <a:srgbClr val="4070A0"/>
                </a:solidFill>
                <a:latin typeface="Courier"/>
              </a:rPr>
              <a:t>%&gt;%</a:t>
            </a:r>
            <a:br/>
            <a:r>
              <a:rPr>
                <a:latin typeface="Courier"/>
              </a:rPr>
              <a:t>  </a:t>
            </a:r>
            <a:r>
              <a:rPr>
                <a:solidFill>
                  <a:srgbClr val="06287E"/>
                </a:solidFill>
                <a:latin typeface="Courier"/>
              </a:rPr>
              <a:t>report</a:t>
            </a:r>
            <a:r>
              <a:rPr>
                <a:latin typeface="Courier"/>
              </a:rPr>
              <a:t>()</a:t>
            </a:r>
          </a:p>
          <a:p>
            <a:pPr lvl="0" indent="0">
              <a:buNone/>
            </a:pPr>
            <a:r>
              <a:rPr>
                <a:latin typeface="Courier"/>
              </a:rPr>
              <a:t>## Series: Cost 
## Model: ETS(A,A,A) 
##   Smoothing parameters:
##     alpha = 0.17 
##     beta  = 0.00631 
##     gamma = 0.455 
## 
##   Initial states:
##    l[0] b[0]   s[0]   s[-1]   s[-2]   s[-3]   s[-4]  s[-5]  s[-6]  s[-7]
##  409706 9097 -99075 -136602 -191496 -174531 -241437 210644 244644 145368
##   s[-8] s[-9] s[-10] s[-11]
##  130570 84458  39132 -11674
## 
##   sigma^2:  3.5e+09
## 
##  AIC AICc  BIC 
## 5585 5589 5642</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Corticosteroid drug sales</a:t>
            </a:r>
          </a:p>
        </p:txBody>
      </p:sp>
      <p:sp>
        <p:nvSpPr>
          <p:cNvPr id="4" name="Text Placeholder 3"/>
          <p:cNvSpPr>
            <a:spLocks noGrp="1"/>
          </p:cNvSpPr>
          <p:nvPr>
            <p:ph type="body" sz="half" idx="2"/>
          </p:nvPr>
        </p:nvSpPr>
        <p:spPr/>
        <p:txBody>
          <a:bodyPr/>
          <a:lstStyle/>
          <a:p>
            <a:pPr lvl="0" indent="0">
              <a:buNone/>
            </a:pPr>
            <a:r>
              <a:rPr>
                <a:latin typeface="Courier"/>
              </a:rPr>
              <a:t>h02 </a:t>
            </a:r>
            <a:r>
              <a:rPr>
                <a:solidFill>
                  <a:srgbClr val="4070A0"/>
                </a:solidFill>
                <a:latin typeface="Courier"/>
              </a:rPr>
              <a:t>%&gt;%</a:t>
            </a:r>
            <a:br/>
            <a:r>
              <a:rPr>
                <a:latin typeface="Courier"/>
              </a:rPr>
              <a:t>  </a:t>
            </a:r>
            <a:r>
              <a:rPr>
                <a:solidFill>
                  <a:srgbClr val="06287E"/>
                </a:solidFill>
                <a:latin typeface="Courier"/>
              </a:rPr>
              <a:t>model</a:t>
            </a:r>
            <a:r>
              <a:rPr>
                <a:latin typeface="Courier"/>
              </a:rPr>
              <a:t>(</a:t>
            </a:r>
            <a:r>
              <a:rPr>
                <a:solidFill>
                  <a:srgbClr val="06287E"/>
                </a:solidFill>
                <a:latin typeface="Courier"/>
              </a:rPr>
              <a:t>ETS</a:t>
            </a:r>
            <a:r>
              <a:rPr>
                <a:latin typeface="Courier"/>
              </a:rPr>
              <a:t>(Cost)) </a:t>
            </a:r>
            <a:r>
              <a:rPr>
                <a:solidFill>
                  <a:srgbClr val="4070A0"/>
                </a:solidFill>
                <a:latin typeface="Courier"/>
              </a:rPr>
              <a:t>%&gt;%</a:t>
            </a:r>
            <a:br/>
            <a:r>
              <a:rPr>
                <a:latin typeface="Courier"/>
              </a:rPr>
              <a:t>  </a:t>
            </a:r>
            <a:r>
              <a:rPr>
                <a:solidFill>
                  <a:srgbClr val="06287E"/>
                </a:solidFill>
                <a:latin typeface="Courier"/>
              </a:rPr>
              <a:t>forecast</a:t>
            </a:r>
            <a:r>
              <a:rPr>
                <a:latin typeface="Courier"/>
              </a:rPr>
              <a:t>() </a:t>
            </a:r>
            <a:r>
              <a:rPr>
                <a:solidFill>
                  <a:srgbClr val="4070A0"/>
                </a:solidFill>
                <a:latin typeface="Courier"/>
              </a:rPr>
              <a:t>%&gt;%</a:t>
            </a:r>
            <a:br/>
            <a:r>
              <a:rPr>
                <a:latin typeface="Courier"/>
              </a:rPr>
              <a:t>  </a:t>
            </a:r>
            <a:r>
              <a:rPr>
                <a:solidFill>
                  <a:srgbClr val="06287E"/>
                </a:solidFill>
                <a:latin typeface="Courier"/>
              </a:rPr>
              <a:t>autoplot</a:t>
            </a:r>
            <a:r>
              <a:rPr>
                <a:latin typeface="Courier"/>
              </a:rPr>
              <a:t>(h02)</a:t>
            </a:r>
          </a:p>
        </p:txBody>
      </p:sp>
      <p:pic>
        <p:nvPicPr>
          <p:cNvPr id="3" name="Picture 1" descr="8-ets_files/figure-pptx/unnamed-chunk-12-1.png"/>
          <p:cNvPicPr>
            <a:picLocks noGrp="1" noChangeAspect="1"/>
          </p:cNvPicPr>
          <p:nvPr/>
        </p:nvPicPr>
        <p:blipFill>
          <a:blip r:embed="rId2"/>
          <a:stretch>
            <a:fillRect/>
          </a:stretch>
        </p:blipFill>
        <p:spPr bwMode="auto">
          <a:xfrm>
            <a:off x="1155700" y="2311400"/>
            <a:ext cx="9931400" cy="4254500"/>
          </a:xfrm>
          <a:prstGeom prst="rect">
            <a:avLst/>
          </a:prstGeom>
          <a:noFill/>
          <a:ln w="9525">
            <a:noFill/>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Example: Corticosteroid drug sales</a:t>
            </a:r>
          </a:p>
        </p:txBody>
      </p:sp>
      <p:sp>
        <p:nvSpPr>
          <p:cNvPr id="4" name="Text Placeholder 3"/>
          <p:cNvSpPr>
            <a:spLocks noGrp="1"/>
          </p:cNvSpPr>
          <p:nvPr>
            <p:ph type="body" sz="half" idx="2"/>
          </p:nvPr>
        </p:nvSpPr>
        <p:spPr/>
        <p:txBody>
          <a:bodyPr/>
          <a:lstStyle/>
          <a:p>
            <a:pPr lvl="0" indent="0">
              <a:buNone/>
            </a:pPr>
            <a:r>
              <a:rPr>
                <a:latin typeface="Courier"/>
              </a:rPr>
              <a:t>h02 </a:t>
            </a:r>
            <a:r>
              <a:rPr>
                <a:solidFill>
                  <a:srgbClr val="4070A0"/>
                </a:solidFill>
                <a:latin typeface="Courier"/>
              </a:rPr>
              <a:t>%&gt;%</a:t>
            </a:r>
            <a:br/>
            <a:r>
              <a:rPr>
                <a:latin typeface="Courier"/>
              </a:rPr>
              <a:t>  </a:t>
            </a:r>
            <a:r>
              <a:rPr>
                <a:solidFill>
                  <a:srgbClr val="06287E"/>
                </a:solidFill>
                <a:latin typeface="Courier"/>
              </a:rPr>
              <a:t>model</a:t>
            </a:r>
            <a:r>
              <a:rPr>
                <a:latin typeface="Courier"/>
              </a:rPr>
              <a:t>(</a:t>
            </a:r>
            <a:br/>
            <a:r>
              <a:rPr>
                <a:latin typeface="Courier"/>
              </a:rPr>
              <a:t>    </a:t>
            </a:r>
            <a:r>
              <a:rPr>
                <a:solidFill>
                  <a:srgbClr val="7D9029"/>
                </a:solidFill>
                <a:latin typeface="Courier"/>
              </a:rPr>
              <a:t>auto =</a:t>
            </a:r>
            <a:r>
              <a:rPr>
                <a:latin typeface="Courier"/>
              </a:rPr>
              <a:t> </a:t>
            </a:r>
            <a:r>
              <a:rPr>
                <a:solidFill>
                  <a:srgbClr val="06287E"/>
                </a:solidFill>
                <a:latin typeface="Courier"/>
              </a:rPr>
              <a:t>ETS</a:t>
            </a:r>
            <a:r>
              <a:rPr>
                <a:latin typeface="Courier"/>
              </a:rPr>
              <a:t>(Cost),</a:t>
            </a:r>
            <a:br/>
            <a:r>
              <a:rPr>
                <a:latin typeface="Courier"/>
              </a:rPr>
              <a:t>    </a:t>
            </a:r>
            <a:r>
              <a:rPr>
                <a:solidFill>
                  <a:srgbClr val="7D9029"/>
                </a:solidFill>
                <a:latin typeface="Courier"/>
              </a:rPr>
              <a:t>AAA =</a:t>
            </a:r>
            <a:r>
              <a:rPr>
                <a:latin typeface="Courier"/>
              </a:rPr>
              <a:t> </a:t>
            </a:r>
            <a:r>
              <a:rPr>
                <a:solidFill>
                  <a:srgbClr val="06287E"/>
                </a:solidFill>
                <a:latin typeface="Courier"/>
              </a:rPr>
              <a:t>ETS</a:t>
            </a:r>
            <a:r>
              <a:rPr>
                <a:latin typeface="Courier"/>
              </a:rPr>
              <a:t>(Cost </a:t>
            </a:r>
            <a:r>
              <a:rPr>
                <a:solidFill>
                  <a:srgbClr val="4070A0"/>
                </a:solidFill>
                <a:latin typeface="Courier"/>
              </a:rPr>
              <a:t>~</a:t>
            </a:r>
            <a:r>
              <a:rPr>
                <a:latin typeface="Courier"/>
              </a:rPr>
              <a:t> </a:t>
            </a:r>
            <a:r>
              <a:rPr>
                <a:solidFill>
                  <a:srgbClr val="06287E"/>
                </a:solidFill>
                <a:latin typeface="Courier"/>
              </a:rPr>
              <a:t>error</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trend</a:t>
            </a:r>
            <a:r>
              <a:rPr>
                <a:latin typeface="Courier"/>
              </a:rPr>
              <a:t>(</a:t>
            </a:r>
            <a:r>
              <a:rPr>
                <a:solidFill>
                  <a:srgbClr val="4070A0"/>
                </a:solidFill>
                <a:latin typeface="Courier"/>
              </a:rPr>
              <a:t>"A"</a:t>
            </a:r>
            <a:r>
              <a:rPr>
                <a:latin typeface="Courier"/>
              </a:rPr>
              <a:t>) </a:t>
            </a:r>
            <a:r>
              <a:rPr>
                <a:solidFill>
                  <a:srgbClr val="4070A0"/>
                </a:solidFill>
                <a:latin typeface="Courier"/>
              </a:rPr>
              <a:t>+</a:t>
            </a:r>
            <a:r>
              <a:rPr>
                <a:latin typeface="Courier"/>
              </a:rPr>
              <a:t> </a:t>
            </a:r>
            <a:r>
              <a:rPr>
                <a:solidFill>
                  <a:srgbClr val="06287E"/>
                </a:solidFill>
                <a:latin typeface="Courier"/>
              </a:rPr>
              <a:t>season</a:t>
            </a:r>
            <a:r>
              <a:rPr>
                <a:latin typeface="Courier"/>
              </a:rPr>
              <a:t>(</a:t>
            </a:r>
            <a:r>
              <a:rPr>
                <a:solidFill>
                  <a:srgbClr val="4070A0"/>
                </a:solidFill>
                <a:latin typeface="Courier"/>
              </a:rPr>
              <a:t>"A"</a:t>
            </a:r>
            <a:r>
              <a:rPr>
                <a:latin typeface="Courier"/>
              </a:rPr>
              <a:t>))</a:t>
            </a:r>
            <a:br/>
            <a:r>
              <a:rPr>
                <a:latin typeface="Courier"/>
              </a:rPr>
              <a:t>  ) </a:t>
            </a:r>
            <a:r>
              <a:rPr>
                <a:solidFill>
                  <a:srgbClr val="4070A0"/>
                </a:solidFill>
                <a:latin typeface="Courier"/>
              </a:rPr>
              <a:t>%&gt;%</a:t>
            </a:r>
            <a:br/>
            <a:r>
              <a:rPr>
                <a:latin typeface="Courier"/>
              </a:rPr>
              <a:t>  </a:t>
            </a:r>
            <a:r>
              <a:rPr>
                <a:solidFill>
                  <a:srgbClr val="06287E"/>
                </a:solidFill>
                <a:latin typeface="Courier"/>
              </a:rPr>
              <a:t>accuracy</a:t>
            </a:r>
            <a:r>
              <a:rPr>
                <a:latin typeface="Courier"/>
              </a:rPr>
              <a:t>()</a:t>
            </a:r>
          </a:p>
        </p:txBody>
      </p:sp>
      <p:graphicFrame>
        <p:nvGraphicFramePr>
          <p:cNvPr id="6" name="Content Placeholder 5"/>
          <p:cNvGraphicFramePr>
            <a:graphicFrameLocks noGrp="1"/>
          </p:cNvGraphicFramePr>
          <p:nvPr>
            <p:ph idx="1"/>
          </p:nvPr>
        </p:nvGraphicFramePr>
        <p:xfrm>
          <a:off x="177800" y="2311400"/>
          <a:ext cx="11811000" cy="1097280"/>
        </p:xfrm>
        <a:graphic>
          <a:graphicData uri="http://schemas.openxmlformats.org/drawingml/2006/table">
            <a:tbl>
              <a:tblPr firstRow="1" bandRow="1">
                <a:tableStyleId>{5C22544A-7EE6-4342-B048-85BDC9FD1C3A}</a:tableStyleId>
              </a:tblPr>
              <a:tblGrid>
                <a:gridCol w="1968500">
                  <a:extLst>
                    <a:ext uri="{9D8B030D-6E8A-4147-A177-3AD203B41FA5}">
                      <a16:colId xmlns:a16="http://schemas.microsoft.com/office/drawing/2014/main" val="20000"/>
                    </a:ext>
                  </a:extLst>
                </a:gridCol>
                <a:gridCol w="1968500">
                  <a:extLst>
                    <a:ext uri="{9D8B030D-6E8A-4147-A177-3AD203B41FA5}">
                      <a16:colId xmlns:a16="http://schemas.microsoft.com/office/drawing/2014/main" val="20001"/>
                    </a:ext>
                  </a:extLst>
                </a:gridCol>
                <a:gridCol w="1968500">
                  <a:extLst>
                    <a:ext uri="{9D8B030D-6E8A-4147-A177-3AD203B41FA5}">
                      <a16:colId xmlns:a16="http://schemas.microsoft.com/office/drawing/2014/main" val="20002"/>
                    </a:ext>
                  </a:extLst>
                </a:gridCol>
                <a:gridCol w="1968500">
                  <a:extLst>
                    <a:ext uri="{9D8B030D-6E8A-4147-A177-3AD203B41FA5}">
                      <a16:colId xmlns:a16="http://schemas.microsoft.com/office/drawing/2014/main" val="20003"/>
                    </a:ext>
                  </a:extLst>
                </a:gridCol>
                <a:gridCol w="1968500">
                  <a:extLst>
                    <a:ext uri="{9D8B030D-6E8A-4147-A177-3AD203B41FA5}">
                      <a16:colId xmlns:a16="http://schemas.microsoft.com/office/drawing/2014/main" val="20004"/>
                    </a:ext>
                  </a:extLst>
                </a:gridCol>
                <a:gridCol w="1968500">
                  <a:extLst>
                    <a:ext uri="{9D8B030D-6E8A-4147-A177-3AD203B41FA5}">
                      <a16:colId xmlns:a16="http://schemas.microsoft.com/office/drawing/2014/main" val="20005"/>
                    </a:ext>
                  </a:extLst>
                </a:gridCol>
              </a:tblGrid>
              <a:tr h="0">
                <a:tc>
                  <a:txBody>
                    <a:bodyPr/>
                    <a:lstStyle/>
                    <a:p>
                      <a:pPr marL="0" lvl="0" indent="0" algn="l">
                        <a:buNone/>
                      </a:pPr>
                      <a:r>
                        <a:t>Model</a:t>
                      </a:r>
                    </a:p>
                  </a:txBody>
                  <a:tcPr/>
                </a:tc>
                <a:tc>
                  <a:txBody>
                    <a:bodyPr/>
                    <a:lstStyle/>
                    <a:p>
                      <a:pPr marL="0" lvl="0" indent="0" algn="r">
                        <a:buNone/>
                      </a:pPr>
                      <a:r>
                        <a:t>MAE</a:t>
                      </a:r>
                    </a:p>
                  </a:txBody>
                  <a:tcPr/>
                </a:tc>
                <a:tc>
                  <a:txBody>
                    <a:bodyPr/>
                    <a:lstStyle/>
                    <a:p>
                      <a:pPr marL="0" lvl="0" indent="0" algn="r">
                        <a:buNone/>
                      </a:pPr>
                      <a:r>
                        <a:t>RMSE</a:t>
                      </a:r>
                    </a:p>
                  </a:txBody>
                  <a:tcPr/>
                </a:tc>
                <a:tc>
                  <a:txBody>
                    <a:bodyPr/>
                    <a:lstStyle/>
                    <a:p>
                      <a:pPr marL="0" lvl="0" indent="0" algn="r">
                        <a:buNone/>
                      </a:pPr>
                      <a:r>
                        <a:t>MAPE</a:t>
                      </a:r>
                    </a:p>
                  </a:txBody>
                  <a:tcPr/>
                </a:tc>
                <a:tc>
                  <a:txBody>
                    <a:bodyPr/>
                    <a:lstStyle/>
                    <a:p>
                      <a:pPr marL="0" lvl="0" indent="0" algn="r">
                        <a:buNone/>
                      </a:pPr>
                      <a:r>
                        <a:t>MASE</a:t>
                      </a:r>
                    </a:p>
                  </a:txBody>
                  <a:tcPr/>
                </a:tc>
                <a:tc>
                  <a:txBody>
                    <a:bodyPr/>
                    <a:lstStyle/>
                    <a:p>
                      <a:pPr marL="0" lvl="0" indent="0" algn="r">
                        <a:buNone/>
                      </a:pPr>
                      <a:r>
                        <a:t>RMSSE</a:t>
                      </a:r>
                    </a:p>
                  </a:txBody>
                  <a:tcPr/>
                </a:tc>
                <a:extLst>
                  <a:ext uri="{0D108BD9-81ED-4DB2-BD59-A6C34878D82A}">
                    <a16:rowId xmlns:a16="http://schemas.microsoft.com/office/drawing/2014/main" val="10000"/>
                  </a:ext>
                </a:extLst>
              </a:tr>
              <a:tr h="0">
                <a:tc>
                  <a:txBody>
                    <a:bodyPr/>
                    <a:lstStyle/>
                    <a:p>
                      <a:pPr marL="0" lvl="0" indent="0" algn="l">
                        <a:buNone/>
                      </a:pPr>
                      <a:r>
                        <a:t>auto</a:t>
                      </a:r>
                    </a:p>
                  </a:txBody>
                  <a:tcPr/>
                </a:tc>
                <a:tc>
                  <a:txBody>
                    <a:bodyPr/>
                    <a:lstStyle/>
                    <a:p>
                      <a:pPr marL="0" lvl="0" indent="0" algn="r">
                        <a:buNone/>
                      </a:pPr>
                      <a:r>
                        <a:t>38649</a:t>
                      </a:r>
                    </a:p>
                  </a:txBody>
                  <a:tcPr/>
                </a:tc>
                <a:tc>
                  <a:txBody>
                    <a:bodyPr/>
                    <a:lstStyle/>
                    <a:p>
                      <a:pPr marL="0" lvl="0" indent="0" algn="r">
                        <a:buNone/>
                      </a:pPr>
                      <a:r>
                        <a:t>51102</a:t>
                      </a:r>
                    </a:p>
                  </a:txBody>
                  <a:tcPr/>
                </a:tc>
                <a:tc>
                  <a:txBody>
                    <a:bodyPr/>
                    <a:lstStyle/>
                    <a:p>
                      <a:pPr marL="0" lvl="0" indent="0" algn="r">
                        <a:buNone/>
                      </a:pPr>
                      <a:r>
                        <a:t>4.99</a:t>
                      </a:r>
                    </a:p>
                  </a:txBody>
                  <a:tcPr/>
                </a:tc>
                <a:tc>
                  <a:txBody>
                    <a:bodyPr/>
                    <a:lstStyle/>
                    <a:p>
                      <a:pPr marL="0" lvl="0" indent="0" algn="r">
                        <a:buNone/>
                      </a:pPr>
                      <a:r>
                        <a:t>0.638</a:t>
                      </a:r>
                    </a:p>
                  </a:txBody>
                  <a:tcPr/>
                </a:tc>
                <a:tc>
                  <a:txBody>
                    <a:bodyPr/>
                    <a:lstStyle/>
                    <a:p>
                      <a:pPr marL="0" lvl="0" indent="0" algn="r">
                        <a:buNone/>
                      </a:pPr>
                      <a:r>
                        <a:t>0.689</a:t>
                      </a:r>
                    </a:p>
                  </a:txBody>
                  <a:tcPr/>
                </a:tc>
                <a:extLst>
                  <a:ext uri="{0D108BD9-81ED-4DB2-BD59-A6C34878D82A}">
                    <a16:rowId xmlns:a16="http://schemas.microsoft.com/office/drawing/2014/main" val="10001"/>
                  </a:ext>
                </a:extLst>
              </a:tr>
              <a:tr h="0">
                <a:tc>
                  <a:txBody>
                    <a:bodyPr/>
                    <a:lstStyle/>
                    <a:p>
                      <a:pPr marL="0" lvl="0" indent="0" algn="l">
                        <a:buNone/>
                      </a:pPr>
                      <a:r>
                        <a:t>AAA</a:t>
                      </a:r>
                    </a:p>
                  </a:txBody>
                  <a:tcPr/>
                </a:tc>
                <a:tc>
                  <a:txBody>
                    <a:bodyPr/>
                    <a:lstStyle/>
                    <a:p>
                      <a:pPr marL="0" lvl="0" indent="0" algn="r">
                        <a:buNone/>
                      </a:pPr>
                      <a:r>
                        <a:t>43378</a:t>
                      </a:r>
                    </a:p>
                  </a:txBody>
                  <a:tcPr/>
                </a:tc>
                <a:tc>
                  <a:txBody>
                    <a:bodyPr/>
                    <a:lstStyle/>
                    <a:p>
                      <a:pPr marL="0" lvl="0" indent="0" algn="r">
                        <a:buNone/>
                      </a:pPr>
                      <a:r>
                        <a:t>56784</a:t>
                      </a:r>
                    </a:p>
                  </a:txBody>
                  <a:tcPr/>
                </a:tc>
                <a:tc>
                  <a:txBody>
                    <a:bodyPr/>
                    <a:lstStyle/>
                    <a:p>
                      <a:pPr marL="0" lvl="0" indent="0" algn="r">
                        <a:buNone/>
                      </a:pPr>
                      <a:r>
                        <a:t>6.05</a:t>
                      </a:r>
                    </a:p>
                  </a:txBody>
                  <a:tcPr/>
                </a:tc>
                <a:tc>
                  <a:txBody>
                    <a:bodyPr/>
                    <a:lstStyle/>
                    <a:p>
                      <a:pPr marL="0" lvl="0" indent="0" algn="r">
                        <a:buNone/>
                      </a:pPr>
                      <a:r>
                        <a:t>0.716</a:t>
                      </a:r>
                    </a:p>
                  </a:txBody>
                  <a:tcPr/>
                </a:tc>
                <a:tc>
                  <a:txBody>
                    <a:bodyPr/>
                    <a:lstStyle/>
                    <a:p>
                      <a:pPr marL="0" lvl="0" indent="0" algn="r">
                        <a:buNone/>
                      </a:pPr>
                      <a:r>
                        <a:t>0.766</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8" y="56797"/>
            <a:ext cx="11584181" cy="654728"/>
          </a:xfrm>
        </p:spPr>
        <p:txBody>
          <a:bodyPr/>
          <a:lstStyle/>
          <a:p>
            <a:pPr marL="0" lvl="0" indent="0">
              <a:buNone/>
            </a:pPr>
            <a:r>
              <a:t>Simple Exponential Smoothing</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182879" y="767656"/>
                <a:ext cx="11886754" cy="2889944"/>
              </a:xfrm>
            </p:spPr>
            <p:txBody>
              <a:bodyPr>
                <a:normAutofit/>
              </a:bodyPr>
              <a:lstStyle/>
              <a:p>
                <a:pPr marL="0" lvl="0" indent="0">
                  <a:buNone/>
                </a:pPr>
                <a:r>
                  <a:rPr sz="2400" b="1" dirty="0"/>
                  <a:t>Forecast equation</a:t>
                </a:r>
              </a:p>
              <a:p>
                <a:pPr marL="0" lvl="0" indent="0">
                  <a:buNone/>
                </a:pPr>
                <a14:m>
                  <m:oMathPara xmlns:m="http://schemas.openxmlformats.org/officeDocument/2006/math">
                    <m:oMathParaPr>
                      <m:jc m:val="centerGroup"/>
                    </m:oMathParaPr>
                    <m:oMath xmlns:m="http://schemas.openxmlformats.org/officeDocument/2006/math">
                      <m:sSub>
                        <m:sSubPr>
                          <m:ctrlPr>
                            <a:rPr sz="2400" i="1">
                              <a:latin typeface="Cambria Math" panose="02040503050406030204" pitchFamily="18" charset="0"/>
                            </a:rPr>
                          </m:ctrlPr>
                        </m:sSubPr>
                        <m:e>
                          <m:acc>
                            <m:accPr>
                              <m:chr m:val="̂"/>
                              <m:ctrlPr>
                                <a:rPr sz="2400" i="1">
                                  <a:latin typeface="Cambria Math" panose="02040503050406030204" pitchFamily="18" charset="0"/>
                                </a:rPr>
                              </m:ctrlPr>
                            </m:accPr>
                            <m:e>
                              <m:r>
                                <a:rPr sz="2400">
                                  <a:latin typeface="Cambria Math" panose="02040503050406030204" pitchFamily="18" charset="0"/>
                                </a:rPr>
                                <m:t>𝑦</m:t>
                              </m:r>
                            </m:e>
                          </m:acc>
                        </m:e>
                        <m:sub>
                          <m:r>
                            <a:rPr sz="2400">
                              <a:latin typeface="Cambria Math" panose="02040503050406030204" pitchFamily="18" charset="0"/>
                            </a:rPr>
                            <m:t>𝑇</m:t>
                          </m:r>
                          <m:r>
                            <a:rPr sz="2400">
                              <a:latin typeface="Cambria Math" panose="02040503050406030204" pitchFamily="18" charset="0"/>
                            </a:rPr>
                            <m:t>+1|</m:t>
                          </m:r>
                          <m:r>
                            <a:rPr sz="2400">
                              <a:latin typeface="Cambria Math" panose="02040503050406030204" pitchFamily="18" charset="0"/>
                            </a:rPr>
                            <m:t>𝑇</m:t>
                          </m:r>
                        </m:sub>
                      </m:sSub>
                      <m:r>
                        <a:rPr sz="2400">
                          <a:latin typeface="Cambria Math" panose="02040503050406030204" pitchFamily="18" charset="0"/>
                        </a:rPr>
                        <m:t>=</m:t>
                      </m:r>
                      <m:r>
                        <a:rPr sz="2400">
                          <a:latin typeface="Cambria Math" panose="02040503050406030204" pitchFamily="18" charset="0"/>
                        </a:rPr>
                        <m:t>𝛼</m:t>
                      </m:r>
                      <m:sSub>
                        <m:sSubPr>
                          <m:ctrlPr>
                            <a:rPr sz="2400" i="1">
                              <a:latin typeface="Cambria Math" panose="02040503050406030204" pitchFamily="18" charset="0"/>
                            </a:rPr>
                          </m:ctrlPr>
                        </m:sSubPr>
                        <m:e>
                          <m:r>
                            <a:rPr sz="2400">
                              <a:latin typeface="Cambria Math" panose="02040503050406030204" pitchFamily="18" charset="0"/>
                            </a:rPr>
                            <m:t>𝑦</m:t>
                          </m:r>
                        </m:e>
                        <m:sub>
                          <m:r>
                            <a:rPr sz="2400">
                              <a:latin typeface="Cambria Math" panose="02040503050406030204" pitchFamily="18" charset="0"/>
                            </a:rPr>
                            <m:t>𝑇</m:t>
                          </m:r>
                        </m:sub>
                      </m:sSub>
                      <m:r>
                        <a:rPr sz="2400">
                          <a:latin typeface="Cambria Math" panose="02040503050406030204" pitchFamily="18" charset="0"/>
                        </a:rPr>
                        <m:t>+</m:t>
                      </m:r>
                      <m:r>
                        <a:rPr sz="2400">
                          <a:latin typeface="Cambria Math" panose="02040503050406030204" pitchFamily="18" charset="0"/>
                        </a:rPr>
                        <m:t>𝛼</m:t>
                      </m:r>
                      <m:d>
                        <m:dPr>
                          <m:ctrlPr>
                            <a:rPr sz="2400" i="1">
                              <a:latin typeface="Cambria Math" panose="02040503050406030204" pitchFamily="18" charset="0"/>
                            </a:rPr>
                          </m:ctrlPr>
                        </m:dPr>
                        <m:e>
                          <m:r>
                            <a:rPr sz="2400">
                              <a:latin typeface="Cambria Math" panose="02040503050406030204" pitchFamily="18" charset="0"/>
                            </a:rPr>
                            <m:t>1−</m:t>
                          </m:r>
                          <m:r>
                            <a:rPr sz="2400">
                              <a:latin typeface="Cambria Math" panose="02040503050406030204" pitchFamily="18" charset="0"/>
                            </a:rPr>
                            <m:t>𝛼</m:t>
                          </m:r>
                        </m:e>
                      </m:d>
                      <m:sSub>
                        <m:sSubPr>
                          <m:ctrlPr>
                            <a:rPr sz="2400" i="1">
                              <a:latin typeface="Cambria Math" panose="02040503050406030204" pitchFamily="18" charset="0"/>
                            </a:rPr>
                          </m:ctrlPr>
                        </m:sSubPr>
                        <m:e>
                          <m:r>
                            <a:rPr sz="2400">
                              <a:latin typeface="Cambria Math" panose="02040503050406030204" pitchFamily="18" charset="0"/>
                            </a:rPr>
                            <m:t>𝑦</m:t>
                          </m:r>
                        </m:e>
                        <m:sub>
                          <m:r>
                            <a:rPr sz="2400">
                              <a:latin typeface="Cambria Math" panose="02040503050406030204" pitchFamily="18" charset="0"/>
                            </a:rPr>
                            <m:t>𝑇</m:t>
                          </m:r>
                          <m:r>
                            <a:rPr sz="2400">
                              <a:latin typeface="Cambria Math" panose="02040503050406030204" pitchFamily="18" charset="0"/>
                            </a:rPr>
                            <m:t>−1</m:t>
                          </m:r>
                        </m:sub>
                      </m:sSub>
                      <m:r>
                        <a:rPr sz="2400">
                          <a:latin typeface="Cambria Math" panose="02040503050406030204" pitchFamily="18" charset="0"/>
                        </a:rPr>
                        <m:t>+</m:t>
                      </m:r>
                      <m:r>
                        <a:rPr sz="2400">
                          <a:latin typeface="Cambria Math" panose="02040503050406030204" pitchFamily="18" charset="0"/>
                        </a:rPr>
                        <m:t>𝛼</m:t>
                      </m:r>
                      <m:sSup>
                        <m:sSupPr>
                          <m:ctrlPr>
                            <a:rPr sz="2400" i="1">
                              <a:latin typeface="Cambria Math" panose="02040503050406030204" pitchFamily="18" charset="0"/>
                            </a:rPr>
                          </m:ctrlPr>
                        </m:sSupPr>
                        <m:e>
                          <m:d>
                            <m:dPr>
                              <m:ctrlPr>
                                <a:rPr sz="2400" i="1">
                                  <a:latin typeface="Cambria Math" panose="02040503050406030204" pitchFamily="18" charset="0"/>
                                </a:rPr>
                              </m:ctrlPr>
                            </m:dPr>
                            <m:e>
                              <m:r>
                                <a:rPr sz="2400">
                                  <a:latin typeface="Cambria Math" panose="02040503050406030204" pitchFamily="18" charset="0"/>
                                </a:rPr>
                                <m:t>1−</m:t>
                              </m:r>
                              <m:r>
                                <a:rPr sz="2400">
                                  <a:latin typeface="Cambria Math" panose="02040503050406030204" pitchFamily="18" charset="0"/>
                                </a:rPr>
                                <m:t>𝛼</m:t>
                              </m:r>
                            </m:e>
                          </m:d>
                        </m:e>
                        <m:sup>
                          <m:r>
                            <a:rPr sz="2400">
                              <a:latin typeface="Cambria Math" panose="02040503050406030204" pitchFamily="18" charset="0"/>
                            </a:rPr>
                            <m:t>2</m:t>
                          </m:r>
                        </m:sup>
                      </m:sSup>
                      <m:sSub>
                        <m:sSubPr>
                          <m:ctrlPr>
                            <a:rPr sz="2400" i="1">
                              <a:latin typeface="Cambria Math" panose="02040503050406030204" pitchFamily="18" charset="0"/>
                            </a:rPr>
                          </m:ctrlPr>
                        </m:sSubPr>
                        <m:e>
                          <m:r>
                            <a:rPr sz="2400">
                              <a:latin typeface="Cambria Math" panose="02040503050406030204" pitchFamily="18" charset="0"/>
                            </a:rPr>
                            <m:t>𝑦</m:t>
                          </m:r>
                        </m:e>
                        <m:sub>
                          <m:r>
                            <a:rPr sz="2400">
                              <a:latin typeface="Cambria Math" panose="02040503050406030204" pitchFamily="18" charset="0"/>
                            </a:rPr>
                            <m:t>𝑇</m:t>
                          </m:r>
                          <m:r>
                            <a:rPr sz="2400">
                              <a:latin typeface="Cambria Math" panose="02040503050406030204" pitchFamily="18" charset="0"/>
                            </a:rPr>
                            <m:t>−2</m:t>
                          </m:r>
                        </m:sub>
                      </m:sSub>
                      <m:r>
                        <a:rPr sz="2400">
                          <a:latin typeface="Cambria Math" panose="02040503050406030204" pitchFamily="18" charset="0"/>
                        </a:rPr>
                        <m:t>+⋯</m:t>
                      </m:r>
                    </m:oMath>
                  </m:oMathPara>
                </a14:m>
                <a:endParaRPr sz="2400" b="1" dirty="0"/>
              </a:p>
              <a:p>
                <a:pPr marL="0" lvl="0" indent="0">
                  <a:buNone/>
                </a:pPr>
                <a:r>
                  <a:rPr sz="2400" dirty="0"/>
                  <a:t>,where </a:t>
                </a:r>
                <a14:m>
                  <m:oMath xmlns:m="http://schemas.openxmlformats.org/officeDocument/2006/math">
                    <m:r>
                      <a:rPr sz="2400">
                        <a:latin typeface="Cambria Math" panose="02040503050406030204" pitchFamily="18" charset="0"/>
                      </a:rPr>
                      <m:t>0≤</m:t>
                    </m:r>
                    <m:r>
                      <a:rPr sz="2400">
                        <a:latin typeface="Cambria Math" panose="02040503050406030204" pitchFamily="18" charset="0"/>
                      </a:rPr>
                      <m:t>𝛼</m:t>
                    </m:r>
                    <m:r>
                      <a:rPr sz="2400">
                        <a:latin typeface="Cambria Math" panose="02040503050406030204" pitchFamily="18" charset="0"/>
                      </a:rPr>
                      <m:t>≤1</m:t>
                    </m:r>
                  </m:oMath>
                </a14:m>
                <a:endParaRPr lang="en-US" sz="2400" dirty="0"/>
              </a:p>
              <a:p>
                <a:pPr marL="0" lvl="0" indent="0">
                  <a:buNone/>
                </a:pPr>
                <a:endParaRPr lang="en-US" sz="2400" dirty="0"/>
              </a:p>
              <a:p>
                <a:pPr marL="0" lvl="0" indent="0">
                  <a:buNone/>
                </a:pPr>
                <a:endParaRPr sz="2400" dirty="0"/>
              </a:p>
              <a:p>
                <a:pPr marL="0" lvl="0" indent="0">
                  <a:buNone/>
                </a:pPr>
                <a:r>
                  <a:rPr sz="2400" dirty="0"/>
                  <a:t>Weights assigned to observations for:</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182879" y="767656"/>
                <a:ext cx="11886754" cy="2889944"/>
              </a:xfrm>
              <a:blipFill>
                <a:blip r:embed="rId2"/>
                <a:stretch>
                  <a:fillRect l="-769" t="-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898146626"/>
                  </p:ext>
                </p:extLst>
              </p:nvPr>
            </p:nvGraphicFramePr>
            <p:xfrm>
              <a:off x="177800" y="3864624"/>
              <a:ext cx="11874500" cy="2560320"/>
            </p:xfrm>
            <a:graphic>
              <a:graphicData uri="http://schemas.openxmlformats.org/drawingml/2006/table">
                <a:tbl>
                  <a:tblPr firstRow="1" bandRow="1">
                    <a:tableStyleId>{5C22544A-7EE6-4342-B048-85BDC9FD1C3A}</a:tableStyleId>
                  </a:tblPr>
                  <a:tblGrid>
                    <a:gridCol w="2374900">
                      <a:extLst>
                        <a:ext uri="{9D8B030D-6E8A-4147-A177-3AD203B41FA5}">
                          <a16:colId xmlns:a16="http://schemas.microsoft.com/office/drawing/2014/main" val="20000"/>
                        </a:ext>
                      </a:extLst>
                    </a:gridCol>
                    <a:gridCol w="2374900">
                      <a:extLst>
                        <a:ext uri="{9D8B030D-6E8A-4147-A177-3AD203B41FA5}">
                          <a16:colId xmlns:a16="http://schemas.microsoft.com/office/drawing/2014/main" val="20001"/>
                        </a:ext>
                      </a:extLst>
                    </a:gridCol>
                    <a:gridCol w="2374900">
                      <a:extLst>
                        <a:ext uri="{9D8B030D-6E8A-4147-A177-3AD203B41FA5}">
                          <a16:colId xmlns:a16="http://schemas.microsoft.com/office/drawing/2014/main" val="20002"/>
                        </a:ext>
                      </a:extLst>
                    </a:gridCol>
                    <a:gridCol w="2374900">
                      <a:extLst>
                        <a:ext uri="{9D8B030D-6E8A-4147-A177-3AD203B41FA5}">
                          <a16:colId xmlns:a16="http://schemas.microsoft.com/office/drawing/2014/main" val="20003"/>
                        </a:ext>
                      </a:extLst>
                    </a:gridCol>
                    <a:gridCol w="2374900">
                      <a:extLst>
                        <a:ext uri="{9D8B030D-6E8A-4147-A177-3AD203B41FA5}">
                          <a16:colId xmlns:a16="http://schemas.microsoft.com/office/drawing/2014/main" val="20004"/>
                        </a:ext>
                      </a:extLst>
                    </a:gridCol>
                  </a:tblGrid>
                  <a:tr h="0">
                    <a:tc>
                      <a:txBody>
                        <a:bodyPr/>
                        <a:lstStyle/>
                        <a:p>
                          <a:pPr marL="0" lvl="0" indent="0">
                            <a:buNone/>
                          </a:pPr>
                          <a:r>
                            <a:t>Observation</a:t>
                          </a:r>
                        </a:p>
                      </a:txBody>
                      <a:tcPr/>
                    </a:tc>
                    <a:tc>
                      <a:txBody>
                        <a:bodyPr/>
                        <a:lstStyle/>
                        <a:p>
                          <a:pPr marL="0" lvl="0" indent="0">
                            <a:buNone/>
                          </a:pPr>
                          <a:r>
                            <a:t>α = 0.2</a:t>
                          </a:r>
                        </a:p>
                      </a:txBody>
                      <a:tcPr/>
                    </a:tc>
                    <a:tc>
                      <a:txBody>
                        <a:bodyPr/>
                        <a:lstStyle/>
                        <a:p>
                          <a:pPr marL="0" lvl="0" indent="0">
                            <a:buNone/>
                          </a:pPr>
                          <a:r>
                            <a:t>α = 0.4</a:t>
                          </a:r>
                        </a:p>
                      </a:txBody>
                      <a:tcPr/>
                    </a:tc>
                    <a:tc>
                      <a:txBody>
                        <a:bodyPr/>
                        <a:lstStyle/>
                        <a:p>
                          <a:pPr marL="0" lvl="0" indent="0">
                            <a:buNone/>
                          </a:pPr>
                          <a:r>
                            <a:t>α = 0.6</a:t>
                          </a:r>
                        </a:p>
                      </a:txBody>
                      <a:tcPr/>
                    </a:tc>
                    <a:tc>
                      <a:txBody>
                        <a:bodyPr/>
                        <a:lstStyle/>
                        <a:p>
                          <a:pPr marL="0" lvl="0" indent="0">
                            <a:buNone/>
                          </a:pPr>
                          <a:r>
                            <a:t>α = 0.8</a:t>
                          </a:r>
                        </a:p>
                      </a:txBody>
                      <a:tcPr/>
                    </a:tc>
                    <a:extLst>
                      <a:ext uri="{0D108BD9-81ED-4DB2-BD59-A6C34878D82A}">
                        <a16:rowId xmlns:a16="http://schemas.microsoft.com/office/drawing/2014/main" val="10000"/>
                      </a:ext>
                    </a:extLst>
                  </a:tr>
                  <a:tr h="0">
                    <a:tc>
                      <a:txBody>
                        <a:bodyPr/>
                        <a:lstStyle/>
                        <a:p>
                          <a:pPr marL="0" lv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sub>
                                </m:sSub>
                              </m:oMath>
                            </m:oMathPara>
                          </a14:m>
                          <a:endParaRPr dirty="0"/>
                        </a:p>
                      </a:txBody>
                      <a:tcPr/>
                    </a:tc>
                    <a:tc>
                      <a:txBody>
                        <a:bodyPr/>
                        <a:lstStyle/>
                        <a:p>
                          <a:pPr marL="0" lvl="0" indent="0">
                            <a:buNone/>
                          </a:pPr>
                          <a:r>
                            <a:t>0.2</a:t>
                          </a:r>
                        </a:p>
                      </a:txBody>
                      <a:tcPr/>
                    </a:tc>
                    <a:tc>
                      <a:txBody>
                        <a:bodyPr/>
                        <a:lstStyle/>
                        <a:p>
                          <a:pPr marL="0" lvl="0" indent="0">
                            <a:buNone/>
                          </a:pPr>
                          <a:r>
                            <a:t>0.4</a:t>
                          </a:r>
                        </a:p>
                      </a:txBody>
                      <a:tcPr/>
                    </a:tc>
                    <a:tc>
                      <a:txBody>
                        <a:bodyPr/>
                        <a:lstStyle/>
                        <a:p>
                          <a:pPr marL="0" lvl="0" indent="0">
                            <a:buNone/>
                          </a:pPr>
                          <a:r>
                            <a:t>0.6</a:t>
                          </a:r>
                        </a:p>
                      </a:txBody>
                      <a:tcPr/>
                    </a:tc>
                    <a:tc>
                      <a:txBody>
                        <a:bodyPr/>
                        <a:lstStyle/>
                        <a:p>
                          <a:pPr marL="0" lvl="0" indent="0">
                            <a:buNone/>
                          </a:pPr>
                          <a:r>
                            <a:t>0.8</a:t>
                          </a:r>
                        </a:p>
                      </a:txBody>
                      <a:tcPr/>
                    </a:tc>
                    <a:extLst>
                      <a:ext uri="{0D108BD9-81ED-4DB2-BD59-A6C34878D82A}">
                        <a16:rowId xmlns:a16="http://schemas.microsoft.com/office/drawing/2014/main" val="10001"/>
                      </a:ext>
                    </a:extLst>
                  </a:tr>
                  <a:tr h="0">
                    <a:tc>
                      <a:txBody>
                        <a:bodyPr/>
                        <a:lstStyle/>
                        <a:p>
                          <a:pPr marL="0" lv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1</m:t>
                                    </m:r>
                                  </m:sub>
                                </m:sSub>
                              </m:oMath>
                            </m:oMathPara>
                          </a14:m>
                          <a:endParaRPr dirty="0"/>
                        </a:p>
                      </a:txBody>
                      <a:tcPr/>
                    </a:tc>
                    <a:tc>
                      <a:txBody>
                        <a:bodyPr/>
                        <a:lstStyle/>
                        <a:p>
                          <a:pPr marL="0" lvl="0" indent="0">
                            <a:buNone/>
                          </a:pPr>
                          <a:r>
                            <a:t>0.16</a:t>
                          </a:r>
                        </a:p>
                      </a:txBody>
                      <a:tcPr/>
                    </a:tc>
                    <a:tc>
                      <a:txBody>
                        <a:bodyPr/>
                        <a:lstStyle/>
                        <a:p>
                          <a:pPr marL="0" lvl="0" indent="0">
                            <a:buNone/>
                          </a:pPr>
                          <a:r>
                            <a:t>0.24</a:t>
                          </a:r>
                        </a:p>
                      </a:txBody>
                      <a:tcPr/>
                    </a:tc>
                    <a:tc>
                      <a:txBody>
                        <a:bodyPr/>
                        <a:lstStyle/>
                        <a:p>
                          <a:pPr marL="0" lvl="0" indent="0">
                            <a:buNone/>
                          </a:pPr>
                          <a:r>
                            <a:t>0.24</a:t>
                          </a:r>
                        </a:p>
                      </a:txBody>
                      <a:tcPr/>
                    </a:tc>
                    <a:tc>
                      <a:txBody>
                        <a:bodyPr/>
                        <a:lstStyle/>
                        <a:p>
                          <a:pPr marL="0" lvl="0" indent="0">
                            <a:buNone/>
                          </a:pPr>
                          <a:r>
                            <a:t>0.16</a:t>
                          </a:r>
                        </a:p>
                      </a:txBody>
                      <a:tcPr/>
                    </a:tc>
                    <a:extLst>
                      <a:ext uri="{0D108BD9-81ED-4DB2-BD59-A6C34878D82A}">
                        <a16:rowId xmlns:a16="http://schemas.microsoft.com/office/drawing/2014/main" val="10002"/>
                      </a:ext>
                    </a:extLst>
                  </a:tr>
                  <a:tr h="146207">
                    <a:tc>
                      <a:txBody>
                        <a:bodyPr/>
                        <a:lstStyle/>
                        <a:p>
                          <a:pPr marL="0" lv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2</m:t>
                                    </m:r>
                                  </m:sub>
                                </m:sSub>
                              </m:oMath>
                            </m:oMathPara>
                          </a14:m>
                          <a:endParaRPr dirty="0"/>
                        </a:p>
                      </a:txBody>
                      <a:tcPr/>
                    </a:tc>
                    <a:tc>
                      <a:txBody>
                        <a:bodyPr/>
                        <a:lstStyle/>
                        <a:p>
                          <a:pPr marL="0" lvl="0" indent="0">
                            <a:buNone/>
                          </a:pPr>
                          <a:r>
                            <a:t>0.128</a:t>
                          </a:r>
                        </a:p>
                      </a:txBody>
                      <a:tcPr/>
                    </a:tc>
                    <a:tc>
                      <a:txBody>
                        <a:bodyPr/>
                        <a:lstStyle/>
                        <a:p>
                          <a:pPr marL="0" lvl="0" indent="0">
                            <a:buNone/>
                          </a:pPr>
                          <a:r>
                            <a:t>0.144</a:t>
                          </a:r>
                        </a:p>
                      </a:txBody>
                      <a:tcPr/>
                    </a:tc>
                    <a:tc>
                      <a:txBody>
                        <a:bodyPr/>
                        <a:lstStyle/>
                        <a:p>
                          <a:pPr marL="0" lvl="0" indent="0">
                            <a:buNone/>
                          </a:pPr>
                          <a:r>
                            <a:t>0.096</a:t>
                          </a:r>
                        </a:p>
                      </a:txBody>
                      <a:tcPr/>
                    </a:tc>
                    <a:tc>
                      <a:txBody>
                        <a:bodyPr/>
                        <a:lstStyle/>
                        <a:p>
                          <a:pPr marL="0" lvl="0" indent="0">
                            <a:buNone/>
                          </a:pPr>
                          <a:r>
                            <a:t>0.032</a:t>
                          </a:r>
                        </a:p>
                      </a:txBody>
                      <a:tcPr/>
                    </a:tc>
                    <a:extLst>
                      <a:ext uri="{0D108BD9-81ED-4DB2-BD59-A6C34878D82A}">
                        <a16:rowId xmlns:a16="http://schemas.microsoft.com/office/drawing/2014/main" val="10003"/>
                      </a:ext>
                    </a:extLst>
                  </a:tr>
                  <a:tr h="0">
                    <a:tc>
                      <a:txBody>
                        <a:bodyPr/>
                        <a:lstStyle/>
                        <a:p>
                          <a:pPr marL="0" lv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3</m:t>
                                    </m:r>
                                  </m:sub>
                                </m:sSub>
                              </m:oMath>
                            </m:oMathPara>
                          </a14:m>
                          <a:endParaRPr dirty="0"/>
                        </a:p>
                      </a:txBody>
                      <a:tcPr/>
                    </a:tc>
                    <a:tc>
                      <a:txBody>
                        <a:bodyPr/>
                        <a:lstStyle/>
                        <a:p>
                          <a:pPr marL="0" lvl="0" indent="0">
                            <a:buNone/>
                          </a:pPr>
                          <a:r>
                            <a:t>0.1024</a:t>
                          </a:r>
                        </a:p>
                      </a:txBody>
                      <a:tcPr/>
                    </a:tc>
                    <a:tc>
                      <a:txBody>
                        <a:bodyPr/>
                        <a:lstStyle/>
                        <a:p>
                          <a:pPr marL="0" lvl="0" indent="0">
                            <a:buNone/>
                          </a:pPr>
                          <a:r>
                            <a:t>0.0864</a:t>
                          </a:r>
                        </a:p>
                      </a:txBody>
                      <a:tcPr/>
                    </a:tc>
                    <a:tc>
                      <a:txBody>
                        <a:bodyPr/>
                        <a:lstStyle/>
                        <a:p>
                          <a:pPr marL="0" lvl="0" indent="0">
                            <a:buNone/>
                          </a:pPr>
                          <a:r>
                            <a:t>0.0384</a:t>
                          </a:r>
                        </a:p>
                      </a:txBody>
                      <a:tcPr/>
                    </a:tc>
                    <a:tc>
                      <a:txBody>
                        <a:bodyPr/>
                        <a:lstStyle/>
                        <a:p>
                          <a:pPr marL="0" lvl="0" indent="0">
                            <a:buNone/>
                          </a:pPr>
                          <a:r>
                            <a:t>0.0064</a:t>
                          </a:r>
                        </a:p>
                      </a:txBody>
                      <a:tcPr/>
                    </a:tc>
                    <a:extLst>
                      <a:ext uri="{0D108BD9-81ED-4DB2-BD59-A6C34878D82A}">
                        <a16:rowId xmlns:a16="http://schemas.microsoft.com/office/drawing/2014/main" val="10004"/>
                      </a:ext>
                    </a:extLst>
                  </a:tr>
                  <a:tr h="0">
                    <a:tc>
                      <a:txBody>
                        <a:bodyPr/>
                        <a:lstStyle/>
                        <a:p>
                          <a:pPr marL="0" lv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4</m:t>
                                    </m:r>
                                  </m:sub>
                                </m:sSub>
                              </m:oMath>
                            </m:oMathPara>
                          </a14:m>
                          <a:endParaRPr dirty="0"/>
                        </a:p>
                      </a:txBody>
                      <a:tcPr/>
                    </a:tc>
                    <a:tc>
                      <a:txBody>
                        <a:bodyPr/>
                        <a:lstStyle/>
                        <a:p>
                          <a:pPr marL="0" lvl="0" indent="0">
                            <a:buNone/>
                          </a:pPr>
                          <a:r>
                            <a:t>0.2 0.8^4</a:t>
                          </a:r>
                        </a:p>
                      </a:txBody>
                      <a:tcPr/>
                    </a:tc>
                    <a:tc>
                      <a:txBody>
                        <a:bodyPr/>
                        <a:lstStyle/>
                        <a:p>
                          <a:pPr marL="0" lvl="0" indent="0">
                            <a:buNone/>
                          </a:pPr>
                          <a:r>
                            <a:t>0.4 0.6^4</a:t>
                          </a:r>
                        </a:p>
                      </a:txBody>
                      <a:tcPr/>
                    </a:tc>
                    <a:tc>
                      <a:txBody>
                        <a:bodyPr/>
                        <a:lstStyle/>
                        <a:p>
                          <a:pPr marL="0" lvl="0" indent="0">
                            <a:buNone/>
                          </a:pPr>
                          <a:r>
                            <a:t>0.6 0.4^4</a:t>
                          </a:r>
                        </a:p>
                      </a:txBody>
                      <a:tcPr/>
                    </a:tc>
                    <a:tc>
                      <a:txBody>
                        <a:bodyPr/>
                        <a:lstStyle/>
                        <a:p>
                          <a:pPr marL="0" lvl="0" indent="0">
                            <a:buNone/>
                          </a:pPr>
                          <a:r>
                            <a:t>0.8 0.2^4</a:t>
                          </a:r>
                        </a:p>
                      </a:txBody>
                      <a:tcPr/>
                    </a:tc>
                    <a:extLst>
                      <a:ext uri="{0D108BD9-81ED-4DB2-BD59-A6C34878D82A}">
                        <a16:rowId xmlns:a16="http://schemas.microsoft.com/office/drawing/2014/main" val="10005"/>
                      </a:ext>
                    </a:extLst>
                  </a:tr>
                  <a:tr h="0">
                    <a:tc>
                      <a:txBody>
                        <a:bodyPr/>
                        <a:lstStyle/>
                        <a:p>
                          <a:pPr marL="0" lvl="0" indent="0">
                            <a:buNone/>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𝑦</m:t>
                                    </m:r>
                                  </m:e>
                                  <m:sub>
                                    <m:r>
                                      <a:rPr lang="ar-AE">
                                        <a:latin typeface="Cambria Math" panose="02040503050406030204" pitchFamily="18" charset="0"/>
                                      </a:rPr>
                                      <m:t>𝑇</m:t>
                                    </m:r>
                                    <m:r>
                                      <a:rPr lang="ar-AE">
                                        <a:latin typeface="Cambria Math" panose="02040503050406030204" pitchFamily="18" charset="0"/>
                                      </a:rPr>
                                      <m:t>−</m:t>
                                    </m:r>
                                    <m:r>
                                      <a:rPr lang="ar-AE">
                                        <a:latin typeface="Cambria Math" panose="02040503050406030204" pitchFamily="18" charset="0"/>
                                      </a:rPr>
                                      <m:t>5</m:t>
                                    </m:r>
                                  </m:sub>
                                </m:sSub>
                              </m:oMath>
                            </m:oMathPara>
                          </a14:m>
                          <a:endParaRPr dirty="0"/>
                        </a:p>
                      </a:txBody>
                      <a:tcPr/>
                    </a:tc>
                    <a:tc>
                      <a:txBody>
                        <a:bodyPr/>
                        <a:lstStyle/>
                        <a:p>
                          <a:pPr marL="0" lvl="0" indent="0">
                            <a:buNone/>
                          </a:pPr>
                          <a:r>
                            <a:t>0.2 0.8^5</a:t>
                          </a:r>
                        </a:p>
                      </a:txBody>
                      <a:tcPr/>
                    </a:tc>
                    <a:tc>
                      <a:txBody>
                        <a:bodyPr/>
                        <a:lstStyle/>
                        <a:p>
                          <a:pPr marL="0" lvl="0" indent="0">
                            <a:buNone/>
                          </a:pPr>
                          <a:r>
                            <a:t>0.4 0.6^5</a:t>
                          </a:r>
                        </a:p>
                      </a:txBody>
                      <a:tcPr/>
                    </a:tc>
                    <a:tc>
                      <a:txBody>
                        <a:bodyPr/>
                        <a:lstStyle/>
                        <a:p>
                          <a:pPr marL="0" lvl="0" indent="0">
                            <a:buNone/>
                          </a:pPr>
                          <a:r>
                            <a:t>0.6 0.4^5</a:t>
                          </a:r>
                        </a:p>
                      </a:txBody>
                      <a:tcPr/>
                    </a:tc>
                    <a:tc>
                      <a:txBody>
                        <a:bodyPr/>
                        <a:lstStyle/>
                        <a:p>
                          <a:pPr marL="0" lvl="0" indent="0">
                            <a:buNone/>
                          </a:pPr>
                          <a:r>
                            <a:rPr dirty="0"/>
                            <a:t>0.8 0.2^5</a:t>
                          </a:r>
                        </a:p>
                      </a:txBody>
                      <a:tcPr/>
                    </a:tc>
                    <a:extLst>
                      <a:ext uri="{0D108BD9-81ED-4DB2-BD59-A6C34878D82A}">
                        <a16:rowId xmlns:a16="http://schemas.microsoft.com/office/drawing/2014/main" val="10006"/>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898146626"/>
                  </p:ext>
                </p:extLst>
              </p:nvPr>
            </p:nvGraphicFramePr>
            <p:xfrm>
              <a:off x="177800" y="3864624"/>
              <a:ext cx="11874500" cy="2560320"/>
            </p:xfrm>
            <a:graphic>
              <a:graphicData uri="http://schemas.openxmlformats.org/drawingml/2006/table">
                <a:tbl>
                  <a:tblPr firstRow="1" bandRow="1">
                    <a:tableStyleId>{5C22544A-7EE6-4342-B048-85BDC9FD1C3A}</a:tableStyleId>
                  </a:tblPr>
                  <a:tblGrid>
                    <a:gridCol w="2374900">
                      <a:extLst>
                        <a:ext uri="{9D8B030D-6E8A-4147-A177-3AD203B41FA5}">
                          <a16:colId xmlns:a16="http://schemas.microsoft.com/office/drawing/2014/main" val="20000"/>
                        </a:ext>
                      </a:extLst>
                    </a:gridCol>
                    <a:gridCol w="2374900">
                      <a:extLst>
                        <a:ext uri="{9D8B030D-6E8A-4147-A177-3AD203B41FA5}">
                          <a16:colId xmlns:a16="http://schemas.microsoft.com/office/drawing/2014/main" val="20001"/>
                        </a:ext>
                      </a:extLst>
                    </a:gridCol>
                    <a:gridCol w="2374900">
                      <a:extLst>
                        <a:ext uri="{9D8B030D-6E8A-4147-A177-3AD203B41FA5}">
                          <a16:colId xmlns:a16="http://schemas.microsoft.com/office/drawing/2014/main" val="20002"/>
                        </a:ext>
                      </a:extLst>
                    </a:gridCol>
                    <a:gridCol w="2374900">
                      <a:extLst>
                        <a:ext uri="{9D8B030D-6E8A-4147-A177-3AD203B41FA5}">
                          <a16:colId xmlns:a16="http://schemas.microsoft.com/office/drawing/2014/main" val="20003"/>
                        </a:ext>
                      </a:extLst>
                    </a:gridCol>
                    <a:gridCol w="2374900">
                      <a:extLst>
                        <a:ext uri="{9D8B030D-6E8A-4147-A177-3AD203B41FA5}">
                          <a16:colId xmlns:a16="http://schemas.microsoft.com/office/drawing/2014/main" val="20004"/>
                        </a:ext>
                      </a:extLst>
                    </a:gridCol>
                  </a:tblGrid>
                  <a:tr h="365760">
                    <a:tc>
                      <a:txBody>
                        <a:bodyPr/>
                        <a:lstStyle/>
                        <a:p>
                          <a:pPr marL="0" lvl="0" indent="0">
                            <a:buNone/>
                          </a:pPr>
                          <a:r>
                            <a:t>Observation</a:t>
                          </a:r>
                        </a:p>
                      </a:txBody>
                      <a:tcPr/>
                    </a:tc>
                    <a:tc>
                      <a:txBody>
                        <a:bodyPr/>
                        <a:lstStyle/>
                        <a:p>
                          <a:pPr marL="0" lvl="0" indent="0">
                            <a:buNone/>
                          </a:pPr>
                          <a:r>
                            <a:t>α = 0.2</a:t>
                          </a:r>
                        </a:p>
                      </a:txBody>
                      <a:tcPr/>
                    </a:tc>
                    <a:tc>
                      <a:txBody>
                        <a:bodyPr/>
                        <a:lstStyle/>
                        <a:p>
                          <a:pPr marL="0" lvl="0" indent="0">
                            <a:buNone/>
                          </a:pPr>
                          <a:r>
                            <a:t>α = 0.4</a:t>
                          </a:r>
                        </a:p>
                      </a:txBody>
                      <a:tcPr/>
                    </a:tc>
                    <a:tc>
                      <a:txBody>
                        <a:bodyPr/>
                        <a:lstStyle/>
                        <a:p>
                          <a:pPr marL="0" lvl="0" indent="0">
                            <a:buNone/>
                          </a:pPr>
                          <a:r>
                            <a:t>α = 0.6</a:t>
                          </a:r>
                        </a:p>
                      </a:txBody>
                      <a:tcPr/>
                    </a:tc>
                    <a:tc>
                      <a:txBody>
                        <a:bodyPr/>
                        <a:lstStyle/>
                        <a:p>
                          <a:pPr marL="0" lvl="0" indent="0">
                            <a:buNone/>
                          </a:pPr>
                          <a:r>
                            <a:t>α = 0.8</a:t>
                          </a:r>
                        </a:p>
                      </a:txBody>
                      <a:tcPr/>
                    </a:tc>
                    <a:extLst>
                      <a:ext uri="{0D108BD9-81ED-4DB2-BD59-A6C34878D82A}">
                        <a16:rowId xmlns:a16="http://schemas.microsoft.com/office/drawing/2014/main" val="10000"/>
                      </a:ext>
                    </a:extLst>
                  </a:tr>
                  <a:tr h="365760">
                    <a:tc>
                      <a:txBody>
                        <a:bodyPr/>
                        <a:lstStyle/>
                        <a:p>
                          <a:endParaRPr lang="en-US"/>
                        </a:p>
                      </a:txBody>
                      <a:tcPr>
                        <a:blipFill>
                          <a:blip r:embed="rId3"/>
                          <a:stretch>
                            <a:fillRect l="-256" t="-108333" r="-400769" b="-528333"/>
                          </a:stretch>
                        </a:blipFill>
                      </a:tcPr>
                    </a:tc>
                    <a:tc>
                      <a:txBody>
                        <a:bodyPr/>
                        <a:lstStyle/>
                        <a:p>
                          <a:pPr marL="0" lvl="0" indent="0">
                            <a:buNone/>
                          </a:pPr>
                          <a:r>
                            <a:t>0.2</a:t>
                          </a:r>
                        </a:p>
                      </a:txBody>
                      <a:tcPr/>
                    </a:tc>
                    <a:tc>
                      <a:txBody>
                        <a:bodyPr/>
                        <a:lstStyle/>
                        <a:p>
                          <a:pPr marL="0" lvl="0" indent="0">
                            <a:buNone/>
                          </a:pPr>
                          <a:r>
                            <a:t>0.4</a:t>
                          </a:r>
                        </a:p>
                      </a:txBody>
                      <a:tcPr/>
                    </a:tc>
                    <a:tc>
                      <a:txBody>
                        <a:bodyPr/>
                        <a:lstStyle/>
                        <a:p>
                          <a:pPr marL="0" lvl="0" indent="0">
                            <a:buNone/>
                          </a:pPr>
                          <a:r>
                            <a:t>0.6</a:t>
                          </a:r>
                        </a:p>
                      </a:txBody>
                      <a:tcPr/>
                    </a:tc>
                    <a:tc>
                      <a:txBody>
                        <a:bodyPr/>
                        <a:lstStyle/>
                        <a:p>
                          <a:pPr marL="0" lvl="0" indent="0">
                            <a:buNone/>
                          </a:pPr>
                          <a:r>
                            <a:t>0.8</a:t>
                          </a:r>
                        </a:p>
                      </a:txBody>
                      <a:tcPr/>
                    </a:tc>
                    <a:extLst>
                      <a:ext uri="{0D108BD9-81ED-4DB2-BD59-A6C34878D82A}">
                        <a16:rowId xmlns:a16="http://schemas.microsoft.com/office/drawing/2014/main" val="10001"/>
                      </a:ext>
                    </a:extLst>
                  </a:tr>
                  <a:tr h="365760">
                    <a:tc>
                      <a:txBody>
                        <a:bodyPr/>
                        <a:lstStyle/>
                        <a:p>
                          <a:endParaRPr lang="en-US"/>
                        </a:p>
                      </a:txBody>
                      <a:tcPr>
                        <a:blipFill>
                          <a:blip r:embed="rId3"/>
                          <a:stretch>
                            <a:fillRect l="-256" t="-208333" r="-400769" b="-428333"/>
                          </a:stretch>
                        </a:blipFill>
                      </a:tcPr>
                    </a:tc>
                    <a:tc>
                      <a:txBody>
                        <a:bodyPr/>
                        <a:lstStyle/>
                        <a:p>
                          <a:pPr marL="0" lvl="0" indent="0">
                            <a:buNone/>
                          </a:pPr>
                          <a:r>
                            <a:t>0.16</a:t>
                          </a:r>
                        </a:p>
                      </a:txBody>
                      <a:tcPr/>
                    </a:tc>
                    <a:tc>
                      <a:txBody>
                        <a:bodyPr/>
                        <a:lstStyle/>
                        <a:p>
                          <a:pPr marL="0" lvl="0" indent="0">
                            <a:buNone/>
                          </a:pPr>
                          <a:r>
                            <a:t>0.24</a:t>
                          </a:r>
                        </a:p>
                      </a:txBody>
                      <a:tcPr/>
                    </a:tc>
                    <a:tc>
                      <a:txBody>
                        <a:bodyPr/>
                        <a:lstStyle/>
                        <a:p>
                          <a:pPr marL="0" lvl="0" indent="0">
                            <a:buNone/>
                          </a:pPr>
                          <a:r>
                            <a:t>0.24</a:t>
                          </a:r>
                        </a:p>
                      </a:txBody>
                      <a:tcPr/>
                    </a:tc>
                    <a:tc>
                      <a:txBody>
                        <a:bodyPr/>
                        <a:lstStyle/>
                        <a:p>
                          <a:pPr marL="0" lvl="0" indent="0">
                            <a:buNone/>
                          </a:pPr>
                          <a:r>
                            <a:t>0.16</a:t>
                          </a:r>
                        </a:p>
                      </a:txBody>
                      <a:tcPr/>
                    </a:tc>
                    <a:extLst>
                      <a:ext uri="{0D108BD9-81ED-4DB2-BD59-A6C34878D82A}">
                        <a16:rowId xmlns:a16="http://schemas.microsoft.com/office/drawing/2014/main" val="10002"/>
                      </a:ext>
                    </a:extLst>
                  </a:tr>
                  <a:tr h="365760">
                    <a:tc>
                      <a:txBody>
                        <a:bodyPr/>
                        <a:lstStyle/>
                        <a:p>
                          <a:endParaRPr lang="en-US"/>
                        </a:p>
                      </a:txBody>
                      <a:tcPr>
                        <a:blipFill>
                          <a:blip r:embed="rId3"/>
                          <a:stretch>
                            <a:fillRect l="-256" t="-303279" r="-400769" b="-321311"/>
                          </a:stretch>
                        </a:blipFill>
                      </a:tcPr>
                    </a:tc>
                    <a:tc>
                      <a:txBody>
                        <a:bodyPr/>
                        <a:lstStyle/>
                        <a:p>
                          <a:pPr marL="0" lvl="0" indent="0">
                            <a:buNone/>
                          </a:pPr>
                          <a:r>
                            <a:t>0.128</a:t>
                          </a:r>
                        </a:p>
                      </a:txBody>
                      <a:tcPr/>
                    </a:tc>
                    <a:tc>
                      <a:txBody>
                        <a:bodyPr/>
                        <a:lstStyle/>
                        <a:p>
                          <a:pPr marL="0" lvl="0" indent="0">
                            <a:buNone/>
                          </a:pPr>
                          <a:r>
                            <a:t>0.144</a:t>
                          </a:r>
                        </a:p>
                      </a:txBody>
                      <a:tcPr/>
                    </a:tc>
                    <a:tc>
                      <a:txBody>
                        <a:bodyPr/>
                        <a:lstStyle/>
                        <a:p>
                          <a:pPr marL="0" lvl="0" indent="0">
                            <a:buNone/>
                          </a:pPr>
                          <a:r>
                            <a:t>0.096</a:t>
                          </a:r>
                        </a:p>
                      </a:txBody>
                      <a:tcPr/>
                    </a:tc>
                    <a:tc>
                      <a:txBody>
                        <a:bodyPr/>
                        <a:lstStyle/>
                        <a:p>
                          <a:pPr marL="0" lvl="0" indent="0">
                            <a:buNone/>
                          </a:pPr>
                          <a:r>
                            <a:t>0.032</a:t>
                          </a:r>
                        </a:p>
                      </a:txBody>
                      <a:tcPr/>
                    </a:tc>
                    <a:extLst>
                      <a:ext uri="{0D108BD9-81ED-4DB2-BD59-A6C34878D82A}">
                        <a16:rowId xmlns:a16="http://schemas.microsoft.com/office/drawing/2014/main" val="10003"/>
                      </a:ext>
                    </a:extLst>
                  </a:tr>
                  <a:tr h="365760">
                    <a:tc>
                      <a:txBody>
                        <a:bodyPr/>
                        <a:lstStyle/>
                        <a:p>
                          <a:endParaRPr lang="en-US"/>
                        </a:p>
                      </a:txBody>
                      <a:tcPr>
                        <a:blipFill>
                          <a:blip r:embed="rId3"/>
                          <a:stretch>
                            <a:fillRect l="-256" t="-410000" r="-400769" b="-226667"/>
                          </a:stretch>
                        </a:blipFill>
                      </a:tcPr>
                    </a:tc>
                    <a:tc>
                      <a:txBody>
                        <a:bodyPr/>
                        <a:lstStyle/>
                        <a:p>
                          <a:pPr marL="0" lvl="0" indent="0">
                            <a:buNone/>
                          </a:pPr>
                          <a:r>
                            <a:t>0.1024</a:t>
                          </a:r>
                        </a:p>
                      </a:txBody>
                      <a:tcPr/>
                    </a:tc>
                    <a:tc>
                      <a:txBody>
                        <a:bodyPr/>
                        <a:lstStyle/>
                        <a:p>
                          <a:pPr marL="0" lvl="0" indent="0">
                            <a:buNone/>
                          </a:pPr>
                          <a:r>
                            <a:t>0.0864</a:t>
                          </a:r>
                        </a:p>
                      </a:txBody>
                      <a:tcPr/>
                    </a:tc>
                    <a:tc>
                      <a:txBody>
                        <a:bodyPr/>
                        <a:lstStyle/>
                        <a:p>
                          <a:pPr marL="0" lvl="0" indent="0">
                            <a:buNone/>
                          </a:pPr>
                          <a:r>
                            <a:t>0.0384</a:t>
                          </a:r>
                        </a:p>
                      </a:txBody>
                      <a:tcPr/>
                    </a:tc>
                    <a:tc>
                      <a:txBody>
                        <a:bodyPr/>
                        <a:lstStyle/>
                        <a:p>
                          <a:pPr marL="0" lvl="0" indent="0">
                            <a:buNone/>
                          </a:pPr>
                          <a:r>
                            <a:t>0.0064</a:t>
                          </a:r>
                        </a:p>
                      </a:txBody>
                      <a:tcPr/>
                    </a:tc>
                    <a:extLst>
                      <a:ext uri="{0D108BD9-81ED-4DB2-BD59-A6C34878D82A}">
                        <a16:rowId xmlns:a16="http://schemas.microsoft.com/office/drawing/2014/main" val="10004"/>
                      </a:ext>
                    </a:extLst>
                  </a:tr>
                  <a:tr h="365760">
                    <a:tc>
                      <a:txBody>
                        <a:bodyPr/>
                        <a:lstStyle/>
                        <a:p>
                          <a:endParaRPr lang="en-US"/>
                        </a:p>
                      </a:txBody>
                      <a:tcPr>
                        <a:blipFill>
                          <a:blip r:embed="rId3"/>
                          <a:stretch>
                            <a:fillRect l="-256" t="-510000" r="-400769" b="-126667"/>
                          </a:stretch>
                        </a:blipFill>
                      </a:tcPr>
                    </a:tc>
                    <a:tc>
                      <a:txBody>
                        <a:bodyPr/>
                        <a:lstStyle/>
                        <a:p>
                          <a:pPr marL="0" lvl="0" indent="0">
                            <a:buNone/>
                          </a:pPr>
                          <a:r>
                            <a:t>0.2 0.8^4</a:t>
                          </a:r>
                        </a:p>
                      </a:txBody>
                      <a:tcPr/>
                    </a:tc>
                    <a:tc>
                      <a:txBody>
                        <a:bodyPr/>
                        <a:lstStyle/>
                        <a:p>
                          <a:pPr marL="0" lvl="0" indent="0">
                            <a:buNone/>
                          </a:pPr>
                          <a:r>
                            <a:t>0.4 0.6^4</a:t>
                          </a:r>
                        </a:p>
                      </a:txBody>
                      <a:tcPr/>
                    </a:tc>
                    <a:tc>
                      <a:txBody>
                        <a:bodyPr/>
                        <a:lstStyle/>
                        <a:p>
                          <a:pPr marL="0" lvl="0" indent="0">
                            <a:buNone/>
                          </a:pPr>
                          <a:r>
                            <a:t>0.6 0.4^4</a:t>
                          </a:r>
                        </a:p>
                      </a:txBody>
                      <a:tcPr/>
                    </a:tc>
                    <a:tc>
                      <a:txBody>
                        <a:bodyPr/>
                        <a:lstStyle/>
                        <a:p>
                          <a:pPr marL="0" lvl="0" indent="0">
                            <a:buNone/>
                          </a:pPr>
                          <a:r>
                            <a:t>0.8 0.2^4</a:t>
                          </a:r>
                        </a:p>
                      </a:txBody>
                      <a:tcPr/>
                    </a:tc>
                    <a:extLst>
                      <a:ext uri="{0D108BD9-81ED-4DB2-BD59-A6C34878D82A}">
                        <a16:rowId xmlns:a16="http://schemas.microsoft.com/office/drawing/2014/main" val="10005"/>
                      </a:ext>
                    </a:extLst>
                  </a:tr>
                  <a:tr h="365760">
                    <a:tc>
                      <a:txBody>
                        <a:bodyPr/>
                        <a:lstStyle/>
                        <a:p>
                          <a:endParaRPr lang="en-US"/>
                        </a:p>
                      </a:txBody>
                      <a:tcPr>
                        <a:blipFill>
                          <a:blip r:embed="rId3"/>
                          <a:stretch>
                            <a:fillRect l="-256" t="-610000" r="-400769" b="-26667"/>
                          </a:stretch>
                        </a:blipFill>
                      </a:tcPr>
                    </a:tc>
                    <a:tc>
                      <a:txBody>
                        <a:bodyPr/>
                        <a:lstStyle/>
                        <a:p>
                          <a:pPr marL="0" lvl="0" indent="0">
                            <a:buNone/>
                          </a:pPr>
                          <a:r>
                            <a:t>0.2 0.8^5</a:t>
                          </a:r>
                        </a:p>
                      </a:txBody>
                      <a:tcPr/>
                    </a:tc>
                    <a:tc>
                      <a:txBody>
                        <a:bodyPr/>
                        <a:lstStyle/>
                        <a:p>
                          <a:pPr marL="0" lvl="0" indent="0">
                            <a:buNone/>
                          </a:pPr>
                          <a:r>
                            <a:t>0.4 0.6^5</a:t>
                          </a:r>
                        </a:p>
                      </a:txBody>
                      <a:tcPr/>
                    </a:tc>
                    <a:tc>
                      <a:txBody>
                        <a:bodyPr/>
                        <a:lstStyle/>
                        <a:p>
                          <a:pPr marL="0" lvl="0" indent="0">
                            <a:buNone/>
                          </a:pPr>
                          <a:r>
                            <a:t>0.6 0.4^5</a:t>
                          </a:r>
                        </a:p>
                      </a:txBody>
                      <a:tcPr/>
                    </a:tc>
                    <a:tc>
                      <a:txBody>
                        <a:bodyPr/>
                        <a:lstStyle/>
                        <a:p>
                          <a:pPr marL="0" lvl="0" indent="0">
                            <a:buNone/>
                          </a:pPr>
                          <a:r>
                            <a:rPr dirty="0"/>
                            <a:t>0.8 0.2^5</a:t>
                          </a:r>
                        </a:p>
                      </a:txBody>
                      <a:tcPr/>
                    </a:tc>
                    <a:extLst>
                      <a:ext uri="{0D108BD9-81ED-4DB2-BD59-A6C34878D82A}">
                        <a16:rowId xmlns:a16="http://schemas.microsoft.com/office/drawing/2014/main" val="10006"/>
                      </a:ext>
                    </a:extLst>
                  </a:tr>
                </a:tbl>
              </a:graphicData>
            </a:graphic>
          </p:graphicFrame>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TotalTime>
  <Words>6465</Words>
  <Application>Microsoft Office PowerPoint</Application>
  <PresentationFormat>Widescreen</PresentationFormat>
  <Paragraphs>458</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Calibri</vt:lpstr>
      <vt:lpstr>Cambria Math</vt:lpstr>
      <vt:lpstr>Courier</vt:lpstr>
      <vt:lpstr>Office Theme</vt:lpstr>
      <vt:lpstr>Time Series Analysis and Forecasting</vt:lpstr>
      <vt:lpstr>Exponential smoothing</vt:lpstr>
      <vt:lpstr>Historical perspective</vt:lpstr>
      <vt:lpstr>Big idea: control the rate of change</vt:lpstr>
      <vt:lpstr>A model for levels, trends, and seasonalities</vt:lpstr>
      <vt:lpstr>ETS models</vt:lpstr>
      <vt:lpstr>Simple exponential smoothing</vt:lpstr>
      <vt:lpstr>Simple methods</vt:lpstr>
      <vt:lpstr>Simple Exponential Smoothing</vt:lpstr>
      <vt:lpstr>Simple Exponential Smoothing</vt:lpstr>
      <vt:lpstr>Simple Exponential Smoothing</vt:lpstr>
      <vt:lpstr>Optimising smoothing parameters</vt:lpstr>
      <vt:lpstr>Simple Exponential Smoothing</vt:lpstr>
      <vt:lpstr>Models and methods</vt:lpstr>
      <vt:lpstr>ETS(A,N,N): SES with additive errors</vt:lpstr>
      <vt:lpstr>ETS(A,N,N): SES with additive errors</vt:lpstr>
      <vt:lpstr>ETS(M,N,N): SES with multiplicative errors.</vt:lpstr>
      <vt:lpstr>ETS(A,N,N): Specifying the model</vt:lpstr>
      <vt:lpstr>Example: Algerian Exports</vt:lpstr>
      <vt:lpstr>Example: Algerian Exports</vt:lpstr>
      <vt:lpstr>Example: Algerian Exports</vt:lpstr>
      <vt:lpstr>Example: Algerian Exports</vt:lpstr>
      <vt:lpstr>Models with trend</vt:lpstr>
      <vt:lpstr>Holt’s linear trend</vt:lpstr>
      <vt:lpstr>ETS(A,A,N)</vt:lpstr>
      <vt:lpstr>Exponential smoothing: trend/slope</vt:lpstr>
      <vt:lpstr>ETS(M,A,N)</vt:lpstr>
      <vt:lpstr>ETS(A,A,N): Specifying the model</vt:lpstr>
      <vt:lpstr>Example: Australian population</vt:lpstr>
      <vt:lpstr>Example: Australian population</vt:lpstr>
      <vt:lpstr>Example: Australian population</vt:lpstr>
      <vt:lpstr>Example: Australian population</vt:lpstr>
      <vt:lpstr>Damped trend method</vt:lpstr>
      <vt:lpstr>Example: Australian population</vt:lpstr>
      <vt:lpstr>Example: Australian population</vt:lpstr>
      <vt:lpstr>PowerPoint Presentation</vt:lpstr>
      <vt:lpstr>Models with seasonality</vt:lpstr>
      <vt:lpstr>Holt-Winters additive method</vt:lpstr>
      <vt:lpstr>Holt-Winters additive method</vt:lpstr>
      <vt:lpstr>Exponential smoothing: seasonality</vt:lpstr>
      <vt:lpstr>ETS(A,A,A)</vt:lpstr>
      <vt:lpstr>Holt-Winters multiplicative method</vt:lpstr>
      <vt:lpstr>ETS(M,A,M)</vt:lpstr>
      <vt:lpstr>Example: Australian holiday tourism</vt:lpstr>
      <vt:lpstr>Example: Australian holiday tourism</vt:lpstr>
      <vt:lpstr>Estimated components</vt:lpstr>
      <vt:lpstr>Estimated components</vt:lpstr>
      <vt:lpstr>Holt-Winters damped method</vt:lpstr>
      <vt:lpstr>Holt-Winters with daily data</vt:lpstr>
      <vt:lpstr>Holt-Winters with daily data</vt:lpstr>
      <vt:lpstr>Innovations state space models</vt:lpstr>
      <vt:lpstr>Exponential smoothing methods</vt:lpstr>
      <vt:lpstr>ETS models</vt:lpstr>
      <vt:lpstr>Additive error models</vt:lpstr>
      <vt:lpstr>Multiplicative error models</vt:lpstr>
      <vt:lpstr>Estimating ETS models</vt:lpstr>
      <vt:lpstr>Innovations state space models</vt:lpstr>
      <vt:lpstr>Innovations state space models</vt:lpstr>
      <vt:lpstr>Parameter restrictions</vt:lpstr>
      <vt:lpstr>Model selection</vt:lpstr>
      <vt:lpstr>AIC and cross-validation</vt:lpstr>
      <vt:lpstr>Automatic forecasting</vt:lpstr>
      <vt:lpstr>Example: National populations</vt:lpstr>
      <vt:lpstr>Example: National populations</vt:lpstr>
      <vt:lpstr>Example: Australian holiday tourism</vt:lpstr>
      <vt:lpstr>Example: Australian holiday tourism</vt:lpstr>
      <vt:lpstr>Example: Australian holiday tourism</vt:lpstr>
      <vt:lpstr>Example: Australian holiday tourism</vt:lpstr>
      <vt:lpstr>Example: Australian holiday tourism</vt:lpstr>
      <vt:lpstr>Example: Australian holiday tourism</vt:lpstr>
      <vt:lpstr>Residuals</vt:lpstr>
      <vt:lpstr>Example: Australian holiday tourism</vt:lpstr>
      <vt:lpstr>Example: Australian holiday tourism</vt:lpstr>
      <vt:lpstr>Example: Australian holiday tourism</vt:lpstr>
      <vt:lpstr>Some unstable models</vt:lpstr>
      <vt:lpstr>Exponential smoothing models</vt:lpstr>
      <vt:lpstr>Forecasting with exponential smoothing</vt:lpstr>
      <vt:lpstr>Forecasting with ETS models</vt:lpstr>
      <vt:lpstr>Example: ETS(A,A,N)</vt:lpstr>
      <vt:lpstr>Example: ETS(M,A,N)</vt:lpstr>
      <vt:lpstr>Forecasting with ETS models</vt:lpstr>
      <vt:lpstr>Prediction intervals</vt:lpstr>
      <vt:lpstr>Example: Corticosteroid drug sales</vt:lpstr>
      <vt:lpstr>Example: Corticosteroid drug sales</vt:lpstr>
      <vt:lpstr>Example: Corticosteroid drug sales</vt:lpstr>
      <vt:lpstr>Example: Corticosteroid drug sales</vt:lpstr>
      <vt:lpstr>Example: Corticosteroid drug sales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26</TotalTime>
  <Words>214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Courier</vt:lpstr>
      <vt:lpstr>Office Theme</vt:lpstr>
      <vt:lpstr>EAS509 Section 2: Time Series Analysis and Forecast</vt:lpstr>
      <vt:lpstr>Some simple forecasting methods</vt:lpstr>
      <vt:lpstr>Some simple forecasting methods</vt:lpstr>
      <vt:lpstr>Some simple forecasting methods</vt:lpstr>
      <vt:lpstr>Some simple forecasting methods</vt:lpstr>
      <vt:lpstr>Some simple forecasting methods</vt:lpstr>
      <vt:lpstr>Some simple forecasting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and Forecasting</dc:title>
  <dc:creator>Ch8. Exponential smoothing</dc:creator>
  <cp:keywords/>
  <cp:lastModifiedBy>Nikolay Simakov</cp:lastModifiedBy>
  <cp:revision>6</cp:revision>
  <dcterms:created xsi:type="dcterms:W3CDTF">2022-11-02T17:03:33Z</dcterms:created>
  <dcterms:modified xsi:type="dcterms:W3CDTF">2022-11-02T17:57:55Z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OTexts.org/fpp3/</vt:lpwstr>
  </property>
  <property fmtid="{D5CDD505-2E9C-101B-9397-08002B2CF9AE}" pid="3" name="output">
    <vt:lpwstr/>
  </property>
  <property fmtid="{D5CDD505-2E9C-101B-9397-08002B2CF9AE}" pid="4" name="toc">
    <vt:lpwstr>True</vt:lpwstr>
  </property>
</Properties>
</file>