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78" r:id="rId14"/>
    <p:sldId id="269" r:id="rId15"/>
    <p:sldId id="270" r:id="rId16"/>
    <p:sldId id="271" r:id="rId17"/>
    <p:sldId id="298" r:id="rId18"/>
    <p:sldId id="299" r:id="rId19"/>
    <p:sldId id="300" r:id="rId20"/>
    <p:sldId id="301" r:id="rId21"/>
    <p:sldId id="273" r:id="rId22"/>
    <p:sldId id="302" r:id="rId23"/>
    <p:sldId id="274" r:id="rId24"/>
    <p:sldId id="275" r:id="rId25"/>
    <p:sldId id="276" r:id="rId26"/>
    <p:sldId id="277" r:id="rId27"/>
    <p:sldId id="303" r:id="rId28"/>
    <p:sldId id="304" r:id="rId29"/>
    <p:sldId id="305" r:id="rId30"/>
    <p:sldId id="306" r:id="rId31"/>
    <p:sldId id="307" r:id="rId32"/>
    <p:sldId id="308" r:id="rId33"/>
    <p:sldId id="312" r:id="rId34"/>
    <p:sldId id="309" r:id="rId35"/>
    <p:sldId id="310" r:id="rId36"/>
    <p:sldId id="31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711" autoAdjust="0"/>
  </p:normalViewPr>
  <p:slideViewPr>
    <p:cSldViewPr snapToGrid="0" snapToObjects="1">
      <p:cViewPr varScale="1">
        <p:scale>
          <a:sx n="55" d="100"/>
          <a:sy n="55" d="100"/>
        </p:scale>
        <p:origin x="114" y="2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chemeClr val="bg1">
              <a:alpha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bg1">
              <a:alpha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621" y="734190"/>
            <a:ext cx="8603369" cy="5780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852" y="1326528"/>
            <a:ext cx="10363200" cy="1613498"/>
          </a:xfrm>
          <a:solidFill>
            <a:schemeClr val="bg1">
              <a:alpha val="75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79" y="747539"/>
            <a:ext cx="5811521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47539"/>
            <a:ext cx="5811520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78"/>
            <a:ext cx="58136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373939"/>
            <a:ext cx="5813638" cy="5193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485" y="734178"/>
            <a:ext cx="579850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5" y="1373940"/>
            <a:ext cx="5798506" cy="5193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246" y="83576"/>
            <a:ext cx="47143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79" y="83576"/>
            <a:ext cx="7072251" cy="6470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246" y="650314"/>
            <a:ext cx="4714388" cy="4602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45720"/>
            <a:ext cx="1181111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90"/>
            <a:ext cx="11811112" cy="578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79" y="6641080"/>
            <a:ext cx="132554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1914" y="6641080"/>
            <a:ext cx="9217419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427" y="6641080"/>
            <a:ext cx="113020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BB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Texts.org/fpp2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statistics.com/videos#/survival-analysis" TargetMode="External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ilyzabor.com/tutorials/survival_analysis_in_r_tutorial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rPr dirty="0"/>
              <a:t>EAS509 Section</a:t>
            </a:r>
            <a:r>
              <a:rPr lang="en-US" dirty="0"/>
              <a:t> 3</a:t>
            </a:r>
            <a:r>
              <a:rPr dirty="0"/>
              <a:t> : </a:t>
            </a:r>
            <a:r>
              <a:rPr lang="en-US" dirty="0"/>
              <a:t> Survival Analysis and Censored Data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lang="en-US" dirty="0"/>
              <a:t>ISL: </a:t>
            </a:r>
            <a:r>
              <a:rPr dirty="0"/>
              <a:t>Ch</a:t>
            </a:r>
            <a:r>
              <a:rPr lang="en-US" dirty="0"/>
              <a:t>11. Survival Analysis and Censored Data</a:t>
            </a:r>
            <a:endParaRPr dirty="0">
              <a:hlinkClick r:id="rId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E13B-1E2D-4C3F-AB10-5F2011C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25" dirty="0"/>
              <a:t>A </a:t>
            </a:r>
            <a:r>
              <a:rPr lang="en-US" spc="10" dirty="0"/>
              <a:t>Closer </a:t>
            </a:r>
            <a:r>
              <a:rPr lang="en-US" spc="25" dirty="0"/>
              <a:t>Look </a:t>
            </a:r>
            <a:r>
              <a:rPr lang="en-US" spc="10" dirty="0"/>
              <a:t>at</a:t>
            </a:r>
            <a:r>
              <a:rPr lang="en-US" spc="-45" dirty="0"/>
              <a:t> </a:t>
            </a:r>
            <a:r>
              <a:rPr lang="en-US" spc="10" dirty="0"/>
              <a:t>Censoring (Optional)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6837-F333-4118-BFE2-0C96A960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talk about </a:t>
            </a:r>
            <a:r>
              <a:rPr lang="en-US" b="1" dirty="0"/>
              <a:t>right censoring </a:t>
            </a:r>
            <a:r>
              <a:rPr lang="en-US" dirty="0"/>
              <a:t>i.e. event happens on right from censoring time</a:t>
            </a:r>
          </a:p>
          <a:p>
            <a:endParaRPr lang="en-US" dirty="0"/>
          </a:p>
          <a:p>
            <a:r>
              <a:rPr lang="en-US" dirty="0"/>
              <a:t>Other possibilities:</a:t>
            </a:r>
          </a:p>
          <a:p>
            <a:pPr lvl="1"/>
            <a:r>
              <a:rPr lang="en-US" dirty="0"/>
              <a:t>Left censoring</a:t>
            </a:r>
          </a:p>
          <a:p>
            <a:pPr lvl="1"/>
            <a:r>
              <a:rPr lang="en-US" dirty="0"/>
              <a:t>Interval censoring</a:t>
            </a:r>
          </a:p>
        </p:txBody>
      </p:sp>
    </p:spTree>
    <p:extLst>
      <p:ext uri="{BB962C8B-B14F-4D97-AF65-F5344CB8AC3E}">
        <p14:creationId xmlns:p14="http://schemas.microsoft.com/office/powerpoint/2010/main" val="141908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6C80-D75E-4A02-AE22-42975E54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The </a:t>
            </a:r>
            <a:r>
              <a:rPr lang="en-US" dirty="0"/>
              <a:t>Survival</a:t>
            </a:r>
            <a:r>
              <a:rPr lang="en-US" spc="-30" dirty="0"/>
              <a:t> </a:t>
            </a:r>
            <a:r>
              <a:rPr lang="en-US" spc="5" dirty="0"/>
              <a:t>Curve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1B710-757E-4112-BF1A-C5510C1A4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survival function (or curve)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&gt;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i.e. probability of event time T to be larger than t</a:t>
                </a:r>
              </a:p>
              <a:p>
                <a:endParaRPr lang="en-US" dirty="0"/>
              </a:p>
              <a:p>
                <a:r>
                  <a:rPr lang="en-US" dirty="0"/>
                  <a:t>This decreasing function quantifies the probability of  surviving past time t.</a:t>
                </a:r>
              </a:p>
              <a:p>
                <a:endParaRPr lang="en-US" dirty="0"/>
              </a:p>
              <a:p>
                <a:r>
                  <a:rPr lang="en-US" dirty="0"/>
                  <a:t>For example</a:t>
                </a:r>
              </a:p>
              <a:p>
                <a:pPr lvl="1"/>
                <a:r>
                  <a:rPr lang="en-US" dirty="0"/>
                  <a:t>suppose that a company is interested in  modeling customer subscription cancelling. Let T represent the time that a  customer cancels a subscription to the company’s service.</a:t>
                </a:r>
              </a:p>
              <a:p>
                <a:pPr lvl="1"/>
                <a:r>
                  <a:rPr lang="en-US" dirty="0"/>
                  <a:t>Then S(t) represents the probability that a customer  cancels later than time t. The larger the value of S(t), the  less likely that the customer will cancel before time 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1B710-757E-4112-BF1A-C5510C1A4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4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55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80CE-1A18-4EEB-9C89-8FAE585A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Estimating </a:t>
            </a:r>
            <a:r>
              <a:rPr lang="en-US" spc="10" dirty="0"/>
              <a:t>the </a:t>
            </a:r>
            <a:r>
              <a:rPr lang="en-US" dirty="0"/>
              <a:t>Survival</a:t>
            </a:r>
            <a:r>
              <a:rPr lang="en-US" spc="-30" dirty="0"/>
              <a:t> </a:t>
            </a:r>
            <a:r>
              <a:rPr lang="en-US" spc="5" dirty="0"/>
              <a:t>Curve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6986-45C8-4EE9-B8C4-A2EEFDFE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BrainCancer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Survival times for patients with primary brain tumors  undergoing treatment with stereotactic radiation methods.</a:t>
            </a:r>
          </a:p>
          <a:p>
            <a:r>
              <a:rPr lang="en-US" dirty="0"/>
              <a:t>The predictors:</a:t>
            </a:r>
          </a:p>
          <a:p>
            <a:pPr lvl="1"/>
            <a:r>
              <a:rPr lang="en-US" dirty="0" err="1"/>
              <a:t>gtv</a:t>
            </a:r>
            <a:r>
              <a:rPr lang="en-US" dirty="0"/>
              <a:t> (gross tumor volume, in cubic  centimeters); </a:t>
            </a:r>
          </a:p>
          <a:p>
            <a:pPr lvl="1"/>
            <a:r>
              <a:rPr lang="en-US" dirty="0"/>
              <a:t>sex (male or female); </a:t>
            </a:r>
          </a:p>
          <a:p>
            <a:pPr lvl="1"/>
            <a:r>
              <a:rPr lang="en-US" dirty="0"/>
              <a:t>diagnosis (meningioma,  LG glioma, HG glioma, or other); </a:t>
            </a:r>
          </a:p>
          <a:p>
            <a:pPr lvl="1"/>
            <a:r>
              <a:rPr lang="en-US" dirty="0"/>
              <a:t>loc (the tumor location:  either infratentorial or supratentorial); </a:t>
            </a:r>
          </a:p>
          <a:p>
            <a:pPr lvl="1"/>
            <a:r>
              <a:rPr lang="en-US" dirty="0"/>
              <a:t>ki (</a:t>
            </a:r>
            <a:r>
              <a:rPr lang="en-US" dirty="0" err="1"/>
              <a:t>Karnofsky</a:t>
            </a:r>
            <a:r>
              <a:rPr lang="en-US" dirty="0"/>
              <a:t>  index)</a:t>
            </a:r>
          </a:p>
          <a:p>
            <a:pPr lvl="1"/>
            <a:r>
              <a:rPr lang="en-US" dirty="0"/>
              <a:t>stereo (stereotactic treatment method)</a:t>
            </a:r>
          </a:p>
          <a:p>
            <a:r>
              <a:rPr lang="en-US" dirty="0"/>
              <a:t>53 of the 88 patients were still alive at the end of the 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8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Estimating </a:t>
            </a:r>
            <a:r>
              <a:rPr lang="en-US" spc="10" dirty="0"/>
              <a:t>the </a:t>
            </a:r>
            <a:r>
              <a:rPr lang="en-US" dirty="0"/>
              <a:t>Survival </a:t>
            </a:r>
            <a:r>
              <a:rPr lang="en-US" spc="5" dirty="0"/>
              <a:t>Curve </a:t>
            </a:r>
            <a:r>
              <a:rPr lang="en-US" spc="30" dirty="0"/>
              <a:t>—</a:t>
            </a:r>
            <a:r>
              <a:rPr lang="en-US" spc="10" dirty="0"/>
              <a:t> </a:t>
            </a:r>
            <a:r>
              <a:rPr lang="en-US" spc="5" dirty="0"/>
              <a:t>Continued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33A7C-D4BA-49FF-93F9-062E91DA7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1481" y="734190"/>
                <a:ext cx="9102509" cy="57800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Lets estimate: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(20) = 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&gt; 20)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the  probability that a patient survives for at least 20 months</a:t>
                </a:r>
              </a:p>
              <a:p>
                <a:r>
                  <a:rPr lang="en-US" dirty="0"/>
                  <a:t>Attempt 1:</a:t>
                </a:r>
              </a:p>
              <a:p>
                <a:pPr lvl="1"/>
                <a:r>
                  <a:rPr lang="en-US" dirty="0"/>
                  <a:t>compute the proportion of patients  who are known to have survived past 20 months, that is,  the proportion of patients for whom Y &gt; 20.</a:t>
                </a:r>
              </a:p>
              <a:p>
                <a:pPr lvl="1"/>
                <a:r>
                  <a:rPr lang="en-US" dirty="0"/>
                  <a:t>This turns out to be 48/88, or approximately 55%.</a:t>
                </a:r>
              </a:p>
              <a:p>
                <a:pPr lvl="1"/>
                <a:r>
                  <a:rPr lang="en-US" b="1" dirty="0"/>
                  <a:t>wrong</a:t>
                </a:r>
                <a:r>
                  <a:rPr lang="en-US" dirty="0"/>
                  <a:t>: 17 of the 40  patients who did not “survive” to 20 months were actually  censored.</a:t>
                </a:r>
              </a:p>
              <a:p>
                <a:r>
                  <a:rPr lang="en-US" dirty="0"/>
                  <a:t>Attempt 2:</a:t>
                </a:r>
              </a:p>
              <a:p>
                <a:pPr lvl="1"/>
                <a:r>
                  <a:rPr lang="en-US" dirty="0"/>
                  <a:t>consider computing the proportion of patients for whom Y &gt; 20, out of the 71 patients who were not censored</a:t>
                </a:r>
              </a:p>
              <a:p>
                <a:pPr lvl="1"/>
                <a:r>
                  <a:rPr lang="en-US" dirty="0"/>
                  <a:t>this comes out to 48/71, or approximately 68%</a:t>
                </a:r>
              </a:p>
              <a:p>
                <a:pPr lvl="1"/>
                <a:r>
                  <a:rPr lang="en-US" b="1" dirty="0"/>
                  <a:t>Unused data</a:t>
                </a:r>
                <a:r>
                  <a:rPr lang="en-US" dirty="0"/>
                  <a:t>: censored contains information, e.g. censored at time t = 19.9 likely would have survived past t = 20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33A7C-D4BA-49FF-93F9-062E91DA7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1481" y="734190"/>
                <a:ext cx="9102509" cy="5780075"/>
              </a:xfrm>
              <a:blipFill>
                <a:blip r:embed="rId2"/>
                <a:stretch>
                  <a:fillRect l="-1138" t="-2107" r="-602" b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10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Kaplan-Meier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33A7C-D4BA-49FF-93F9-062E91DA7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280" y="633248"/>
                <a:ext cx="11351440" cy="36277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/>
                  <a:t> - K unique death times among non censored patients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number patients who died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number patients alive </a:t>
                </a:r>
                <a:r>
                  <a:rPr lang="en-US" b="1" u="sng" dirty="0"/>
                  <a:t>right before </a:t>
                </a:r>
                <a:r>
                  <a:rPr lang="en-US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(at </a:t>
                </a:r>
                <a:r>
                  <a:rPr lang="en-US" b="1" dirty="0"/>
                  <a:t>risk patients</a:t>
                </a:r>
                <a:r>
                  <a:rPr lang="en-US" dirty="0"/>
                  <a:t>)</a:t>
                </a:r>
              </a:p>
              <a:p>
                <a:pPr marL="1309688" lvl="1" indent="-914400">
                  <a:buNone/>
                  <a:tabLst>
                    <a:tab pos="1260475" algn="l"/>
                    <a:tab pos="1482725" algn="l"/>
                  </a:tabLst>
                </a:pPr>
                <a:r>
                  <a:rPr lang="en-US" dirty="0"/>
                  <a:t>	- The set of patients that are at risk at a given time are referred to as the </a:t>
                </a:r>
                <a:r>
                  <a:rPr lang="en-US" b="1" dirty="0"/>
                  <a:t>risk set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number patients alive at</a:t>
                </a:r>
                <a:r>
                  <a:rPr lang="en-US" b="1" dirty="0"/>
                  <a:t> </a:t>
                </a:r>
                <a:r>
                  <a:rPr lang="en-US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33A7C-D4BA-49FF-93F9-062E91DA7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280" y="633248"/>
                <a:ext cx="11351440" cy="3627745"/>
              </a:xfrm>
              <a:blipFill>
                <a:blip r:embed="rId2"/>
                <a:stretch>
                  <a:fillRect l="-1128" t="-1681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64BFB70-ED30-445D-BC15-D199E6AC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83" y="3593728"/>
            <a:ext cx="9566634" cy="1334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BE4401-91D3-4998-82B2-294569F086D7}"/>
                  </a:ext>
                </a:extLst>
              </p:cNvPr>
              <p:cNvSpPr txBox="1"/>
              <p:nvPr/>
            </p:nvSpPr>
            <p:spPr>
              <a:xfrm>
                <a:off x="5877398" y="6453266"/>
                <a:ext cx="6116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BE4401-91D3-4998-82B2-294569F08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398" y="6453266"/>
                <a:ext cx="6116594" cy="369332"/>
              </a:xfrm>
              <a:prstGeom prst="rect">
                <a:avLst/>
              </a:prstGeom>
              <a:blipFill>
                <a:blip r:embed="rId4"/>
                <a:stretch>
                  <a:fillRect l="-79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9A3D7C7-4151-4626-B902-0A24F400F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682" y="5102867"/>
            <a:ext cx="8985835" cy="683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0FC6BA-5B1F-4F58-B286-F111457BC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2485" y="5770132"/>
            <a:ext cx="4559849" cy="56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8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Kaplan-Meier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33A7C-D4BA-49FF-93F9-062E91DA7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99" y="2026508"/>
                <a:ext cx="11227871" cy="48314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Kaplan-Meier estimator of the survival curve: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times t between d</a:t>
                </a:r>
                <a:r>
                  <a:rPr lang="en-US" baseline="-25000" dirty="0"/>
                  <a:t>k</a:t>
                </a:r>
                <a:r>
                  <a:rPr lang="en-US" dirty="0"/>
                  <a:t> and d</a:t>
                </a:r>
                <a:r>
                  <a:rPr lang="en-US" baseline="-25000" dirty="0"/>
                  <a:t>k+1</a:t>
                </a:r>
                <a:r>
                  <a:rPr lang="en-US" dirty="0"/>
                  <a:t>, we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33A7C-D4BA-49FF-93F9-062E91DA7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99" y="2026508"/>
                <a:ext cx="11227871" cy="4831492"/>
              </a:xfrm>
              <a:blipFill>
                <a:blip r:embed="rId2"/>
                <a:stretch>
                  <a:fillRect l="-1249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A67B15-E063-47FC-AC53-C25EAC1D5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6" y="803157"/>
            <a:ext cx="7868748" cy="45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CB585-6514-4504-8163-83B54880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151" y="1216770"/>
            <a:ext cx="4163006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3218FC-6D7F-406F-A86B-1FCC19F1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940" y="2487752"/>
            <a:ext cx="4888119" cy="17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6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BrainCancer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3A7C-D4BA-49FF-93F9-062E91DA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5" y="5251622"/>
            <a:ext cx="11993990" cy="12626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estimated probability of survival past 20 months is 71%, which is quite a bit higher than the naive estimates of 55% and 68% presented earlier.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012A8-203E-46BF-A494-0992487A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76" y="696455"/>
            <a:ext cx="7557786" cy="45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5912" y="22497"/>
            <a:ext cx="197686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20" dirty="0">
                <a:solidFill>
                  <a:srgbClr val="3333B2"/>
                </a:solidFill>
                <a:latin typeface="LM Roman 12"/>
                <a:cs typeface="LM Roman 12"/>
              </a:rPr>
              <a:t>First</a:t>
            </a:r>
            <a:r>
              <a:rPr sz="2774" spc="-99" dirty="0">
                <a:solidFill>
                  <a:srgbClr val="3333B2"/>
                </a:solidFill>
                <a:latin typeface="LM Roman 12"/>
                <a:cs typeface="LM Roman 12"/>
              </a:rPr>
              <a:t> </a:t>
            </a:r>
            <a:r>
              <a:rPr sz="2774" spc="-10" dirty="0">
                <a:solidFill>
                  <a:srgbClr val="3333B2"/>
                </a:solidFill>
                <a:latin typeface="LM Roman 12"/>
                <a:cs typeface="LM Roman 12"/>
              </a:rPr>
              <a:t>Failure</a:t>
            </a:r>
            <a:endParaRPr sz="2774" dirty="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2790" y="3461948"/>
            <a:ext cx="198196" cy="635466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spc="-59" dirty="0">
                <a:latin typeface="Arial"/>
                <a:cs typeface="Arial"/>
              </a:rPr>
              <a:t>P</a:t>
            </a:r>
            <a:r>
              <a:rPr sz="1288" dirty="0">
                <a:latin typeface="Arial"/>
                <a:cs typeface="Arial"/>
              </a:rPr>
              <a:t>atients</a:t>
            </a:r>
            <a:endParaRPr sz="1288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6069" y="1732711"/>
            <a:ext cx="4775433" cy="4186526"/>
            <a:chOff x="1174714" y="874377"/>
            <a:chExt cx="2409825" cy="2112645"/>
          </a:xfrm>
        </p:grpSpPr>
        <p:sp>
          <p:nvSpPr>
            <p:cNvPr id="5" name="object 5"/>
            <p:cNvSpPr/>
            <p:nvPr/>
          </p:nvSpPr>
          <p:spPr>
            <a:xfrm>
              <a:off x="1174714" y="876957"/>
              <a:ext cx="2407285" cy="2110105"/>
            </a:xfrm>
            <a:custGeom>
              <a:avLst/>
              <a:gdLst/>
              <a:ahLst/>
              <a:cxnLst/>
              <a:rect l="l" t="t" r="r" b="b"/>
              <a:pathLst>
                <a:path w="2407285" h="2110105">
                  <a:moveTo>
                    <a:pt x="49530" y="2060460"/>
                  </a:moveTo>
                  <a:lnTo>
                    <a:pt x="2407172" y="2060460"/>
                  </a:lnTo>
                  <a:lnTo>
                    <a:pt x="2407172" y="0"/>
                  </a:lnTo>
                  <a:lnTo>
                    <a:pt x="49530" y="0"/>
                  </a:lnTo>
                  <a:lnTo>
                    <a:pt x="49530" y="2060460"/>
                  </a:lnTo>
                </a:path>
                <a:path w="2407285" h="2110105">
                  <a:moveTo>
                    <a:pt x="49530" y="1666144"/>
                  </a:moveTo>
                  <a:lnTo>
                    <a:pt x="49530" y="394316"/>
                  </a:lnTo>
                </a:path>
                <a:path w="2407285" h="2110105">
                  <a:moveTo>
                    <a:pt x="49530" y="1666144"/>
                  </a:moveTo>
                  <a:lnTo>
                    <a:pt x="0" y="1666144"/>
                  </a:lnTo>
                </a:path>
                <a:path w="2407285" h="2110105">
                  <a:moveTo>
                    <a:pt x="49530" y="1348187"/>
                  </a:moveTo>
                  <a:lnTo>
                    <a:pt x="0" y="1348187"/>
                  </a:lnTo>
                </a:path>
                <a:path w="2407285" h="2110105">
                  <a:moveTo>
                    <a:pt x="49530" y="1030230"/>
                  </a:moveTo>
                  <a:lnTo>
                    <a:pt x="0" y="1030230"/>
                  </a:lnTo>
                </a:path>
                <a:path w="2407285" h="2110105">
                  <a:moveTo>
                    <a:pt x="49530" y="712273"/>
                  </a:moveTo>
                  <a:lnTo>
                    <a:pt x="0" y="712273"/>
                  </a:lnTo>
                </a:path>
                <a:path w="2407285" h="2110105">
                  <a:moveTo>
                    <a:pt x="49530" y="394316"/>
                  </a:moveTo>
                  <a:lnTo>
                    <a:pt x="0" y="394316"/>
                  </a:lnTo>
                </a:path>
                <a:path w="2407285" h="2110105">
                  <a:moveTo>
                    <a:pt x="537059" y="2060460"/>
                  </a:moveTo>
                  <a:lnTo>
                    <a:pt x="2356266" y="2060460"/>
                  </a:lnTo>
                </a:path>
                <a:path w="2407285" h="2110105">
                  <a:moveTo>
                    <a:pt x="537059" y="2060460"/>
                  </a:moveTo>
                  <a:lnTo>
                    <a:pt x="537059" y="2109991"/>
                  </a:lnTo>
                </a:path>
                <a:path w="2407285" h="2110105">
                  <a:moveTo>
                    <a:pt x="900901" y="2060460"/>
                  </a:moveTo>
                  <a:lnTo>
                    <a:pt x="900901" y="2109991"/>
                  </a:lnTo>
                </a:path>
                <a:path w="2407285" h="2110105">
                  <a:moveTo>
                    <a:pt x="1082787" y="2060460"/>
                  </a:moveTo>
                  <a:lnTo>
                    <a:pt x="1082787" y="2109991"/>
                  </a:lnTo>
                </a:path>
                <a:path w="2407285" h="2110105">
                  <a:moveTo>
                    <a:pt x="1264742" y="2060460"/>
                  </a:moveTo>
                  <a:lnTo>
                    <a:pt x="1264742" y="2109991"/>
                  </a:lnTo>
                </a:path>
                <a:path w="2407285" h="2110105">
                  <a:moveTo>
                    <a:pt x="2356266" y="2060460"/>
                  </a:moveTo>
                  <a:lnTo>
                    <a:pt x="2356266" y="2109991"/>
                  </a:lnTo>
                </a:path>
              </a:pathLst>
            </a:custGeom>
            <a:ln w="5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224244" y="1268693"/>
              <a:ext cx="451484" cy="5715"/>
            </a:xfrm>
            <a:custGeom>
              <a:avLst/>
              <a:gdLst/>
              <a:ahLst/>
              <a:cxnLst/>
              <a:rect l="l" t="t" r="r" b="b"/>
              <a:pathLst>
                <a:path w="451485" h="5715">
                  <a:moveTo>
                    <a:pt x="451138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451138" y="5159"/>
                  </a:lnTo>
                  <a:lnTo>
                    <a:pt x="451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683913" y="1243412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27860" y="0"/>
                  </a:moveTo>
                  <a:lnTo>
                    <a:pt x="17035" y="2195"/>
                  </a:lnTo>
                  <a:lnTo>
                    <a:pt x="8177" y="8177"/>
                  </a:lnTo>
                  <a:lnTo>
                    <a:pt x="2195" y="17035"/>
                  </a:lnTo>
                  <a:lnTo>
                    <a:pt x="0" y="27860"/>
                  </a:lnTo>
                  <a:lnTo>
                    <a:pt x="2195" y="38656"/>
                  </a:lnTo>
                  <a:lnTo>
                    <a:pt x="8177" y="47518"/>
                  </a:lnTo>
                  <a:lnTo>
                    <a:pt x="17035" y="53515"/>
                  </a:lnTo>
                  <a:lnTo>
                    <a:pt x="27860" y="55721"/>
                  </a:lnTo>
                  <a:lnTo>
                    <a:pt x="38685" y="53515"/>
                  </a:lnTo>
                  <a:lnTo>
                    <a:pt x="47543" y="47518"/>
                  </a:lnTo>
                  <a:lnTo>
                    <a:pt x="53525" y="38656"/>
                  </a:lnTo>
                  <a:lnTo>
                    <a:pt x="55721" y="27860"/>
                  </a:lnTo>
                  <a:lnTo>
                    <a:pt x="53525" y="17035"/>
                  </a:lnTo>
                  <a:lnTo>
                    <a:pt x="47543" y="8177"/>
                  </a:lnTo>
                  <a:lnTo>
                    <a:pt x="38685" y="2195"/>
                  </a:lnTo>
                  <a:lnTo>
                    <a:pt x="27860" y="0"/>
                  </a:lnTo>
                  <a:close/>
                </a:path>
              </a:pathLst>
            </a:custGeom>
            <a:solidFill>
              <a:srgbClr val="EEAD0E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683913" y="1243412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0" y="27860"/>
                  </a:moveTo>
                  <a:lnTo>
                    <a:pt x="2195" y="17035"/>
                  </a:lnTo>
                  <a:lnTo>
                    <a:pt x="8177" y="8177"/>
                  </a:lnTo>
                  <a:lnTo>
                    <a:pt x="17035" y="2195"/>
                  </a:lnTo>
                  <a:lnTo>
                    <a:pt x="27860" y="0"/>
                  </a:lnTo>
                  <a:lnTo>
                    <a:pt x="38685" y="2195"/>
                  </a:lnTo>
                  <a:lnTo>
                    <a:pt x="47543" y="8177"/>
                  </a:lnTo>
                  <a:lnTo>
                    <a:pt x="53525" y="17035"/>
                  </a:lnTo>
                  <a:lnTo>
                    <a:pt x="55721" y="27860"/>
                  </a:lnTo>
                  <a:lnTo>
                    <a:pt x="53525" y="38656"/>
                  </a:lnTo>
                  <a:lnTo>
                    <a:pt x="47543" y="47518"/>
                  </a:lnTo>
                  <a:lnTo>
                    <a:pt x="38685" y="53515"/>
                  </a:lnTo>
                  <a:lnTo>
                    <a:pt x="27860" y="55721"/>
                  </a:lnTo>
                  <a:lnTo>
                    <a:pt x="17035" y="53515"/>
                  </a:lnTo>
                  <a:lnTo>
                    <a:pt x="8177" y="47518"/>
                  </a:lnTo>
                  <a:lnTo>
                    <a:pt x="2195" y="38656"/>
                  </a:lnTo>
                  <a:lnTo>
                    <a:pt x="0" y="27860"/>
                  </a:lnTo>
                </a:path>
              </a:pathLst>
            </a:custGeom>
            <a:ln w="5159">
              <a:solidFill>
                <a:srgbClr val="EEAD0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711774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4244" y="1586650"/>
              <a:ext cx="815340" cy="5715"/>
            </a:xfrm>
            <a:custGeom>
              <a:avLst/>
              <a:gdLst/>
              <a:ahLst/>
              <a:cxnLst/>
              <a:rect l="l" t="t" r="r" b="b"/>
              <a:pathLst>
                <a:path w="815339" h="5715">
                  <a:moveTo>
                    <a:pt x="814979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814979" y="5159"/>
                  </a:lnTo>
                  <a:lnTo>
                    <a:pt x="814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2595" y="1556210"/>
              <a:ext cx="66040" cy="66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1774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4244" y="1904607"/>
              <a:ext cx="996950" cy="5715"/>
            </a:xfrm>
            <a:custGeom>
              <a:avLst/>
              <a:gdLst/>
              <a:ahLst/>
              <a:cxnLst/>
              <a:rect l="l" t="t" r="r" b="b"/>
              <a:pathLst>
                <a:path w="996950" h="5714">
                  <a:moveTo>
                    <a:pt x="996935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996935" y="5159"/>
                  </a:lnTo>
                  <a:lnTo>
                    <a:pt x="9969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9640" y="1879326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27860" y="0"/>
                  </a:moveTo>
                  <a:lnTo>
                    <a:pt x="17064" y="2195"/>
                  </a:lnTo>
                  <a:lnTo>
                    <a:pt x="8203" y="8177"/>
                  </a:lnTo>
                  <a:lnTo>
                    <a:pt x="2205" y="17035"/>
                  </a:lnTo>
                  <a:lnTo>
                    <a:pt x="0" y="27860"/>
                  </a:lnTo>
                  <a:lnTo>
                    <a:pt x="2205" y="38685"/>
                  </a:lnTo>
                  <a:lnTo>
                    <a:pt x="8203" y="47543"/>
                  </a:lnTo>
                  <a:lnTo>
                    <a:pt x="17064" y="53525"/>
                  </a:lnTo>
                  <a:lnTo>
                    <a:pt x="27860" y="55721"/>
                  </a:lnTo>
                  <a:lnTo>
                    <a:pt x="38685" y="53525"/>
                  </a:lnTo>
                  <a:lnTo>
                    <a:pt x="47543" y="47543"/>
                  </a:lnTo>
                  <a:lnTo>
                    <a:pt x="53525" y="38685"/>
                  </a:lnTo>
                  <a:lnTo>
                    <a:pt x="55721" y="27860"/>
                  </a:lnTo>
                  <a:lnTo>
                    <a:pt x="53525" y="17035"/>
                  </a:lnTo>
                  <a:lnTo>
                    <a:pt x="47543" y="8177"/>
                  </a:lnTo>
                  <a:lnTo>
                    <a:pt x="38685" y="2195"/>
                  </a:lnTo>
                  <a:lnTo>
                    <a:pt x="27860" y="0"/>
                  </a:lnTo>
                  <a:close/>
                </a:path>
              </a:pathLst>
            </a:custGeom>
            <a:solidFill>
              <a:srgbClr val="EEAD0E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9640" y="1879326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0" y="27860"/>
                  </a:moveTo>
                  <a:lnTo>
                    <a:pt x="2205" y="17035"/>
                  </a:lnTo>
                  <a:lnTo>
                    <a:pt x="8203" y="8177"/>
                  </a:lnTo>
                  <a:lnTo>
                    <a:pt x="17064" y="2195"/>
                  </a:lnTo>
                  <a:lnTo>
                    <a:pt x="27860" y="0"/>
                  </a:lnTo>
                  <a:lnTo>
                    <a:pt x="38685" y="2195"/>
                  </a:lnTo>
                  <a:lnTo>
                    <a:pt x="47543" y="8177"/>
                  </a:lnTo>
                  <a:lnTo>
                    <a:pt x="53525" y="17035"/>
                  </a:lnTo>
                  <a:lnTo>
                    <a:pt x="55721" y="27860"/>
                  </a:lnTo>
                  <a:lnTo>
                    <a:pt x="53525" y="38685"/>
                  </a:lnTo>
                  <a:lnTo>
                    <a:pt x="47543" y="47543"/>
                  </a:lnTo>
                  <a:lnTo>
                    <a:pt x="38685" y="53525"/>
                  </a:lnTo>
                  <a:lnTo>
                    <a:pt x="27860" y="55721"/>
                  </a:lnTo>
                  <a:lnTo>
                    <a:pt x="17064" y="53525"/>
                  </a:lnTo>
                  <a:lnTo>
                    <a:pt x="8203" y="47543"/>
                  </a:lnTo>
                  <a:lnTo>
                    <a:pt x="2205" y="38685"/>
                  </a:lnTo>
                  <a:lnTo>
                    <a:pt x="0" y="27860"/>
                  </a:lnTo>
                </a:path>
              </a:pathLst>
            </a:custGeom>
            <a:ln w="5159">
              <a:solidFill>
                <a:srgbClr val="EEAD0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1774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4244" y="2222565"/>
              <a:ext cx="1179195" cy="5715"/>
            </a:xfrm>
            <a:custGeom>
              <a:avLst/>
              <a:gdLst/>
              <a:ahLst/>
              <a:cxnLst/>
              <a:rect l="l" t="t" r="r" b="b"/>
              <a:pathLst>
                <a:path w="1179195" h="5714">
                  <a:moveTo>
                    <a:pt x="1178821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1178821" y="5159"/>
                  </a:lnTo>
                  <a:lnTo>
                    <a:pt x="1178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2406436" y="2192124"/>
              <a:ext cx="66040" cy="66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1774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4244" y="2540521"/>
              <a:ext cx="2270760" cy="5715"/>
            </a:xfrm>
            <a:custGeom>
              <a:avLst/>
              <a:gdLst/>
              <a:ahLst/>
              <a:cxnLst/>
              <a:rect l="l" t="t" r="r" b="b"/>
              <a:pathLst>
                <a:path w="2270760" h="5714">
                  <a:moveTo>
                    <a:pt x="2270345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2270345" y="5159"/>
                  </a:lnTo>
                  <a:lnTo>
                    <a:pt x="227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3120" y="251524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27860" y="0"/>
                  </a:moveTo>
                  <a:lnTo>
                    <a:pt x="17035" y="2205"/>
                  </a:lnTo>
                  <a:lnTo>
                    <a:pt x="8177" y="8203"/>
                  </a:lnTo>
                  <a:lnTo>
                    <a:pt x="2195" y="17064"/>
                  </a:lnTo>
                  <a:lnTo>
                    <a:pt x="0" y="27860"/>
                  </a:lnTo>
                  <a:lnTo>
                    <a:pt x="2195" y="38685"/>
                  </a:lnTo>
                  <a:lnTo>
                    <a:pt x="8177" y="47543"/>
                  </a:lnTo>
                  <a:lnTo>
                    <a:pt x="17035" y="53525"/>
                  </a:lnTo>
                  <a:lnTo>
                    <a:pt x="27860" y="55721"/>
                  </a:lnTo>
                  <a:lnTo>
                    <a:pt x="38656" y="53525"/>
                  </a:lnTo>
                  <a:lnTo>
                    <a:pt x="47518" y="47543"/>
                  </a:lnTo>
                  <a:lnTo>
                    <a:pt x="53515" y="38685"/>
                  </a:lnTo>
                  <a:lnTo>
                    <a:pt x="55721" y="27860"/>
                  </a:lnTo>
                  <a:lnTo>
                    <a:pt x="53515" y="17064"/>
                  </a:lnTo>
                  <a:lnTo>
                    <a:pt x="47518" y="8203"/>
                  </a:lnTo>
                  <a:lnTo>
                    <a:pt x="38656" y="2205"/>
                  </a:lnTo>
                  <a:lnTo>
                    <a:pt x="27860" y="0"/>
                  </a:lnTo>
                  <a:close/>
                </a:path>
              </a:pathLst>
            </a:custGeom>
            <a:solidFill>
              <a:srgbClr val="EEAD0E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3120" y="251524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0" y="27860"/>
                  </a:moveTo>
                  <a:lnTo>
                    <a:pt x="2195" y="17064"/>
                  </a:lnTo>
                  <a:lnTo>
                    <a:pt x="8177" y="8203"/>
                  </a:lnTo>
                  <a:lnTo>
                    <a:pt x="17035" y="2205"/>
                  </a:lnTo>
                  <a:lnTo>
                    <a:pt x="27860" y="0"/>
                  </a:lnTo>
                  <a:lnTo>
                    <a:pt x="38656" y="2205"/>
                  </a:lnTo>
                  <a:lnTo>
                    <a:pt x="47518" y="8203"/>
                  </a:lnTo>
                  <a:lnTo>
                    <a:pt x="53515" y="17064"/>
                  </a:lnTo>
                  <a:lnTo>
                    <a:pt x="55721" y="27860"/>
                  </a:lnTo>
                  <a:lnTo>
                    <a:pt x="53515" y="38685"/>
                  </a:lnTo>
                  <a:lnTo>
                    <a:pt x="47518" y="47543"/>
                  </a:lnTo>
                  <a:lnTo>
                    <a:pt x="38656" y="53525"/>
                  </a:lnTo>
                  <a:lnTo>
                    <a:pt x="27860" y="55721"/>
                  </a:lnTo>
                  <a:lnTo>
                    <a:pt x="17035" y="53525"/>
                  </a:lnTo>
                  <a:lnTo>
                    <a:pt x="8177" y="47543"/>
                  </a:lnTo>
                  <a:lnTo>
                    <a:pt x="2195" y="38685"/>
                  </a:lnTo>
                  <a:lnTo>
                    <a:pt x="0" y="27860"/>
                  </a:lnTo>
                </a:path>
              </a:pathLst>
            </a:custGeom>
            <a:ln w="5159">
              <a:solidFill>
                <a:srgbClr val="EEAD0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1774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45397" y="4968927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5</a:t>
            </a:r>
            <a:endParaRPr sz="128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24006" y="5965992"/>
            <a:ext cx="193786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y</a:t>
            </a:r>
            <a:r>
              <a:rPr sz="1189" spc="44" baseline="-13888" dirty="0">
                <a:latin typeface="Arial"/>
                <a:cs typeface="Arial"/>
              </a:rPr>
              <a:t>1</a:t>
            </a:r>
            <a:endParaRPr sz="1189" baseline="-1388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5013" y="5965993"/>
            <a:ext cx="914819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spc="10" dirty="0">
                <a:latin typeface="Arial"/>
                <a:cs typeface="Arial"/>
              </a:rPr>
              <a:t>y</a:t>
            </a:r>
            <a:r>
              <a:rPr sz="1189" spc="14" baseline="-13888" dirty="0">
                <a:latin typeface="Arial"/>
                <a:cs typeface="Arial"/>
              </a:rPr>
              <a:t>2  </a:t>
            </a:r>
            <a:r>
              <a:rPr sz="1288" spc="10" dirty="0">
                <a:latin typeface="Arial"/>
                <a:cs typeface="Arial"/>
              </a:rPr>
              <a:t>y</a:t>
            </a:r>
            <a:r>
              <a:rPr sz="1189" spc="14" baseline="-13888" dirty="0">
                <a:latin typeface="Arial"/>
                <a:cs typeface="Arial"/>
              </a:rPr>
              <a:t>3</a:t>
            </a:r>
            <a:r>
              <a:rPr sz="1189" spc="103" baseline="-13888" dirty="0">
                <a:latin typeface="Arial"/>
                <a:cs typeface="Arial"/>
              </a:rPr>
              <a:t> </a:t>
            </a:r>
            <a:r>
              <a:rPr sz="1288" spc="10" dirty="0">
                <a:latin typeface="Arial"/>
                <a:cs typeface="Arial"/>
              </a:rPr>
              <a:t>y</a:t>
            </a:r>
            <a:r>
              <a:rPr sz="1189" spc="14" baseline="-13888" dirty="0">
                <a:latin typeface="Arial"/>
                <a:cs typeface="Arial"/>
              </a:rPr>
              <a:t>4</a:t>
            </a:r>
            <a:endParaRPr sz="1189" baseline="-1388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28903" y="5965992"/>
            <a:ext cx="193786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y</a:t>
            </a:r>
            <a:r>
              <a:rPr sz="1189" spc="44" baseline="-13888" dirty="0">
                <a:latin typeface="Arial"/>
                <a:cs typeface="Arial"/>
              </a:rPr>
              <a:t>5</a:t>
            </a:r>
            <a:endParaRPr sz="1189" baseline="-138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83348" y="6393635"/>
            <a:ext cx="413997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Time</a:t>
            </a:r>
            <a:endParaRPr sz="1288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262685"/>
                </a:solidFill>
                <a:latin typeface="LM Roman 6"/>
                <a:ea typeface="+mn-ea"/>
                <a:cs typeface="LM Roman 6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03">
              <a:lnSpc>
                <a:spcPts val="1328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0"/>
                </a:lnSpc>
              </a:pPr>
              <a:t>17</a:t>
            </a:fld>
            <a:r>
              <a:rPr lang="en-US" spc="-160"/>
              <a:t> </a:t>
            </a:r>
            <a:r>
              <a:rPr lang="en-US" spc="-5"/>
              <a:t>/</a:t>
            </a:r>
            <a:r>
              <a:rPr lang="en-US" spc="-160"/>
              <a:t> </a:t>
            </a:r>
            <a:r>
              <a:rPr lang="en-US" spc="-5"/>
              <a:t>53</a:t>
            </a:r>
            <a:endParaRPr spc="-10" dirty="0"/>
          </a:p>
        </p:txBody>
      </p:sp>
      <p:sp>
        <p:nvSpPr>
          <p:cNvPr id="25" name="object 25"/>
          <p:cNvSpPr txBox="1"/>
          <p:nvPr/>
        </p:nvSpPr>
        <p:spPr>
          <a:xfrm>
            <a:off x="3545397" y="4338847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4</a:t>
            </a:r>
            <a:endParaRPr sz="12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5397" y="3708767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3</a:t>
            </a:r>
            <a:endParaRPr sz="12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5397" y="3078550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2</a:t>
            </a:r>
            <a:endParaRPr sz="128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5397" y="2448470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97817" y="2389085"/>
            <a:ext cx="278095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solidFill>
                  <a:srgbClr val="FF0000"/>
                </a:solidFill>
                <a:latin typeface="Arial"/>
                <a:cs typeface="Arial"/>
              </a:rPr>
              <a:t>4/5</a:t>
            </a:r>
            <a:endParaRPr sz="128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97817" y="5224582"/>
            <a:ext cx="278095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solidFill>
                  <a:srgbClr val="0000FF"/>
                </a:solidFill>
                <a:latin typeface="Arial"/>
                <a:cs typeface="Arial"/>
              </a:rPr>
              <a:t>4/5</a:t>
            </a:r>
            <a:endParaRPr sz="12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4006" y="-26496"/>
            <a:ext cx="231536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lang="en-US" sz="2774" spc="30" dirty="0">
                <a:solidFill>
                  <a:srgbClr val="3333B2"/>
                </a:solidFill>
                <a:latin typeface="LM Roman 12"/>
                <a:cs typeface="LM Roman 12"/>
              </a:rPr>
              <a:t>Second</a:t>
            </a:r>
            <a:r>
              <a:rPr lang="en-US" sz="2774" spc="-109" dirty="0">
                <a:solidFill>
                  <a:srgbClr val="3333B2"/>
                </a:solidFill>
                <a:latin typeface="LM Roman 12"/>
                <a:cs typeface="LM Roman 12"/>
              </a:rPr>
              <a:t> </a:t>
            </a:r>
            <a:r>
              <a:rPr lang="en-US" sz="2774" spc="-10" dirty="0">
                <a:solidFill>
                  <a:srgbClr val="3333B2"/>
                </a:solidFill>
                <a:latin typeface="LM Roman 12"/>
                <a:cs typeface="LM Roman 12"/>
              </a:rPr>
              <a:t>Failure</a:t>
            </a:r>
            <a:endParaRPr lang="en-US" sz="2774" dirty="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2790" y="3461948"/>
            <a:ext cx="198196" cy="635466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spc="-59" dirty="0">
                <a:latin typeface="Arial"/>
                <a:cs typeface="Arial"/>
              </a:rPr>
              <a:t>P</a:t>
            </a:r>
            <a:r>
              <a:rPr sz="1288" dirty="0">
                <a:latin typeface="Arial"/>
                <a:cs typeface="Arial"/>
              </a:rPr>
              <a:t>atients</a:t>
            </a:r>
            <a:endParaRPr sz="1288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6069" y="1732711"/>
            <a:ext cx="4775433" cy="4186526"/>
            <a:chOff x="1174714" y="874377"/>
            <a:chExt cx="2409825" cy="2112645"/>
          </a:xfrm>
        </p:grpSpPr>
        <p:sp>
          <p:nvSpPr>
            <p:cNvPr id="5" name="object 5"/>
            <p:cNvSpPr/>
            <p:nvPr/>
          </p:nvSpPr>
          <p:spPr>
            <a:xfrm>
              <a:off x="1174714" y="876957"/>
              <a:ext cx="2407285" cy="2110105"/>
            </a:xfrm>
            <a:custGeom>
              <a:avLst/>
              <a:gdLst/>
              <a:ahLst/>
              <a:cxnLst/>
              <a:rect l="l" t="t" r="r" b="b"/>
              <a:pathLst>
                <a:path w="2407285" h="2110105">
                  <a:moveTo>
                    <a:pt x="49530" y="2060460"/>
                  </a:moveTo>
                  <a:lnTo>
                    <a:pt x="2407172" y="2060460"/>
                  </a:lnTo>
                  <a:lnTo>
                    <a:pt x="2407172" y="0"/>
                  </a:lnTo>
                  <a:lnTo>
                    <a:pt x="49530" y="0"/>
                  </a:lnTo>
                  <a:lnTo>
                    <a:pt x="49530" y="2060460"/>
                  </a:lnTo>
                </a:path>
                <a:path w="2407285" h="2110105">
                  <a:moveTo>
                    <a:pt x="49530" y="1666144"/>
                  </a:moveTo>
                  <a:lnTo>
                    <a:pt x="49530" y="394316"/>
                  </a:lnTo>
                </a:path>
                <a:path w="2407285" h="2110105">
                  <a:moveTo>
                    <a:pt x="49530" y="1666144"/>
                  </a:moveTo>
                  <a:lnTo>
                    <a:pt x="0" y="1666144"/>
                  </a:lnTo>
                </a:path>
                <a:path w="2407285" h="2110105">
                  <a:moveTo>
                    <a:pt x="49530" y="1348187"/>
                  </a:moveTo>
                  <a:lnTo>
                    <a:pt x="0" y="1348187"/>
                  </a:lnTo>
                </a:path>
                <a:path w="2407285" h="2110105">
                  <a:moveTo>
                    <a:pt x="49530" y="1030230"/>
                  </a:moveTo>
                  <a:lnTo>
                    <a:pt x="0" y="1030230"/>
                  </a:lnTo>
                </a:path>
                <a:path w="2407285" h="2110105">
                  <a:moveTo>
                    <a:pt x="49530" y="712273"/>
                  </a:moveTo>
                  <a:lnTo>
                    <a:pt x="0" y="712273"/>
                  </a:lnTo>
                </a:path>
                <a:path w="2407285" h="2110105">
                  <a:moveTo>
                    <a:pt x="49530" y="394316"/>
                  </a:moveTo>
                  <a:lnTo>
                    <a:pt x="0" y="394316"/>
                  </a:lnTo>
                </a:path>
                <a:path w="2407285" h="2110105">
                  <a:moveTo>
                    <a:pt x="537059" y="2060460"/>
                  </a:moveTo>
                  <a:lnTo>
                    <a:pt x="2356266" y="2060460"/>
                  </a:lnTo>
                </a:path>
                <a:path w="2407285" h="2110105">
                  <a:moveTo>
                    <a:pt x="537059" y="2060460"/>
                  </a:moveTo>
                  <a:lnTo>
                    <a:pt x="537059" y="2109991"/>
                  </a:lnTo>
                </a:path>
                <a:path w="2407285" h="2110105">
                  <a:moveTo>
                    <a:pt x="900901" y="2060460"/>
                  </a:moveTo>
                  <a:lnTo>
                    <a:pt x="900901" y="2109991"/>
                  </a:lnTo>
                </a:path>
                <a:path w="2407285" h="2110105">
                  <a:moveTo>
                    <a:pt x="1082787" y="2060460"/>
                  </a:moveTo>
                  <a:lnTo>
                    <a:pt x="1082787" y="2109991"/>
                  </a:lnTo>
                </a:path>
                <a:path w="2407285" h="2110105">
                  <a:moveTo>
                    <a:pt x="1264742" y="2060460"/>
                  </a:moveTo>
                  <a:lnTo>
                    <a:pt x="1264742" y="2109991"/>
                  </a:lnTo>
                </a:path>
                <a:path w="2407285" h="2110105">
                  <a:moveTo>
                    <a:pt x="2356266" y="2060460"/>
                  </a:moveTo>
                  <a:lnTo>
                    <a:pt x="2356266" y="2109991"/>
                  </a:lnTo>
                </a:path>
              </a:pathLst>
            </a:custGeom>
            <a:ln w="5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224244" y="1268693"/>
              <a:ext cx="451484" cy="5715"/>
            </a:xfrm>
            <a:custGeom>
              <a:avLst/>
              <a:gdLst/>
              <a:ahLst/>
              <a:cxnLst/>
              <a:rect l="l" t="t" r="r" b="b"/>
              <a:pathLst>
                <a:path w="451485" h="5715">
                  <a:moveTo>
                    <a:pt x="451138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451138" y="5159"/>
                  </a:lnTo>
                  <a:lnTo>
                    <a:pt x="451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683913" y="1243412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27860" y="0"/>
                  </a:moveTo>
                  <a:lnTo>
                    <a:pt x="17035" y="2195"/>
                  </a:lnTo>
                  <a:lnTo>
                    <a:pt x="8177" y="8177"/>
                  </a:lnTo>
                  <a:lnTo>
                    <a:pt x="2195" y="17035"/>
                  </a:lnTo>
                  <a:lnTo>
                    <a:pt x="0" y="27860"/>
                  </a:lnTo>
                  <a:lnTo>
                    <a:pt x="2195" y="38656"/>
                  </a:lnTo>
                  <a:lnTo>
                    <a:pt x="8177" y="47518"/>
                  </a:lnTo>
                  <a:lnTo>
                    <a:pt x="17035" y="53515"/>
                  </a:lnTo>
                  <a:lnTo>
                    <a:pt x="27860" y="55721"/>
                  </a:lnTo>
                  <a:lnTo>
                    <a:pt x="38685" y="53515"/>
                  </a:lnTo>
                  <a:lnTo>
                    <a:pt x="47543" y="47518"/>
                  </a:lnTo>
                  <a:lnTo>
                    <a:pt x="53525" y="38656"/>
                  </a:lnTo>
                  <a:lnTo>
                    <a:pt x="55721" y="27860"/>
                  </a:lnTo>
                  <a:lnTo>
                    <a:pt x="53525" y="17035"/>
                  </a:lnTo>
                  <a:lnTo>
                    <a:pt x="47543" y="8177"/>
                  </a:lnTo>
                  <a:lnTo>
                    <a:pt x="38685" y="2195"/>
                  </a:lnTo>
                  <a:lnTo>
                    <a:pt x="27860" y="0"/>
                  </a:lnTo>
                  <a:close/>
                </a:path>
              </a:pathLst>
            </a:custGeom>
            <a:solidFill>
              <a:srgbClr val="EEAD0E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683913" y="1243412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0" y="27860"/>
                  </a:moveTo>
                  <a:lnTo>
                    <a:pt x="2195" y="17035"/>
                  </a:lnTo>
                  <a:lnTo>
                    <a:pt x="8177" y="8177"/>
                  </a:lnTo>
                  <a:lnTo>
                    <a:pt x="17035" y="2195"/>
                  </a:lnTo>
                  <a:lnTo>
                    <a:pt x="27860" y="0"/>
                  </a:lnTo>
                  <a:lnTo>
                    <a:pt x="38685" y="2195"/>
                  </a:lnTo>
                  <a:lnTo>
                    <a:pt x="47543" y="8177"/>
                  </a:lnTo>
                  <a:lnTo>
                    <a:pt x="53525" y="17035"/>
                  </a:lnTo>
                  <a:lnTo>
                    <a:pt x="55721" y="27860"/>
                  </a:lnTo>
                  <a:lnTo>
                    <a:pt x="53525" y="38656"/>
                  </a:lnTo>
                  <a:lnTo>
                    <a:pt x="47543" y="47518"/>
                  </a:lnTo>
                  <a:lnTo>
                    <a:pt x="38685" y="53515"/>
                  </a:lnTo>
                  <a:lnTo>
                    <a:pt x="27860" y="55721"/>
                  </a:lnTo>
                  <a:lnTo>
                    <a:pt x="17035" y="53515"/>
                  </a:lnTo>
                  <a:lnTo>
                    <a:pt x="8177" y="47518"/>
                  </a:lnTo>
                  <a:lnTo>
                    <a:pt x="2195" y="38656"/>
                  </a:lnTo>
                  <a:lnTo>
                    <a:pt x="0" y="27860"/>
                  </a:lnTo>
                </a:path>
              </a:pathLst>
            </a:custGeom>
            <a:ln w="5159">
              <a:solidFill>
                <a:srgbClr val="EEAD0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257501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4244" y="1586650"/>
              <a:ext cx="815340" cy="5715"/>
            </a:xfrm>
            <a:custGeom>
              <a:avLst/>
              <a:gdLst/>
              <a:ahLst/>
              <a:cxnLst/>
              <a:rect l="l" t="t" r="r" b="b"/>
              <a:pathLst>
                <a:path w="815339" h="5715">
                  <a:moveTo>
                    <a:pt x="814979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814979" y="5159"/>
                  </a:lnTo>
                  <a:lnTo>
                    <a:pt x="814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2595" y="1556210"/>
              <a:ext cx="66040" cy="66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7501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4244" y="1904607"/>
              <a:ext cx="996950" cy="5715"/>
            </a:xfrm>
            <a:custGeom>
              <a:avLst/>
              <a:gdLst/>
              <a:ahLst/>
              <a:cxnLst/>
              <a:rect l="l" t="t" r="r" b="b"/>
              <a:pathLst>
                <a:path w="996950" h="5714">
                  <a:moveTo>
                    <a:pt x="996935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996935" y="5159"/>
                  </a:lnTo>
                  <a:lnTo>
                    <a:pt x="9969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9640" y="1879326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27860" y="0"/>
                  </a:moveTo>
                  <a:lnTo>
                    <a:pt x="17064" y="2195"/>
                  </a:lnTo>
                  <a:lnTo>
                    <a:pt x="8203" y="8177"/>
                  </a:lnTo>
                  <a:lnTo>
                    <a:pt x="2205" y="17035"/>
                  </a:lnTo>
                  <a:lnTo>
                    <a:pt x="0" y="27860"/>
                  </a:lnTo>
                  <a:lnTo>
                    <a:pt x="2205" y="38685"/>
                  </a:lnTo>
                  <a:lnTo>
                    <a:pt x="8203" y="47543"/>
                  </a:lnTo>
                  <a:lnTo>
                    <a:pt x="17064" y="53525"/>
                  </a:lnTo>
                  <a:lnTo>
                    <a:pt x="27860" y="55721"/>
                  </a:lnTo>
                  <a:lnTo>
                    <a:pt x="38685" y="53525"/>
                  </a:lnTo>
                  <a:lnTo>
                    <a:pt x="47543" y="47543"/>
                  </a:lnTo>
                  <a:lnTo>
                    <a:pt x="53525" y="38685"/>
                  </a:lnTo>
                  <a:lnTo>
                    <a:pt x="55721" y="27860"/>
                  </a:lnTo>
                  <a:lnTo>
                    <a:pt x="53525" y="17035"/>
                  </a:lnTo>
                  <a:lnTo>
                    <a:pt x="47543" y="8177"/>
                  </a:lnTo>
                  <a:lnTo>
                    <a:pt x="38685" y="2195"/>
                  </a:lnTo>
                  <a:lnTo>
                    <a:pt x="27860" y="0"/>
                  </a:lnTo>
                  <a:close/>
                </a:path>
              </a:pathLst>
            </a:custGeom>
            <a:solidFill>
              <a:srgbClr val="EEAD0E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9640" y="1879326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0" y="27860"/>
                  </a:moveTo>
                  <a:lnTo>
                    <a:pt x="2205" y="17035"/>
                  </a:lnTo>
                  <a:lnTo>
                    <a:pt x="8203" y="8177"/>
                  </a:lnTo>
                  <a:lnTo>
                    <a:pt x="17064" y="2195"/>
                  </a:lnTo>
                  <a:lnTo>
                    <a:pt x="27860" y="0"/>
                  </a:lnTo>
                  <a:lnTo>
                    <a:pt x="38685" y="2195"/>
                  </a:lnTo>
                  <a:lnTo>
                    <a:pt x="47543" y="8177"/>
                  </a:lnTo>
                  <a:lnTo>
                    <a:pt x="53525" y="17035"/>
                  </a:lnTo>
                  <a:lnTo>
                    <a:pt x="55721" y="27860"/>
                  </a:lnTo>
                  <a:lnTo>
                    <a:pt x="53525" y="38685"/>
                  </a:lnTo>
                  <a:lnTo>
                    <a:pt x="47543" y="47543"/>
                  </a:lnTo>
                  <a:lnTo>
                    <a:pt x="38685" y="53525"/>
                  </a:lnTo>
                  <a:lnTo>
                    <a:pt x="27860" y="55721"/>
                  </a:lnTo>
                  <a:lnTo>
                    <a:pt x="17064" y="53525"/>
                  </a:lnTo>
                  <a:lnTo>
                    <a:pt x="8203" y="47543"/>
                  </a:lnTo>
                  <a:lnTo>
                    <a:pt x="2205" y="38685"/>
                  </a:lnTo>
                  <a:lnTo>
                    <a:pt x="0" y="27860"/>
                  </a:lnTo>
                </a:path>
              </a:pathLst>
            </a:custGeom>
            <a:ln w="5159">
              <a:solidFill>
                <a:srgbClr val="EEAD0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7501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4244" y="2222565"/>
              <a:ext cx="1179195" cy="5715"/>
            </a:xfrm>
            <a:custGeom>
              <a:avLst/>
              <a:gdLst/>
              <a:ahLst/>
              <a:cxnLst/>
              <a:rect l="l" t="t" r="r" b="b"/>
              <a:pathLst>
                <a:path w="1179195" h="5714">
                  <a:moveTo>
                    <a:pt x="1178821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1178821" y="5159"/>
                  </a:lnTo>
                  <a:lnTo>
                    <a:pt x="1178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2406436" y="2192124"/>
              <a:ext cx="66040" cy="66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7501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4244" y="2540521"/>
              <a:ext cx="2270760" cy="5715"/>
            </a:xfrm>
            <a:custGeom>
              <a:avLst/>
              <a:gdLst/>
              <a:ahLst/>
              <a:cxnLst/>
              <a:rect l="l" t="t" r="r" b="b"/>
              <a:pathLst>
                <a:path w="2270760" h="5714">
                  <a:moveTo>
                    <a:pt x="2270345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2270345" y="5159"/>
                  </a:lnTo>
                  <a:lnTo>
                    <a:pt x="227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3120" y="251524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27860" y="0"/>
                  </a:moveTo>
                  <a:lnTo>
                    <a:pt x="17035" y="2205"/>
                  </a:lnTo>
                  <a:lnTo>
                    <a:pt x="8177" y="8203"/>
                  </a:lnTo>
                  <a:lnTo>
                    <a:pt x="2195" y="17064"/>
                  </a:lnTo>
                  <a:lnTo>
                    <a:pt x="0" y="27860"/>
                  </a:lnTo>
                  <a:lnTo>
                    <a:pt x="2195" y="38685"/>
                  </a:lnTo>
                  <a:lnTo>
                    <a:pt x="8177" y="47543"/>
                  </a:lnTo>
                  <a:lnTo>
                    <a:pt x="17035" y="53525"/>
                  </a:lnTo>
                  <a:lnTo>
                    <a:pt x="27860" y="55721"/>
                  </a:lnTo>
                  <a:lnTo>
                    <a:pt x="38656" y="53525"/>
                  </a:lnTo>
                  <a:lnTo>
                    <a:pt x="47518" y="47543"/>
                  </a:lnTo>
                  <a:lnTo>
                    <a:pt x="53515" y="38685"/>
                  </a:lnTo>
                  <a:lnTo>
                    <a:pt x="55721" y="27860"/>
                  </a:lnTo>
                  <a:lnTo>
                    <a:pt x="53515" y="17064"/>
                  </a:lnTo>
                  <a:lnTo>
                    <a:pt x="47518" y="8203"/>
                  </a:lnTo>
                  <a:lnTo>
                    <a:pt x="38656" y="2205"/>
                  </a:lnTo>
                  <a:lnTo>
                    <a:pt x="27860" y="0"/>
                  </a:lnTo>
                  <a:close/>
                </a:path>
              </a:pathLst>
            </a:custGeom>
            <a:solidFill>
              <a:srgbClr val="EEAD0E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3120" y="251524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0" y="27860"/>
                  </a:moveTo>
                  <a:lnTo>
                    <a:pt x="2195" y="17064"/>
                  </a:lnTo>
                  <a:lnTo>
                    <a:pt x="8177" y="8203"/>
                  </a:lnTo>
                  <a:lnTo>
                    <a:pt x="17035" y="2205"/>
                  </a:lnTo>
                  <a:lnTo>
                    <a:pt x="27860" y="0"/>
                  </a:lnTo>
                  <a:lnTo>
                    <a:pt x="38656" y="2205"/>
                  </a:lnTo>
                  <a:lnTo>
                    <a:pt x="47518" y="8203"/>
                  </a:lnTo>
                  <a:lnTo>
                    <a:pt x="53515" y="17064"/>
                  </a:lnTo>
                  <a:lnTo>
                    <a:pt x="55721" y="27860"/>
                  </a:lnTo>
                  <a:lnTo>
                    <a:pt x="53515" y="38685"/>
                  </a:lnTo>
                  <a:lnTo>
                    <a:pt x="47518" y="47543"/>
                  </a:lnTo>
                  <a:lnTo>
                    <a:pt x="38656" y="53525"/>
                  </a:lnTo>
                  <a:lnTo>
                    <a:pt x="27860" y="55721"/>
                  </a:lnTo>
                  <a:lnTo>
                    <a:pt x="17035" y="53525"/>
                  </a:lnTo>
                  <a:lnTo>
                    <a:pt x="8177" y="47543"/>
                  </a:lnTo>
                  <a:lnTo>
                    <a:pt x="2195" y="38685"/>
                  </a:lnTo>
                  <a:lnTo>
                    <a:pt x="0" y="27860"/>
                  </a:lnTo>
                </a:path>
              </a:pathLst>
            </a:custGeom>
            <a:ln w="5159">
              <a:solidFill>
                <a:srgbClr val="EEAD0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257501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45397" y="4968927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5</a:t>
            </a:r>
            <a:endParaRPr sz="128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24006" y="5965992"/>
            <a:ext cx="193786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y</a:t>
            </a:r>
            <a:r>
              <a:rPr sz="1189" spc="44" baseline="-13888" dirty="0">
                <a:latin typeface="Arial"/>
                <a:cs typeface="Arial"/>
              </a:rPr>
              <a:t>1</a:t>
            </a:r>
            <a:endParaRPr sz="1189" baseline="-1388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5013" y="5965993"/>
            <a:ext cx="914819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spc="10" dirty="0">
                <a:latin typeface="Arial"/>
                <a:cs typeface="Arial"/>
              </a:rPr>
              <a:t>y</a:t>
            </a:r>
            <a:r>
              <a:rPr sz="1189" spc="14" baseline="-13888" dirty="0">
                <a:latin typeface="Arial"/>
                <a:cs typeface="Arial"/>
              </a:rPr>
              <a:t>2  </a:t>
            </a:r>
            <a:r>
              <a:rPr sz="1288" spc="10" dirty="0">
                <a:latin typeface="Arial"/>
                <a:cs typeface="Arial"/>
              </a:rPr>
              <a:t>y</a:t>
            </a:r>
            <a:r>
              <a:rPr sz="1189" spc="14" baseline="-13888" dirty="0">
                <a:latin typeface="Arial"/>
                <a:cs typeface="Arial"/>
              </a:rPr>
              <a:t>3</a:t>
            </a:r>
            <a:r>
              <a:rPr sz="1189" spc="103" baseline="-13888" dirty="0">
                <a:latin typeface="Arial"/>
                <a:cs typeface="Arial"/>
              </a:rPr>
              <a:t> </a:t>
            </a:r>
            <a:r>
              <a:rPr sz="1288" spc="10" dirty="0">
                <a:latin typeface="Arial"/>
                <a:cs typeface="Arial"/>
              </a:rPr>
              <a:t>y</a:t>
            </a:r>
            <a:r>
              <a:rPr sz="1189" spc="14" baseline="-13888" dirty="0">
                <a:latin typeface="Arial"/>
                <a:cs typeface="Arial"/>
              </a:rPr>
              <a:t>4</a:t>
            </a:r>
            <a:endParaRPr sz="1189" baseline="-1388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28903" y="5965992"/>
            <a:ext cx="193786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y</a:t>
            </a:r>
            <a:r>
              <a:rPr sz="1189" spc="44" baseline="-13888" dirty="0">
                <a:latin typeface="Arial"/>
                <a:cs typeface="Arial"/>
              </a:rPr>
              <a:t>5</a:t>
            </a:r>
            <a:endParaRPr sz="1189" baseline="-138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83348" y="6393635"/>
            <a:ext cx="413997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Time</a:t>
            </a:r>
            <a:endParaRPr sz="1288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262685"/>
                </a:solidFill>
                <a:latin typeface="LM Roman 6"/>
                <a:ea typeface="+mn-ea"/>
                <a:cs typeface="LM Roman 6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03">
              <a:lnSpc>
                <a:spcPts val="1328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0"/>
                </a:lnSpc>
              </a:pPr>
              <a:t>18</a:t>
            </a:fld>
            <a:r>
              <a:rPr lang="en-US" spc="-160"/>
              <a:t> </a:t>
            </a:r>
            <a:r>
              <a:rPr lang="en-US" spc="-5"/>
              <a:t>/</a:t>
            </a:r>
            <a:r>
              <a:rPr lang="en-US" spc="-160"/>
              <a:t> </a:t>
            </a:r>
            <a:r>
              <a:rPr lang="en-US" spc="-5"/>
              <a:t>53</a:t>
            </a:r>
            <a:endParaRPr spc="-10" dirty="0"/>
          </a:p>
        </p:txBody>
      </p:sp>
      <p:sp>
        <p:nvSpPr>
          <p:cNvPr id="25" name="object 25"/>
          <p:cNvSpPr txBox="1"/>
          <p:nvPr/>
        </p:nvSpPr>
        <p:spPr>
          <a:xfrm>
            <a:off x="3545397" y="4338847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4</a:t>
            </a:r>
            <a:endParaRPr sz="12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5397" y="3708767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3</a:t>
            </a:r>
            <a:endParaRPr sz="12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5397" y="3078550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2</a:t>
            </a:r>
            <a:endParaRPr sz="128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5397" y="2448470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79260" y="3649381"/>
            <a:ext cx="278095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solidFill>
                  <a:srgbClr val="FF0000"/>
                </a:solidFill>
                <a:latin typeface="Arial"/>
                <a:cs typeface="Arial"/>
              </a:rPr>
              <a:t>2/3</a:t>
            </a:r>
            <a:endParaRPr sz="128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23367" y="5224582"/>
            <a:ext cx="678250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solidFill>
                  <a:srgbClr val="0000FF"/>
                </a:solidFill>
                <a:latin typeface="Arial"/>
                <a:cs typeface="Arial"/>
              </a:rPr>
              <a:t>4/5 x</a:t>
            </a:r>
            <a:r>
              <a:rPr sz="1288" spc="-1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88" dirty="0">
                <a:solidFill>
                  <a:srgbClr val="0000FF"/>
                </a:solidFill>
                <a:latin typeface="Arial"/>
                <a:cs typeface="Arial"/>
              </a:rPr>
              <a:t>2/3</a:t>
            </a:r>
            <a:endParaRPr sz="12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5124" y="27774"/>
            <a:ext cx="2116542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30" dirty="0">
                <a:solidFill>
                  <a:srgbClr val="3333B2"/>
                </a:solidFill>
                <a:latin typeface="LM Roman 12"/>
                <a:cs typeface="LM Roman 12"/>
              </a:rPr>
              <a:t>Third</a:t>
            </a:r>
            <a:r>
              <a:rPr sz="2774" spc="-119" dirty="0">
                <a:solidFill>
                  <a:srgbClr val="3333B2"/>
                </a:solidFill>
                <a:latin typeface="LM Roman 12"/>
                <a:cs typeface="LM Roman 12"/>
              </a:rPr>
              <a:t> </a:t>
            </a:r>
            <a:r>
              <a:rPr sz="2774" spc="-10" dirty="0">
                <a:solidFill>
                  <a:srgbClr val="3333B2"/>
                </a:solidFill>
                <a:latin typeface="LM Roman 12"/>
                <a:cs typeface="LM Roman 12"/>
              </a:rPr>
              <a:t>Failure</a:t>
            </a:r>
            <a:endParaRPr sz="2774" dirty="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2790" y="3461948"/>
            <a:ext cx="198196" cy="635466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spc="-59" dirty="0">
                <a:latin typeface="Arial"/>
                <a:cs typeface="Arial"/>
              </a:rPr>
              <a:t>P</a:t>
            </a:r>
            <a:r>
              <a:rPr sz="1288" dirty="0">
                <a:latin typeface="Arial"/>
                <a:cs typeface="Arial"/>
              </a:rPr>
              <a:t>atients</a:t>
            </a:r>
            <a:endParaRPr sz="1288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6069" y="1732711"/>
            <a:ext cx="4775433" cy="4186526"/>
            <a:chOff x="1174714" y="874377"/>
            <a:chExt cx="2409825" cy="2112645"/>
          </a:xfrm>
        </p:grpSpPr>
        <p:sp>
          <p:nvSpPr>
            <p:cNvPr id="5" name="object 5"/>
            <p:cNvSpPr/>
            <p:nvPr/>
          </p:nvSpPr>
          <p:spPr>
            <a:xfrm>
              <a:off x="1174714" y="876957"/>
              <a:ext cx="2407285" cy="2110105"/>
            </a:xfrm>
            <a:custGeom>
              <a:avLst/>
              <a:gdLst/>
              <a:ahLst/>
              <a:cxnLst/>
              <a:rect l="l" t="t" r="r" b="b"/>
              <a:pathLst>
                <a:path w="2407285" h="2110105">
                  <a:moveTo>
                    <a:pt x="49530" y="2060460"/>
                  </a:moveTo>
                  <a:lnTo>
                    <a:pt x="2407172" y="2060460"/>
                  </a:lnTo>
                  <a:lnTo>
                    <a:pt x="2407172" y="0"/>
                  </a:lnTo>
                  <a:lnTo>
                    <a:pt x="49530" y="0"/>
                  </a:lnTo>
                  <a:lnTo>
                    <a:pt x="49530" y="2060460"/>
                  </a:lnTo>
                </a:path>
                <a:path w="2407285" h="2110105">
                  <a:moveTo>
                    <a:pt x="49530" y="1666144"/>
                  </a:moveTo>
                  <a:lnTo>
                    <a:pt x="49530" y="394316"/>
                  </a:lnTo>
                </a:path>
                <a:path w="2407285" h="2110105">
                  <a:moveTo>
                    <a:pt x="49530" y="1666144"/>
                  </a:moveTo>
                  <a:lnTo>
                    <a:pt x="0" y="1666144"/>
                  </a:lnTo>
                </a:path>
                <a:path w="2407285" h="2110105">
                  <a:moveTo>
                    <a:pt x="49530" y="1348187"/>
                  </a:moveTo>
                  <a:lnTo>
                    <a:pt x="0" y="1348187"/>
                  </a:lnTo>
                </a:path>
                <a:path w="2407285" h="2110105">
                  <a:moveTo>
                    <a:pt x="49530" y="1030230"/>
                  </a:moveTo>
                  <a:lnTo>
                    <a:pt x="0" y="1030230"/>
                  </a:lnTo>
                </a:path>
                <a:path w="2407285" h="2110105">
                  <a:moveTo>
                    <a:pt x="49530" y="712273"/>
                  </a:moveTo>
                  <a:lnTo>
                    <a:pt x="0" y="712273"/>
                  </a:lnTo>
                </a:path>
                <a:path w="2407285" h="2110105">
                  <a:moveTo>
                    <a:pt x="49530" y="394316"/>
                  </a:moveTo>
                  <a:lnTo>
                    <a:pt x="0" y="394316"/>
                  </a:lnTo>
                </a:path>
                <a:path w="2407285" h="2110105">
                  <a:moveTo>
                    <a:pt x="537059" y="2060460"/>
                  </a:moveTo>
                  <a:lnTo>
                    <a:pt x="2356266" y="2060460"/>
                  </a:lnTo>
                </a:path>
                <a:path w="2407285" h="2110105">
                  <a:moveTo>
                    <a:pt x="537059" y="2060460"/>
                  </a:moveTo>
                  <a:lnTo>
                    <a:pt x="537059" y="2109991"/>
                  </a:lnTo>
                </a:path>
                <a:path w="2407285" h="2110105">
                  <a:moveTo>
                    <a:pt x="900901" y="2060460"/>
                  </a:moveTo>
                  <a:lnTo>
                    <a:pt x="900901" y="2109991"/>
                  </a:lnTo>
                </a:path>
                <a:path w="2407285" h="2110105">
                  <a:moveTo>
                    <a:pt x="1082787" y="2060460"/>
                  </a:moveTo>
                  <a:lnTo>
                    <a:pt x="1082787" y="2109991"/>
                  </a:lnTo>
                </a:path>
                <a:path w="2407285" h="2110105">
                  <a:moveTo>
                    <a:pt x="1264742" y="2060460"/>
                  </a:moveTo>
                  <a:lnTo>
                    <a:pt x="1264742" y="2109991"/>
                  </a:lnTo>
                </a:path>
                <a:path w="2407285" h="2110105">
                  <a:moveTo>
                    <a:pt x="2356266" y="2060460"/>
                  </a:moveTo>
                  <a:lnTo>
                    <a:pt x="2356266" y="2109991"/>
                  </a:lnTo>
                </a:path>
              </a:pathLst>
            </a:custGeom>
            <a:ln w="5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224244" y="1268693"/>
              <a:ext cx="451484" cy="5715"/>
            </a:xfrm>
            <a:custGeom>
              <a:avLst/>
              <a:gdLst/>
              <a:ahLst/>
              <a:cxnLst/>
              <a:rect l="l" t="t" r="r" b="b"/>
              <a:pathLst>
                <a:path w="451485" h="5715">
                  <a:moveTo>
                    <a:pt x="451138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451138" y="5159"/>
                  </a:lnTo>
                  <a:lnTo>
                    <a:pt x="451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683913" y="1243412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27860" y="0"/>
                  </a:moveTo>
                  <a:lnTo>
                    <a:pt x="17035" y="2195"/>
                  </a:lnTo>
                  <a:lnTo>
                    <a:pt x="8177" y="8177"/>
                  </a:lnTo>
                  <a:lnTo>
                    <a:pt x="2195" y="17035"/>
                  </a:lnTo>
                  <a:lnTo>
                    <a:pt x="0" y="27860"/>
                  </a:lnTo>
                  <a:lnTo>
                    <a:pt x="2195" y="38656"/>
                  </a:lnTo>
                  <a:lnTo>
                    <a:pt x="8177" y="47518"/>
                  </a:lnTo>
                  <a:lnTo>
                    <a:pt x="17035" y="53515"/>
                  </a:lnTo>
                  <a:lnTo>
                    <a:pt x="27860" y="55721"/>
                  </a:lnTo>
                  <a:lnTo>
                    <a:pt x="38685" y="53515"/>
                  </a:lnTo>
                  <a:lnTo>
                    <a:pt x="47543" y="47518"/>
                  </a:lnTo>
                  <a:lnTo>
                    <a:pt x="53525" y="38656"/>
                  </a:lnTo>
                  <a:lnTo>
                    <a:pt x="55721" y="27860"/>
                  </a:lnTo>
                  <a:lnTo>
                    <a:pt x="53525" y="17035"/>
                  </a:lnTo>
                  <a:lnTo>
                    <a:pt x="47543" y="8177"/>
                  </a:lnTo>
                  <a:lnTo>
                    <a:pt x="38685" y="2195"/>
                  </a:lnTo>
                  <a:lnTo>
                    <a:pt x="27860" y="0"/>
                  </a:lnTo>
                  <a:close/>
                </a:path>
              </a:pathLst>
            </a:custGeom>
            <a:solidFill>
              <a:srgbClr val="EEAD0E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683913" y="1243412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0" y="27860"/>
                  </a:moveTo>
                  <a:lnTo>
                    <a:pt x="2195" y="17035"/>
                  </a:lnTo>
                  <a:lnTo>
                    <a:pt x="8177" y="8177"/>
                  </a:lnTo>
                  <a:lnTo>
                    <a:pt x="17035" y="2195"/>
                  </a:lnTo>
                  <a:lnTo>
                    <a:pt x="27860" y="0"/>
                  </a:lnTo>
                  <a:lnTo>
                    <a:pt x="38685" y="2195"/>
                  </a:lnTo>
                  <a:lnTo>
                    <a:pt x="47543" y="8177"/>
                  </a:lnTo>
                  <a:lnTo>
                    <a:pt x="53525" y="17035"/>
                  </a:lnTo>
                  <a:lnTo>
                    <a:pt x="55721" y="27860"/>
                  </a:lnTo>
                  <a:lnTo>
                    <a:pt x="53525" y="38656"/>
                  </a:lnTo>
                  <a:lnTo>
                    <a:pt x="47543" y="47518"/>
                  </a:lnTo>
                  <a:lnTo>
                    <a:pt x="38685" y="53515"/>
                  </a:lnTo>
                  <a:lnTo>
                    <a:pt x="27860" y="55721"/>
                  </a:lnTo>
                  <a:lnTo>
                    <a:pt x="17035" y="53515"/>
                  </a:lnTo>
                  <a:lnTo>
                    <a:pt x="8177" y="47518"/>
                  </a:lnTo>
                  <a:lnTo>
                    <a:pt x="2195" y="38656"/>
                  </a:lnTo>
                  <a:lnTo>
                    <a:pt x="0" y="27860"/>
                  </a:lnTo>
                </a:path>
              </a:pathLst>
            </a:custGeom>
            <a:ln w="5159">
              <a:solidFill>
                <a:srgbClr val="EEAD0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530980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4244" y="1586650"/>
              <a:ext cx="815340" cy="5715"/>
            </a:xfrm>
            <a:custGeom>
              <a:avLst/>
              <a:gdLst/>
              <a:ahLst/>
              <a:cxnLst/>
              <a:rect l="l" t="t" r="r" b="b"/>
              <a:pathLst>
                <a:path w="815339" h="5715">
                  <a:moveTo>
                    <a:pt x="814979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814979" y="5159"/>
                  </a:lnTo>
                  <a:lnTo>
                    <a:pt x="814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2595" y="1556210"/>
              <a:ext cx="66040" cy="66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0980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4244" y="1904607"/>
              <a:ext cx="996950" cy="5715"/>
            </a:xfrm>
            <a:custGeom>
              <a:avLst/>
              <a:gdLst/>
              <a:ahLst/>
              <a:cxnLst/>
              <a:rect l="l" t="t" r="r" b="b"/>
              <a:pathLst>
                <a:path w="996950" h="5714">
                  <a:moveTo>
                    <a:pt x="996935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996935" y="5159"/>
                  </a:lnTo>
                  <a:lnTo>
                    <a:pt x="9969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9640" y="1879326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27860" y="0"/>
                  </a:moveTo>
                  <a:lnTo>
                    <a:pt x="17064" y="2195"/>
                  </a:lnTo>
                  <a:lnTo>
                    <a:pt x="8203" y="8177"/>
                  </a:lnTo>
                  <a:lnTo>
                    <a:pt x="2205" y="17035"/>
                  </a:lnTo>
                  <a:lnTo>
                    <a:pt x="0" y="27860"/>
                  </a:lnTo>
                  <a:lnTo>
                    <a:pt x="2205" y="38685"/>
                  </a:lnTo>
                  <a:lnTo>
                    <a:pt x="8203" y="47543"/>
                  </a:lnTo>
                  <a:lnTo>
                    <a:pt x="17064" y="53525"/>
                  </a:lnTo>
                  <a:lnTo>
                    <a:pt x="27860" y="55721"/>
                  </a:lnTo>
                  <a:lnTo>
                    <a:pt x="38685" y="53525"/>
                  </a:lnTo>
                  <a:lnTo>
                    <a:pt x="47543" y="47543"/>
                  </a:lnTo>
                  <a:lnTo>
                    <a:pt x="53525" y="38685"/>
                  </a:lnTo>
                  <a:lnTo>
                    <a:pt x="55721" y="27860"/>
                  </a:lnTo>
                  <a:lnTo>
                    <a:pt x="53525" y="17035"/>
                  </a:lnTo>
                  <a:lnTo>
                    <a:pt x="47543" y="8177"/>
                  </a:lnTo>
                  <a:lnTo>
                    <a:pt x="38685" y="2195"/>
                  </a:lnTo>
                  <a:lnTo>
                    <a:pt x="27860" y="0"/>
                  </a:lnTo>
                  <a:close/>
                </a:path>
              </a:pathLst>
            </a:custGeom>
            <a:solidFill>
              <a:srgbClr val="EEAD0E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9640" y="1879326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0" y="27860"/>
                  </a:moveTo>
                  <a:lnTo>
                    <a:pt x="2205" y="17035"/>
                  </a:lnTo>
                  <a:lnTo>
                    <a:pt x="8203" y="8177"/>
                  </a:lnTo>
                  <a:lnTo>
                    <a:pt x="17064" y="2195"/>
                  </a:lnTo>
                  <a:lnTo>
                    <a:pt x="27860" y="0"/>
                  </a:lnTo>
                  <a:lnTo>
                    <a:pt x="38685" y="2195"/>
                  </a:lnTo>
                  <a:lnTo>
                    <a:pt x="47543" y="8177"/>
                  </a:lnTo>
                  <a:lnTo>
                    <a:pt x="53525" y="17035"/>
                  </a:lnTo>
                  <a:lnTo>
                    <a:pt x="55721" y="27860"/>
                  </a:lnTo>
                  <a:lnTo>
                    <a:pt x="53525" y="38685"/>
                  </a:lnTo>
                  <a:lnTo>
                    <a:pt x="47543" y="47543"/>
                  </a:lnTo>
                  <a:lnTo>
                    <a:pt x="38685" y="53525"/>
                  </a:lnTo>
                  <a:lnTo>
                    <a:pt x="27860" y="55721"/>
                  </a:lnTo>
                  <a:lnTo>
                    <a:pt x="17064" y="53525"/>
                  </a:lnTo>
                  <a:lnTo>
                    <a:pt x="8203" y="47543"/>
                  </a:lnTo>
                  <a:lnTo>
                    <a:pt x="2205" y="38685"/>
                  </a:lnTo>
                  <a:lnTo>
                    <a:pt x="0" y="27860"/>
                  </a:lnTo>
                </a:path>
              </a:pathLst>
            </a:custGeom>
            <a:ln w="5159">
              <a:solidFill>
                <a:srgbClr val="EEAD0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0980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4244" y="2222565"/>
              <a:ext cx="1179195" cy="5715"/>
            </a:xfrm>
            <a:custGeom>
              <a:avLst/>
              <a:gdLst/>
              <a:ahLst/>
              <a:cxnLst/>
              <a:rect l="l" t="t" r="r" b="b"/>
              <a:pathLst>
                <a:path w="1179195" h="5714">
                  <a:moveTo>
                    <a:pt x="1178821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1178821" y="5159"/>
                  </a:lnTo>
                  <a:lnTo>
                    <a:pt x="1178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2406436" y="2192124"/>
              <a:ext cx="66040" cy="66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0980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4244" y="2540521"/>
              <a:ext cx="2270760" cy="5715"/>
            </a:xfrm>
            <a:custGeom>
              <a:avLst/>
              <a:gdLst/>
              <a:ahLst/>
              <a:cxnLst/>
              <a:rect l="l" t="t" r="r" b="b"/>
              <a:pathLst>
                <a:path w="2270760" h="5714">
                  <a:moveTo>
                    <a:pt x="2270345" y="0"/>
                  </a:moveTo>
                  <a:lnTo>
                    <a:pt x="0" y="0"/>
                  </a:lnTo>
                  <a:lnTo>
                    <a:pt x="0" y="5159"/>
                  </a:lnTo>
                  <a:lnTo>
                    <a:pt x="2270345" y="5159"/>
                  </a:lnTo>
                  <a:lnTo>
                    <a:pt x="227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3120" y="251524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27860" y="0"/>
                  </a:moveTo>
                  <a:lnTo>
                    <a:pt x="17035" y="2205"/>
                  </a:lnTo>
                  <a:lnTo>
                    <a:pt x="8177" y="8203"/>
                  </a:lnTo>
                  <a:lnTo>
                    <a:pt x="2195" y="17064"/>
                  </a:lnTo>
                  <a:lnTo>
                    <a:pt x="0" y="27860"/>
                  </a:lnTo>
                  <a:lnTo>
                    <a:pt x="2195" y="38685"/>
                  </a:lnTo>
                  <a:lnTo>
                    <a:pt x="8177" y="47543"/>
                  </a:lnTo>
                  <a:lnTo>
                    <a:pt x="17035" y="53525"/>
                  </a:lnTo>
                  <a:lnTo>
                    <a:pt x="27860" y="55721"/>
                  </a:lnTo>
                  <a:lnTo>
                    <a:pt x="38656" y="53525"/>
                  </a:lnTo>
                  <a:lnTo>
                    <a:pt x="47518" y="47543"/>
                  </a:lnTo>
                  <a:lnTo>
                    <a:pt x="53515" y="38685"/>
                  </a:lnTo>
                  <a:lnTo>
                    <a:pt x="55721" y="27860"/>
                  </a:lnTo>
                  <a:lnTo>
                    <a:pt x="53515" y="17064"/>
                  </a:lnTo>
                  <a:lnTo>
                    <a:pt x="47518" y="8203"/>
                  </a:lnTo>
                  <a:lnTo>
                    <a:pt x="38656" y="2205"/>
                  </a:lnTo>
                  <a:lnTo>
                    <a:pt x="27860" y="0"/>
                  </a:lnTo>
                  <a:close/>
                </a:path>
              </a:pathLst>
            </a:custGeom>
            <a:solidFill>
              <a:srgbClr val="EEAD0E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3120" y="251524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0" y="27860"/>
                  </a:moveTo>
                  <a:lnTo>
                    <a:pt x="2195" y="17064"/>
                  </a:lnTo>
                  <a:lnTo>
                    <a:pt x="8177" y="8203"/>
                  </a:lnTo>
                  <a:lnTo>
                    <a:pt x="17035" y="2205"/>
                  </a:lnTo>
                  <a:lnTo>
                    <a:pt x="27860" y="0"/>
                  </a:lnTo>
                  <a:lnTo>
                    <a:pt x="38656" y="2205"/>
                  </a:lnTo>
                  <a:lnTo>
                    <a:pt x="47518" y="8203"/>
                  </a:lnTo>
                  <a:lnTo>
                    <a:pt x="53515" y="17064"/>
                  </a:lnTo>
                  <a:lnTo>
                    <a:pt x="55721" y="27860"/>
                  </a:lnTo>
                  <a:lnTo>
                    <a:pt x="53515" y="38685"/>
                  </a:lnTo>
                  <a:lnTo>
                    <a:pt x="47518" y="47543"/>
                  </a:lnTo>
                  <a:lnTo>
                    <a:pt x="38656" y="53525"/>
                  </a:lnTo>
                  <a:lnTo>
                    <a:pt x="27860" y="55721"/>
                  </a:lnTo>
                  <a:lnTo>
                    <a:pt x="17035" y="53525"/>
                  </a:lnTo>
                  <a:lnTo>
                    <a:pt x="8177" y="47543"/>
                  </a:lnTo>
                  <a:lnTo>
                    <a:pt x="2195" y="38685"/>
                  </a:lnTo>
                  <a:lnTo>
                    <a:pt x="0" y="27860"/>
                  </a:lnTo>
                </a:path>
              </a:pathLst>
            </a:custGeom>
            <a:ln w="5159">
              <a:solidFill>
                <a:srgbClr val="EEAD0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3530980" y="876957"/>
              <a:ext cx="0" cy="2060575"/>
            </a:xfrm>
            <a:custGeom>
              <a:avLst/>
              <a:gdLst/>
              <a:ahLst/>
              <a:cxnLst/>
              <a:rect l="l" t="t" r="r" b="b"/>
              <a:pathLst>
                <a:path h="2060575">
                  <a:moveTo>
                    <a:pt x="0" y="2060460"/>
                  </a:moveTo>
                  <a:lnTo>
                    <a:pt x="0" y="0"/>
                  </a:lnTo>
                </a:path>
              </a:pathLst>
            </a:custGeom>
            <a:ln w="51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45397" y="4968927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5</a:t>
            </a:r>
            <a:endParaRPr sz="128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24006" y="5965992"/>
            <a:ext cx="193786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y</a:t>
            </a:r>
            <a:r>
              <a:rPr sz="1189" spc="44" baseline="-13888" dirty="0">
                <a:latin typeface="Arial"/>
                <a:cs typeface="Arial"/>
              </a:rPr>
              <a:t>1</a:t>
            </a:r>
            <a:endParaRPr sz="1189" baseline="-1388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5013" y="5965993"/>
            <a:ext cx="914819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spc="10" dirty="0">
                <a:latin typeface="Arial"/>
                <a:cs typeface="Arial"/>
              </a:rPr>
              <a:t>y</a:t>
            </a:r>
            <a:r>
              <a:rPr sz="1189" spc="14" baseline="-13888" dirty="0">
                <a:latin typeface="Arial"/>
                <a:cs typeface="Arial"/>
              </a:rPr>
              <a:t>2  </a:t>
            </a:r>
            <a:r>
              <a:rPr sz="1288" spc="10" dirty="0">
                <a:latin typeface="Arial"/>
                <a:cs typeface="Arial"/>
              </a:rPr>
              <a:t>y</a:t>
            </a:r>
            <a:r>
              <a:rPr sz="1189" spc="14" baseline="-13888" dirty="0">
                <a:latin typeface="Arial"/>
                <a:cs typeface="Arial"/>
              </a:rPr>
              <a:t>3</a:t>
            </a:r>
            <a:r>
              <a:rPr sz="1189" spc="103" baseline="-13888" dirty="0">
                <a:latin typeface="Arial"/>
                <a:cs typeface="Arial"/>
              </a:rPr>
              <a:t> </a:t>
            </a:r>
            <a:r>
              <a:rPr sz="1288" spc="10" dirty="0">
                <a:latin typeface="Arial"/>
                <a:cs typeface="Arial"/>
              </a:rPr>
              <a:t>y</a:t>
            </a:r>
            <a:r>
              <a:rPr sz="1189" spc="14" baseline="-13888" dirty="0">
                <a:latin typeface="Arial"/>
                <a:cs typeface="Arial"/>
              </a:rPr>
              <a:t>4</a:t>
            </a:r>
            <a:endParaRPr sz="1189" baseline="-1388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28903" y="5965992"/>
            <a:ext cx="193786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y</a:t>
            </a:r>
            <a:r>
              <a:rPr sz="1189" spc="44" baseline="-13888" dirty="0">
                <a:latin typeface="Arial"/>
                <a:cs typeface="Arial"/>
              </a:rPr>
              <a:t>5</a:t>
            </a:r>
            <a:endParaRPr sz="1189" baseline="-138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83348" y="6393635"/>
            <a:ext cx="413997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Time</a:t>
            </a:r>
            <a:endParaRPr sz="1288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262685"/>
                </a:solidFill>
                <a:latin typeface="LM Roman 6"/>
                <a:ea typeface="+mn-ea"/>
                <a:cs typeface="LM Roman 6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03">
              <a:lnSpc>
                <a:spcPts val="1328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0"/>
                </a:lnSpc>
              </a:pPr>
              <a:t>19</a:t>
            </a:fld>
            <a:r>
              <a:rPr lang="en-US" spc="-160"/>
              <a:t> </a:t>
            </a:r>
            <a:r>
              <a:rPr lang="en-US" spc="-5"/>
              <a:t>/</a:t>
            </a:r>
            <a:r>
              <a:rPr lang="en-US" spc="-160"/>
              <a:t> </a:t>
            </a:r>
            <a:r>
              <a:rPr lang="en-US" spc="-5"/>
              <a:t>53</a:t>
            </a:r>
            <a:endParaRPr spc="-10" dirty="0"/>
          </a:p>
        </p:txBody>
      </p:sp>
      <p:sp>
        <p:nvSpPr>
          <p:cNvPr id="25" name="object 25"/>
          <p:cNvSpPr txBox="1"/>
          <p:nvPr/>
        </p:nvSpPr>
        <p:spPr>
          <a:xfrm>
            <a:off x="3545397" y="4338847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4</a:t>
            </a:r>
            <a:endParaRPr sz="12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5397" y="3708767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3</a:t>
            </a:r>
            <a:endParaRPr sz="12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5397" y="3078550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2</a:t>
            </a:r>
            <a:endParaRPr sz="128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5397" y="2448470"/>
            <a:ext cx="198196" cy="14219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70164" y="4720599"/>
            <a:ext cx="278095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solidFill>
                  <a:srgbClr val="FF0000"/>
                </a:solidFill>
                <a:latin typeface="Arial"/>
                <a:cs typeface="Arial"/>
              </a:rPr>
              <a:t>0/1</a:t>
            </a:r>
            <a:endParaRPr sz="128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7946" y="5224582"/>
            <a:ext cx="942503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solidFill>
                  <a:srgbClr val="0000FF"/>
                </a:solidFill>
                <a:latin typeface="Arial"/>
                <a:cs typeface="Arial"/>
              </a:rPr>
              <a:t>4/5 x 2/3 x</a:t>
            </a:r>
            <a:r>
              <a:rPr sz="1288" spc="-17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88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EF1E-5F45-4544-B448-9B1E7AB5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A707-9DF4-4273-B012-EDB1DFD4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734190"/>
            <a:ext cx="10634747" cy="5780075"/>
          </a:xfrm>
        </p:spPr>
        <p:txBody>
          <a:bodyPr/>
          <a:lstStyle/>
          <a:p>
            <a:r>
              <a:rPr lang="en-US" dirty="0"/>
              <a:t>Survival analysis concerns a special kind of outcome  variable: </a:t>
            </a:r>
            <a:r>
              <a:rPr lang="en-US" b="1" dirty="0"/>
              <a:t>the time until an event occurs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five-year  medical study, in which patients have been treated for  cancer</a:t>
            </a:r>
            <a:endParaRPr lang="en-US" sz="2400" spc="-55" dirty="0"/>
          </a:p>
          <a:p>
            <a:pPr lvl="2"/>
            <a:r>
              <a:rPr lang="en-US" sz="2400" spc="-55" dirty="0"/>
              <a:t>We </a:t>
            </a:r>
            <a:r>
              <a:rPr lang="en-US" sz="2400" spc="-15" dirty="0"/>
              <a:t>would like </a:t>
            </a:r>
            <a:r>
              <a:rPr lang="en-US" sz="2400" spc="-5" dirty="0"/>
              <a:t>to </a:t>
            </a:r>
            <a:r>
              <a:rPr lang="en-US" sz="2400" spc="-15" dirty="0"/>
              <a:t>fit </a:t>
            </a:r>
            <a:r>
              <a:rPr lang="en-US" sz="2400" spc="-5" dirty="0"/>
              <a:t>a </a:t>
            </a:r>
            <a:r>
              <a:rPr lang="en-US" sz="2400" dirty="0"/>
              <a:t>model </a:t>
            </a:r>
            <a:r>
              <a:rPr lang="en-US" sz="2400" spc="-5" dirty="0"/>
              <a:t>to predict </a:t>
            </a:r>
            <a:r>
              <a:rPr lang="en-US" sz="2400" spc="-10" dirty="0"/>
              <a:t>patient </a:t>
            </a:r>
            <a:r>
              <a:rPr lang="en-US" sz="2400" spc="-15" dirty="0"/>
              <a:t>survival  </a:t>
            </a:r>
            <a:r>
              <a:rPr lang="en-US" sz="2400" spc="-5" dirty="0"/>
              <a:t>time, using features </a:t>
            </a:r>
            <a:r>
              <a:rPr lang="en-US" sz="2400" spc="-15" dirty="0"/>
              <a:t>such </a:t>
            </a:r>
            <a:r>
              <a:rPr lang="en-US" sz="2400" spc="-5" dirty="0"/>
              <a:t>as baseline health </a:t>
            </a:r>
            <a:r>
              <a:rPr lang="en-US" sz="2400" spc="-10" dirty="0"/>
              <a:t>measurements  </a:t>
            </a:r>
            <a:r>
              <a:rPr lang="en-US" sz="2400" spc="-5" dirty="0"/>
              <a:t>or </a:t>
            </a:r>
            <a:r>
              <a:rPr lang="en-US" sz="2400" spc="-10" dirty="0"/>
              <a:t>type </a:t>
            </a:r>
            <a:r>
              <a:rPr lang="en-US" sz="2400" spc="-5" dirty="0"/>
              <a:t>of </a:t>
            </a:r>
            <a:r>
              <a:rPr lang="en-US" sz="2400" spc="-10" dirty="0"/>
              <a:t>treatment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C88E-DE85-4D32-BA75-2EEB23464357}"/>
              </a:ext>
            </a:extLst>
          </p:cNvPr>
          <p:cNvSpPr txBox="1"/>
          <p:nvPr/>
        </p:nvSpPr>
        <p:spPr>
          <a:xfrm>
            <a:off x="198010" y="4673488"/>
            <a:ext cx="5624287" cy="1980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990" marR="30480" algn="ctr">
              <a:lnSpc>
                <a:spcPct val="102600"/>
              </a:lnSpc>
              <a:spcBef>
                <a:spcPts val="219"/>
              </a:spcBef>
              <a:buClr>
                <a:srgbClr val="3333B2"/>
              </a:buClr>
              <a:tabLst>
                <a:tab pos="313690" algn="l"/>
              </a:tabLst>
            </a:pPr>
            <a:r>
              <a:rPr lang="en-US" sz="2400" spc="-10" dirty="0"/>
              <a:t>Sounds </a:t>
            </a:r>
            <a:r>
              <a:rPr lang="en-US" sz="2400" spc="-15" dirty="0"/>
              <a:t>like </a:t>
            </a:r>
            <a:r>
              <a:rPr lang="en-US" sz="2400" spc="-5" dirty="0"/>
              <a:t>a </a:t>
            </a:r>
            <a:r>
              <a:rPr lang="en-US" sz="2400" i="1" spc="-25" dirty="0">
                <a:solidFill>
                  <a:srgbClr val="009900"/>
                </a:solidFill>
                <a:latin typeface="LM Roman 10"/>
                <a:cs typeface="LM Roman 10"/>
              </a:rPr>
              <a:t>regression </a:t>
            </a:r>
            <a:r>
              <a:rPr lang="en-US" sz="2400" i="1" spc="-15" dirty="0">
                <a:solidFill>
                  <a:srgbClr val="009900"/>
                </a:solidFill>
                <a:latin typeface="LM Roman 10"/>
                <a:cs typeface="LM Roman 10"/>
              </a:rPr>
              <a:t>problem</a:t>
            </a:r>
            <a:r>
              <a:rPr lang="en-US" sz="2400" spc="-15" dirty="0"/>
              <a:t>. </a:t>
            </a:r>
            <a:r>
              <a:rPr lang="en-US" sz="2400" spc="-10" dirty="0"/>
              <a:t>But </a:t>
            </a:r>
            <a:r>
              <a:rPr lang="en-US" sz="2400" spc="-5" dirty="0"/>
              <a:t>some of the </a:t>
            </a:r>
            <a:r>
              <a:rPr lang="en-US" sz="2400" spc="-10" dirty="0"/>
              <a:t>patients </a:t>
            </a:r>
            <a:r>
              <a:rPr lang="en-US" sz="2400" b="1" spc="-25" dirty="0"/>
              <a:t>have </a:t>
            </a:r>
            <a:r>
              <a:rPr lang="en-US" sz="2400" b="1" spc="-10" dirty="0"/>
              <a:t>survived </a:t>
            </a:r>
            <a:r>
              <a:rPr lang="en-US" sz="2400" b="1" spc="-15" dirty="0"/>
              <a:t>until </a:t>
            </a:r>
            <a:r>
              <a:rPr lang="en-US" sz="2400" b="1" spc="-5" dirty="0"/>
              <a:t>the  </a:t>
            </a:r>
            <a:r>
              <a:rPr lang="en-US" sz="2400" b="1" spc="-10" dirty="0"/>
              <a:t>end </a:t>
            </a:r>
            <a:r>
              <a:rPr lang="en-US" sz="2400" b="1" spc="-5" dirty="0"/>
              <a:t>of the </a:t>
            </a:r>
            <a:r>
              <a:rPr lang="en-US" sz="2400" b="1" spc="-25" dirty="0"/>
              <a:t>study or drop out earlier</a:t>
            </a:r>
            <a:r>
              <a:rPr lang="en-US" sz="2400" spc="-25" dirty="0"/>
              <a:t>. </a:t>
            </a:r>
            <a:r>
              <a:rPr lang="en-US" sz="2400" spc="-15" dirty="0"/>
              <a:t>Such </a:t>
            </a:r>
            <a:r>
              <a:rPr lang="en-US" sz="2400" spc="-5" dirty="0"/>
              <a:t>a </a:t>
            </a:r>
            <a:r>
              <a:rPr lang="en-US" sz="2400" spc="-10" dirty="0"/>
              <a:t>patient’s </a:t>
            </a:r>
            <a:r>
              <a:rPr lang="en-US" sz="2400" spc="-15" dirty="0"/>
              <a:t>survival </a:t>
            </a:r>
            <a:r>
              <a:rPr lang="en-US" sz="2400" spc="-5" dirty="0"/>
              <a:t>time is said to  </a:t>
            </a:r>
            <a:r>
              <a:rPr lang="en-US" sz="2400" spc="5" dirty="0"/>
              <a:t>be</a:t>
            </a:r>
            <a:r>
              <a:rPr lang="en-US" sz="2400" spc="-10" dirty="0"/>
              <a:t> </a:t>
            </a:r>
            <a:r>
              <a:rPr lang="en-US" sz="2400" i="1" spc="-25" dirty="0">
                <a:solidFill>
                  <a:srgbClr val="009900"/>
                </a:solidFill>
                <a:latin typeface="LM Roman 10"/>
                <a:cs typeface="LM Roman 10"/>
              </a:rPr>
              <a:t>censored</a:t>
            </a:r>
            <a:r>
              <a:rPr lang="en-US" sz="2400" spc="-25" dirty="0"/>
              <a:t>.</a:t>
            </a:r>
            <a:endParaRPr lang="en-US" sz="2400" dirty="0">
              <a:latin typeface="LM Roman 10"/>
              <a:cs typeface="LM Roman 1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60E98-602C-4A20-AFFB-152FD1CCF4AD}"/>
              </a:ext>
            </a:extLst>
          </p:cNvPr>
          <p:cNvSpPr txBox="1"/>
          <p:nvPr/>
        </p:nvSpPr>
        <p:spPr>
          <a:xfrm>
            <a:off x="6277232" y="4685844"/>
            <a:ext cx="5914768" cy="1600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3664" marR="383540">
              <a:lnSpc>
                <a:spcPct val="102600"/>
              </a:lnSpc>
              <a:spcBef>
                <a:spcPts val="215"/>
              </a:spcBef>
              <a:buClr>
                <a:srgbClr val="3333B2"/>
              </a:buClr>
              <a:tabLst>
                <a:tab pos="253365" algn="l"/>
              </a:tabLst>
            </a:pPr>
            <a:r>
              <a:rPr lang="en-US" sz="2400" spc="-55" dirty="0">
                <a:latin typeface="Latin Modern Math"/>
                <a:cs typeface="Latin Modern Math"/>
              </a:rPr>
              <a:t>We </a:t>
            </a:r>
            <a:r>
              <a:rPr lang="en-US" sz="2400" spc="-10" dirty="0">
                <a:latin typeface="Latin Modern Math"/>
                <a:cs typeface="Latin Modern Math"/>
              </a:rPr>
              <a:t>do not </a:t>
            </a:r>
            <a:r>
              <a:rPr lang="en-US" sz="2400" spc="-25" dirty="0">
                <a:latin typeface="Latin Modern Math"/>
                <a:cs typeface="Latin Modern Math"/>
              </a:rPr>
              <a:t>want </a:t>
            </a:r>
            <a:r>
              <a:rPr lang="en-US" sz="2400" spc="-5" dirty="0">
                <a:latin typeface="Latin Modern Math"/>
                <a:cs typeface="Latin Modern Math"/>
              </a:rPr>
              <a:t>to discard this subset of surviving  </a:t>
            </a:r>
            <a:r>
              <a:rPr lang="en-US" sz="2400" spc="-10" dirty="0">
                <a:latin typeface="Latin Modern Math"/>
                <a:cs typeface="Latin Modern Math"/>
              </a:rPr>
              <a:t>patients, since </a:t>
            </a:r>
            <a:r>
              <a:rPr lang="en-US" sz="2400" spc="-5" dirty="0">
                <a:latin typeface="Latin Modern Math"/>
                <a:cs typeface="Latin Modern Math"/>
              </a:rPr>
              <a:t>the fact </a:t>
            </a:r>
            <a:r>
              <a:rPr lang="en-US" sz="2400" spc="-10" dirty="0">
                <a:latin typeface="Latin Modern Math"/>
                <a:cs typeface="Latin Modern Math"/>
              </a:rPr>
              <a:t>that they survived </a:t>
            </a:r>
            <a:r>
              <a:rPr lang="en-US" sz="2400" spc="-5" dirty="0">
                <a:latin typeface="Latin Modern Math"/>
                <a:cs typeface="Latin Modern Math"/>
              </a:rPr>
              <a:t>at least </a:t>
            </a:r>
            <a:r>
              <a:rPr lang="en-US" sz="2400" spc="-20" dirty="0">
                <a:latin typeface="Latin Modern Math"/>
                <a:cs typeface="Latin Modern Math"/>
              </a:rPr>
              <a:t>five </a:t>
            </a:r>
            <a:r>
              <a:rPr lang="en-US" sz="2400" spc="-15" dirty="0">
                <a:latin typeface="Latin Modern Math"/>
                <a:cs typeface="Latin Modern Math"/>
              </a:rPr>
              <a:t>years (or less) amounts </a:t>
            </a:r>
            <a:r>
              <a:rPr lang="en-US" sz="2400" spc="-5" dirty="0">
                <a:latin typeface="Latin Modern Math"/>
                <a:cs typeface="Latin Modern Math"/>
              </a:rPr>
              <a:t>to </a:t>
            </a:r>
            <a:r>
              <a:rPr lang="en-US" sz="2400" spc="-15" dirty="0">
                <a:latin typeface="Latin Modern Math"/>
                <a:cs typeface="Latin Modern Math"/>
              </a:rPr>
              <a:t>valuable</a:t>
            </a:r>
            <a:r>
              <a:rPr lang="en-US" sz="2400" spc="10" dirty="0">
                <a:latin typeface="Latin Modern Math"/>
                <a:cs typeface="Latin Modern Math"/>
              </a:rPr>
              <a:t> </a:t>
            </a:r>
            <a:r>
              <a:rPr lang="en-US" sz="2400" spc="-5" dirty="0">
                <a:latin typeface="Latin Modern Math"/>
                <a:cs typeface="Latin Modern Math"/>
              </a:rPr>
              <a:t>information.</a:t>
            </a:r>
            <a:endParaRPr lang="en-US" sz="2400" dirty="0">
              <a:latin typeface="Latin Modern Math"/>
              <a:cs typeface="Latin Modern Math"/>
            </a:endParaRPr>
          </a:p>
        </p:txBody>
      </p:sp>
    </p:spTree>
    <p:extLst>
      <p:ext uri="{BB962C8B-B14F-4D97-AF65-F5344CB8AC3E}">
        <p14:creationId xmlns:p14="http://schemas.microsoft.com/office/powerpoint/2010/main" val="35275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8472" y="71886"/>
            <a:ext cx="4642048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20" dirty="0">
                <a:solidFill>
                  <a:srgbClr val="3333B2"/>
                </a:solidFill>
                <a:latin typeface="LM Roman 12"/>
                <a:cs typeface="LM Roman 12"/>
              </a:rPr>
              <a:t>Resulting </a:t>
            </a:r>
            <a:r>
              <a:rPr sz="2774" spc="50" dirty="0">
                <a:solidFill>
                  <a:srgbClr val="3333B2"/>
                </a:solidFill>
                <a:latin typeface="LM Roman 12"/>
                <a:cs typeface="LM Roman 12"/>
              </a:rPr>
              <a:t>KM </a:t>
            </a:r>
            <a:r>
              <a:rPr sz="2774" dirty="0">
                <a:solidFill>
                  <a:srgbClr val="3333B2"/>
                </a:solidFill>
                <a:latin typeface="LM Roman 12"/>
                <a:cs typeface="LM Roman 12"/>
              </a:rPr>
              <a:t>Survival</a:t>
            </a:r>
            <a:r>
              <a:rPr sz="2774" spc="-20" dirty="0">
                <a:solidFill>
                  <a:srgbClr val="3333B2"/>
                </a:solidFill>
                <a:latin typeface="LM Roman 12"/>
                <a:cs typeface="LM Roman 12"/>
              </a:rPr>
              <a:t> </a:t>
            </a:r>
            <a:r>
              <a:rPr sz="2774" spc="10" dirty="0">
                <a:solidFill>
                  <a:srgbClr val="3333B2"/>
                </a:solidFill>
                <a:latin typeface="LM Roman 12"/>
                <a:cs typeface="LM Roman 12"/>
              </a:rPr>
              <a:t>Curve</a:t>
            </a:r>
            <a:endParaRPr sz="2774" dirty="0">
              <a:latin typeface="LM Roman 12"/>
              <a:cs typeface="LM Roman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6069" y="1732711"/>
            <a:ext cx="4775433" cy="4186526"/>
            <a:chOff x="1174714" y="874377"/>
            <a:chExt cx="2409825" cy="2112645"/>
          </a:xfrm>
        </p:grpSpPr>
        <p:sp>
          <p:nvSpPr>
            <p:cNvPr id="4" name="object 4"/>
            <p:cNvSpPr/>
            <p:nvPr/>
          </p:nvSpPr>
          <p:spPr>
            <a:xfrm>
              <a:off x="1174714" y="876957"/>
              <a:ext cx="2407285" cy="2110105"/>
            </a:xfrm>
            <a:custGeom>
              <a:avLst/>
              <a:gdLst/>
              <a:ahLst/>
              <a:cxnLst/>
              <a:rect l="l" t="t" r="r" b="b"/>
              <a:pathLst>
                <a:path w="2407285" h="2110105">
                  <a:moveTo>
                    <a:pt x="136827" y="2060460"/>
                  </a:moveTo>
                  <a:lnTo>
                    <a:pt x="2319875" y="2060460"/>
                  </a:lnTo>
                </a:path>
                <a:path w="2407285" h="2110105">
                  <a:moveTo>
                    <a:pt x="136827" y="2060460"/>
                  </a:moveTo>
                  <a:lnTo>
                    <a:pt x="136827" y="2109991"/>
                  </a:lnTo>
                </a:path>
                <a:path w="2407285" h="2110105">
                  <a:moveTo>
                    <a:pt x="500668" y="2060460"/>
                  </a:moveTo>
                  <a:lnTo>
                    <a:pt x="500668" y="2109991"/>
                  </a:lnTo>
                </a:path>
                <a:path w="2407285" h="2110105">
                  <a:moveTo>
                    <a:pt x="864510" y="2060460"/>
                  </a:moveTo>
                  <a:lnTo>
                    <a:pt x="864510" y="2109991"/>
                  </a:lnTo>
                </a:path>
                <a:path w="2407285" h="2110105">
                  <a:moveTo>
                    <a:pt x="1228351" y="2060460"/>
                  </a:moveTo>
                  <a:lnTo>
                    <a:pt x="1228351" y="2109991"/>
                  </a:lnTo>
                </a:path>
                <a:path w="2407285" h="2110105">
                  <a:moveTo>
                    <a:pt x="1592192" y="2060460"/>
                  </a:moveTo>
                  <a:lnTo>
                    <a:pt x="1592192" y="2109991"/>
                  </a:lnTo>
                </a:path>
                <a:path w="2407285" h="2110105">
                  <a:moveTo>
                    <a:pt x="1956034" y="2060460"/>
                  </a:moveTo>
                  <a:lnTo>
                    <a:pt x="1956034" y="2109991"/>
                  </a:lnTo>
                </a:path>
                <a:path w="2407285" h="2110105">
                  <a:moveTo>
                    <a:pt x="2319875" y="2060460"/>
                  </a:moveTo>
                  <a:lnTo>
                    <a:pt x="2319875" y="2109991"/>
                  </a:lnTo>
                </a:path>
                <a:path w="2407285" h="2110105">
                  <a:moveTo>
                    <a:pt x="49530" y="1984170"/>
                  </a:moveTo>
                  <a:lnTo>
                    <a:pt x="49530" y="76290"/>
                  </a:lnTo>
                </a:path>
                <a:path w="2407285" h="2110105">
                  <a:moveTo>
                    <a:pt x="49530" y="1984170"/>
                  </a:moveTo>
                  <a:lnTo>
                    <a:pt x="0" y="1984170"/>
                  </a:lnTo>
                </a:path>
                <a:path w="2407285" h="2110105">
                  <a:moveTo>
                    <a:pt x="49530" y="1602580"/>
                  </a:moveTo>
                  <a:lnTo>
                    <a:pt x="0" y="1602580"/>
                  </a:lnTo>
                </a:path>
                <a:path w="2407285" h="2110105">
                  <a:moveTo>
                    <a:pt x="49530" y="1220990"/>
                  </a:moveTo>
                  <a:lnTo>
                    <a:pt x="0" y="1220990"/>
                  </a:lnTo>
                </a:path>
                <a:path w="2407285" h="2110105">
                  <a:moveTo>
                    <a:pt x="49530" y="839469"/>
                  </a:moveTo>
                  <a:lnTo>
                    <a:pt x="0" y="839469"/>
                  </a:lnTo>
                </a:path>
                <a:path w="2407285" h="2110105">
                  <a:moveTo>
                    <a:pt x="49530" y="457880"/>
                  </a:moveTo>
                  <a:lnTo>
                    <a:pt x="0" y="457880"/>
                  </a:lnTo>
                </a:path>
                <a:path w="2407285" h="2110105">
                  <a:moveTo>
                    <a:pt x="49530" y="76290"/>
                  </a:moveTo>
                  <a:lnTo>
                    <a:pt x="0" y="76290"/>
                  </a:lnTo>
                </a:path>
                <a:path w="2407285" h="2110105">
                  <a:moveTo>
                    <a:pt x="49530" y="2060460"/>
                  </a:moveTo>
                  <a:lnTo>
                    <a:pt x="2407172" y="2060460"/>
                  </a:lnTo>
                  <a:lnTo>
                    <a:pt x="2407172" y="0"/>
                  </a:lnTo>
                  <a:lnTo>
                    <a:pt x="49530" y="0"/>
                  </a:lnTo>
                  <a:lnTo>
                    <a:pt x="49530" y="2060460"/>
                  </a:lnTo>
                </a:path>
              </a:pathLst>
            </a:custGeom>
            <a:ln w="5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1224244" y="953247"/>
              <a:ext cx="2270760" cy="1908175"/>
            </a:xfrm>
            <a:custGeom>
              <a:avLst/>
              <a:gdLst/>
              <a:ahLst/>
              <a:cxnLst/>
              <a:rect l="l" t="t" r="r" b="b"/>
              <a:pathLst>
                <a:path w="2270760" h="1908175">
                  <a:moveTo>
                    <a:pt x="0" y="0"/>
                  </a:moveTo>
                  <a:lnTo>
                    <a:pt x="451138" y="0"/>
                  </a:lnTo>
                  <a:lnTo>
                    <a:pt x="451138" y="381589"/>
                  </a:lnTo>
                  <a:lnTo>
                    <a:pt x="996935" y="381589"/>
                  </a:lnTo>
                  <a:lnTo>
                    <a:pt x="996935" y="890376"/>
                  </a:lnTo>
                  <a:lnTo>
                    <a:pt x="2270345" y="890376"/>
                  </a:lnTo>
                  <a:lnTo>
                    <a:pt x="2270345" y="1907879"/>
                  </a:lnTo>
                </a:path>
              </a:pathLst>
            </a:custGeom>
            <a:ln w="5159">
              <a:solidFill>
                <a:srgbClr val="61D04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45397" y="5530875"/>
            <a:ext cx="198196" cy="278095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0.0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1120" y="6001028"/>
            <a:ext cx="232794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40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126" y="6001028"/>
            <a:ext cx="232794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50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3132" y="6001028"/>
            <a:ext cx="232794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60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4140" y="6001028"/>
            <a:ext cx="232794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70</a:t>
            </a:r>
            <a:endParaRPr sz="128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95146" y="6001028"/>
            <a:ext cx="232794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80</a:t>
            </a:r>
            <a:endParaRPr sz="128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16154" y="6001028"/>
            <a:ext cx="232794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90</a:t>
            </a:r>
            <a:endParaRPr sz="12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91627" y="6001028"/>
            <a:ext cx="323396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100</a:t>
            </a:r>
            <a:endParaRPr sz="128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83348" y="6393635"/>
            <a:ext cx="413997" cy="20709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Time</a:t>
            </a:r>
            <a:endParaRPr sz="1288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262685"/>
                </a:solidFill>
                <a:latin typeface="LM Roman 6"/>
                <a:ea typeface="+mn-ea"/>
                <a:cs typeface="LM Roman 6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03">
              <a:lnSpc>
                <a:spcPts val="1328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0"/>
                </a:lnSpc>
              </a:pPr>
              <a:t>20</a:t>
            </a:fld>
            <a:r>
              <a:rPr lang="en-US" spc="-160"/>
              <a:t> </a:t>
            </a:r>
            <a:r>
              <a:rPr lang="en-US" spc="-5"/>
              <a:t>/</a:t>
            </a:r>
            <a:r>
              <a:rPr lang="en-US" spc="-160"/>
              <a:t> </a:t>
            </a:r>
            <a:r>
              <a:rPr lang="en-US" spc="-5"/>
              <a:t>53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3545397" y="4774699"/>
            <a:ext cx="198196" cy="278095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0.2</a:t>
            </a:r>
            <a:endParaRPr sz="12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5397" y="4018521"/>
            <a:ext cx="198196" cy="278095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0.4</a:t>
            </a:r>
            <a:endParaRPr sz="12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5397" y="3262479"/>
            <a:ext cx="198196" cy="278095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0.6</a:t>
            </a:r>
            <a:endParaRPr sz="12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5397" y="2506301"/>
            <a:ext cx="198196" cy="278095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0.8</a:t>
            </a:r>
            <a:endParaRPr sz="12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5397" y="1750122"/>
            <a:ext cx="198196" cy="278095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1.0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790" y="3622524"/>
            <a:ext cx="198196" cy="314587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288" dirty="0">
                <a:latin typeface="Arial"/>
                <a:cs typeface="Arial"/>
              </a:rPr>
              <a:t>S(t)</a:t>
            </a:r>
            <a:endParaRPr sz="12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9932" y="2401763"/>
            <a:ext cx="278095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latin typeface="Arial"/>
                <a:cs typeface="Arial"/>
              </a:rPr>
              <a:t>4/5</a:t>
            </a:r>
            <a:endParaRPr sz="12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8869" y="3394596"/>
            <a:ext cx="805343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latin typeface="Arial"/>
                <a:cs typeface="Arial"/>
              </a:rPr>
              <a:t>(4/5)x(2/3)</a:t>
            </a:r>
            <a:endParaRPr sz="12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8327" y="5536894"/>
            <a:ext cx="142193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latin typeface="Arial"/>
                <a:cs typeface="Arial"/>
              </a:rPr>
              <a:t>0</a:t>
            </a:r>
            <a:endParaRPr sz="12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The Log-Rank</a:t>
            </a:r>
            <a:r>
              <a:rPr lang="en-US" spc="-60" dirty="0"/>
              <a:t> </a:t>
            </a:r>
            <a:r>
              <a:rPr lang="en-US" spc="-15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3A7C-D4BA-49FF-93F9-062E91DA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4929598"/>
            <a:ext cx="11811112" cy="1584667"/>
          </a:xfrm>
        </p:spPr>
        <p:txBody>
          <a:bodyPr/>
          <a:lstStyle/>
          <a:p>
            <a:r>
              <a:rPr lang="en-US" sz="3200" spc="-55" dirty="0">
                <a:latin typeface="Latin Modern Math"/>
                <a:cs typeface="Latin Modern Math"/>
              </a:rPr>
              <a:t>We </a:t>
            </a:r>
            <a:r>
              <a:rPr lang="en-US" sz="3200" spc="-5" dirty="0">
                <a:latin typeface="Latin Modern Math"/>
                <a:cs typeface="Latin Modern Math"/>
              </a:rPr>
              <a:t>wish to </a:t>
            </a:r>
            <a:r>
              <a:rPr lang="en-US" sz="3200" spc="-10" dirty="0">
                <a:latin typeface="Latin Modern Math"/>
                <a:cs typeface="Latin Modern Math"/>
              </a:rPr>
              <a:t>compare </a:t>
            </a:r>
            <a:r>
              <a:rPr lang="en-US" sz="3200" spc="-5" dirty="0">
                <a:latin typeface="Latin Modern Math"/>
                <a:cs typeface="Latin Modern Math"/>
              </a:rPr>
              <a:t>the </a:t>
            </a:r>
            <a:r>
              <a:rPr lang="en-US" sz="3200" spc="-15" dirty="0">
                <a:latin typeface="Latin Modern Math"/>
                <a:cs typeface="Latin Modern Math"/>
              </a:rPr>
              <a:t>survival </a:t>
            </a:r>
            <a:r>
              <a:rPr lang="en-US" sz="3200" spc="-5" dirty="0">
                <a:latin typeface="Latin Modern Math"/>
                <a:cs typeface="Latin Modern Math"/>
              </a:rPr>
              <a:t>of males to that of females.  </a:t>
            </a:r>
            <a:r>
              <a:rPr lang="en-US" sz="3200" spc="-15" dirty="0">
                <a:latin typeface="Latin Modern Math"/>
                <a:cs typeface="Latin Modern Math"/>
              </a:rPr>
              <a:t>Shown </a:t>
            </a:r>
            <a:r>
              <a:rPr lang="en-US" sz="3200" spc="-5" dirty="0">
                <a:latin typeface="Latin Modern Math"/>
                <a:cs typeface="Latin Modern Math"/>
              </a:rPr>
              <a:t>are the </a:t>
            </a:r>
            <a:r>
              <a:rPr lang="en-US" sz="3200" spc="-10" dirty="0">
                <a:latin typeface="Latin Modern Math"/>
                <a:cs typeface="Latin Modern Math"/>
              </a:rPr>
              <a:t>Kaplan-Meier </a:t>
            </a:r>
            <a:r>
              <a:rPr lang="en-US" sz="3200" spc="-15" dirty="0">
                <a:latin typeface="Latin Modern Math"/>
                <a:cs typeface="Latin Modern Math"/>
              </a:rPr>
              <a:t>survival curves </a:t>
            </a:r>
            <a:r>
              <a:rPr lang="en-US" sz="3200" spc="-5" dirty="0">
                <a:latin typeface="Latin Modern Math"/>
                <a:cs typeface="Latin Modern Math"/>
              </a:rPr>
              <a:t>for the </a:t>
            </a:r>
            <a:r>
              <a:rPr lang="en-US" sz="3200" spc="-30" dirty="0">
                <a:latin typeface="Latin Modern Math"/>
                <a:cs typeface="Latin Modern Math"/>
              </a:rPr>
              <a:t>two</a:t>
            </a:r>
            <a:r>
              <a:rPr lang="en-US" sz="3200" spc="70" dirty="0">
                <a:latin typeface="Latin Modern Math"/>
                <a:cs typeface="Latin Modern Math"/>
              </a:rPr>
              <a:t> </a:t>
            </a:r>
            <a:r>
              <a:rPr lang="en-US" sz="3200" spc="-5" dirty="0">
                <a:latin typeface="Latin Modern Math"/>
                <a:cs typeface="Latin Modern Math"/>
              </a:rPr>
              <a:t>groups.</a:t>
            </a:r>
            <a:endParaRPr lang="en-US" sz="3200" dirty="0">
              <a:latin typeface="Latin Modern Math"/>
              <a:cs typeface="Latin Modern Math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C744B-A603-4101-8E4D-1083E8CE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9" y="890434"/>
            <a:ext cx="6716062" cy="4039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23FFA-B5D8-451E-B0D5-36E21B096040}"/>
              </a:ext>
            </a:extLst>
          </p:cNvPr>
          <p:cNvSpPr txBox="1"/>
          <p:nvPr/>
        </p:nvSpPr>
        <p:spPr>
          <a:xfrm>
            <a:off x="5945486" y="252485"/>
            <a:ext cx="5742119" cy="5469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9230" marR="5461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DejaVu Sans Condensed"/>
              <a:buChar char="•"/>
              <a:tabLst>
                <a:tab pos="189865" algn="l"/>
              </a:tabLst>
            </a:pPr>
            <a:r>
              <a:rPr lang="en-US" sz="2800" spc="-20" dirty="0">
                <a:latin typeface="Latin Modern Math"/>
                <a:cs typeface="Latin Modern Math"/>
              </a:rPr>
              <a:t>Females </a:t>
            </a:r>
            <a:r>
              <a:rPr lang="en-US" sz="2800" spc="-5" dirty="0">
                <a:latin typeface="Latin Modern Math"/>
                <a:cs typeface="Latin Modern Math"/>
              </a:rPr>
              <a:t>seem to fare a little </a:t>
            </a:r>
            <a:r>
              <a:rPr lang="en-US" sz="2800" dirty="0">
                <a:latin typeface="Latin Modern Math"/>
                <a:cs typeface="Latin Modern Math"/>
              </a:rPr>
              <a:t>better </a:t>
            </a:r>
            <a:r>
              <a:rPr lang="en-US" sz="2800" spc="-10" dirty="0">
                <a:latin typeface="Latin Modern Math"/>
                <a:cs typeface="Latin Modern Math"/>
              </a:rPr>
              <a:t>up </a:t>
            </a:r>
            <a:r>
              <a:rPr lang="en-US" sz="2800" spc="-5" dirty="0">
                <a:latin typeface="Latin Modern Math"/>
                <a:cs typeface="Latin Modern Math"/>
              </a:rPr>
              <a:t>to about 50 </a:t>
            </a:r>
            <a:r>
              <a:rPr lang="en-US" sz="2800" spc="-15" dirty="0">
                <a:latin typeface="Latin Modern Math"/>
                <a:cs typeface="Latin Modern Math"/>
              </a:rPr>
              <a:t>months,  </a:t>
            </a:r>
            <a:r>
              <a:rPr lang="en-US" sz="2800" spc="-10" dirty="0">
                <a:latin typeface="Latin Modern Math"/>
                <a:cs typeface="Latin Modern Math"/>
              </a:rPr>
              <a:t>but then </a:t>
            </a:r>
            <a:r>
              <a:rPr lang="en-US" sz="2800" spc="-5" dirty="0">
                <a:latin typeface="Latin Modern Math"/>
                <a:cs typeface="Latin Modern Math"/>
              </a:rPr>
              <a:t>the </a:t>
            </a:r>
            <a:r>
              <a:rPr lang="en-US" sz="2800" spc="-30" dirty="0">
                <a:latin typeface="Latin Modern Math"/>
                <a:cs typeface="Latin Modern Math"/>
              </a:rPr>
              <a:t>two </a:t>
            </a:r>
            <a:r>
              <a:rPr lang="en-US" sz="2800" spc="-15" dirty="0">
                <a:latin typeface="Latin Modern Math"/>
                <a:cs typeface="Latin Modern Math"/>
              </a:rPr>
              <a:t>curves </a:t>
            </a:r>
            <a:r>
              <a:rPr lang="en-US" sz="2800" dirty="0">
                <a:latin typeface="Latin Modern Math"/>
                <a:cs typeface="Latin Modern Math"/>
              </a:rPr>
              <a:t>both </a:t>
            </a:r>
            <a:r>
              <a:rPr lang="en-US" sz="2800" spc="-15" dirty="0">
                <a:latin typeface="Latin Modern Math"/>
                <a:cs typeface="Latin Modern Math"/>
              </a:rPr>
              <a:t>level off </a:t>
            </a:r>
            <a:r>
              <a:rPr lang="en-US" sz="2800" spc="-5" dirty="0">
                <a:latin typeface="Latin Modern Math"/>
                <a:cs typeface="Latin Modern Math"/>
              </a:rPr>
              <a:t>to </a:t>
            </a:r>
            <a:r>
              <a:rPr lang="en-US" sz="2800" dirty="0">
                <a:latin typeface="Latin Modern Math"/>
                <a:cs typeface="Latin Modern Math"/>
              </a:rPr>
              <a:t>about </a:t>
            </a:r>
            <a:r>
              <a:rPr lang="en-US" sz="2800" spc="-10" dirty="0">
                <a:latin typeface="Latin Modern Math"/>
                <a:cs typeface="Latin Modern Math"/>
              </a:rPr>
              <a:t>50%. </a:t>
            </a:r>
            <a:r>
              <a:rPr lang="en-US" sz="2800" spc="-20" dirty="0">
                <a:latin typeface="Latin Modern Math"/>
                <a:cs typeface="Latin Modern Math"/>
              </a:rPr>
              <a:t>How  </a:t>
            </a:r>
            <a:r>
              <a:rPr lang="en-US" sz="2800" spc="-5" dirty="0">
                <a:latin typeface="Latin Modern Math"/>
                <a:cs typeface="Latin Modern Math"/>
              </a:rPr>
              <a:t>can </a:t>
            </a:r>
            <a:r>
              <a:rPr lang="en-US" sz="2800" spc="-25" dirty="0">
                <a:latin typeface="Latin Modern Math"/>
                <a:cs typeface="Latin Modern Math"/>
              </a:rPr>
              <a:t>we </a:t>
            </a:r>
            <a:r>
              <a:rPr lang="en-US" sz="2800" spc="-5" dirty="0">
                <a:latin typeface="Latin Modern Math"/>
                <a:cs typeface="Latin Modern Math"/>
              </a:rPr>
              <a:t>carry </a:t>
            </a:r>
            <a:r>
              <a:rPr lang="en-US" sz="2800" spc="-10" dirty="0">
                <a:latin typeface="Latin Modern Math"/>
                <a:cs typeface="Latin Modern Math"/>
              </a:rPr>
              <a:t>out </a:t>
            </a:r>
            <a:r>
              <a:rPr lang="en-US" sz="2800" spc="-5" dirty="0">
                <a:latin typeface="Latin Modern Math"/>
                <a:cs typeface="Latin Modern Math"/>
              </a:rPr>
              <a:t>a formal test of </a:t>
            </a:r>
            <a:r>
              <a:rPr lang="en-US" sz="2800" spc="-10" dirty="0">
                <a:latin typeface="Latin Modern Math"/>
                <a:cs typeface="Latin Modern Math"/>
              </a:rPr>
              <a:t>equality </a:t>
            </a:r>
            <a:r>
              <a:rPr lang="en-US" sz="2800" spc="-5" dirty="0">
                <a:latin typeface="Latin Modern Math"/>
                <a:cs typeface="Latin Modern Math"/>
              </a:rPr>
              <a:t>of </a:t>
            </a:r>
            <a:r>
              <a:rPr lang="en-US" sz="2800" spc="-10" dirty="0">
                <a:latin typeface="Latin Modern Math"/>
                <a:cs typeface="Latin Modern Math"/>
              </a:rPr>
              <a:t>the </a:t>
            </a:r>
            <a:r>
              <a:rPr lang="en-US" sz="2800" spc="-30" dirty="0">
                <a:latin typeface="Latin Modern Math"/>
                <a:cs typeface="Latin Modern Math"/>
              </a:rPr>
              <a:t>two  </a:t>
            </a:r>
            <a:r>
              <a:rPr lang="en-US" sz="2800" spc="-15" dirty="0">
                <a:latin typeface="Latin Modern Math"/>
                <a:cs typeface="Latin Modern Math"/>
              </a:rPr>
              <a:t>survival</a:t>
            </a:r>
            <a:r>
              <a:rPr lang="en-US" sz="2800" spc="-10" dirty="0">
                <a:latin typeface="Latin Modern Math"/>
                <a:cs typeface="Latin Modern Math"/>
              </a:rPr>
              <a:t> curves?</a:t>
            </a:r>
            <a:endParaRPr lang="en-US" sz="2800" dirty="0">
              <a:latin typeface="Latin Modern Math"/>
              <a:cs typeface="Latin Modern Math"/>
            </a:endParaRPr>
          </a:p>
          <a:p>
            <a:pPr marL="189230" marR="205104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DejaVu Sans Condensed"/>
              <a:buChar char="•"/>
              <a:tabLst>
                <a:tab pos="189865" algn="l"/>
              </a:tabLst>
            </a:pPr>
            <a:r>
              <a:rPr lang="en-US" sz="2800" spc="-25" dirty="0">
                <a:latin typeface="Latin Modern Math"/>
                <a:cs typeface="Latin Modern Math"/>
              </a:rPr>
              <a:t>At </a:t>
            </a:r>
            <a:r>
              <a:rPr lang="en-US" sz="2800" spc="-15" dirty="0">
                <a:latin typeface="Latin Modern Math"/>
                <a:cs typeface="Latin Modern Math"/>
              </a:rPr>
              <a:t>first </a:t>
            </a:r>
            <a:r>
              <a:rPr lang="en-US" sz="2800" spc="-5" dirty="0">
                <a:latin typeface="Latin Modern Math"/>
                <a:cs typeface="Latin Modern Math"/>
              </a:rPr>
              <a:t>glance, a </a:t>
            </a:r>
            <a:r>
              <a:rPr lang="en-US" sz="2800" spc="-15" dirty="0">
                <a:latin typeface="Latin Modern Math"/>
                <a:cs typeface="Latin Modern Math"/>
              </a:rPr>
              <a:t>two-sample </a:t>
            </a:r>
            <a:r>
              <a:rPr lang="en-US" sz="2800" i="1" spc="-5" dirty="0">
                <a:latin typeface="Georgia"/>
                <a:cs typeface="Georgia"/>
              </a:rPr>
              <a:t>t</a:t>
            </a:r>
            <a:r>
              <a:rPr lang="en-US" sz="2800" spc="-5" dirty="0">
                <a:latin typeface="Latin Modern Math"/>
                <a:cs typeface="Latin Modern Math"/>
              </a:rPr>
              <a:t>-test seems </a:t>
            </a:r>
            <a:r>
              <a:rPr lang="en-US" sz="2800" spc="-15" dirty="0">
                <a:latin typeface="Latin Modern Math"/>
                <a:cs typeface="Latin Modern Math"/>
              </a:rPr>
              <a:t>like </a:t>
            </a:r>
            <a:r>
              <a:rPr lang="en-US" sz="2800" spc="-10" dirty="0">
                <a:latin typeface="Latin Modern Math"/>
                <a:cs typeface="Latin Modern Math"/>
              </a:rPr>
              <a:t>an obvious  choice: but </a:t>
            </a:r>
            <a:r>
              <a:rPr lang="en-US" sz="2800" spc="-5" dirty="0">
                <a:latin typeface="Latin Modern Math"/>
                <a:cs typeface="Latin Modern Math"/>
              </a:rPr>
              <a:t>the presence of censoring again creates a  complication.</a:t>
            </a:r>
            <a:endParaRPr lang="en-US" sz="2800" dirty="0">
              <a:latin typeface="Latin Modern Math"/>
              <a:cs typeface="Latin Modern Math"/>
            </a:endParaRPr>
          </a:p>
          <a:p>
            <a:pPr marL="189230" indent="-1390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DejaVu Sans Condensed"/>
              <a:buChar char="•"/>
              <a:tabLst>
                <a:tab pos="189865" algn="l"/>
              </a:tabLst>
            </a:pPr>
            <a:r>
              <a:rPr lang="en-US" sz="2800" spc="-55" dirty="0">
                <a:latin typeface="Latin Modern Math"/>
                <a:cs typeface="Latin Modern Math"/>
              </a:rPr>
              <a:t>To </a:t>
            </a:r>
            <a:r>
              <a:rPr lang="en-US" sz="2800" spc="-15" dirty="0">
                <a:latin typeface="Latin Modern Math"/>
                <a:cs typeface="Latin Modern Math"/>
              </a:rPr>
              <a:t>overcome </a:t>
            </a:r>
            <a:r>
              <a:rPr lang="en-US" sz="2800" spc="-5" dirty="0">
                <a:latin typeface="Latin Modern Math"/>
                <a:cs typeface="Latin Modern Math"/>
              </a:rPr>
              <a:t>this </a:t>
            </a:r>
            <a:r>
              <a:rPr lang="en-US" sz="2800" spc="-10" dirty="0">
                <a:latin typeface="Latin Modern Math"/>
                <a:cs typeface="Latin Modern Math"/>
              </a:rPr>
              <a:t>challenge, </a:t>
            </a:r>
            <a:r>
              <a:rPr lang="en-US" sz="2800" spc="-25" dirty="0">
                <a:latin typeface="Latin Modern Math"/>
                <a:cs typeface="Latin Modern Math"/>
              </a:rPr>
              <a:t>we </a:t>
            </a:r>
            <a:r>
              <a:rPr lang="en-US" sz="2800" spc="-5" dirty="0">
                <a:latin typeface="Latin Modern Math"/>
                <a:cs typeface="Latin Modern Math"/>
              </a:rPr>
              <a:t>will </a:t>
            </a:r>
            <a:r>
              <a:rPr lang="en-US" sz="2800" spc="-10" dirty="0">
                <a:latin typeface="Latin Modern Math"/>
                <a:cs typeface="Latin Modern Math"/>
              </a:rPr>
              <a:t>conduct </a:t>
            </a:r>
            <a:r>
              <a:rPr lang="en-US" sz="2800" spc="-5" dirty="0">
                <a:latin typeface="Latin Modern Math"/>
                <a:cs typeface="Latin Modern Math"/>
              </a:rPr>
              <a:t>a log-rank test.</a:t>
            </a:r>
            <a:endParaRPr lang="en-US" sz="2800" dirty="0">
              <a:latin typeface="Latin Modern Math"/>
              <a:cs typeface="Latin Modern Math"/>
            </a:endParaRPr>
          </a:p>
        </p:txBody>
      </p:sp>
    </p:spTree>
    <p:extLst>
      <p:ext uri="{BB962C8B-B14F-4D97-AF65-F5344CB8AC3E}">
        <p14:creationId xmlns:p14="http://schemas.microsoft.com/office/powerpoint/2010/main" val="10180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Log-Rank Test —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33A7C-D4BA-49FF-93F9-062E91DA7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280" y="633248"/>
                <a:ext cx="11351440" cy="617903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/>
                  <a:t> - K unique death times among non censored patients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number patients who died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number patients alive </a:t>
                </a:r>
                <a:r>
                  <a:rPr lang="en-US" b="1" u="sng" dirty="0"/>
                  <a:t>right before </a:t>
                </a:r>
                <a:r>
                  <a:rPr lang="en-US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(at </a:t>
                </a:r>
                <a:r>
                  <a:rPr lang="en-US" b="1" dirty="0"/>
                  <a:t>risk patients</a:t>
                </a:r>
                <a:r>
                  <a:rPr lang="en-US" dirty="0"/>
                  <a:t>)</a:t>
                </a:r>
              </a:p>
              <a:p>
                <a:pPr marL="1309688" lvl="1" indent="-914400">
                  <a:buNone/>
                  <a:tabLst>
                    <a:tab pos="1260475" algn="l"/>
                    <a:tab pos="1482725" algn="l"/>
                  </a:tabLst>
                </a:pPr>
                <a:r>
                  <a:rPr lang="en-US" dirty="0"/>
                  <a:t>	- The set of patients that are at risk at a given time are referred to as the </a:t>
                </a:r>
                <a:r>
                  <a:rPr lang="en-US" b="1" dirty="0"/>
                  <a:t>risk set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number patients alive at</a:t>
                </a:r>
                <a:r>
                  <a:rPr lang="en-US" b="1" dirty="0"/>
                  <a:t> </a:t>
                </a:r>
                <a:r>
                  <a:rPr lang="en-US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We further define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1k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2k</a:t>
                </a:r>
                <a:r>
                  <a:rPr lang="en-US" dirty="0"/>
                  <a:t> to be the number of patients  in groups 1 and 2, respectively, who are at risk at time </a:t>
                </a:r>
                <a:r>
                  <a:rPr lang="en-US" i="1" dirty="0"/>
                  <a:t>d</a:t>
                </a:r>
                <a:r>
                  <a:rPr lang="en-US" i="1" baseline="-25000" dirty="0"/>
                  <a:t>k</a:t>
                </a:r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2800" spc="-15" dirty="0">
                    <a:latin typeface="Latin Modern Math"/>
                    <a:cs typeface="Latin Modern Math"/>
                  </a:rPr>
                  <a:t>Similarly, </a:t>
                </a:r>
                <a:r>
                  <a:rPr lang="en-US" sz="2800" spc="-25" dirty="0">
                    <a:latin typeface="Latin Modern Math"/>
                    <a:cs typeface="Latin Modern Math"/>
                  </a:rPr>
                  <a:t>we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define </a:t>
                </a:r>
                <a:r>
                  <a:rPr lang="en-US" sz="2800" i="1" spc="-25" dirty="0">
                    <a:latin typeface="Georgia"/>
                    <a:cs typeface="Georgia"/>
                  </a:rPr>
                  <a:t>q</a:t>
                </a:r>
                <a:r>
                  <a:rPr lang="en-US" sz="3200" spc="-37" baseline="-13888" dirty="0">
                    <a:latin typeface="Arial"/>
                    <a:cs typeface="Arial"/>
                  </a:rPr>
                  <a:t>1</a:t>
                </a:r>
                <a:r>
                  <a:rPr lang="en-US" sz="3200" i="1" spc="-37" baseline="-13888" dirty="0">
                    <a:latin typeface="Times New Roman"/>
                    <a:cs typeface="Times New Roman"/>
                  </a:rPr>
                  <a:t>k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and </a:t>
                </a:r>
                <a:r>
                  <a:rPr lang="en-US" sz="2800" i="1" spc="-25" dirty="0">
                    <a:latin typeface="Georgia"/>
                    <a:cs typeface="Georgia"/>
                  </a:rPr>
                  <a:t>q</a:t>
                </a:r>
                <a:r>
                  <a:rPr lang="en-US" sz="3200" spc="-37" baseline="-13888" dirty="0">
                    <a:latin typeface="Arial"/>
                    <a:cs typeface="Arial"/>
                  </a:rPr>
                  <a:t>2</a:t>
                </a:r>
                <a:r>
                  <a:rPr lang="en-US" sz="3200" i="1" spc="-37" baseline="-13888" dirty="0">
                    <a:latin typeface="Times New Roman"/>
                    <a:cs typeface="Times New Roman"/>
                  </a:rPr>
                  <a:t>k </a:t>
                </a:r>
                <a:r>
                  <a:rPr lang="en-US" sz="2800" spc="-5" dirty="0">
                    <a:latin typeface="Latin Modern Math"/>
                    <a:cs typeface="Latin Modern Math"/>
                  </a:rPr>
                  <a:t>to </a:t>
                </a:r>
                <a:r>
                  <a:rPr lang="en-US" sz="2800" spc="5" dirty="0">
                    <a:latin typeface="Latin Modern Math"/>
                    <a:cs typeface="Latin Modern Math"/>
                  </a:rPr>
                  <a:t>be </a:t>
                </a:r>
                <a:r>
                  <a:rPr lang="en-US" sz="2800" spc="-5" dirty="0">
                    <a:latin typeface="Latin Modern Math"/>
                    <a:cs typeface="Latin Modern Math"/>
                  </a:rPr>
                  <a:t>the </a:t>
                </a:r>
                <a:r>
                  <a:rPr lang="en-US" sz="2800" spc="-15" dirty="0">
                    <a:latin typeface="Latin Modern Math"/>
                    <a:cs typeface="Latin Modern Math"/>
                  </a:rPr>
                  <a:t>number </a:t>
                </a:r>
                <a:r>
                  <a:rPr lang="en-US" sz="2800" spc="-5" dirty="0">
                    <a:latin typeface="Latin Modern Math"/>
                    <a:cs typeface="Latin Modern Math"/>
                  </a:rPr>
                  <a:t>of 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patients </a:t>
                </a:r>
                <a:r>
                  <a:rPr lang="en-US" sz="2800" spc="-5" dirty="0">
                    <a:latin typeface="Latin Modern Math"/>
                    <a:cs typeface="Latin Modern Math"/>
                  </a:rPr>
                  <a:t>in groups 1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and </a:t>
                </a:r>
                <a:r>
                  <a:rPr lang="en-US" sz="2800" spc="-5" dirty="0">
                    <a:latin typeface="Latin Modern Math"/>
                    <a:cs typeface="Latin Modern Math"/>
                  </a:rPr>
                  <a:t>2, </a:t>
                </a:r>
                <a:r>
                  <a:rPr lang="en-US" sz="2800" spc="-15" dirty="0">
                    <a:latin typeface="Latin Modern Math"/>
                    <a:cs typeface="Latin Modern Math"/>
                  </a:rPr>
                  <a:t>respectively,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who </a:t>
                </a:r>
                <a:r>
                  <a:rPr lang="en-US" sz="2800" spc="-5" dirty="0">
                    <a:latin typeface="Latin Modern Math"/>
                    <a:cs typeface="Latin Modern Math"/>
                  </a:rPr>
                  <a:t>died at time  </a:t>
                </a:r>
                <a:r>
                  <a:rPr lang="en-US" sz="2800" i="1" spc="25" dirty="0">
                    <a:latin typeface="Georgia"/>
                    <a:cs typeface="Georgia"/>
                  </a:rPr>
                  <a:t>d</a:t>
                </a:r>
                <a:r>
                  <a:rPr lang="en-US" sz="3200" i="1" spc="37" baseline="-13888" dirty="0">
                    <a:latin typeface="Times New Roman"/>
                    <a:cs typeface="Times New Roman"/>
                  </a:rPr>
                  <a:t>k</a:t>
                </a:r>
                <a:r>
                  <a:rPr lang="en-US" sz="2800" spc="25" dirty="0">
                    <a:latin typeface="Latin Modern Math"/>
                    <a:cs typeface="Latin Modern Math"/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spc="25" dirty="0">
                  <a:latin typeface="Latin Modern Math"/>
                  <a:cs typeface="Latin Modern Math"/>
                </a:endParaRPr>
              </a:p>
              <a:p>
                <a:pPr marL="457200" lvl="1" indent="0">
                  <a:buNone/>
                </a:pPr>
                <a:r>
                  <a:rPr lang="en-US" sz="2800" spc="-5" dirty="0">
                    <a:latin typeface="Latin Modern Math"/>
                    <a:cs typeface="Latin Modern Math"/>
                  </a:rPr>
                  <a:t>Note that </a:t>
                </a:r>
                <a:r>
                  <a:rPr lang="en-US" sz="2800" i="1" spc="15" dirty="0">
                    <a:latin typeface="Georgia"/>
                    <a:cs typeface="Georgia"/>
                  </a:rPr>
                  <a:t>r</a:t>
                </a:r>
                <a:r>
                  <a:rPr lang="en-US" sz="3200" spc="22" baseline="-13888" dirty="0">
                    <a:latin typeface="Arial"/>
                    <a:cs typeface="Arial"/>
                  </a:rPr>
                  <a:t>1</a:t>
                </a:r>
                <a:r>
                  <a:rPr lang="en-US" sz="3200" i="1" spc="22" baseline="-13888" dirty="0">
                    <a:latin typeface="Times New Roman"/>
                    <a:cs typeface="Times New Roman"/>
                  </a:rPr>
                  <a:t>k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+ </a:t>
                </a:r>
                <a:r>
                  <a:rPr lang="en-US" sz="2800" i="1" spc="15" dirty="0">
                    <a:latin typeface="Georgia"/>
                    <a:cs typeface="Georgia"/>
                  </a:rPr>
                  <a:t>r</a:t>
                </a:r>
                <a:r>
                  <a:rPr lang="en-US" sz="3200" spc="22" baseline="-13888" dirty="0">
                    <a:latin typeface="Arial"/>
                    <a:cs typeface="Arial"/>
                  </a:rPr>
                  <a:t>2</a:t>
                </a:r>
                <a:r>
                  <a:rPr lang="en-US" sz="3200" i="1" spc="22" baseline="-13888" dirty="0">
                    <a:latin typeface="Times New Roman"/>
                    <a:cs typeface="Times New Roman"/>
                  </a:rPr>
                  <a:t>k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= </a:t>
                </a:r>
                <a:r>
                  <a:rPr lang="en-US" sz="2800" i="1" spc="35" dirty="0" err="1">
                    <a:latin typeface="Georgia"/>
                    <a:cs typeface="Georgia"/>
                  </a:rPr>
                  <a:t>r</a:t>
                </a:r>
                <a:r>
                  <a:rPr lang="en-US" sz="3200" i="1" spc="52" baseline="-13888" dirty="0" err="1">
                    <a:latin typeface="Times New Roman"/>
                    <a:cs typeface="Times New Roman"/>
                  </a:rPr>
                  <a:t>k</a:t>
                </a:r>
                <a:r>
                  <a:rPr lang="en-US" sz="3200" i="1" spc="52" baseline="-13888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and </a:t>
                </a:r>
                <a:r>
                  <a:rPr lang="en-US" sz="2800" i="1" spc="-25" dirty="0">
                    <a:latin typeface="Georgia"/>
                    <a:cs typeface="Georgia"/>
                  </a:rPr>
                  <a:t>q</a:t>
                </a:r>
                <a:r>
                  <a:rPr lang="en-US" sz="3200" spc="-37" baseline="-13888" dirty="0">
                    <a:latin typeface="Arial"/>
                    <a:cs typeface="Arial"/>
                  </a:rPr>
                  <a:t>1</a:t>
                </a:r>
                <a:r>
                  <a:rPr lang="en-US" sz="3200" i="1" spc="-37" baseline="-13888" dirty="0">
                    <a:latin typeface="Times New Roman"/>
                    <a:cs typeface="Times New Roman"/>
                  </a:rPr>
                  <a:t>k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+ </a:t>
                </a:r>
                <a:r>
                  <a:rPr lang="en-US" sz="2800" i="1" spc="-25" dirty="0">
                    <a:latin typeface="Georgia"/>
                    <a:cs typeface="Georgia"/>
                  </a:rPr>
                  <a:t>q</a:t>
                </a:r>
                <a:r>
                  <a:rPr lang="en-US" sz="3200" spc="-37" baseline="-13888" dirty="0">
                    <a:latin typeface="Arial"/>
                    <a:cs typeface="Arial"/>
                  </a:rPr>
                  <a:t>2</a:t>
                </a:r>
                <a:r>
                  <a:rPr lang="en-US" sz="3200" i="1" spc="-37" baseline="-13888" dirty="0">
                    <a:latin typeface="Times New Roman"/>
                    <a:cs typeface="Times New Roman"/>
                  </a:rPr>
                  <a:t>k </a:t>
                </a:r>
                <a:r>
                  <a:rPr lang="en-US" sz="2800" spc="-10" dirty="0">
                    <a:latin typeface="Latin Modern Math"/>
                    <a:cs typeface="Latin Modern Math"/>
                  </a:rPr>
                  <a:t>=</a:t>
                </a:r>
                <a:r>
                  <a:rPr lang="en-US" sz="2800" spc="-70" dirty="0">
                    <a:latin typeface="Latin Modern Math"/>
                    <a:cs typeface="Latin Modern Math"/>
                  </a:rPr>
                  <a:t> </a:t>
                </a:r>
                <a:r>
                  <a:rPr lang="en-US" sz="2800" i="1" spc="5" dirty="0" err="1">
                    <a:latin typeface="Georgia"/>
                    <a:cs typeface="Georgia"/>
                  </a:rPr>
                  <a:t>q</a:t>
                </a:r>
                <a:r>
                  <a:rPr lang="en-US" sz="3200" i="1" spc="7" baseline="-13888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800" spc="5" dirty="0">
                    <a:latin typeface="Latin Modern Math"/>
                    <a:cs typeface="Latin Modern Math"/>
                  </a:rPr>
                  <a:t>.</a:t>
                </a:r>
                <a:endParaRPr lang="en-US" sz="2800" dirty="0">
                  <a:latin typeface="Latin Modern Math"/>
                  <a:cs typeface="Latin Modern Math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33A7C-D4BA-49FF-93F9-062E91DA7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280" y="633248"/>
                <a:ext cx="11351440" cy="6179032"/>
              </a:xfrm>
              <a:blipFill>
                <a:blip r:embed="rId2"/>
                <a:stretch>
                  <a:fillRect l="-967" t="-1479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352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Details of the </a:t>
            </a:r>
            <a:r>
              <a:rPr lang="en-US" spc="-15" dirty="0"/>
              <a:t>Test </a:t>
            </a:r>
            <a:r>
              <a:rPr lang="en-US" spc="10" dirty="0"/>
              <a:t>Statistic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3A7C-D4BA-49FF-93F9-062E91DA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017" y="3976622"/>
            <a:ext cx="9275503" cy="28813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lang="en-US" dirty="0"/>
              <a:t>At each death time </a:t>
            </a:r>
            <a:r>
              <a:rPr lang="en-US" i="1" dirty="0"/>
              <a:t>d</a:t>
            </a:r>
            <a:r>
              <a:rPr lang="en-US" i="1" baseline="-25000" dirty="0"/>
              <a:t>k</a:t>
            </a:r>
            <a:r>
              <a:rPr lang="en-US" dirty="0"/>
              <a:t>, we construct a 2 × 2 table of counts of </a:t>
            </a:r>
            <a:r>
              <a:rPr lang="en-US" sz="3200" spc="-5" dirty="0">
                <a:latin typeface="Latin Modern Math"/>
                <a:cs typeface="Latin Modern Math"/>
              </a:rPr>
              <a:t>the </a:t>
            </a:r>
            <a:r>
              <a:rPr lang="en-US" sz="3200" spc="-10" dirty="0">
                <a:latin typeface="Latin Modern Math"/>
                <a:cs typeface="Latin Modern Math"/>
              </a:rPr>
              <a:t>form </a:t>
            </a:r>
            <a:r>
              <a:rPr lang="en-US" sz="3200" spc="-15" dirty="0">
                <a:latin typeface="Latin Modern Math"/>
                <a:cs typeface="Latin Modern Math"/>
              </a:rPr>
              <a:t>shown</a:t>
            </a:r>
            <a:r>
              <a:rPr lang="en-US" sz="3200" spc="-5" dirty="0">
                <a:latin typeface="Latin Modern Math"/>
                <a:cs typeface="Latin Modern Math"/>
              </a:rPr>
              <a:t> </a:t>
            </a:r>
            <a:r>
              <a:rPr lang="en-US" sz="3200" spc="-15" dirty="0">
                <a:latin typeface="Latin Modern Math"/>
                <a:cs typeface="Latin Modern Math"/>
              </a:rPr>
              <a:t>above.</a:t>
            </a:r>
            <a:endParaRPr lang="en-US" sz="3200" dirty="0">
              <a:latin typeface="Latin Modern Math"/>
              <a:cs typeface="Latin Modern Math"/>
            </a:endParaRPr>
          </a:p>
          <a:p>
            <a:pPr marL="38100" marR="30480">
              <a:lnSpc>
                <a:spcPct val="102600"/>
              </a:lnSpc>
              <a:spcBef>
                <a:spcPts val="595"/>
              </a:spcBef>
            </a:pPr>
            <a:r>
              <a:rPr lang="en-US" sz="3200" spc="-5" dirty="0">
                <a:latin typeface="Latin Modern Math"/>
                <a:cs typeface="Latin Modern Math"/>
              </a:rPr>
              <a:t>Note that if the </a:t>
            </a:r>
            <a:r>
              <a:rPr lang="en-US" sz="3200" spc="-10" dirty="0">
                <a:latin typeface="Latin Modern Math"/>
                <a:cs typeface="Latin Modern Math"/>
              </a:rPr>
              <a:t>death </a:t>
            </a:r>
            <a:r>
              <a:rPr lang="en-US" sz="3200" spc="-5" dirty="0">
                <a:latin typeface="Latin Modern Math"/>
                <a:cs typeface="Latin Modern Math"/>
              </a:rPr>
              <a:t>times are </a:t>
            </a:r>
            <a:r>
              <a:rPr lang="en-US" sz="3200" spc="-10" dirty="0">
                <a:latin typeface="Latin Modern Math"/>
                <a:cs typeface="Latin Modern Math"/>
              </a:rPr>
              <a:t>unique </a:t>
            </a:r>
            <a:r>
              <a:rPr lang="en-US" sz="3200" spc="-5" dirty="0">
                <a:latin typeface="Latin Modern Math"/>
                <a:cs typeface="Latin Modern Math"/>
              </a:rPr>
              <a:t>(i.e. </a:t>
            </a:r>
            <a:r>
              <a:rPr lang="en-US" sz="3200" spc="-10" dirty="0">
                <a:latin typeface="Latin Modern Math"/>
                <a:cs typeface="Latin Modern Math"/>
              </a:rPr>
              <a:t>no </a:t>
            </a:r>
            <a:r>
              <a:rPr lang="en-US" sz="3200" spc="-30" dirty="0">
                <a:latin typeface="Latin Modern Math"/>
                <a:cs typeface="Latin Modern Math"/>
              </a:rPr>
              <a:t>two </a:t>
            </a:r>
            <a:r>
              <a:rPr lang="en-US" sz="3200" spc="-5" dirty="0">
                <a:latin typeface="Latin Modern Math"/>
                <a:cs typeface="Latin Modern Math"/>
              </a:rPr>
              <a:t>individuals  die at the same </a:t>
            </a:r>
            <a:r>
              <a:rPr lang="en-US" sz="3200" spc="-10" dirty="0">
                <a:latin typeface="Latin Modern Math"/>
                <a:cs typeface="Latin Modern Math"/>
              </a:rPr>
              <a:t>time), then </a:t>
            </a:r>
            <a:r>
              <a:rPr lang="en-US" sz="3200" spc="-5" dirty="0">
                <a:latin typeface="Latin Modern Math"/>
                <a:cs typeface="Latin Modern Math"/>
              </a:rPr>
              <a:t>one of </a:t>
            </a:r>
            <a:r>
              <a:rPr lang="en-US" sz="3200" i="1" spc="-25" dirty="0">
                <a:latin typeface="Georgia"/>
                <a:cs typeface="Georgia"/>
              </a:rPr>
              <a:t>q</a:t>
            </a:r>
            <a:r>
              <a:rPr lang="en-US" sz="3600" spc="-37" baseline="-13888" dirty="0">
                <a:latin typeface="Arial"/>
                <a:cs typeface="Arial"/>
              </a:rPr>
              <a:t>1</a:t>
            </a:r>
            <a:r>
              <a:rPr lang="en-US" sz="3600" i="1" spc="-37" baseline="-13888" dirty="0">
                <a:latin typeface="Times New Roman"/>
                <a:cs typeface="Times New Roman"/>
              </a:rPr>
              <a:t>k </a:t>
            </a:r>
            <a:r>
              <a:rPr lang="en-US" sz="3200" spc="-10" dirty="0">
                <a:latin typeface="Latin Modern Math"/>
                <a:cs typeface="Latin Modern Math"/>
              </a:rPr>
              <a:t>and </a:t>
            </a:r>
            <a:r>
              <a:rPr lang="en-US" sz="3200" i="1" spc="-25" dirty="0">
                <a:latin typeface="Georgia"/>
                <a:cs typeface="Georgia"/>
              </a:rPr>
              <a:t>q</a:t>
            </a:r>
            <a:r>
              <a:rPr lang="en-US" sz="3600" spc="-37" baseline="-13888" dirty="0">
                <a:latin typeface="Arial"/>
                <a:cs typeface="Arial"/>
              </a:rPr>
              <a:t>2</a:t>
            </a:r>
            <a:r>
              <a:rPr lang="en-US" sz="3600" i="1" spc="-37" baseline="-13888" dirty="0">
                <a:latin typeface="Times New Roman"/>
                <a:cs typeface="Times New Roman"/>
              </a:rPr>
              <a:t>k </a:t>
            </a:r>
            <a:r>
              <a:rPr lang="en-US" sz="3200" spc="-5" dirty="0">
                <a:latin typeface="Latin Modern Math"/>
                <a:cs typeface="Latin Modern Math"/>
              </a:rPr>
              <a:t>equals one, </a:t>
            </a:r>
            <a:r>
              <a:rPr lang="en-US" sz="3200" spc="-10" dirty="0">
                <a:latin typeface="Latin Modern Math"/>
                <a:cs typeface="Latin Modern Math"/>
              </a:rPr>
              <a:t>and  </a:t>
            </a:r>
            <a:r>
              <a:rPr lang="en-US" sz="3200" spc="-5" dirty="0">
                <a:latin typeface="Latin Modern Math"/>
                <a:cs typeface="Latin Modern Math"/>
              </a:rPr>
              <a:t>the other equals</a:t>
            </a:r>
            <a:r>
              <a:rPr lang="en-US" sz="3200" spc="-10" dirty="0">
                <a:latin typeface="Latin Modern Math"/>
                <a:cs typeface="Latin Modern Math"/>
              </a:rPr>
              <a:t> </a:t>
            </a:r>
            <a:r>
              <a:rPr lang="en-US" sz="3200" spc="-5" dirty="0">
                <a:latin typeface="Latin Modern Math"/>
                <a:cs typeface="Latin Modern Math"/>
              </a:rPr>
              <a:t>zero.</a:t>
            </a:r>
            <a:endParaRPr lang="en-US" sz="3200" dirty="0">
              <a:latin typeface="Latin Modern Math"/>
              <a:cs typeface="Latin Modern Math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53B902B1-7662-4030-A343-BCE6EDAB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10" y="1028567"/>
            <a:ext cx="8153179" cy="24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Rank Test: the Main 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D11E0-E8DB-46D1-AFEF-7774F7263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472" y="982429"/>
            <a:ext cx="9573055" cy="5245377"/>
          </a:xfrm>
        </p:spPr>
      </p:pic>
    </p:spTree>
    <p:extLst>
      <p:ext uri="{BB962C8B-B14F-4D97-AF65-F5344CB8AC3E}">
        <p14:creationId xmlns:p14="http://schemas.microsoft.com/office/powerpoint/2010/main" val="172504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Final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C5A37-6036-4CF9-BB42-EA31D8BB2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10" y="901173"/>
            <a:ext cx="10212930" cy="5161052"/>
          </a:xfrm>
        </p:spPr>
      </p:pic>
    </p:spTree>
    <p:extLst>
      <p:ext uri="{BB962C8B-B14F-4D97-AF65-F5344CB8AC3E}">
        <p14:creationId xmlns:p14="http://schemas.microsoft.com/office/powerpoint/2010/main" val="405925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302-12A6-47D4-8848-206A75B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to the Brain Cancer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3A7C-D4BA-49FF-93F9-062E91DA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survival times of females and males on the  </a:t>
            </a:r>
            <a:r>
              <a:rPr lang="en-US" dirty="0" err="1"/>
              <a:t>BrainCancer</a:t>
            </a:r>
            <a:r>
              <a:rPr lang="en-US" dirty="0"/>
              <a:t> data gives a log-rank test statistic of W = 1.2,  which corresponds to a two-sided p-value of 0.2.</a:t>
            </a:r>
          </a:p>
          <a:p>
            <a:r>
              <a:rPr lang="en-US" dirty="0"/>
              <a:t>Thus, we cannot reject the null hypothesis of no difference  in survival curves between females and males.</a:t>
            </a:r>
          </a:p>
          <a:p>
            <a:r>
              <a:rPr lang="en-US" dirty="0"/>
              <a:t>The log-rank test is closely related to Cox’s proportional  hazards model, which we discuss next.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66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B1F-A980-4D05-873A-D3480E0C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Models with a Survival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1EAA-D2B2-492D-B0A6-B69C10184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77" y="734190"/>
            <a:ext cx="10710313" cy="5780075"/>
          </a:xfrm>
        </p:spPr>
        <p:txBody>
          <a:bodyPr/>
          <a:lstStyle/>
          <a:p>
            <a:r>
              <a:rPr lang="en-US" dirty="0"/>
              <a:t>We now consider the task of fitting a regression model to  survival data.</a:t>
            </a:r>
          </a:p>
          <a:p>
            <a:r>
              <a:rPr lang="en-US" dirty="0"/>
              <a:t>We wish to predict the true survival time T .</a:t>
            </a:r>
          </a:p>
          <a:p>
            <a:r>
              <a:rPr lang="en-US" dirty="0"/>
              <a:t>Since the observed quantity Y = min(T, C) is positive and  may have a long right tail, we might be tempted to fit a  linear regression of log(Y ) on X. But </a:t>
            </a:r>
            <a:r>
              <a:rPr lang="en-US" b="1" dirty="0"/>
              <a:t>censoring again  creates a problem.</a:t>
            </a:r>
          </a:p>
          <a:p>
            <a:r>
              <a:rPr lang="en-US" dirty="0"/>
              <a:t>To overcome this difficulty, we instead make use of a  sequential construction, similar to the idea used for the  Kaplan-Meier survival curve.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B1F-A980-4D05-873A-D3480E0C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The Hazard</a:t>
            </a:r>
            <a:r>
              <a:rPr lang="en-US" spc="-60" dirty="0"/>
              <a:t> </a:t>
            </a:r>
            <a:r>
              <a:rPr lang="en-US" dirty="0"/>
              <a:t>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59372-E487-491A-89CC-40382446A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12" y="954471"/>
            <a:ext cx="10140243" cy="4949058"/>
          </a:xfrm>
        </p:spPr>
      </p:pic>
    </p:spTree>
    <p:extLst>
      <p:ext uri="{BB962C8B-B14F-4D97-AF65-F5344CB8AC3E}">
        <p14:creationId xmlns:p14="http://schemas.microsoft.com/office/powerpoint/2010/main" val="354112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B1F-A980-4D05-873A-D3480E0C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Proportional Hazards Model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C4E594-AC22-4ED5-AB2C-2E15D52C7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138" y="733424"/>
            <a:ext cx="8946908" cy="6017703"/>
          </a:xfrm>
        </p:spPr>
      </p:pic>
    </p:spTree>
    <p:extLst>
      <p:ext uri="{BB962C8B-B14F-4D97-AF65-F5344CB8AC3E}">
        <p14:creationId xmlns:p14="http://schemas.microsoft.com/office/powerpoint/2010/main" val="60195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EFB5-9C2E-44EC-AFCD-54D4AEB3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F9BD-2C35-41D6-A125-7C95EB2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Time-to-event data that consist of a distinct start time and end time.</a:t>
            </a:r>
          </a:p>
          <a:p>
            <a:pPr lvl="1"/>
            <a:r>
              <a:rPr lang="en-US" dirty="0"/>
              <a:t>Time from surgery to death</a:t>
            </a:r>
          </a:p>
          <a:p>
            <a:pPr lvl="1"/>
            <a:r>
              <a:rPr lang="en-US" dirty="0"/>
              <a:t>Time from start of treatment to progression</a:t>
            </a:r>
          </a:p>
          <a:p>
            <a:pPr lvl="1"/>
            <a:r>
              <a:rPr lang="en-US" dirty="0"/>
              <a:t>Time from response to recurrence</a:t>
            </a:r>
          </a:p>
          <a:p>
            <a:pPr lvl="1"/>
            <a:r>
              <a:rPr lang="en-US" dirty="0"/>
              <a:t>Time from HIV infection to development of AIDS</a:t>
            </a:r>
          </a:p>
          <a:p>
            <a:pPr lvl="1"/>
            <a:r>
              <a:rPr lang="en-US" dirty="0"/>
              <a:t>Time to heart attack</a:t>
            </a:r>
          </a:p>
          <a:p>
            <a:pPr lvl="1"/>
            <a:r>
              <a:rPr lang="en-US" dirty="0"/>
              <a:t>Time to onset of substance </a:t>
            </a:r>
            <a:r>
              <a:rPr lang="en-US" dirty="0" err="1"/>
              <a:t>abus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00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B1F-A980-4D05-873A-D3480E0C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Hazards Model— Continued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1ADC8-728D-4114-8A71-EECE24B67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953" y="1038292"/>
            <a:ext cx="10094425" cy="5406643"/>
          </a:xfrm>
        </p:spPr>
      </p:pic>
    </p:spTree>
    <p:extLst>
      <p:ext uri="{BB962C8B-B14F-4D97-AF65-F5344CB8AC3E}">
        <p14:creationId xmlns:p14="http://schemas.microsoft.com/office/powerpoint/2010/main" val="217467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B1F-A980-4D05-873A-D3480E0C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Hazards Model— 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0B6A1-BE40-4C3F-87BB-4DE41DB45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26" y="945694"/>
            <a:ext cx="8163536" cy="5082312"/>
          </a:xfrm>
        </p:spPr>
      </p:pic>
    </p:spTree>
    <p:extLst>
      <p:ext uri="{BB962C8B-B14F-4D97-AF65-F5344CB8AC3E}">
        <p14:creationId xmlns:p14="http://schemas.microsoft.com/office/powerpoint/2010/main" val="3325754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B1F-A980-4D05-873A-D3480E0C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Likelihood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30223-8F21-42E8-8BEB-7836B325A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08" y="842253"/>
            <a:ext cx="9127271" cy="5901640"/>
          </a:xfrm>
        </p:spPr>
      </p:pic>
    </p:spTree>
    <p:extLst>
      <p:ext uri="{BB962C8B-B14F-4D97-AF65-F5344CB8AC3E}">
        <p14:creationId xmlns:p14="http://schemas.microsoft.com/office/powerpoint/2010/main" val="126577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A196-AF6E-42BC-AE1B-E6486E85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Likelihood — Continued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279AD-6324-4992-9746-B75F741C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920" y="1135907"/>
            <a:ext cx="10697644" cy="4586186"/>
          </a:xfrm>
        </p:spPr>
      </p:pic>
    </p:spTree>
    <p:extLst>
      <p:ext uri="{BB962C8B-B14F-4D97-AF65-F5344CB8AC3E}">
        <p14:creationId xmlns:p14="http://schemas.microsoft.com/office/powerpoint/2010/main" val="3741338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B1F-A980-4D05-873A-D3480E0C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Likelihood — Continued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163AE-09A5-4DF2-B41D-3CF35996E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490" y="894887"/>
            <a:ext cx="10128366" cy="5133119"/>
          </a:xfrm>
        </p:spPr>
      </p:pic>
    </p:spTree>
    <p:extLst>
      <p:ext uri="{BB962C8B-B14F-4D97-AF65-F5344CB8AC3E}">
        <p14:creationId xmlns:p14="http://schemas.microsoft.com/office/powerpoint/2010/main" val="1443528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B1F-A980-4D05-873A-D3480E0C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Likelihood — 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EFD20-8801-480A-8940-63AA99767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15" y="1077912"/>
            <a:ext cx="6490683" cy="57800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BF7CF-0D27-4FD4-9682-46DB2D3F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482" y="1557866"/>
            <a:ext cx="4969053" cy="40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49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B1F-A980-4D05-873A-D3480E0C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Partial Likelihood — Computation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4BD29-D920-4984-8B8E-185B4AA76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142" y="983027"/>
            <a:ext cx="9887822" cy="5382603"/>
          </a:xfrm>
        </p:spPr>
      </p:pic>
    </p:spTree>
    <p:extLst>
      <p:ext uri="{BB962C8B-B14F-4D97-AF65-F5344CB8AC3E}">
        <p14:creationId xmlns:p14="http://schemas.microsoft.com/office/powerpoint/2010/main" val="306100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EFB5-9C2E-44EC-AFCD-54D4AEB3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Non-medical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F9BD-2C35-41D6-A125-7C95EB2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that wishes to  model customers’ time to cancel subscription (churn).</a:t>
            </a:r>
          </a:p>
          <a:p>
            <a:pPr lvl="1"/>
            <a:r>
              <a:rPr lang="en-US" sz="2800" spc="-10" dirty="0">
                <a:latin typeface="Latin Modern Math"/>
                <a:cs typeface="Latin Modern Math"/>
              </a:rPr>
              <a:t>presumably not </a:t>
            </a:r>
            <a:r>
              <a:rPr lang="en-US" sz="2800" spc="-5" dirty="0">
                <a:latin typeface="Latin Modern Math"/>
                <a:cs typeface="Latin Modern Math"/>
              </a:rPr>
              <a:t>all customers will </a:t>
            </a:r>
            <a:r>
              <a:rPr lang="en-US" sz="2800" spc="-25" dirty="0">
                <a:latin typeface="Latin Modern Math"/>
                <a:cs typeface="Latin Modern Math"/>
              </a:rPr>
              <a:t>have </a:t>
            </a:r>
            <a:r>
              <a:rPr lang="en-US" sz="2800" spc="-5" dirty="0">
                <a:latin typeface="Latin Modern Math"/>
                <a:cs typeface="Latin Modern Math"/>
              </a:rPr>
              <a:t>cancelled  their subscription </a:t>
            </a:r>
            <a:r>
              <a:rPr lang="en-US" sz="2800" spc="-25" dirty="0">
                <a:latin typeface="Latin Modern Math"/>
                <a:cs typeface="Latin Modern Math"/>
              </a:rPr>
              <a:t>by </a:t>
            </a:r>
            <a:r>
              <a:rPr lang="en-US" sz="2800" spc="-5" dirty="0">
                <a:latin typeface="Latin Modern Math"/>
                <a:cs typeface="Latin Modern Math"/>
              </a:rPr>
              <a:t>the </a:t>
            </a:r>
            <a:r>
              <a:rPr lang="en-US" sz="2800" spc="-10" dirty="0">
                <a:latin typeface="Latin Modern Math"/>
                <a:cs typeface="Latin Modern Math"/>
              </a:rPr>
              <a:t>end </a:t>
            </a:r>
            <a:r>
              <a:rPr lang="en-US" sz="2800" spc="-5" dirty="0">
                <a:latin typeface="Latin Modern Math"/>
                <a:cs typeface="Latin Modern Math"/>
              </a:rPr>
              <a:t>of this time </a:t>
            </a:r>
            <a:r>
              <a:rPr lang="en-US" sz="2800" dirty="0">
                <a:latin typeface="Latin Modern Math"/>
                <a:cs typeface="Latin Modern Math"/>
              </a:rPr>
              <a:t>period; </a:t>
            </a:r>
            <a:r>
              <a:rPr lang="en-US" sz="2800" spc="-5" dirty="0">
                <a:latin typeface="Latin Modern Math"/>
                <a:cs typeface="Latin Modern Math"/>
              </a:rPr>
              <a:t>for </a:t>
            </a:r>
            <a:r>
              <a:rPr lang="en-US" sz="2800" spc="-15" dirty="0">
                <a:latin typeface="Latin Modern Math"/>
                <a:cs typeface="Latin Modern Math"/>
              </a:rPr>
              <a:t>such  </a:t>
            </a:r>
            <a:r>
              <a:rPr lang="en-US" sz="2800" spc="-5" dirty="0">
                <a:latin typeface="Latin Modern Math"/>
                <a:cs typeface="Latin Modern Math"/>
              </a:rPr>
              <a:t>customers, the time to cancellation is</a:t>
            </a:r>
            <a:r>
              <a:rPr lang="en-US" sz="2800" spc="-25" dirty="0">
                <a:latin typeface="Latin Modern Math"/>
                <a:cs typeface="Latin Modern Math"/>
              </a:rPr>
              <a:t> </a:t>
            </a:r>
            <a:r>
              <a:rPr lang="en-US" sz="2800" spc="-5" dirty="0">
                <a:latin typeface="Latin Modern Math"/>
                <a:cs typeface="Latin Modern Math"/>
              </a:rPr>
              <a:t>censored.</a:t>
            </a:r>
          </a:p>
          <a:p>
            <a:pPr lvl="1"/>
            <a:endParaRPr lang="en-US" spc="-5" dirty="0">
              <a:latin typeface="Latin Modern Math"/>
              <a:cs typeface="Latin Modern Math"/>
            </a:endParaRPr>
          </a:p>
          <a:p>
            <a:r>
              <a:rPr lang="en-US" dirty="0"/>
              <a:t>Aliases for survival analysis</a:t>
            </a:r>
          </a:p>
          <a:p>
            <a:pPr lvl="1"/>
            <a:r>
              <a:rPr lang="en-US" dirty="0"/>
              <a:t>Reliability analysis</a:t>
            </a:r>
          </a:p>
          <a:p>
            <a:pPr lvl="1"/>
            <a:r>
              <a:rPr lang="en-US" dirty="0"/>
              <a:t>Duration analysis</a:t>
            </a:r>
          </a:p>
          <a:p>
            <a:pPr lvl="1"/>
            <a:r>
              <a:rPr lang="en-US" dirty="0"/>
              <a:t>Event history analysis</a:t>
            </a:r>
          </a:p>
          <a:p>
            <a:pPr lvl="1"/>
            <a:r>
              <a:rPr lang="en-US" dirty="0"/>
              <a:t>Time-to-event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EA6B-98F1-458F-94B9-6FC99546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References/Used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1CD0-25A1-44F8-B3FC-2C6864CD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noto-sans-display"/>
              </a:rPr>
              <a:t>Gareth James, Daniela Witten, Trevor Hastie, Robert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noto-sans-display"/>
              </a:rPr>
              <a:t>Tibshirani</a:t>
            </a:r>
            <a:r>
              <a:rPr lang="en-US" b="0" i="1" dirty="0">
                <a:solidFill>
                  <a:srgbClr val="333333"/>
                </a:solidFill>
                <a:effectLst/>
                <a:latin typeface="noto-sans-display"/>
              </a:rPr>
              <a:t>. </a:t>
            </a:r>
            <a:r>
              <a:rPr lang="en-US" b="1" dirty="0">
                <a:solidFill>
                  <a:srgbClr val="333333"/>
                </a:solidFill>
                <a:effectLst/>
                <a:latin typeface="noto-sans-display"/>
              </a:rPr>
              <a:t>An Introduction to Statistical Learning : with Applications in R</a:t>
            </a:r>
            <a:r>
              <a:rPr lang="en-US" b="0" i="1" dirty="0">
                <a:solidFill>
                  <a:srgbClr val="333333"/>
                </a:solidFill>
                <a:effectLst/>
                <a:latin typeface="noto-sans-display"/>
              </a:rPr>
              <a:t>. New York :Springer, 2013. </a:t>
            </a:r>
            <a:r>
              <a:rPr lang="en-US" b="0" i="1" dirty="0">
                <a:solidFill>
                  <a:srgbClr val="333333"/>
                </a:solidFill>
                <a:effectLst/>
                <a:latin typeface="noto-sans-display"/>
                <a:hlinkClick r:id="rId2"/>
              </a:rPr>
              <a:t>https://www.statlearning.com/</a:t>
            </a:r>
            <a:endParaRPr lang="en-US" b="0" i="1" dirty="0">
              <a:solidFill>
                <a:srgbClr val="333333"/>
              </a:solidFill>
              <a:effectLst/>
              <a:latin typeface="noto-sans-display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noto-sans-display"/>
              </a:rPr>
              <a:t>Chapter 11</a:t>
            </a:r>
          </a:p>
          <a:p>
            <a:r>
              <a:rPr lang="en-US" dirty="0"/>
              <a:t>Survival Analysis Videos: </a:t>
            </a:r>
            <a:r>
              <a:rPr lang="en-US" b="0" i="0" dirty="0">
                <a:solidFill>
                  <a:srgbClr val="333333"/>
                </a:solidFill>
                <a:effectLst/>
                <a:latin typeface="noto-sans-display"/>
                <a:hlinkClick r:id="rId3"/>
              </a:rPr>
              <a:t>http://www.zstatistics.com/videos#/survival-analysis</a:t>
            </a:r>
            <a:endParaRPr lang="en-US" b="0" i="0" dirty="0">
              <a:solidFill>
                <a:srgbClr val="333333"/>
              </a:solidFill>
              <a:effectLst/>
              <a:latin typeface="noto-sans-display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noto-sans-display"/>
              </a:rPr>
              <a:t>R tutorial: </a:t>
            </a:r>
            <a:r>
              <a:rPr lang="en-US" b="0" i="0" dirty="0">
                <a:solidFill>
                  <a:srgbClr val="333333"/>
                </a:solidFill>
                <a:effectLst/>
                <a:latin typeface="noto-sans-display"/>
                <a:hlinkClick r:id="rId4"/>
              </a:rPr>
              <a:t>https://www.emilyzabor.com/tutorials/survival_analysis_in_r_tutorial.html</a:t>
            </a:r>
            <a:endParaRPr lang="en-US" b="0" i="0" dirty="0">
              <a:solidFill>
                <a:srgbClr val="333333"/>
              </a:solidFill>
              <a:effectLst/>
              <a:latin typeface="noto-sans-display"/>
            </a:endParaRPr>
          </a:p>
          <a:p>
            <a:br>
              <a:rPr lang="en-US" b="0" i="0" dirty="0">
                <a:solidFill>
                  <a:srgbClr val="333333"/>
                </a:solidFill>
                <a:effectLst/>
                <a:latin typeface="noto-sans-display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3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B019-A73E-4DB9-9E86-734FF179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Survival and Censoring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53D73-F8C8-4321-B9DB-474E0CEE4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4217" y="734190"/>
                <a:ext cx="9769774" cy="5780075"/>
              </a:xfrm>
            </p:spPr>
            <p:txBody>
              <a:bodyPr/>
              <a:lstStyle/>
              <a:p>
                <a:r>
                  <a:rPr lang="en-US" dirty="0"/>
                  <a:t>For each individual, we suppose that there is a true </a:t>
                </a:r>
                <a:r>
                  <a:rPr lang="en-US" b="1" dirty="0"/>
                  <a:t>failure</a:t>
                </a:r>
                <a:r>
                  <a:rPr lang="en-US" dirty="0"/>
                  <a:t> or </a:t>
                </a:r>
                <a:r>
                  <a:rPr lang="en-US" b="1" dirty="0"/>
                  <a:t>event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, as well as a true </a:t>
                </a:r>
                <a:r>
                  <a:rPr lang="en-US" b="1" dirty="0"/>
                  <a:t>censoring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survival time represents the time at which the event of interest occurs (such as death).</a:t>
                </a:r>
              </a:p>
              <a:p>
                <a:r>
                  <a:rPr lang="en-US" dirty="0"/>
                  <a:t>By contrast, the censoring is the time at which censoring occurs</a:t>
                </a:r>
              </a:p>
              <a:p>
                <a:pPr lvl="1"/>
                <a:r>
                  <a:rPr lang="en-US" dirty="0"/>
                  <a:t>the patient drops  out of the study</a:t>
                </a:r>
              </a:p>
              <a:p>
                <a:pPr lvl="1"/>
                <a:r>
                  <a:rPr lang="en-US" dirty="0"/>
                  <a:t>the study ends.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53D73-F8C8-4321-B9DB-474E0CEE4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4217" y="734190"/>
                <a:ext cx="9769774" cy="5780075"/>
              </a:xfrm>
              <a:blipFill>
                <a:blip r:embed="rId2"/>
                <a:stretch>
                  <a:fillRect l="-1435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7262-8A4D-4A9F-8B12-A2528191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Survival and Censoring Times —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4C98C-30A4-46CB-95CD-C93770928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observe either the survival time T or else the censoring  time C. Specifically, we observe the random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the event occurs before censoring 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 then we  observe the true survival time T ; if censoring occurs before  the event (T &gt; C) then we observe the censoring time. We  also observe a </a:t>
                </a:r>
                <a:r>
                  <a:rPr lang="en-US" b="1" dirty="0"/>
                  <a:t>status indicator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	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≤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	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&gt;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Finally, in our dataset we observe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which we  denote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. . . , 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4C98C-30A4-46CB-95CD-C93770928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4" t="-2107" r="-2620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47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5FFB-375A-4879-BA09-8A5B6473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Illustration of censored survival data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58618B0-E73D-40BB-A202-EEE2A3081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0" y="959107"/>
            <a:ext cx="8590377" cy="4939785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DDCEED-8827-43E1-8E60-D46F56ECB4D4}"/>
              </a:ext>
            </a:extLst>
          </p:cNvPr>
          <p:cNvCxnSpPr>
            <a:cxnSpLocks/>
          </p:cNvCxnSpPr>
          <p:nvPr/>
        </p:nvCxnSpPr>
        <p:spPr>
          <a:xfrm>
            <a:off x="6088435" y="2706130"/>
            <a:ext cx="1276192" cy="1346886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DA11B3-DB9B-45D9-A039-C3C82EE29F67}"/>
              </a:ext>
            </a:extLst>
          </p:cNvPr>
          <p:cNvCxnSpPr>
            <a:cxnSpLocks/>
          </p:cNvCxnSpPr>
          <p:nvPr/>
        </p:nvCxnSpPr>
        <p:spPr>
          <a:xfrm flipH="1" flipV="1">
            <a:off x="4623361" y="2446638"/>
            <a:ext cx="1332596" cy="123567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AE1D0D-2ADF-406C-871D-9356A04120BC}"/>
              </a:ext>
            </a:extLst>
          </p:cNvPr>
          <p:cNvCxnSpPr>
            <a:cxnSpLocks/>
          </p:cNvCxnSpPr>
          <p:nvPr/>
        </p:nvCxnSpPr>
        <p:spPr>
          <a:xfrm>
            <a:off x="8016089" y="1773195"/>
            <a:ext cx="561894" cy="1346886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B74311-46C7-43BA-9AF7-3A2A0EFD69FB}"/>
              </a:ext>
            </a:extLst>
          </p:cNvPr>
          <p:cNvCxnSpPr>
            <a:cxnSpLocks/>
          </p:cNvCxnSpPr>
          <p:nvPr/>
        </p:nvCxnSpPr>
        <p:spPr>
          <a:xfrm flipH="1" flipV="1">
            <a:off x="6551015" y="1513703"/>
            <a:ext cx="1332596" cy="123567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43D016-3649-4E13-80B1-7939160218E3}"/>
              </a:ext>
            </a:extLst>
          </p:cNvPr>
          <p:cNvSpPr txBox="1"/>
          <p:nvPr/>
        </p:nvSpPr>
        <p:spPr>
          <a:xfrm>
            <a:off x="5955957" y="2323755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 Occur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A50356-BA0B-45E8-AD45-AF2BADEA7DE6}"/>
              </a:ext>
            </a:extLst>
          </p:cNvPr>
          <p:cNvSpPr txBox="1"/>
          <p:nvPr/>
        </p:nvSpPr>
        <p:spPr>
          <a:xfrm>
            <a:off x="7428849" y="138464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Censoring Occur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5178D-F676-40AC-90ED-0C00021BED80}"/>
                  </a:ext>
                </a:extLst>
              </p:cNvPr>
              <p:cNvSpPr txBox="1"/>
              <p:nvPr/>
            </p:nvSpPr>
            <p:spPr>
              <a:xfrm>
                <a:off x="9165222" y="3837572"/>
                <a:ext cx="23323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5178D-F676-40AC-90ED-0C00021B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222" y="3837572"/>
                <a:ext cx="23323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66D34-AE9E-4E90-9A13-E4ECE85076BE}"/>
                  </a:ext>
                </a:extLst>
              </p:cNvPr>
              <p:cNvSpPr txBox="1"/>
              <p:nvPr/>
            </p:nvSpPr>
            <p:spPr>
              <a:xfrm>
                <a:off x="9165222" y="3083132"/>
                <a:ext cx="2456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66D34-AE9E-4E90-9A13-E4ECE850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222" y="3083132"/>
                <a:ext cx="24562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1DAE2A-F643-40CF-869A-3DA8574AA18D}"/>
                  </a:ext>
                </a:extLst>
              </p:cNvPr>
              <p:cNvSpPr txBox="1"/>
              <p:nvPr/>
            </p:nvSpPr>
            <p:spPr>
              <a:xfrm>
                <a:off x="9271315" y="2139318"/>
                <a:ext cx="23571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1DAE2A-F643-40CF-869A-3DA8574AA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315" y="2139318"/>
                <a:ext cx="23571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F1A1DB-E945-413C-9D8D-066F1E2AAE6E}"/>
                  </a:ext>
                </a:extLst>
              </p:cNvPr>
              <p:cNvSpPr txBox="1"/>
              <p:nvPr/>
            </p:nvSpPr>
            <p:spPr>
              <a:xfrm>
                <a:off x="9229445" y="1266011"/>
                <a:ext cx="2440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F1A1DB-E945-413C-9D8D-066F1E2AA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45" y="1266011"/>
                <a:ext cx="244092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66A8E2-46C4-4DDB-9222-CF32896D4400}"/>
                  </a:ext>
                </a:extLst>
              </p:cNvPr>
              <p:cNvSpPr txBox="1"/>
              <p:nvPr/>
            </p:nvSpPr>
            <p:spPr>
              <a:xfrm>
                <a:off x="654660" y="6080123"/>
                <a:ext cx="93973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patient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time to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or censoring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66A8E2-46C4-4DDB-9222-CF32896D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0" y="6080123"/>
                <a:ext cx="9397314" cy="461665"/>
              </a:xfrm>
              <a:prstGeom prst="rect">
                <a:avLst/>
              </a:prstGeom>
              <a:blipFill>
                <a:blip r:embed="rId7"/>
                <a:stretch>
                  <a:fillRect l="-97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0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B019-A73E-4DB9-9E86-734FF179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25" dirty="0"/>
              <a:t>A </a:t>
            </a:r>
            <a:r>
              <a:rPr lang="en-US" spc="10" dirty="0"/>
              <a:t>Closer </a:t>
            </a:r>
            <a:r>
              <a:rPr lang="en-US" spc="25" dirty="0"/>
              <a:t>Look </a:t>
            </a:r>
            <a:r>
              <a:rPr lang="en-US" spc="10" dirty="0"/>
              <a:t>at</a:t>
            </a:r>
            <a:r>
              <a:rPr lang="en-US" spc="-45" dirty="0"/>
              <a:t> </a:t>
            </a:r>
            <a:r>
              <a:rPr lang="en-US" spc="10" dirty="0"/>
              <a:t>Censoring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3D73-F8C8-4321-B9DB-474E0CEE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subject drop out is important:</a:t>
            </a:r>
          </a:p>
          <a:p>
            <a:pPr lvl="1"/>
            <a:r>
              <a:rPr lang="en-US" dirty="0"/>
              <a:t>Suppose that a number of patients drop out of a cancer study early because they are very sick.</a:t>
            </a:r>
          </a:p>
          <a:p>
            <a:pPr lvl="1"/>
            <a:r>
              <a:rPr lang="en-US" dirty="0"/>
              <a:t>An analysis that does not take into consideration the  reason why the patients dropped out will likely  overestimate the true average survival time.</a:t>
            </a:r>
          </a:p>
          <a:p>
            <a:pPr lvl="1"/>
            <a:r>
              <a:rPr lang="en-US" dirty="0"/>
              <a:t>Similarly, suppose that males who are very sick are more  likely to drop out of the study than females who are very  sick. Then a comparison of male and female survival times  may wrongly suggest that males survive longer than  females.</a:t>
            </a:r>
          </a:p>
          <a:p>
            <a:r>
              <a:rPr lang="en-US" dirty="0"/>
              <a:t>In general, we need to assume that, conditional on the  features, the event time T is </a:t>
            </a:r>
            <a:r>
              <a:rPr lang="en-US" b="1" dirty="0"/>
              <a:t>independent</a:t>
            </a:r>
            <a:r>
              <a:rPr lang="en-US" dirty="0"/>
              <a:t> of the censoring  time C. The two examples above violate the assumption of  </a:t>
            </a:r>
            <a:r>
              <a:rPr lang="en-US" b="1" dirty="0"/>
              <a:t>independent censoring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8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1899</Words>
  <Application>Microsoft Office PowerPoint</Application>
  <PresentationFormat>Widescreen</PresentationFormat>
  <Paragraphs>216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Cambria Math</vt:lpstr>
      <vt:lpstr>DejaVu Sans Condensed</vt:lpstr>
      <vt:lpstr>Georgia</vt:lpstr>
      <vt:lpstr>Latin Modern Math</vt:lpstr>
      <vt:lpstr>LM Roman 10</vt:lpstr>
      <vt:lpstr>LM Roman 12</vt:lpstr>
      <vt:lpstr>LM Roman 6</vt:lpstr>
      <vt:lpstr>noto-sans-display</vt:lpstr>
      <vt:lpstr>Times New Roman</vt:lpstr>
      <vt:lpstr>Office Theme</vt:lpstr>
      <vt:lpstr>EAS509 Section 3 :  Survival Analysis and Censored Data</vt:lpstr>
      <vt:lpstr>Survival Analysis</vt:lpstr>
      <vt:lpstr>Examples</vt:lpstr>
      <vt:lpstr>Non-medical Examples</vt:lpstr>
      <vt:lpstr>References/Used Material</vt:lpstr>
      <vt:lpstr>Survival and Censoring Times</vt:lpstr>
      <vt:lpstr>Survival and Censoring Times — Continued</vt:lpstr>
      <vt:lpstr>Illustration of censored survival data</vt:lpstr>
      <vt:lpstr>A Closer Look at Censoring</vt:lpstr>
      <vt:lpstr>A Closer Look at Censoring (Optional)</vt:lpstr>
      <vt:lpstr>The Survival Curve</vt:lpstr>
      <vt:lpstr>Estimating the Survival Curve</vt:lpstr>
      <vt:lpstr>Estimating the Survival Curve — Continued</vt:lpstr>
      <vt:lpstr>Kaplan-Meier estimator</vt:lpstr>
      <vt:lpstr>Kaplan-Meier estimator</vt:lpstr>
      <vt:lpstr>BrainCancer dataset</vt:lpstr>
      <vt:lpstr>PowerPoint Presentation</vt:lpstr>
      <vt:lpstr>PowerPoint Presentation</vt:lpstr>
      <vt:lpstr>PowerPoint Presentation</vt:lpstr>
      <vt:lpstr>PowerPoint Presentation</vt:lpstr>
      <vt:lpstr>The Log-Rank Test</vt:lpstr>
      <vt:lpstr>The Log-Rank Test — Continued</vt:lpstr>
      <vt:lpstr>Details of the Test Statistic</vt:lpstr>
      <vt:lpstr>Log Rank Test: the Main Idea</vt:lpstr>
      <vt:lpstr>The Final Result</vt:lpstr>
      <vt:lpstr>Application to the Brain Cancer Dataset </vt:lpstr>
      <vt:lpstr>Regression Models with a Survival Response </vt:lpstr>
      <vt:lpstr>The Hazard Function</vt:lpstr>
      <vt:lpstr>The Proportional Hazards Model </vt:lpstr>
      <vt:lpstr>Proportional Hazards Model— Continued </vt:lpstr>
      <vt:lpstr>Proportional Hazards Model— Example </vt:lpstr>
      <vt:lpstr>Partial Likelihood </vt:lpstr>
      <vt:lpstr>Partial Likelihood — Continued </vt:lpstr>
      <vt:lpstr>Partial Likelihood — Continued </vt:lpstr>
      <vt:lpstr>Partial Likelihood — Example </vt:lpstr>
      <vt:lpstr>Partial Likelihood — Computation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24</TotalTime>
  <Words>214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Courier</vt:lpstr>
      <vt:lpstr>Office Theme</vt:lpstr>
      <vt:lpstr>EAS509 Section 2: Time Series Analysis and Forecast</vt:lpstr>
      <vt:lpstr>Some simple forecasting methods</vt:lpstr>
      <vt:lpstr>Some simple forecasting methods</vt:lpstr>
      <vt:lpstr>Some simple forecasting methods</vt:lpstr>
      <vt:lpstr>Some simple forecasting methods</vt:lpstr>
      <vt:lpstr>Some simple forecasting methods</vt:lpstr>
      <vt:lpstr>Some simple forecasting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EAS509 Section2 : Time Series Analysis and Forecast</dc:title>
  <dc:creator>Ch8. ARIMA models http://OTexts.org/fpp2/</dc:creator>
  <cp:keywords/>
  <cp:lastModifiedBy>Nikolay Simakov</cp:lastModifiedBy>
  <cp:revision>3</cp:revision>
  <dcterms:created xsi:type="dcterms:W3CDTF">2022-04-06T02:08:12Z</dcterms:created>
  <dcterms:modified xsi:type="dcterms:W3CDTF">2022-04-16T01:36:42Z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size">
    <vt:lpwstr>14pt</vt:lpwstr>
  </property>
  <property fmtid="{D5CDD505-2E9C-101B-9397-08002B2CF9AE}" pid="3" name="output">
    <vt:lpwstr/>
  </property>
</Properties>
</file>