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3" r:id="rId3"/>
    <p:sldId id="334" r:id="rId4"/>
    <p:sldId id="335" r:id="rId5"/>
    <p:sldId id="337" r:id="rId6"/>
    <p:sldId id="336" r:id="rId7"/>
    <p:sldId id="275" r:id="rId8"/>
    <p:sldId id="263" r:id="rId9"/>
    <p:sldId id="264" r:id="rId10"/>
    <p:sldId id="265" r:id="rId11"/>
    <p:sldId id="266" r:id="rId12"/>
    <p:sldId id="268" r:id="rId13"/>
    <p:sldId id="257" r:id="rId14"/>
    <p:sldId id="262" r:id="rId15"/>
    <p:sldId id="270" r:id="rId16"/>
    <p:sldId id="272" r:id="rId17"/>
    <p:sldId id="274" r:id="rId18"/>
    <p:sldId id="276" r:id="rId19"/>
    <p:sldId id="277" r:id="rId20"/>
    <p:sldId id="278" r:id="rId21"/>
    <p:sldId id="281" r:id="rId22"/>
    <p:sldId id="283" r:id="rId23"/>
    <p:sldId id="286" r:id="rId24"/>
    <p:sldId id="289" r:id="rId25"/>
    <p:sldId id="291" r:id="rId26"/>
    <p:sldId id="313" r:id="rId27"/>
    <p:sldId id="314" r:id="rId28"/>
    <p:sldId id="315" r:id="rId29"/>
    <p:sldId id="316" r:id="rId30"/>
    <p:sldId id="317" r:id="rId31"/>
    <p:sldId id="319" r:id="rId32"/>
    <p:sldId id="321" r:id="rId33"/>
    <p:sldId id="323" r:id="rId34"/>
    <p:sldId id="325" r:id="rId35"/>
    <p:sldId id="327" r:id="rId36"/>
    <p:sldId id="329" r:id="rId37"/>
    <p:sldId id="292" r:id="rId38"/>
    <p:sldId id="293" r:id="rId39"/>
    <p:sldId id="295" r:id="rId40"/>
    <p:sldId id="296" r:id="rId41"/>
    <p:sldId id="297" r:id="rId42"/>
    <p:sldId id="299" r:id="rId43"/>
    <p:sldId id="301" r:id="rId44"/>
    <p:sldId id="303" r:id="rId45"/>
    <p:sldId id="305" r:id="rId46"/>
    <p:sldId id="307" r:id="rId47"/>
    <p:sldId id="309" r:id="rId48"/>
    <p:sldId id="311" r:id="rId49"/>
    <p:sldId id="331" r:id="rId50"/>
    <p:sldId id="332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BB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67" d="100"/>
          <a:sy n="67" d="100"/>
        </p:scale>
        <p:origin x="558" y="5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solidFill>
            <a:schemeClr val="bg1">
              <a:alpha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solidFill>
            <a:schemeClr val="bg1">
              <a:alpha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0621" y="734190"/>
            <a:ext cx="8603369" cy="5780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852" y="2826716"/>
            <a:ext cx="10363200" cy="1464954"/>
          </a:xfrm>
          <a:solidFill>
            <a:schemeClr val="bg1">
              <a:alpha val="75000"/>
            </a:schemeClr>
          </a:solidFill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9852" y="1326528"/>
            <a:ext cx="10363200" cy="1613498"/>
          </a:xfrm>
          <a:solidFill>
            <a:schemeClr val="bg1">
              <a:alpha val="75000"/>
            </a:schemeClr>
          </a:solidFill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79" y="747539"/>
            <a:ext cx="5811521" cy="58201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747539"/>
            <a:ext cx="5811520" cy="58201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79" y="734178"/>
            <a:ext cx="58136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79" y="1373939"/>
            <a:ext cx="5813638" cy="519372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485" y="734178"/>
            <a:ext cx="579850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485" y="1373940"/>
            <a:ext cx="5798506" cy="5193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5246" y="83576"/>
            <a:ext cx="471438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79" y="83576"/>
            <a:ext cx="7072251" cy="6470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55246" y="650314"/>
            <a:ext cx="4714388" cy="46024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79" y="45720"/>
            <a:ext cx="11811112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79" y="734190"/>
            <a:ext cx="11811112" cy="5780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79" y="6641080"/>
            <a:ext cx="1325547" cy="160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41914" y="6641080"/>
            <a:ext cx="9217419" cy="160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427" y="6641080"/>
            <a:ext cx="1130207" cy="160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005BBB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P5O3_iko1M" TargetMode="External"/><Relationship Id="rId7" Type="http://schemas.openxmlformats.org/officeDocument/2006/relationships/hyperlink" Target="https://github.com/rkillick/further-changepoints-course" TargetMode="External"/><Relationship Id="rId2" Type="http://schemas.openxmlformats.org/officeDocument/2006/relationships/hyperlink" Target="https://www.youtube.com/watch?v=WelmlZK5G2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killick/intro-changepoint-course" TargetMode="External"/><Relationship Id="rId5" Type="http://schemas.openxmlformats.org/officeDocument/2006/relationships/hyperlink" Target="https://github.com/tdhock/change-tutorial" TargetMode="External"/><Relationship Id="rId4" Type="http://schemas.openxmlformats.org/officeDocument/2006/relationships/hyperlink" Target="https://www.youtube.com/watch?v=I7jUBro78R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rss.onlinelibrary.wiley.com/doi/full/10.1111/rssb.12243" TargetMode="External"/><Relationship Id="rId2" Type="http://schemas.openxmlformats.org/officeDocument/2006/relationships/hyperlink" Target="https://www.jstatsoft.org/article/view/v062i0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jecteuclid.org/euclid.ejs/1468849969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75/JCLI-D-17-0863.1" TargetMode="External"/><Relationship Id="rId2" Type="http://schemas.openxmlformats.org/officeDocument/2006/relationships/hyperlink" Target="http://www.tandfonline.com/doi/abs/10.1080/01621459.2012.73774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andfonline.com/doi/full/10.1080/10618600.2021.2000873" TargetMode="External"/><Relationship Id="rId4" Type="http://schemas.openxmlformats.org/officeDocument/2006/relationships/hyperlink" Target="https://link.springer.com/article/10.1007/s11222-020-09940-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19331"/>
            <a:ext cx="10363200" cy="1470025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pPr marL="0" lvl="0" indent="0">
              <a:buNone/>
            </a:pPr>
            <a:r>
              <a:rPr dirty="0"/>
              <a:t>Further Changepoint Analysis</a:t>
            </a:r>
          </a:p>
        </p:txBody>
      </p:sp>
      <p:pic>
        <p:nvPicPr>
          <p:cNvPr id="7" name="Picture 6" descr="IntroCptWorkshop_Mod_files/figure-pptx/unnamed-chunk-2-2.png">
            <a:extLst>
              <a:ext uri="{FF2B5EF4-FFF2-40B4-BE49-F238E27FC236}">
                <a16:creationId xmlns:a16="http://schemas.microsoft.com/office/drawing/2014/main" id="{B206472C-4771-4534-9E9B-81F70E7A597A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26000" y="0"/>
            <a:ext cx="2743200" cy="274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8" name="Picture 7" descr="IntroCptWorkshop_Mod_files/figure-pptx/unnamed-chunk-2-1.png">
            <a:extLst>
              <a:ext uri="{FF2B5EF4-FFF2-40B4-BE49-F238E27FC236}">
                <a16:creationId xmlns:a16="http://schemas.microsoft.com/office/drawing/2014/main" id="{B4F6CFA2-7793-4316-B5A3-1751ADDAB1CF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2876551" cy="287655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9" name="Picture 8" descr="IntroCptWorkshop_Mod_files/figure-pptx/unnamed-chunk-2-3.png">
            <a:extLst>
              <a:ext uri="{FF2B5EF4-FFF2-40B4-BE49-F238E27FC236}">
                <a16:creationId xmlns:a16="http://schemas.microsoft.com/office/drawing/2014/main" id="{C5B785A1-03D3-4362-B0EC-1BF6FA2B28F0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33350" y="4114799"/>
            <a:ext cx="2743201" cy="274320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0" name="Picture 9" descr="IntroCptWorkshop_Mod_files/figure-pptx/unnamed-chunk-4-2.png">
            <a:extLst>
              <a:ext uri="{FF2B5EF4-FFF2-40B4-BE49-F238E27FC236}">
                <a16:creationId xmlns:a16="http://schemas.microsoft.com/office/drawing/2014/main" id="{704AC915-0E7A-4B9F-B669-FECE190965E7}"/>
              </a:ext>
            </a:extLst>
          </p:cNvPr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3579895" y="4341895"/>
            <a:ext cx="2516105" cy="251610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Residual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6011" y="734190"/>
            <a:ext cx="7767980" cy="5780075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sz="2400" dirty="0" err="1">
                <a:solidFill>
                  <a:srgbClr val="06287E"/>
                </a:solidFill>
                <a:latin typeface="Courier"/>
              </a:rPr>
              <a:t>ks.test</a:t>
            </a:r>
            <a:r>
              <a:rPr sz="2400" dirty="0">
                <a:latin typeface="Courier"/>
              </a:rPr>
              <a:t>(m1.resid,pnorm,</a:t>
            </a:r>
            <a:endParaRPr lang="en-US" sz="2400" dirty="0">
              <a:latin typeface="Courier"/>
            </a:endParaRPr>
          </a:p>
          <a:p>
            <a:pPr lvl="2" indent="0">
              <a:buNone/>
            </a:pPr>
            <a:r>
              <a:rPr dirty="0">
                <a:solidFill>
                  <a:srgbClr val="7D9029"/>
                </a:solidFill>
                <a:latin typeface="Courier"/>
              </a:rPr>
              <a:t>mean=</a:t>
            </a:r>
            <a:r>
              <a:rPr dirty="0">
                <a:solidFill>
                  <a:srgbClr val="06287E"/>
                </a:solidFill>
                <a:latin typeface="Courier"/>
              </a:rPr>
              <a:t>mean</a:t>
            </a:r>
            <a:r>
              <a:rPr dirty="0">
                <a:latin typeface="Courier"/>
              </a:rPr>
              <a:t>(m1.resid),</a:t>
            </a:r>
            <a:endParaRPr lang="en-US" dirty="0">
              <a:latin typeface="Courier"/>
            </a:endParaRPr>
          </a:p>
          <a:p>
            <a:pPr lvl="2" indent="0">
              <a:buNone/>
            </a:pPr>
            <a:r>
              <a:rPr dirty="0" err="1">
                <a:solidFill>
                  <a:srgbClr val="7D9029"/>
                </a:solidFill>
                <a:latin typeface="Courier"/>
              </a:rPr>
              <a:t>sd</a:t>
            </a:r>
            <a:r>
              <a:rPr dirty="0">
                <a:solidFill>
                  <a:srgbClr val="7D9029"/>
                </a:solidFill>
                <a:latin typeface="Courier"/>
              </a:rPr>
              <a:t>=</a:t>
            </a:r>
            <a:r>
              <a:rPr dirty="0" err="1">
                <a:solidFill>
                  <a:srgbClr val="06287E"/>
                </a:solidFill>
                <a:latin typeface="Courier"/>
              </a:rPr>
              <a:t>sd</a:t>
            </a:r>
            <a:r>
              <a:rPr dirty="0">
                <a:latin typeface="Courier"/>
              </a:rPr>
              <a:t>(m1.resid))</a:t>
            </a:r>
          </a:p>
          <a:p>
            <a:pPr lvl="0" indent="0">
              <a:buNone/>
            </a:pPr>
            <a:r>
              <a:rPr sz="2400" dirty="0">
                <a:latin typeface="Courier"/>
              </a:rPr>
              <a:t>## 
##  One-sample Kolmogorov-Smirnov test
## 
## data:  m1.resid
## D = 0.045812, p-value = 0.7953
## alternative hypothesis: two-sided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Residual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7354" y="734190"/>
            <a:ext cx="6146636" cy="5780075"/>
          </a:xfrm>
        </p:spPr>
        <p:txBody>
          <a:bodyPr/>
          <a:lstStyle/>
          <a:p>
            <a:pPr lvl="0" indent="0">
              <a:buNone/>
            </a:pPr>
            <a:r>
              <a:rPr dirty="0" err="1">
                <a:solidFill>
                  <a:srgbClr val="06287E"/>
                </a:solidFill>
                <a:latin typeface="Courier"/>
              </a:rPr>
              <a:t>qqnorm</a:t>
            </a:r>
            <a:r>
              <a:rPr dirty="0">
                <a:latin typeface="Courier"/>
              </a:rPr>
              <a:t>(m1.resid)</a:t>
            </a:r>
            <a:br>
              <a:rPr dirty="0"/>
            </a:br>
            <a:r>
              <a:rPr dirty="0" err="1">
                <a:solidFill>
                  <a:srgbClr val="06287E"/>
                </a:solidFill>
                <a:latin typeface="Courier"/>
              </a:rPr>
              <a:t>qqline</a:t>
            </a:r>
            <a:r>
              <a:rPr dirty="0">
                <a:latin typeface="Courier"/>
              </a:rPr>
              <a:t>(m1.resid)</a:t>
            </a:r>
          </a:p>
        </p:txBody>
      </p:sp>
      <p:pic>
        <p:nvPicPr>
          <p:cNvPr id="4" name="Picture 3" descr="FurtherCptWorkshop_powerpoint_files/figure-pptx/unnamed-chunk-5-1.png">
            <a:extLst>
              <a:ext uri="{FF2B5EF4-FFF2-40B4-BE49-F238E27FC236}">
                <a16:creationId xmlns:a16="http://schemas.microsoft.com/office/drawing/2014/main" id="{A1FE0ED5-325A-4A8B-9D33-F2AC8BB31DBF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79" y="849790"/>
            <a:ext cx="5664475" cy="56644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Residual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734190"/>
            <a:ext cx="5897990" cy="5780075"/>
          </a:xfrm>
        </p:spPr>
        <p:txBody>
          <a:bodyPr/>
          <a:lstStyle/>
          <a:p>
            <a:pPr lvl="0" indent="0">
              <a:buNone/>
            </a:pPr>
            <a:r>
              <a:rPr dirty="0" err="1">
                <a:solidFill>
                  <a:srgbClr val="06287E"/>
                </a:solidFill>
                <a:latin typeface="Courier"/>
              </a:rPr>
              <a:t>acf</a:t>
            </a:r>
            <a:r>
              <a:rPr dirty="0">
                <a:latin typeface="Courier"/>
              </a:rPr>
              <a:t>(m1.resid)</a:t>
            </a:r>
          </a:p>
        </p:txBody>
      </p:sp>
      <p:pic>
        <p:nvPicPr>
          <p:cNvPr id="4" name="Picture 3" descr="FurtherCptWorkshop_powerpoint_files/figure-pptx/unnamed-chunk-6-1.png">
            <a:extLst>
              <a:ext uri="{FF2B5EF4-FFF2-40B4-BE49-F238E27FC236}">
                <a16:creationId xmlns:a16="http://schemas.microsoft.com/office/drawing/2014/main" id="{0F311FC8-28C2-4C84-89BA-288DFF1BCF2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75595"/>
            <a:ext cx="5778500" cy="577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Outline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dirty="0"/>
              <a:t>Recap of changepoints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dirty="0"/>
              <a:t>Checking assumptions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dirty="0"/>
              <a:t>Autocorrelation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dirty="0"/>
              <a:t>Multivariate changepoints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dirty="0"/>
              <a:t>Influence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9189" y="734190"/>
            <a:ext cx="8904801" cy="5780075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Today we will use the following packages</a:t>
            </a:r>
          </a:p>
          <a:p>
            <a:pPr marL="400050" lvl="1" indent="0">
              <a:buNone/>
            </a:pPr>
            <a:r>
              <a:rPr dirty="0">
                <a:latin typeface="Courier"/>
              </a:rPr>
              <a:t>library(changepoint)</a:t>
            </a:r>
          </a:p>
          <a:p>
            <a:pPr marL="400050" lvl="1" indent="0">
              <a:buNone/>
            </a:pPr>
            <a:r>
              <a:rPr dirty="0">
                <a:latin typeface="Courier"/>
              </a:rPr>
              <a:t>library(</a:t>
            </a:r>
            <a:r>
              <a:rPr dirty="0" err="1">
                <a:latin typeface="Courier"/>
              </a:rPr>
              <a:t>EnvCpt</a:t>
            </a:r>
            <a:r>
              <a:rPr dirty="0">
                <a:latin typeface="Courier"/>
              </a:rPr>
              <a:t>)</a:t>
            </a:r>
          </a:p>
          <a:p>
            <a:pPr marL="400050" lvl="1" indent="0">
              <a:buNone/>
            </a:pPr>
            <a:r>
              <a:rPr dirty="0">
                <a:latin typeface="Courier"/>
              </a:rPr>
              <a:t>library(</a:t>
            </a:r>
            <a:r>
              <a:rPr dirty="0" err="1">
                <a:latin typeface="Courier"/>
              </a:rPr>
              <a:t>changepoint.influence</a:t>
            </a:r>
            <a:r>
              <a:rPr dirty="0">
                <a:latin typeface="Courier"/>
              </a:rPr>
              <a:t>)</a:t>
            </a:r>
          </a:p>
          <a:p>
            <a:pPr marL="400050" lvl="1" indent="0">
              <a:buNone/>
            </a:pPr>
            <a:r>
              <a:rPr dirty="0">
                <a:latin typeface="Courier"/>
              </a:rPr>
              <a:t>library(</a:t>
            </a:r>
            <a:r>
              <a:rPr dirty="0" err="1">
                <a:latin typeface="Courier"/>
              </a:rPr>
              <a:t>changepoint.geo</a:t>
            </a:r>
            <a:r>
              <a:rPr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dirty="0"/>
              <a:t>Other notable </a:t>
            </a:r>
            <a:r>
              <a:rPr dirty="0">
                <a:latin typeface="Courier"/>
              </a:rPr>
              <a:t>R</a:t>
            </a:r>
            <a:r>
              <a:rPr dirty="0"/>
              <a:t> packages are available for changepoint analysis including</a:t>
            </a:r>
          </a:p>
          <a:p>
            <a:pPr lvl="1"/>
            <a:r>
              <a:rPr dirty="0" err="1">
                <a:latin typeface="Courier"/>
              </a:rPr>
              <a:t>ecp</a:t>
            </a:r>
            <a:r>
              <a:rPr dirty="0"/>
              <a:t> - for univariate and multivariate energy test statistics</a:t>
            </a:r>
          </a:p>
          <a:p>
            <a:pPr lvl="1"/>
            <a:r>
              <a:rPr dirty="0" err="1">
                <a:latin typeface="Courier"/>
              </a:rPr>
              <a:t>InspectChangepoint</a:t>
            </a:r>
            <a:r>
              <a:rPr dirty="0"/>
              <a:t> - for multivariate Inspect projection direction mean only change</a:t>
            </a:r>
          </a:p>
          <a:p>
            <a:pPr lvl="1"/>
            <a:r>
              <a:rPr dirty="0" err="1">
                <a:latin typeface="Courier"/>
              </a:rPr>
              <a:t>hdbinseg</a:t>
            </a:r>
            <a:r>
              <a:rPr dirty="0"/>
              <a:t> - for multivariate double CUSUM test statistic</a:t>
            </a:r>
          </a:p>
          <a:p>
            <a:pPr lvl="1"/>
            <a:r>
              <a:rPr dirty="0" err="1">
                <a:latin typeface="Courier"/>
              </a:rPr>
              <a:t>BayesProject</a:t>
            </a:r>
            <a:r>
              <a:rPr dirty="0"/>
              <a:t> - for multivariate changepoints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rtherCptWorkshop_powerpoint_files/figure-pptx/unnamed-chunk-7-1.png">
            <a:extLst>
              <a:ext uri="{FF2B5EF4-FFF2-40B4-BE49-F238E27FC236}">
                <a16:creationId xmlns:a16="http://schemas.microsoft.com/office/drawing/2014/main" id="{AE679BE6-E627-418B-B213-7CD6ABF4D453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t="18088" b="3998"/>
          <a:stretch/>
        </p:blipFill>
        <p:spPr bwMode="auto">
          <a:xfrm>
            <a:off x="0" y="1972118"/>
            <a:ext cx="5328544" cy="415169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Autocorrelation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1557" y="734190"/>
            <a:ext cx="6952433" cy="5780075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What effect does autocorrelation have on our analysis?</a:t>
            </a:r>
          </a:p>
          <a:p>
            <a:pPr lvl="0" indent="0">
              <a:buNone/>
            </a:pPr>
            <a:r>
              <a:rPr sz="2400" dirty="0" err="1">
                <a:solidFill>
                  <a:srgbClr val="06287E"/>
                </a:solidFill>
                <a:latin typeface="Courier"/>
              </a:rPr>
              <a:t>set.seed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40A070"/>
                </a:solidFill>
                <a:latin typeface="Courier"/>
              </a:rPr>
              <a:t>879123</a:t>
            </a:r>
            <a:r>
              <a:rPr sz="2400" dirty="0">
                <a:latin typeface="Courier"/>
              </a:rPr>
              <a:t>)</a:t>
            </a:r>
            <a:br>
              <a:rPr sz="2400" dirty="0"/>
            </a:br>
            <a:r>
              <a:rPr sz="2400" dirty="0">
                <a:latin typeface="Courier"/>
              </a:rPr>
              <a:t>x</a:t>
            </a:r>
            <a:r>
              <a:rPr sz="2400" dirty="0">
                <a:solidFill>
                  <a:srgbClr val="007020"/>
                </a:solidFill>
                <a:latin typeface="Courier"/>
              </a:rPr>
              <a:t>=</a:t>
            </a:r>
            <a:r>
              <a:rPr sz="2400" dirty="0">
                <a:solidFill>
                  <a:srgbClr val="06287E"/>
                </a:solidFill>
                <a:latin typeface="Courier"/>
              </a:rPr>
              <a:t>c</a:t>
            </a:r>
            <a:r>
              <a:rPr sz="2400" dirty="0">
                <a:latin typeface="Courier"/>
              </a:rPr>
              <a:t>(</a:t>
            </a:r>
            <a:r>
              <a:rPr sz="2400" dirty="0" err="1">
                <a:solidFill>
                  <a:srgbClr val="06287E"/>
                </a:solidFill>
                <a:latin typeface="Courier"/>
              </a:rPr>
              <a:t>rnorm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2400" dirty="0">
                <a:latin typeface="Courier"/>
              </a:rPr>
              <a:t>),</a:t>
            </a:r>
            <a:r>
              <a:rPr sz="2400" dirty="0" err="1">
                <a:solidFill>
                  <a:srgbClr val="06287E"/>
                </a:solidFill>
                <a:latin typeface="Courier"/>
              </a:rPr>
              <a:t>rnorm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2400" dirty="0">
                <a:latin typeface="Courier"/>
              </a:rPr>
              <a:t>,</a:t>
            </a:r>
            <a:r>
              <a:rPr sz="2400" dirty="0">
                <a:solidFill>
                  <a:srgbClr val="40A070"/>
                </a:solidFill>
                <a:latin typeface="Courier"/>
              </a:rPr>
              <a:t>3</a:t>
            </a:r>
            <a:r>
              <a:rPr sz="2400" dirty="0">
                <a:latin typeface="Courier"/>
              </a:rPr>
              <a:t>))</a:t>
            </a:r>
            <a:br>
              <a:rPr sz="2400" dirty="0"/>
            </a:br>
            <a:r>
              <a:rPr sz="2400" dirty="0">
                <a:solidFill>
                  <a:srgbClr val="06287E"/>
                </a:solidFill>
                <a:latin typeface="Courier"/>
              </a:rPr>
              <a:t>plot</a:t>
            </a:r>
            <a:r>
              <a:rPr sz="2400" dirty="0">
                <a:latin typeface="Courier"/>
              </a:rPr>
              <a:t>(</a:t>
            </a:r>
            <a:r>
              <a:rPr sz="2400" dirty="0" err="1">
                <a:solidFill>
                  <a:srgbClr val="06287E"/>
                </a:solidFill>
                <a:latin typeface="Courier"/>
              </a:rPr>
              <a:t>cpt.meanvar</a:t>
            </a:r>
            <a:r>
              <a:rPr sz="2400" dirty="0">
                <a:latin typeface="Courier"/>
              </a:rPr>
              <a:t>(</a:t>
            </a:r>
            <a:r>
              <a:rPr sz="2400" dirty="0" err="1">
                <a:latin typeface="Courier"/>
              </a:rPr>
              <a:t>x,</a:t>
            </a:r>
            <a:r>
              <a:rPr sz="2400" dirty="0" err="1">
                <a:solidFill>
                  <a:srgbClr val="7D9029"/>
                </a:solidFill>
                <a:latin typeface="Courier"/>
              </a:rPr>
              <a:t>method</a:t>
            </a:r>
            <a:r>
              <a:rPr sz="2400" dirty="0">
                <a:solidFill>
                  <a:srgbClr val="7D9029"/>
                </a:solidFill>
                <a:latin typeface="Courier"/>
              </a:rPr>
              <a:t>=</a:t>
            </a:r>
            <a:r>
              <a:rPr sz="2400" dirty="0">
                <a:solidFill>
                  <a:srgbClr val="4070A0"/>
                </a:solidFill>
                <a:latin typeface="Courier"/>
              </a:rPr>
              <a:t>'PELT'</a:t>
            </a:r>
            <a:r>
              <a:rPr sz="2400" dirty="0">
                <a:latin typeface="Courier"/>
              </a:rPr>
              <a:t>))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D4E34C2-6281-4013-A9DD-9AB1544B9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76" y="5293006"/>
            <a:ext cx="3206106" cy="559364"/>
          </a:xfrm>
          <a:prstGeom prst="rect">
            <a:avLst/>
          </a:prstGeom>
        </p:spPr>
      </p:pic>
      <p:pic>
        <p:nvPicPr>
          <p:cNvPr id="4" name="Picture 3" descr="FurtherCptWorkshop_powerpoint_files/figure-pptx/unnamed-chunk-8-1.png">
            <a:extLst>
              <a:ext uri="{FF2B5EF4-FFF2-40B4-BE49-F238E27FC236}">
                <a16:creationId xmlns:a16="http://schemas.microsoft.com/office/drawing/2014/main" id="{0C7CC4E6-BF2B-40B5-B935-1FD72FD474C6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/>
          <a:srcRect t="19439" r="9118" b="4648"/>
          <a:stretch/>
        </p:blipFill>
        <p:spPr bwMode="auto">
          <a:xfrm>
            <a:off x="0" y="734190"/>
            <a:ext cx="5251622" cy="438664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Autocorrelation +ve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2768" y="734191"/>
            <a:ext cx="6841222" cy="387488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What effect does autocorrelation have on our analysis?</a:t>
            </a:r>
          </a:p>
          <a:p>
            <a:pPr lvl="0" indent="0">
              <a:buNone/>
            </a:pPr>
            <a:r>
              <a:rPr sz="2400" dirty="0">
                <a:solidFill>
                  <a:srgbClr val="06287E"/>
                </a:solidFill>
                <a:latin typeface="Courier"/>
              </a:rPr>
              <a:t>source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4070A0"/>
                </a:solidFill>
                <a:latin typeface="Courier"/>
              </a:rPr>
              <a:t>'sim.cpt.AR1.R'</a:t>
            </a:r>
            <a:r>
              <a:rPr sz="2400" dirty="0">
                <a:latin typeface="Courier"/>
              </a:rPr>
              <a:t>)</a:t>
            </a:r>
            <a:br>
              <a:rPr sz="2400" dirty="0"/>
            </a:br>
            <a:r>
              <a:rPr sz="2400" dirty="0" err="1">
                <a:solidFill>
                  <a:srgbClr val="06287E"/>
                </a:solidFill>
                <a:latin typeface="Courier"/>
              </a:rPr>
              <a:t>set.seed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40A070"/>
                </a:solidFill>
                <a:latin typeface="Courier"/>
              </a:rPr>
              <a:t>879123</a:t>
            </a:r>
            <a:r>
              <a:rPr sz="2400" dirty="0">
                <a:latin typeface="Courier"/>
              </a:rPr>
              <a:t>)</a:t>
            </a:r>
            <a:br>
              <a:rPr sz="2400" dirty="0"/>
            </a:br>
            <a:r>
              <a:rPr sz="2400" dirty="0">
                <a:latin typeface="Courier"/>
              </a:rPr>
              <a:t>x</a:t>
            </a:r>
            <a:r>
              <a:rPr sz="2400" dirty="0">
                <a:solidFill>
                  <a:srgbClr val="007020"/>
                </a:solidFill>
                <a:latin typeface="Courier"/>
              </a:rPr>
              <a:t>=</a:t>
            </a:r>
            <a:r>
              <a:rPr sz="2400" dirty="0">
                <a:solidFill>
                  <a:srgbClr val="06287E"/>
                </a:solidFill>
                <a:latin typeface="Courier"/>
              </a:rPr>
              <a:t>sim.cpt.AR1</a:t>
            </a:r>
            <a:r>
              <a:rPr sz="2400" dirty="0">
                <a:latin typeface="Courier"/>
              </a:rPr>
              <a:t>(</a:t>
            </a:r>
            <a:r>
              <a:rPr sz="2400" dirty="0" err="1">
                <a:solidFill>
                  <a:srgbClr val="7D9029"/>
                </a:solidFill>
                <a:latin typeface="Courier"/>
              </a:rPr>
              <a:t>cpts</a:t>
            </a:r>
            <a:r>
              <a:rPr sz="2400" dirty="0">
                <a:solidFill>
                  <a:srgbClr val="7D9029"/>
                </a:solidFill>
                <a:latin typeface="Courier"/>
              </a:rPr>
              <a:t>=</a:t>
            </a:r>
            <a:r>
              <a:rPr sz="2400" dirty="0">
                <a:solidFill>
                  <a:srgbClr val="06287E"/>
                </a:solidFill>
                <a:latin typeface="Courier"/>
              </a:rPr>
              <a:t>c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40A070"/>
                </a:solidFill>
                <a:latin typeface="Courier"/>
              </a:rPr>
              <a:t>0</a:t>
            </a:r>
            <a:r>
              <a:rPr sz="2400" dirty="0">
                <a:latin typeface="Courier"/>
              </a:rPr>
              <a:t>,</a:t>
            </a:r>
            <a:r>
              <a:rPr sz="24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2400" dirty="0">
                <a:latin typeface="Courier"/>
              </a:rPr>
              <a:t>,</a:t>
            </a:r>
            <a:r>
              <a:rPr sz="2400" dirty="0">
                <a:solidFill>
                  <a:srgbClr val="40A070"/>
                </a:solidFill>
                <a:latin typeface="Courier"/>
              </a:rPr>
              <a:t>200</a:t>
            </a:r>
            <a:r>
              <a:rPr sz="2400" dirty="0">
                <a:latin typeface="Courier"/>
              </a:rPr>
              <a:t>),</a:t>
            </a:r>
            <a:endParaRPr lang="en-US" sz="2400" dirty="0">
              <a:latin typeface="Courier"/>
            </a:endParaRPr>
          </a:p>
          <a:p>
            <a:pPr lvl="0" indent="0">
              <a:buNone/>
            </a:pPr>
            <a:r>
              <a:rPr lang="en-US" sz="2400" dirty="0">
                <a:solidFill>
                  <a:srgbClr val="7D9029"/>
                </a:solidFill>
                <a:latin typeface="Courier"/>
              </a:rPr>
              <a:t>    </a:t>
            </a:r>
            <a:r>
              <a:rPr sz="2400" dirty="0">
                <a:solidFill>
                  <a:srgbClr val="7D9029"/>
                </a:solidFill>
                <a:latin typeface="Courier"/>
              </a:rPr>
              <a:t>X=</a:t>
            </a:r>
            <a:r>
              <a:rPr sz="2400" dirty="0" err="1">
                <a:solidFill>
                  <a:srgbClr val="06287E"/>
                </a:solidFill>
                <a:latin typeface="Courier"/>
              </a:rPr>
              <a:t>cbind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06287E"/>
                </a:solidFill>
                <a:latin typeface="Courier"/>
              </a:rPr>
              <a:t>rep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40A070"/>
                </a:solidFill>
                <a:latin typeface="Courier"/>
              </a:rPr>
              <a:t>1</a:t>
            </a:r>
            <a:r>
              <a:rPr sz="2400" dirty="0">
                <a:latin typeface="Courier"/>
              </a:rPr>
              <a:t>,</a:t>
            </a:r>
            <a:r>
              <a:rPr sz="2400" dirty="0">
                <a:solidFill>
                  <a:srgbClr val="40A070"/>
                </a:solidFill>
                <a:latin typeface="Courier"/>
              </a:rPr>
              <a:t>200</a:t>
            </a:r>
            <a:r>
              <a:rPr sz="2400" dirty="0">
                <a:latin typeface="Courier"/>
              </a:rPr>
              <a:t>)),</a:t>
            </a:r>
            <a:r>
              <a:rPr sz="2400" dirty="0" err="1">
                <a:solidFill>
                  <a:srgbClr val="7D9029"/>
                </a:solidFill>
                <a:latin typeface="Courier"/>
              </a:rPr>
              <a:t>init</a:t>
            </a:r>
            <a:r>
              <a:rPr sz="2400" dirty="0">
                <a:solidFill>
                  <a:srgbClr val="7D9029"/>
                </a:solidFill>
                <a:latin typeface="Courier"/>
              </a:rPr>
              <a:t>=</a:t>
            </a:r>
            <a:r>
              <a:rPr sz="2400" dirty="0">
                <a:solidFill>
                  <a:srgbClr val="40A070"/>
                </a:solidFill>
                <a:latin typeface="Courier"/>
              </a:rPr>
              <a:t>0</a:t>
            </a:r>
            <a:r>
              <a:rPr sz="2400" dirty="0">
                <a:latin typeface="Courier"/>
              </a:rPr>
              <a:t>,</a:t>
            </a:r>
            <a:br>
              <a:rPr sz="2400" dirty="0"/>
            </a:br>
            <a:r>
              <a:rPr sz="2400" dirty="0">
                <a:latin typeface="Courier"/>
              </a:rPr>
              <a:t>    </a:t>
            </a:r>
            <a:r>
              <a:rPr sz="2400" dirty="0">
                <a:solidFill>
                  <a:srgbClr val="7D9029"/>
                </a:solidFill>
                <a:latin typeface="Courier"/>
              </a:rPr>
              <a:t>beta=</a:t>
            </a:r>
            <a:r>
              <a:rPr sz="2400" dirty="0" err="1">
                <a:solidFill>
                  <a:srgbClr val="06287E"/>
                </a:solidFill>
                <a:latin typeface="Courier"/>
              </a:rPr>
              <a:t>rbind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06287E"/>
                </a:solidFill>
                <a:latin typeface="Courier"/>
              </a:rPr>
              <a:t>c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40A070"/>
                </a:solidFill>
                <a:latin typeface="Courier"/>
              </a:rPr>
              <a:t>0</a:t>
            </a:r>
            <a:r>
              <a:rPr sz="2400" dirty="0">
                <a:latin typeface="Courier"/>
              </a:rPr>
              <a:t>,</a:t>
            </a:r>
            <a:r>
              <a:rPr sz="2400" dirty="0">
                <a:solidFill>
                  <a:srgbClr val="40A070"/>
                </a:solidFill>
                <a:latin typeface="Courier"/>
              </a:rPr>
              <a:t>0.9</a:t>
            </a:r>
            <a:r>
              <a:rPr sz="2400" dirty="0">
                <a:latin typeface="Courier"/>
              </a:rPr>
              <a:t>),</a:t>
            </a:r>
            <a:r>
              <a:rPr sz="2400" dirty="0">
                <a:solidFill>
                  <a:srgbClr val="06287E"/>
                </a:solidFill>
                <a:latin typeface="Courier"/>
              </a:rPr>
              <a:t>c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40A070"/>
                </a:solidFill>
                <a:latin typeface="Courier"/>
              </a:rPr>
              <a:t>1</a:t>
            </a:r>
            <a:r>
              <a:rPr sz="2400" dirty="0">
                <a:latin typeface="Courier"/>
              </a:rPr>
              <a:t>,</a:t>
            </a:r>
            <a:r>
              <a:rPr sz="2400" dirty="0">
                <a:solidFill>
                  <a:srgbClr val="40A070"/>
                </a:solidFill>
                <a:latin typeface="Courier"/>
              </a:rPr>
              <a:t>0.9</a:t>
            </a:r>
            <a:r>
              <a:rPr sz="2400" dirty="0">
                <a:latin typeface="Courier"/>
              </a:rPr>
              <a:t>)),</a:t>
            </a:r>
            <a:endParaRPr lang="en-US" sz="2400" dirty="0">
              <a:latin typeface="Courier"/>
            </a:endParaRPr>
          </a:p>
          <a:p>
            <a:pPr lvl="0" indent="0">
              <a:buNone/>
            </a:pPr>
            <a:r>
              <a:rPr lang="en-US" sz="2400" dirty="0">
                <a:solidFill>
                  <a:srgbClr val="7D9029"/>
                </a:solidFill>
                <a:latin typeface="Courier"/>
              </a:rPr>
              <a:t>    </a:t>
            </a:r>
            <a:r>
              <a:rPr sz="2400" dirty="0">
                <a:solidFill>
                  <a:srgbClr val="7D9029"/>
                </a:solidFill>
                <a:latin typeface="Courier"/>
              </a:rPr>
              <a:t>sig2=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40A070"/>
                </a:solidFill>
                <a:latin typeface="Courier"/>
              </a:rPr>
              <a:t>1-0.9</a:t>
            </a:r>
            <a:r>
              <a:rPr sz="2400" dirty="0">
                <a:solidFill>
                  <a:srgbClr val="4070A0"/>
                </a:solidFill>
                <a:latin typeface="Courier"/>
              </a:rPr>
              <a:t>^</a:t>
            </a:r>
            <a:r>
              <a:rPr sz="2400" dirty="0">
                <a:solidFill>
                  <a:srgbClr val="40A070"/>
                </a:solidFill>
                <a:latin typeface="Courier"/>
              </a:rPr>
              <a:t>2</a:t>
            </a:r>
            <a:r>
              <a:rPr sz="2400" dirty="0">
                <a:latin typeface="Courier"/>
              </a:rPr>
              <a:t>),</a:t>
            </a:r>
            <a:r>
              <a:rPr sz="2400" dirty="0" err="1">
                <a:solidFill>
                  <a:srgbClr val="7D9029"/>
                </a:solidFill>
                <a:latin typeface="Courier"/>
              </a:rPr>
              <a:t>nsim</a:t>
            </a:r>
            <a:r>
              <a:rPr sz="2400" dirty="0">
                <a:solidFill>
                  <a:srgbClr val="7D9029"/>
                </a:solidFill>
                <a:latin typeface="Courier"/>
              </a:rPr>
              <a:t>=</a:t>
            </a:r>
            <a:r>
              <a:rPr sz="2400" dirty="0">
                <a:solidFill>
                  <a:srgbClr val="40A070"/>
                </a:solidFill>
                <a:latin typeface="Courier"/>
              </a:rPr>
              <a:t>1</a:t>
            </a:r>
            <a:r>
              <a:rPr sz="2400" dirty="0">
                <a:latin typeface="Courier"/>
              </a:rPr>
              <a:t>)</a:t>
            </a:r>
            <a:br>
              <a:rPr sz="2400" dirty="0"/>
            </a:br>
            <a:r>
              <a:rPr sz="2400" dirty="0">
                <a:solidFill>
                  <a:srgbClr val="06287E"/>
                </a:solidFill>
                <a:latin typeface="Courier"/>
              </a:rPr>
              <a:t>plot</a:t>
            </a:r>
            <a:r>
              <a:rPr sz="2400" dirty="0">
                <a:latin typeface="Courier"/>
              </a:rPr>
              <a:t>(</a:t>
            </a:r>
            <a:r>
              <a:rPr sz="2400" dirty="0" err="1">
                <a:solidFill>
                  <a:srgbClr val="06287E"/>
                </a:solidFill>
                <a:latin typeface="Courier"/>
              </a:rPr>
              <a:t>cpt.meanvar</a:t>
            </a:r>
            <a:r>
              <a:rPr sz="2400" dirty="0">
                <a:latin typeface="Courier"/>
              </a:rPr>
              <a:t>(</a:t>
            </a:r>
            <a:r>
              <a:rPr sz="2400" dirty="0" err="1">
                <a:latin typeface="Courier"/>
              </a:rPr>
              <a:t>x,</a:t>
            </a:r>
            <a:r>
              <a:rPr sz="2400" dirty="0" err="1">
                <a:solidFill>
                  <a:srgbClr val="7D9029"/>
                </a:solidFill>
                <a:latin typeface="Courier"/>
              </a:rPr>
              <a:t>method</a:t>
            </a:r>
            <a:r>
              <a:rPr sz="2400" dirty="0">
                <a:solidFill>
                  <a:srgbClr val="7D9029"/>
                </a:solidFill>
                <a:latin typeface="Courier"/>
              </a:rPr>
              <a:t>=</a:t>
            </a:r>
            <a:r>
              <a:rPr sz="2400" dirty="0">
                <a:solidFill>
                  <a:srgbClr val="4070A0"/>
                </a:solidFill>
                <a:latin typeface="Courier"/>
              </a:rPr>
              <a:t>'PELT'</a:t>
            </a:r>
            <a:r>
              <a:rPr sz="2400" dirty="0">
                <a:latin typeface="Courier"/>
              </a:rPr>
              <a:t>))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376C-5B5B-41D2-86DE-1EC0538B3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28" y="5898928"/>
            <a:ext cx="3629532" cy="3905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7AAA449-6858-47D5-AA42-662EE557A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307" y="6450050"/>
            <a:ext cx="1695687" cy="3905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2B8CB8-1838-4770-A15E-956339FF29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7303" y="5448103"/>
            <a:ext cx="1400370" cy="6858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8A8C109-070F-427F-B1A3-E477362C0A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3648" y="6133999"/>
            <a:ext cx="3705742" cy="7240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E48FD64-7D13-44BA-8816-7CB0AEA72E17}"/>
              </a:ext>
            </a:extLst>
          </p:cNvPr>
          <p:cNvSpPr txBox="1"/>
          <p:nvPr/>
        </p:nvSpPr>
        <p:spPr>
          <a:xfrm>
            <a:off x="0" y="4936173"/>
            <a:ext cx="61413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AR(1) model: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rtherCptWorkshop_powerpoint_files/figure-pptx/unnamed-chunk-9-1.png">
            <a:extLst>
              <a:ext uri="{FF2B5EF4-FFF2-40B4-BE49-F238E27FC236}">
                <a16:creationId xmlns:a16="http://schemas.microsoft.com/office/drawing/2014/main" id="{D13FC133-383B-4DE6-89C1-9D426A15E732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1408670"/>
            <a:ext cx="5403610" cy="540361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Autocorrelation -ve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995" y="734190"/>
            <a:ext cx="7248995" cy="5780075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What effect does autocorrelation have on our analysis?</a:t>
            </a:r>
          </a:p>
          <a:p>
            <a:pPr lvl="0" indent="0">
              <a:buNone/>
            </a:pPr>
            <a:r>
              <a:rPr sz="2400" dirty="0" err="1">
                <a:solidFill>
                  <a:srgbClr val="06287E"/>
                </a:solidFill>
                <a:latin typeface="Courier"/>
              </a:rPr>
              <a:t>set.seed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40A070"/>
                </a:solidFill>
                <a:latin typeface="Courier"/>
              </a:rPr>
              <a:t>879123</a:t>
            </a:r>
            <a:r>
              <a:rPr sz="2400" dirty="0">
                <a:latin typeface="Courier"/>
              </a:rPr>
              <a:t>)</a:t>
            </a:r>
            <a:br>
              <a:rPr sz="2400" dirty="0"/>
            </a:br>
            <a:r>
              <a:rPr sz="2400" dirty="0">
                <a:latin typeface="Courier"/>
              </a:rPr>
              <a:t>x</a:t>
            </a:r>
            <a:r>
              <a:rPr sz="2400" dirty="0">
                <a:solidFill>
                  <a:srgbClr val="007020"/>
                </a:solidFill>
                <a:latin typeface="Courier"/>
              </a:rPr>
              <a:t>=</a:t>
            </a:r>
            <a:r>
              <a:rPr sz="2400" dirty="0">
                <a:solidFill>
                  <a:srgbClr val="06287E"/>
                </a:solidFill>
                <a:latin typeface="Courier"/>
              </a:rPr>
              <a:t>sim.cpt.AR1</a:t>
            </a:r>
            <a:r>
              <a:rPr sz="2400" dirty="0">
                <a:latin typeface="Courier"/>
              </a:rPr>
              <a:t>(</a:t>
            </a:r>
            <a:r>
              <a:rPr sz="2400" dirty="0" err="1">
                <a:solidFill>
                  <a:srgbClr val="7D9029"/>
                </a:solidFill>
                <a:latin typeface="Courier"/>
              </a:rPr>
              <a:t>cpts</a:t>
            </a:r>
            <a:r>
              <a:rPr sz="2400" dirty="0">
                <a:solidFill>
                  <a:srgbClr val="7D9029"/>
                </a:solidFill>
                <a:latin typeface="Courier"/>
              </a:rPr>
              <a:t>=</a:t>
            </a:r>
            <a:r>
              <a:rPr sz="2400" dirty="0">
                <a:solidFill>
                  <a:srgbClr val="06287E"/>
                </a:solidFill>
                <a:latin typeface="Courier"/>
              </a:rPr>
              <a:t>c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40A070"/>
                </a:solidFill>
                <a:latin typeface="Courier"/>
              </a:rPr>
              <a:t>0</a:t>
            </a:r>
            <a:r>
              <a:rPr sz="2400" dirty="0">
                <a:latin typeface="Courier"/>
              </a:rPr>
              <a:t>,</a:t>
            </a:r>
            <a:r>
              <a:rPr sz="24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2400" dirty="0">
                <a:latin typeface="Courier"/>
              </a:rPr>
              <a:t>,</a:t>
            </a:r>
            <a:r>
              <a:rPr sz="2400" dirty="0">
                <a:solidFill>
                  <a:srgbClr val="40A070"/>
                </a:solidFill>
                <a:latin typeface="Courier"/>
              </a:rPr>
              <a:t>200</a:t>
            </a:r>
            <a:r>
              <a:rPr sz="2400" dirty="0">
                <a:latin typeface="Courier"/>
              </a:rPr>
              <a:t>),</a:t>
            </a:r>
            <a:endParaRPr lang="en-US" sz="2400" dirty="0">
              <a:latin typeface="Courier"/>
            </a:endParaRPr>
          </a:p>
          <a:p>
            <a:pPr lvl="0" indent="0">
              <a:buNone/>
            </a:pPr>
            <a:r>
              <a:rPr lang="en-US" sz="2400" dirty="0">
                <a:solidFill>
                  <a:srgbClr val="7D9029"/>
                </a:solidFill>
                <a:latin typeface="Courier"/>
              </a:rPr>
              <a:t>    </a:t>
            </a:r>
            <a:r>
              <a:rPr sz="2400" dirty="0">
                <a:solidFill>
                  <a:srgbClr val="7D9029"/>
                </a:solidFill>
                <a:latin typeface="Courier"/>
              </a:rPr>
              <a:t>X=</a:t>
            </a:r>
            <a:r>
              <a:rPr sz="2400" dirty="0" err="1">
                <a:solidFill>
                  <a:srgbClr val="06287E"/>
                </a:solidFill>
                <a:latin typeface="Courier"/>
              </a:rPr>
              <a:t>cbind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06287E"/>
                </a:solidFill>
                <a:latin typeface="Courier"/>
              </a:rPr>
              <a:t>rep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40A070"/>
                </a:solidFill>
                <a:latin typeface="Courier"/>
              </a:rPr>
              <a:t>1</a:t>
            </a:r>
            <a:r>
              <a:rPr sz="2400" dirty="0">
                <a:latin typeface="Courier"/>
              </a:rPr>
              <a:t>,</a:t>
            </a:r>
            <a:r>
              <a:rPr sz="2400" dirty="0">
                <a:solidFill>
                  <a:srgbClr val="40A070"/>
                </a:solidFill>
                <a:latin typeface="Courier"/>
              </a:rPr>
              <a:t>200</a:t>
            </a:r>
            <a:r>
              <a:rPr sz="2400" dirty="0">
                <a:latin typeface="Courier"/>
              </a:rPr>
              <a:t>)),</a:t>
            </a:r>
            <a:r>
              <a:rPr sz="2400" dirty="0" err="1">
                <a:solidFill>
                  <a:srgbClr val="7D9029"/>
                </a:solidFill>
                <a:latin typeface="Courier"/>
              </a:rPr>
              <a:t>init</a:t>
            </a:r>
            <a:r>
              <a:rPr sz="2400" dirty="0">
                <a:solidFill>
                  <a:srgbClr val="7D9029"/>
                </a:solidFill>
                <a:latin typeface="Courier"/>
              </a:rPr>
              <a:t>=</a:t>
            </a:r>
            <a:r>
              <a:rPr sz="2400" dirty="0">
                <a:solidFill>
                  <a:srgbClr val="40A070"/>
                </a:solidFill>
                <a:latin typeface="Courier"/>
              </a:rPr>
              <a:t>0</a:t>
            </a:r>
            <a:r>
              <a:rPr sz="2400" dirty="0">
                <a:latin typeface="Courier"/>
              </a:rPr>
              <a:t>,</a:t>
            </a:r>
            <a:br>
              <a:rPr sz="2400" dirty="0"/>
            </a:br>
            <a:r>
              <a:rPr sz="2400" dirty="0">
                <a:latin typeface="Courier"/>
              </a:rPr>
              <a:t>    </a:t>
            </a:r>
            <a:r>
              <a:rPr sz="2400" dirty="0">
                <a:solidFill>
                  <a:srgbClr val="7D9029"/>
                </a:solidFill>
                <a:latin typeface="Courier"/>
              </a:rPr>
              <a:t>beta=</a:t>
            </a:r>
            <a:r>
              <a:rPr sz="2400" dirty="0" err="1">
                <a:solidFill>
                  <a:srgbClr val="06287E"/>
                </a:solidFill>
                <a:latin typeface="Courier"/>
              </a:rPr>
              <a:t>rbind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06287E"/>
                </a:solidFill>
                <a:latin typeface="Courier"/>
              </a:rPr>
              <a:t>c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40A070"/>
                </a:solidFill>
                <a:latin typeface="Courier"/>
              </a:rPr>
              <a:t>0</a:t>
            </a:r>
            <a:r>
              <a:rPr sz="2400" dirty="0">
                <a:latin typeface="Courier"/>
              </a:rPr>
              <a:t>,</a:t>
            </a:r>
            <a:r>
              <a:rPr sz="2400" dirty="0">
                <a:solidFill>
                  <a:srgbClr val="4070A0"/>
                </a:solidFill>
                <a:latin typeface="Courier"/>
              </a:rPr>
              <a:t>-</a:t>
            </a:r>
            <a:r>
              <a:rPr sz="2400" dirty="0">
                <a:solidFill>
                  <a:srgbClr val="40A070"/>
                </a:solidFill>
                <a:latin typeface="Courier"/>
              </a:rPr>
              <a:t>0.9</a:t>
            </a:r>
            <a:r>
              <a:rPr sz="2400" dirty="0">
                <a:latin typeface="Courier"/>
              </a:rPr>
              <a:t>),</a:t>
            </a:r>
            <a:r>
              <a:rPr sz="2400" dirty="0">
                <a:solidFill>
                  <a:srgbClr val="06287E"/>
                </a:solidFill>
                <a:latin typeface="Courier"/>
              </a:rPr>
              <a:t>c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40A070"/>
                </a:solidFill>
                <a:latin typeface="Courier"/>
              </a:rPr>
              <a:t>1</a:t>
            </a:r>
            <a:r>
              <a:rPr sz="2400" dirty="0">
                <a:latin typeface="Courier"/>
              </a:rPr>
              <a:t>,</a:t>
            </a:r>
            <a:r>
              <a:rPr sz="2400" dirty="0">
                <a:solidFill>
                  <a:srgbClr val="4070A0"/>
                </a:solidFill>
                <a:latin typeface="Courier"/>
              </a:rPr>
              <a:t>-</a:t>
            </a:r>
            <a:r>
              <a:rPr sz="2400" dirty="0">
                <a:solidFill>
                  <a:srgbClr val="40A070"/>
                </a:solidFill>
                <a:latin typeface="Courier"/>
              </a:rPr>
              <a:t>0.9</a:t>
            </a:r>
            <a:r>
              <a:rPr sz="2400" dirty="0">
                <a:latin typeface="Courier"/>
              </a:rPr>
              <a:t>)),</a:t>
            </a:r>
            <a:endParaRPr lang="en-US" sz="2400" dirty="0">
              <a:latin typeface="Courier"/>
            </a:endParaRPr>
          </a:p>
          <a:p>
            <a:pPr lvl="0" indent="0">
              <a:buNone/>
            </a:pPr>
            <a:r>
              <a:rPr lang="en-US" sz="2400" dirty="0">
                <a:solidFill>
                  <a:srgbClr val="7D9029"/>
                </a:solidFill>
                <a:latin typeface="Courier"/>
              </a:rPr>
              <a:t>    </a:t>
            </a:r>
            <a:r>
              <a:rPr sz="2400" dirty="0">
                <a:solidFill>
                  <a:srgbClr val="7D9029"/>
                </a:solidFill>
                <a:latin typeface="Courier"/>
              </a:rPr>
              <a:t>sig2=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40A070"/>
                </a:solidFill>
                <a:latin typeface="Courier"/>
              </a:rPr>
              <a:t>1-0.9</a:t>
            </a:r>
            <a:r>
              <a:rPr sz="2400" dirty="0">
                <a:solidFill>
                  <a:srgbClr val="4070A0"/>
                </a:solidFill>
                <a:latin typeface="Courier"/>
              </a:rPr>
              <a:t>^</a:t>
            </a:r>
            <a:r>
              <a:rPr sz="2400" dirty="0">
                <a:solidFill>
                  <a:srgbClr val="40A070"/>
                </a:solidFill>
                <a:latin typeface="Courier"/>
              </a:rPr>
              <a:t>2</a:t>
            </a:r>
            <a:r>
              <a:rPr sz="2400" dirty="0">
                <a:latin typeface="Courier"/>
              </a:rPr>
              <a:t>),</a:t>
            </a:r>
            <a:r>
              <a:rPr sz="2400" dirty="0" err="1">
                <a:solidFill>
                  <a:srgbClr val="7D9029"/>
                </a:solidFill>
                <a:latin typeface="Courier"/>
              </a:rPr>
              <a:t>nsim</a:t>
            </a:r>
            <a:r>
              <a:rPr sz="2400" dirty="0">
                <a:solidFill>
                  <a:srgbClr val="7D9029"/>
                </a:solidFill>
                <a:latin typeface="Courier"/>
              </a:rPr>
              <a:t>=</a:t>
            </a:r>
            <a:r>
              <a:rPr sz="2400" dirty="0">
                <a:solidFill>
                  <a:srgbClr val="40A070"/>
                </a:solidFill>
                <a:latin typeface="Courier"/>
              </a:rPr>
              <a:t>1</a:t>
            </a:r>
            <a:r>
              <a:rPr sz="2400" dirty="0">
                <a:latin typeface="Courier"/>
              </a:rPr>
              <a:t>)</a:t>
            </a:r>
            <a:br>
              <a:rPr sz="2400" dirty="0"/>
            </a:br>
            <a:r>
              <a:rPr sz="2400" dirty="0">
                <a:solidFill>
                  <a:srgbClr val="06287E"/>
                </a:solidFill>
                <a:latin typeface="Courier"/>
              </a:rPr>
              <a:t>plot</a:t>
            </a:r>
            <a:r>
              <a:rPr sz="2400" dirty="0">
                <a:latin typeface="Courier"/>
              </a:rPr>
              <a:t>(</a:t>
            </a:r>
            <a:r>
              <a:rPr sz="2400" dirty="0" err="1">
                <a:solidFill>
                  <a:srgbClr val="06287E"/>
                </a:solidFill>
                <a:latin typeface="Courier"/>
              </a:rPr>
              <a:t>cpt.meanvar</a:t>
            </a:r>
            <a:r>
              <a:rPr sz="2400" dirty="0">
                <a:latin typeface="Courier"/>
              </a:rPr>
              <a:t>(</a:t>
            </a:r>
            <a:r>
              <a:rPr sz="2400" dirty="0" err="1">
                <a:latin typeface="Courier"/>
              </a:rPr>
              <a:t>x,</a:t>
            </a:r>
            <a:r>
              <a:rPr sz="2400" dirty="0" err="1">
                <a:solidFill>
                  <a:srgbClr val="7D9029"/>
                </a:solidFill>
                <a:latin typeface="Courier"/>
              </a:rPr>
              <a:t>method</a:t>
            </a:r>
            <a:r>
              <a:rPr sz="2400" dirty="0">
                <a:solidFill>
                  <a:srgbClr val="7D9029"/>
                </a:solidFill>
                <a:latin typeface="Courier"/>
              </a:rPr>
              <a:t>=</a:t>
            </a:r>
            <a:r>
              <a:rPr sz="2400" dirty="0">
                <a:solidFill>
                  <a:srgbClr val="4070A0"/>
                </a:solidFill>
                <a:latin typeface="Courier"/>
              </a:rPr>
              <a:t>'PELT'</a:t>
            </a:r>
            <a:r>
              <a:rPr sz="2400" dirty="0">
                <a:latin typeface="Courier"/>
              </a:rPr>
              <a:t>))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Take a look at the “Lai2005fig4” data in the </a:t>
            </a:r>
            <a:r>
              <a:rPr>
                <a:latin typeface="Courier"/>
              </a:rPr>
              <a:t>changepoint</a:t>
            </a:r>
            <a:r>
              <a:t> package. Fit changes in mean as below, then check the residuals.</a:t>
            </a:r>
          </a:p>
          <a:p>
            <a:pPr marL="0" lvl="0" indent="0">
              <a:buNone/>
            </a:pPr>
            <a:r>
              <a:t>Are the assumptions of our model reasonable?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data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"Lai2005fig4"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out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06287E"/>
                </a:solidFill>
                <a:latin typeface="Courier"/>
              </a:rPr>
              <a:t>cpt.mean</a:t>
            </a:r>
            <a:r>
              <a:rPr>
                <a:latin typeface="Courier"/>
              </a:rPr>
              <a:t>(Lai2005fig4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GBM29,</a:t>
            </a:r>
            <a:r>
              <a:rPr>
                <a:solidFill>
                  <a:srgbClr val="7D9029"/>
                </a:solidFill>
                <a:latin typeface="Courier"/>
              </a:rPr>
              <a:t>method=</a:t>
            </a:r>
            <a:r>
              <a:rPr>
                <a:solidFill>
                  <a:srgbClr val="4070A0"/>
                </a:solidFill>
                <a:latin typeface="Courier"/>
              </a:rPr>
              <a:t>'PELT'</a:t>
            </a:r>
            <a:r>
              <a:rPr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t>Don’t forget to look at the data!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EnvCpt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EnvCpt automatically fits 12 different models to your data:</a:t>
            </a:r>
          </a:p>
          <a:p>
            <a:pPr lvl="1"/>
            <a:r>
              <a:t>Flat mean (+AR1, +AR2, +Change, +AR1+Change, +AR2+Change)</a:t>
            </a:r>
          </a:p>
          <a:p>
            <a:pPr lvl="1"/>
            <a:r>
              <a:t>Trend mean (+AR1, +AR2, +Change, +AR1+Change, +AR2+Change)</a:t>
            </a:r>
          </a:p>
          <a:p>
            <a:pPr marL="0" lvl="0" indent="0">
              <a:buNone/>
            </a:pPr>
            <a:r>
              <a:t>AR1= autoregressive of order 1 = current data point is strongly related to the last data point.</a:t>
            </a:r>
          </a:p>
          <a:p>
            <a:pPr marL="0" lvl="0" indent="0">
              <a:buNone/>
            </a:pPr>
            <a:r>
              <a:rPr b="1"/>
              <a:t>BONUS</a:t>
            </a:r>
            <a:r>
              <a:t>: Can see which model is best</a:t>
            </a:r>
          </a:p>
          <a:p>
            <a:pPr marL="0" lvl="0" indent="0">
              <a:buNone/>
            </a:pPr>
            <a:r>
              <a:rPr b="1"/>
              <a:t>PITFALL</a:t>
            </a:r>
            <a:r>
              <a:t>: Might be best to use another model which isn’t checked - always look at the fit!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References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Video Tutorials: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NHS-R Community Conference 2020. Introduction to changepoint analysis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https://www.youtube.com/watch?v=WelmlZK5G2Y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NHS-R Community Conference 2020. Further Changepoint Analysis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  <a:hlinkClick r:id="rId3"/>
              </a:rPr>
              <a:t>https://www.youtube.com/watch?v=GP5O3_iko1M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Roboto" panose="02000000000000000000" pitchFamily="2" charset="0"/>
              </a:rPr>
              <a:t>useR</a:t>
            </a:r>
            <a:r>
              <a:rPr lang="en-US" b="0" i="0" dirty="0">
                <a:effectLst/>
                <a:latin typeface="Roboto" panose="02000000000000000000" pitchFamily="2" charset="0"/>
              </a:rPr>
              <a:t>! International R User 2017 Conference Introduction to optimal changepoint detection algorithms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https://www.youtube.com/watch?v=I7jUBro78RM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Git-Repos for the tutorials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https://github.com/tdhock/change-tutorial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https://github.com/rkillick/intro-changepoint-course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https://github.com/rkillick/further-changepoints-course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6609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rtherCptWorkshop_powerpoint_files/figure-pptx/unnamed-chunk-12-1.png">
            <a:extLst>
              <a:ext uri="{FF2B5EF4-FFF2-40B4-BE49-F238E27FC236}">
                <a16:creationId xmlns:a16="http://schemas.microsoft.com/office/drawing/2014/main" id="{85D9CE80-BB76-44D7-8BFD-029BFF739DB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79" y="735765"/>
            <a:ext cx="5778500" cy="577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EnvCpt: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5255" y="1027583"/>
            <a:ext cx="7767979" cy="5780075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sz="2400" dirty="0" err="1">
                <a:solidFill>
                  <a:srgbClr val="06287E"/>
                </a:solidFill>
                <a:latin typeface="Courier"/>
              </a:rPr>
              <a:t>set.seed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40A070"/>
                </a:solidFill>
                <a:latin typeface="Courier"/>
              </a:rPr>
              <a:t>879123</a:t>
            </a:r>
            <a:r>
              <a:rPr sz="2400" dirty="0">
                <a:latin typeface="Courier"/>
              </a:rPr>
              <a:t>)</a:t>
            </a:r>
            <a:br>
              <a:rPr sz="2400" dirty="0"/>
            </a:br>
            <a:r>
              <a:rPr sz="2400" dirty="0">
                <a:latin typeface="Courier"/>
              </a:rPr>
              <a:t>x</a:t>
            </a:r>
            <a:r>
              <a:rPr sz="2400" dirty="0">
                <a:solidFill>
                  <a:srgbClr val="007020"/>
                </a:solidFill>
                <a:latin typeface="Courier"/>
              </a:rPr>
              <a:t>=</a:t>
            </a:r>
            <a:r>
              <a:rPr sz="2400" dirty="0">
                <a:solidFill>
                  <a:srgbClr val="06287E"/>
                </a:solidFill>
                <a:latin typeface="Courier"/>
              </a:rPr>
              <a:t>sim.cpt.AR1</a:t>
            </a:r>
            <a:r>
              <a:rPr sz="2400" dirty="0">
                <a:latin typeface="Courier"/>
              </a:rPr>
              <a:t>(</a:t>
            </a:r>
            <a:r>
              <a:rPr sz="2400" dirty="0" err="1">
                <a:solidFill>
                  <a:srgbClr val="7D9029"/>
                </a:solidFill>
                <a:latin typeface="Courier"/>
              </a:rPr>
              <a:t>cpts</a:t>
            </a:r>
            <a:r>
              <a:rPr sz="2400" dirty="0">
                <a:solidFill>
                  <a:srgbClr val="7D9029"/>
                </a:solidFill>
                <a:latin typeface="Courier"/>
              </a:rPr>
              <a:t>=</a:t>
            </a:r>
            <a:r>
              <a:rPr sz="2400" dirty="0">
                <a:solidFill>
                  <a:srgbClr val="06287E"/>
                </a:solidFill>
                <a:latin typeface="Courier"/>
              </a:rPr>
              <a:t>c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40A070"/>
                </a:solidFill>
                <a:latin typeface="Courier"/>
              </a:rPr>
              <a:t>0</a:t>
            </a:r>
            <a:r>
              <a:rPr sz="2400" dirty="0">
                <a:latin typeface="Courier"/>
              </a:rPr>
              <a:t>,</a:t>
            </a:r>
            <a:r>
              <a:rPr sz="24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2400" dirty="0">
                <a:latin typeface="Courier"/>
              </a:rPr>
              <a:t>,</a:t>
            </a:r>
            <a:r>
              <a:rPr sz="2400" dirty="0">
                <a:solidFill>
                  <a:srgbClr val="40A070"/>
                </a:solidFill>
                <a:latin typeface="Courier"/>
              </a:rPr>
              <a:t>200</a:t>
            </a:r>
            <a:r>
              <a:rPr sz="2400" dirty="0">
                <a:latin typeface="Courier"/>
              </a:rPr>
              <a:t>),</a:t>
            </a:r>
            <a:endParaRPr lang="en-US" sz="2400" dirty="0">
              <a:latin typeface="Courier"/>
            </a:endParaRPr>
          </a:p>
          <a:p>
            <a:pPr lvl="0" indent="0">
              <a:buNone/>
            </a:pPr>
            <a:r>
              <a:rPr lang="en-US" sz="2400" dirty="0">
                <a:solidFill>
                  <a:srgbClr val="7D9029"/>
                </a:solidFill>
                <a:latin typeface="Courier"/>
              </a:rPr>
              <a:t>    </a:t>
            </a:r>
            <a:r>
              <a:rPr sz="2400" dirty="0">
                <a:solidFill>
                  <a:srgbClr val="7D9029"/>
                </a:solidFill>
                <a:latin typeface="Courier"/>
              </a:rPr>
              <a:t>X=</a:t>
            </a:r>
            <a:r>
              <a:rPr sz="2400" dirty="0" err="1">
                <a:solidFill>
                  <a:srgbClr val="06287E"/>
                </a:solidFill>
                <a:latin typeface="Courier"/>
              </a:rPr>
              <a:t>cbind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06287E"/>
                </a:solidFill>
                <a:latin typeface="Courier"/>
              </a:rPr>
              <a:t>rep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40A070"/>
                </a:solidFill>
                <a:latin typeface="Courier"/>
              </a:rPr>
              <a:t>1</a:t>
            </a:r>
            <a:r>
              <a:rPr sz="2400" dirty="0">
                <a:latin typeface="Courier"/>
              </a:rPr>
              <a:t>,</a:t>
            </a:r>
            <a:r>
              <a:rPr sz="2400" dirty="0">
                <a:solidFill>
                  <a:srgbClr val="40A070"/>
                </a:solidFill>
                <a:latin typeface="Courier"/>
              </a:rPr>
              <a:t>200</a:t>
            </a:r>
            <a:r>
              <a:rPr sz="2400" dirty="0">
                <a:latin typeface="Courier"/>
              </a:rPr>
              <a:t>)),</a:t>
            </a:r>
            <a:r>
              <a:rPr sz="2400" dirty="0" err="1">
                <a:solidFill>
                  <a:srgbClr val="7D9029"/>
                </a:solidFill>
                <a:latin typeface="Courier"/>
              </a:rPr>
              <a:t>init</a:t>
            </a:r>
            <a:r>
              <a:rPr sz="2400" dirty="0">
                <a:solidFill>
                  <a:srgbClr val="7D9029"/>
                </a:solidFill>
                <a:latin typeface="Courier"/>
              </a:rPr>
              <a:t>=</a:t>
            </a:r>
            <a:r>
              <a:rPr sz="2400" dirty="0">
                <a:solidFill>
                  <a:srgbClr val="40A070"/>
                </a:solidFill>
                <a:latin typeface="Courier"/>
              </a:rPr>
              <a:t>0</a:t>
            </a:r>
            <a:r>
              <a:rPr sz="2400" dirty="0">
                <a:latin typeface="Courier"/>
              </a:rPr>
              <a:t>,</a:t>
            </a:r>
            <a:br>
              <a:rPr sz="2400" dirty="0"/>
            </a:br>
            <a:r>
              <a:rPr sz="2400" dirty="0">
                <a:latin typeface="Courier"/>
              </a:rPr>
              <a:t>    </a:t>
            </a:r>
            <a:r>
              <a:rPr sz="2400" dirty="0">
                <a:solidFill>
                  <a:srgbClr val="7D9029"/>
                </a:solidFill>
                <a:latin typeface="Courier"/>
              </a:rPr>
              <a:t>beta=</a:t>
            </a:r>
            <a:r>
              <a:rPr sz="2400" dirty="0" err="1">
                <a:solidFill>
                  <a:srgbClr val="06287E"/>
                </a:solidFill>
                <a:latin typeface="Courier"/>
              </a:rPr>
              <a:t>rbind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06287E"/>
                </a:solidFill>
                <a:latin typeface="Courier"/>
              </a:rPr>
              <a:t>c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40A070"/>
                </a:solidFill>
                <a:latin typeface="Courier"/>
              </a:rPr>
              <a:t>0</a:t>
            </a:r>
            <a:r>
              <a:rPr sz="2400" dirty="0">
                <a:latin typeface="Courier"/>
              </a:rPr>
              <a:t>,</a:t>
            </a:r>
            <a:r>
              <a:rPr sz="2400" dirty="0">
                <a:solidFill>
                  <a:srgbClr val="40A070"/>
                </a:solidFill>
                <a:latin typeface="Courier"/>
              </a:rPr>
              <a:t>0.9</a:t>
            </a:r>
            <a:r>
              <a:rPr sz="2400" dirty="0">
                <a:latin typeface="Courier"/>
              </a:rPr>
              <a:t>),</a:t>
            </a:r>
            <a:r>
              <a:rPr sz="2400" dirty="0">
                <a:solidFill>
                  <a:srgbClr val="06287E"/>
                </a:solidFill>
                <a:latin typeface="Courier"/>
              </a:rPr>
              <a:t>c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40A070"/>
                </a:solidFill>
                <a:latin typeface="Courier"/>
              </a:rPr>
              <a:t>1</a:t>
            </a:r>
            <a:r>
              <a:rPr sz="2400" dirty="0">
                <a:latin typeface="Courier"/>
              </a:rPr>
              <a:t>,</a:t>
            </a:r>
            <a:r>
              <a:rPr sz="2400" dirty="0">
                <a:solidFill>
                  <a:srgbClr val="40A070"/>
                </a:solidFill>
                <a:latin typeface="Courier"/>
              </a:rPr>
              <a:t>0.9</a:t>
            </a:r>
            <a:r>
              <a:rPr sz="2400" dirty="0">
                <a:latin typeface="Courier"/>
              </a:rPr>
              <a:t>)),</a:t>
            </a:r>
            <a:endParaRPr lang="en-US" sz="2400" dirty="0">
              <a:latin typeface="Courier"/>
            </a:endParaRPr>
          </a:p>
          <a:p>
            <a:pPr lvl="0" indent="0">
              <a:buNone/>
            </a:pPr>
            <a:r>
              <a:rPr lang="en-US" sz="2400" dirty="0">
                <a:solidFill>
                  <a:srgbClr val="7D9029"/>
                </a:solidFill>
                <a:latin typeface="Courier"/>
              </a:rPr>
              <a:t>    </a:t>
            </a:r>
            <a:r>
              <a:rPr sz="2400" dirty="0">
                <a:solidFill>
                  <a:srgbClr val="7D9029"/>
                </a:solidFill>
                <a:latin typeface="Courier"/>
              </a:rPr>
              <a:t>sig2=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40A070"/>
                </a:solidFill>
                <a:latin typeface="Courier"/>
              </a:rPr>
              <a:t>1-0.9</a:t>
            </a:r>
            <a:r>
              <a:rPr sz="2400" dirty="0">
                <a:solidFill>
                  <a:srgbClr val="4070A0"/>
                </a:solidFill>
                <a:latin typeface="Courier"/>
              </a:rPr>
              <a:t>^</a:t>
            </a:r>
            <a:r>
              <a:rPr sz="2400" dirty="0">
                <a:solidFill>
                  <a:srgbClr val="40A070"/>
                </a:solidFill>
                <a:latin typeface="Courier"/>
              </a:rPr>
              <a:t>2</a:t>
            </a:r>
            <a:r>
              <a:rPr sz="2400" dirty="0">
                <a:latin typeface="Courier"/>
              </a:rPr>
              <a:t>),</a:t>
            </a:r>
            <a:r>
              <a:rPr sz="2400" dirty="0" err="1">
                <a:solidFill>
                  <a:srgbClr val="7D9029"/>
                </a:solidFill>
                <a:latin typeface="Courier"/>
              </a:rPr>
              <a:t>nsim</a:t>
            </a:r>
            <a:r>
              <a:rPr sz="2400" dirty="0">
                <a:solidFill>
                  <a:srgbClr val="7D9029"/>
                </a:solidFill>
                <a:latin typeface="Courier"/>
              </a:rPr>
              <a:t>=</a:t>
            </a:r>
            <a:r>
              <a:rPr sz="2400" dirty="0">
                <a:solidFill>
                  <a:srgbClr val="40A070"/>
                </a:solidFill>
                <a:latin typeface="Courier"/>
              </a:rPr>
              <a:t>1</a:t>
            </a:r>
            <a:r>
              <a:rPr sz="2400" dirty="0">
                <a:latin typeface="Courier"/>
              </a:rPr>
              <a:t>)</a:t>
            </a:r>
            <a:br>
              <a:rPr sz="2400" dirty="0"/>
            </a:br>
            <a:r>
              <a:rPr sz="2400" dirty="0">
                <a:latin typeface="Courier"/>
              </a:rPr>
              <a:t>out</a:t>
            </a:r>
            <a:r>
              <a:rPr sz="2400" dirty="0">
                <a:solidFill>
                  <a:srgbClr val="007020"/>
                </a:solidFill>
                <a:latin typeface="Courier"/>
              </a:rPr>
              <a:t>=</a:t>
            </a:r>
            <a:r>
              <a:rPr sz="2400" dirty="0" err="1">
                <a:solidFill>
                  <a:srgbClr val="06287E"/>
                </a:solidFill>
                <a:latin typeface="Courier"/>
              </a:rPr>
              <a:t>envcpt</a:t>
            </a:r>
            <a:r>
              <a:rPr sz="2400" dirty="0">
                <a:latin typeface="Courier"/>
              </a:rPr>
              <a:t>(x)</a:t>
            </a:r>
          </a:p>
          <a:p>
            <a:pPr lvl="0" indent="0">
              <a:buNone/>
            </a:pPr>
            <a:r>
              <a:rPr sz="2400" dirty="0">
                <a:latin typeface="Courier"/>
              </a:rPr>
              <a:t>## Fitting 12 models</a:t>
            </a:r>
          </a:p>
          <a:p>
            <a:pPr lvl="0" indent="0">
              <a:buNone/>
            </a:pPr>
            <a:r>
              <a:rPr sz="2400" dirty="0" err="1">
                <a:solidFill>
                  <a:srgbClr val="06287E"/>
                </a:solidFill>
                <a:latin typeface="Courier"/>
              </a:rPr>
              <a:t>which.min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06287E"/>
                </a:solidFill>
                <a:latin typeface="Courier"/>
              </a:rPr>
              <a:t>BIC</a:t>
            </a:r>
            <a:r>
              <a:rPr sz="2400" dirty="0">
                <a:latin typeface="Courier"/>
              </a:rPr>
              <a:t>(out))</a:t>
            </a:r>
          </a:p>
          <a:p>
            <a:pPr lvl="0" indent="0">
              <a:buNone/>
            </a:pPr>
            <a:r>
              <a:rPr sz="2400" dirty="0">
                <a:latin typeface="Courier"/>
              </a:rPr>
              <a:t>## meanar1cpt 
##          5</a:t>
            </a:r>
            <a:endParaRPr lang="en-US" sz="2400" dirty="0">
              <a:latin typeface="Courier"/>
            </a:endParaRPr>
          </a:p>
          <a:p>
            <a:pPr indent="0">
              <a:buNone/>
            </a:pPr>
            <a:r>
              <a:rPr lang="en-US" sz="2400" dirty="0">
                <a:solidFill>
                  <a:srgbClr val="06287E"/>
                </a:solidFill>
                <a:latin typeface="Courier"/>
              </a:rPr>
              <a:t>plot</a:t>
            </a:r>
            <a:r>
              <a:rPr lang="en-US" sz="2400" dirty="0">
                <a:latin typeface="Courier"/>
              </a:rPr>
              <a:t>(out)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rtherCptWorkshop_powerpoint_files/figure-pptx/unnamed-chunk-13-1.png">
            <a:extLst>
              <a:ext uri="{FF2B5EF4-FFF2-40B4-BE49-F238E27FC236}">
                <a16:creationId xmlns:a16="http://schemas.microsoft.com/office/drawing/2014/main" id="{ADBBA0EC-9139-4822-99C0-2F7CD5B2EBC0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79" y="723900"/>
            <a:ext cx="5778500" cy="577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EnvCpt: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32" y="734190"/>
            <a:ext cx="6829168" cy="5780075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sz="2400" dirty="0" err="1">
                <a:solidFill>
                  <a:srgbClr val="06287E"/>
                </a:solidFill>
                <a:latin typeface="Courier"/>
              </a:rPr>
              <a:t>cpts</a:t>
            </a:r>
            <a:r>
              <a:rPr sz="2400" dirty="0">
                <a:latin typeface="Courier"/>
              </a:rPr>
              <a:t>(out</a:t>
            </a:r>
            <a:r>
              <a:rPr sz="2400" dirty="0">
                <a:solidFill>
                  <a:srgbClr val="4070A0"/>
                </a:solidFill>
                <a:latin typeface="Courier"/>
              </a:rPr>
              <a:t>$</a:t>
            </a:r>
            <a:r>
              <a:rPr sz="2400" dirty="0">
                <a:latin typeface="Courier"/>
              </a:rPr>
              <a:t>meanar1cpt)</a:t>
            </a:r>
          </a:p>
          <a:p>
            <a:pPr lvl="0" indent="0">
              <a:buNone/>
            </a:pPr>
            <a:r>
              <a:rPr sz="2400" dirty="0">
                <a:latin typeface="Courier"/>
              </a:rPr>
              <a:t>## [1] 100</a:t>
            </a:r>
          </a:p>
          <a:p>
            <a:pPr lvl="0" indent="0">
              <a:buNone/>
            </a:pPr>
            <a:r>
              <a:rPr sz="2400" dirty="0">
                <a:solidFill>
                  <a:srgbClr val="06287E"/>
                </a:solidFill>
                <a:latin typeface="Courier"/>
              </a:rPr>
              <a:t>plot</a:t>
            </a:r>
            <a:r>
              <a:rPr sz="2400" dirty="0">
                <a:latin typeface="Courier"/>
              </a:rPr>
              <a:t>(out[[</a:t>
            </a:r>
            <a:r>
              <a:rPr sz="2400" dirty="0" err="1">
                <a:solidFill>
                  <a:srgbClr val="06287E"/>
                </a:solidFill>
                <a:latin typeface="Courier"/>
              </a:rPr>
              <a:t>which.min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06287E"/>
                </a:solidFill>
                <a:latin typeface="Courier"/>
              </a:rPr>
              <a:t>BIC</a:t>
            </a:r>
            <a:r>
              <a:rPr sz="2400" dirty="0">
                <a:latin typeface="Courier"/>
              </a:rPr>
              <a:t>(out))</a:t>
            </a:r>
            <a:r>
              <a:rPr sz="2400" dirty="0">
                <a:solidFill>
                  <a:srgbClr val="4070A0"/>
                </a:solidFill>
                <a:latin typeface="Courier"/>
              </a:rPr>
              <a:t>+</a:t>
            </a:r>
            <a:r>
              <a:rPr sz="2400" dirty="0">
                <a:solidFill>
                  <a:srgbClr val="40A070"/>
                </a:solidFill>
                <a:latin typeface="Courier"/>
              </a:rPr>
              <a:t>1</a:t>
            </a:r>
            <a:r>
              <a:rPr sz="2400" dirty="0">
                <a:latin typeface="Courier"/>
              </a:rPr>
              <a:t>]])</a:t>
            </a:r>
            <a:br>
              <a:rPr sz="2400" dirty="0"/>
            </a:br>
            <a:r>
              <a:rPr sz="2400" dirty="0" err="1">
                <a:solidFill>
                  <a:srgbClr val="06287E"/>
                </a:solidFill>
                <a:latin typeface="Courier"/>
              </a:rPr>
              <a:t>abline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7D9029"/>
                </a:solidFill>
                <a:latin typeface="Courier"/>
              </a:rPr>
              <a:t>v=</a:t>
            </a:r>
            <a:r>
              <a:rPr sz="2400" dirty="0" err="1">
                <a:solidFill>
                  <a:srgbClr val="06287E"/>
                </a:solidFill>
                <a:latin typeface="Courier"/>
              </a:rPr>
              <a:t>cpts</a:t>
            </a:r>
            <a:r>
              <a:rPr sz="2400" dirty="0">
                <a:latin typeface="Courier"/>
              </a:rPr>
              <a:t>(out</a:t>
            </a:r>
            <a:r>
              <a:rPr sz="2400" dirty="0">
                <a:solidFill>
                  <a:srgbClr val="4070A0"/>
                </a:solidFill>
                <a:latin typeface="Courier"/>
              </a:rPr>
              <a:t>$</a:t>
            </a:r>
            <a:r>
              <a:rPr sz="2400" dirty="0">
                <a:latin typeface="Courier"/>
              </a:rPr>
              <a:t>meanar1cpt),</a:t>
            </a:r>
            <a:endParaRPr lang="en-US" sz="2400" dirty="0">
              <a:latin typeface="Courier"/>
            </a:endParaRPr>
          </a:p>
          <a:p>
            <a:pPr lvl="0" indent="0">
              <a:buNone/>
            </a:pPr>
            <a:r>
              <a:rPr lang="en-US" sz="2400" dirty="0">
                <a:solidFill>
                  <a:srgbClr val="7D9029"/>
                </a:solidFill>
                <a:latin typeface="Courier"/>
              </a:rPr>
              <a:t>       </a:t>
            </a:r>
            <a:r>
              <a:rPr sz="2400" dirty="0">
                <a:solidFill>
                  <a:srgbClr val="7D9029"/>
                </a:solidFill>
                <a:latin typeface="Courier"/>
              </a:rPr>
              <a:t>col=</a:t>
            </a:r>
            <a:r>
              <a:rPr sz="2400" dirty="0">
                <a:solidFill>
                  <a:srgbClr val="4070A0"/>
                </a:solidFill>
                <a:latin typeface="Courier"/>
              </a:rPr>
              <a:t>'blue'</a:t>
            </a:r>
            <a:r>
              <a:rPr sz="24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rtherCptWorkshop_powerpoint_files/figure-pptx/unnamed-chunk-14-1.png">
            <a:extLst>
              <a:ext uri="{FF2B5EF4-FFF2-40B4-BE49-F238E27FC236}">
                <a16:creationId xmlns:a16="http://schemas.microsoft.com/office/drawing/2014/main" id="{089AE81E-D1ED-495F-94C8-9A2690BA1CE8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t="16229" b="20192"/>
          <a:stretch/>
        </p:blipFill>
        <p:spPr bwMode="auto">
          <a:xfrm>
            <a:off x="1141628" y="2453424"/>
            <a:ext cx="8597900" cy="234160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FFC634-AB13-462D-BF14-B215A0C67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EnvCpt</a:t>
            </a:r>
            <a:r>
              <a:rPr lang="en-US" dirty="0"/>
              <a:t>: A&amp;E Gallstone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9309" y="734190"/>
            <a:ext cx="10424682" cy="5780075"/>
          </a:xfrm>
        </p:spPr>
        <p:txBody>
          <a:bodyPr/>
          <a:lstStyle/>
          <a:p>
            <a:pPr marL="0" lvl="0" indent="0">
              <a:buNone/>
            </a:pPr>
            <a:r>
              <a:rPr sz="2800" dirty="0"/>
              <a:t>HES Data on monthly proportion of A&amp;E admissions for gallstone disease from Jan 2010 - Dec 2019.</a:t>
            </a:r>
          </a:p>
          <a:p>
            <a:pPr lvl="0" indent="0">
              <a:buNone/>
            </a:pPr>
            <a:r>
              <a:rPr sz="2400" dirty="0">
                <a:solidFill>
                  <a:srgbClr val="06287E"/>
                </a:solidFill>
                <a:latin typeface="Courier"/>
              </a:rPr>
              <a:t>load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4070A0"/>
                </a:solidFill>
                <a:latin typeface="Courier"/>
              </a:rPr>
              <a:t>'</a:t>
            </a:r>
            <a:r>
              <a:rPr sz="2400" dirty="0" err="1">
                <a:solidFill>
                  <a:srgbClr val="4070A0"/>
                </a:solidFill>
                <a:latin typeface="Courier"/>
              </a:rPr>
              <a:t>AnEGallstoneProp.Rdata</a:t>
            </a:r>
            <a:r>
              <a:rPr sz="2400" dirty="0">
                <a:solidFill>
                  <a:srgbClr val="4070A0"/>
                </a:solidFill>
                <a:latin typeface="Courier"/>
              </a:rPr>
              <a:t>'</a:t>
            </a:r>
            <a:r>
              <a:rPr sz="2400" dirty="0">
                <a:latin typeface="Courier"/>
              </a:rPr>
              <a:t>)</a:t>
            </a:r>
            <a:br>
              <a:rPr sz="2400" dirty="0"/>
            </a:br>
            <a:r>
              <a:rPr sz="2400" dirty="0">
                <a:solidFill>
                  <a:srgbClr val="06287E"/>
                </a:solidFill>
                <a:latin typeface="Courier"/>
              </a:rPr>
              <a:t>plot</a:t>
            </a:r>
            <a:r>
              <a:rPr sz="2400" dirty="0">
                <a:latin typeface="Courier"/>
              </a:rPr>
              <a:t>(</a:t>
            </a:r>
            <a:r>
              <a:rPr sz="2400" dirty="0" err="1">
                <a:latin typeface="Courier"/>
              </a:rPr>
              <a:t>AnEGallstoneProp</a:t>
            </a:r>
            <a:r>
              <a:rPr sz="2400" dirty="0">
                <a:latin typeface="Courier"/>
              </a:rPr>
              <a:t>[,</a:t>
            </a:r>
            <a:r>
              <a:rPr sz="2400" dirty="0">
                <a:solidFill>
                  <a:srgbClr val="40A070"/>
                </a:solidFill>
                <a:latin typeface="Courier"/>
              </a:rPr>
              <a:t>2</a:t>
            </a:r>
            <a:r>
              <a:rPr sz="2400" dirty="0">
                <a:latin typeface="Courier"/>
              </a:rPr>
              <a:t>],</a:t>
            </a:r>
            <a:r>
              <a:rPr sz="2400" dirty="0">
                <a:solidFill>
                  <a:srgbClr val="7D9029"/>
                </a:solidFill>
                <a:latin typeface="Courier"/>
              </a:rPr>
              <a:t>type=</a:t>
            </a:r>
            <a:r>
              <a:rPr sz="2400" dirty="0">
                <a:solidFill>
                  <a:srgbClr val="4070A0"/>
                </a:solidFill>
                <a:latin typeface="Courier"/>
              </a:rPr>
              <a:t>'l'</a:t>
            </a:r>
            <a:r>
              <a:rPr sz="2400" dirty="0">
                <a:latin typeface="Courier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230CE8-B89A-4E57-A74E-347FC92052AD}"/>
              </a:ext>
            </a:extLst>
          </p:cNvPr>
          <p:cNvSpPr txBox="1"/>
          <p:nvPr/>
        </p:nvSpPr>
        <p:spPr>
          <a:xfrm>
            <a:off x="1886464" y="5129269"/>
            <a:ext cx="869915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2800" dirty="0"/>
              <a:t>Use </a:t>
            </a:r>
            <a:r>
              <a:rPr lang="en-US" sz="2800" dirty="0" err="1"/>
              <a:t>EnvCpt</a:t>
            </a:r>
            <a:r>
              <a:rPr lang="en-US" sz="2800" dirty="0"/>
              <a:t> to see if there is evidence for changes in the monthly proportion of A&amp;E admissions for gallstone disease.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rtherCptWorkshop_powerpoint_files/figure-pptx/unnamed-chunk-16-1.png">
            <a:extLst>
              <a:ext uri="{FF2B5EF4-FFF2-40B4-BE49-F238E27FC236}">
                <a16:creationId xmlns:a16="http://schemas.microsoft.com/office/drawing/2014/main" id="{64DC9DF6-0A27-44B0-8E2F-12F64F438C30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735765"/>
            <a:ext cx="5778500" cy="577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Gallstone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2324" y="734190"/>
            <a:ext cx="6371666" cy="5780075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sz="2400" dirty="0">
                <a:latin typeface="Courier"/>
              </a:rPr>
              <a:t>out</a:t>
            </a:r>
            <a:r>
              <a:rPr sz="2400" dirty="0">
                <a:solidFill>
                  <a:srgbClr val="007020"/>
                </a:solidFill>
                <a:latin typeface="Courier"/>
              </a:rPr>
              <a:t>=</a:t>
            </a:r>
            <a:r>
              <a:rPr sz="2400" dirty="0" err="1">
                <a:solidFill>
                  <a:srgbClr val="06287E"/>
                </a:solidFill>
                <a:latin typeface="Courier"/>
              </a:rPr>
              <a:t>envcpt</a:t>
            </a:r>
            <a:r>
              <a:rPr sz="2400" dirty="0">
                <a:latin typeface="Courier"/>
              </a:rPr>
              <a:t>(</a:t>
            </a:r>
            <a:r>
              <a:rPr sz="2400" dirty="0" err="1">
                <a:latin typeface="Courier"/>
              </a:rPr>
              <a:t>AnEGallstoneProp</a:t>
            </a:r>
            <a:r>
              <a:rPr sz="2400" dirty="0">
                <a:latin typeface="Courier"/>
              </a:rPr>
              <a:t>[,</a:t>
            </a:r>
            <a:r>
              <a:rPr sz="2400" dirty="0">
                <a:solidFill>
                  <a:srgbClr val="40A070"/>
                </a:solidFill>
                <a:latin typeface="Courier"/>
              </a:rPr>
              <a:t>2</a:t>
            </a:r>
            <a:r>
              <a:rPr sz="2400" dirty="0">
                <a:latin typeface="Courier"/>
              </a:rPr>
              <a:t>])</a:t>
            </a:r>
          </a:p>
          <a:p>
            <a:pPr lvl="0" indent="0">
              <a:buNone/>
            </a:pPr>
            <a:r>
              <a:rPr sz="2400" dirty="0">
                <a:latin typeface="Courier"/>
              </a:rPr>
              <a:t>## Fitting 12 models</a:t>
            </a:r>
          </a:p>
          <a:p>
            <a:pPr lvl="0" indent="0">
              <a:buNone/>
            </a:pPr>
            <a:r>
              <a:rPr sz="2400" dirty="0" err="1">
                <a:solidFill>
                  <a:srgbClr val="06287E"/>
                </a:solidFill>
                <a:latin typeface="Courier"/>
              </a:rPr>
              <a:t>which.min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06287E"/>
                </a:solidFill>
                <a:latin typeface="Courier"/>
              </a:rPr>
              <a:t>BIC</a:t>
            </a:r>
            <a:r>
              <a:rPr sz="2400" dirty="0">
                <a:latin typeface="Courier"/>
              </a:rPr>
              <a:t>(out))</a:t>
            </a:r>
          </a:p>
          <a:p>
            <a:pPr lvl="0" indent="0">
              <a:buNone/>
            </a:pPr>
            <a:r>
              <a:rPr sz="2400" dirty="0">
                <a:latin typeface="Courier"/>
              </a:rPr>
              <a:t>## trendar1cpt 
##          11</a:t>
            </a:r>
            <a:endParaRPr lang="en-US" sz="2400" dirty="0">
              <a:latin typeface="Courier"/>
            </a:endParaRPr>
          </a:p>
          <a:p>
            <a:pPr indent="0">
              <a:buNone/>
            </a:pPr>
            <a:r>
              <a:rPr lang="en-US" sz="2400" dirty="0">
                <a:solidFill>
                  <a:srgbClr val="06287E"/>
                </a:solidFill>
                <a:latin typeface="Courier"/>
              </a:rPr>
              <a:t>plot</a:t>
            </a:r>
            <a:r>
              <a:rPr lang="en-US" sz="2400" dirty="0">
                <a:latin typeface="Courier"/>
              </a:rPr>
              <a:t>(out)</a:t>
            </a:r>
          </a:p>
          <a:p>
            <a:pPr lvl="0" indent="0">
              <a:buNone/>
            </a:pPr>
            <a:endParaRPr sz="2400" dirty="0">
              <a:latin typeface="Couri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69CD-5A56-405B-B61B-14F969AF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Gallstone Solution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0E56CE-B803-462D-866B-25C1C6BC9D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 indent="0">
              <a:buNone/>
            </a:pPr>
            <a:r>
              <a:rPr lang="en-US" sz="2400" dirty="0" err="1">
                <a:latin typeface="Courier"/>
              </a:rPr>
              <a:t>AnEGallstoneProp</a:t>
            </a:r>
            <a:r>
              <a:rPr lang="en-US" sz="2400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lang="en-US" sz="2400" dirty="0" err="1">
                <a:latin typeface="Courier"/>
              </a:rPr>
              <a:t>Date</a:t>
            </a:r>
            <a:r>
              <a:rPr lang="en-US" sz="2400" dirty="0">
                <a:latin typeface="Courier"/>
              </a:rPr>
              <a:t>[</a:t>
            </a:r>
            <a:r>
              <a:rPr lang="en-US" sz="2400" dirty="0" err="1">
                <a:solidFill>
                  <a:srgbClr val="06287E"/>
                </a:solidFill>
                <a:latin typeface="Courier"/>
              </a:rPr>
              <a:t>cpts</a:t>
            </a:r>
            <a:r>
              <a:rPr lang="en-US" sz="2400" dirty="0">
                <a:latin typeface="Courier"/>
              </a:rPr>
              <a:t>(out</a:t>
            </a:r>
            <a:r>
              <a:rPr lang="en-US" sz="2400" dirty="0">
                <a:solidFill>
                  <a:srgbClr val="4070A0"/>
                </a:solidFill>
                <a:latin typeface="Courier"/>
              </a:rPr>
              <a:t>$</a:t>
            </a:r>
            <a:r>
              <a:rPr lang="en-US" sz="2400" dirty="0">
                <a:latin typeface="Courier"/>
              </a:rPr>
              <a:t>trendar1cpt)]</a:t>
            </a:r>
          </a:p>
          <a:p>
            <a:pPr lvl="0" indent="0">
              <a:buNone/>
            </a:pPr>
            <a:r>
              <a:rPr lang="en-US" sz="2400" dirty="0">
                <a:latin typeface="Courier"/>
              </a:rPr>
              <a:t>## [1] "0001-02-17"</a:t>
            </a:r>
          </a:p>
          <a:p>
            <a:pPr lvl="0" indent="0">
              <a:buNone/>
            </a:pPr>
            <a:r>
              <a:rPr lang="en-US" sz="2400" dirty="0">
                <a:solidFill>
                  <a:srgbClr val="06287E"/>
                </a:solidFill>
                <a:latin typeface="Courier"/>
              </a:rPr>
              <a:t>plot</a:t>
            </a:r>
            <a:r>
              <a:rPr lang="en-US" sz="2400" dirty="0">
                <a:latin typeface="Courier"/>
              </a:rPr>
              <a:t>(out</a:t>
            </a:r>
            <a:r>
              <a:rPr lang="en-US" sz="2400" dirty="0">
                <a:solidFill>
                  <a:srgbClr val="4070A0"/>
                </a:solidFill>
                <a:latin typeface="Courier"/>
              </a:rPr>
              <a:t>$</a:t>
            </a:r>
            <a:r>
              <a:rPr lang="en-US" sz="2400" dirty="0">
                <a:latin typeface="Courier"/>
              </a:rPr>
              <a:t>trendar1cpt)</a:t>
            </a:r>
          </a:p>
          <a:p>
            <a:endParaRPr lang="en-US" sz="2400" dirty="0"/>
          </a:p>
        </p:txBody>
      </p:sp>
      <p:pic>
        <p:nvPicPr>
          <p:cNvPr id="6" name="Content Placeholder 5" descr="FurtherCptWorkshop_powerpoint_files/figure-pptx/unnamed-chunk-17-1.png">
            <a:extLst>
              <a:ext uri="{FF2B5EF4-FFF2-40B4-BE49-F238E27FC236}">
                <a16:creationId xmlns:a16="http://schemas.microsoft.com/office/drawing/2014/main" id="{71797A81-96E6-4058-8DF9-60D1B122FD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0" y="860148"/>
            <a:ext cx="6096000" cy="609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Go back to the “Lai2005fig4” data. Use </a:t>
            </a:r>
            <a:r>
              <a:rPr>
                <a:latin typeface="Courier"/>
              </a:rPr>
              <a:t>envcpt()</a:t>
            </a:r>
            <a:r>
              <a:t> to identify the best model. Does this fit with what we observed previously?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Multivariate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465" y="734190"/>
            <a:ext cx="10869525" cy="5780075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In moving to the multivariate setting a number of different scenarios could arise.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dirty="0"/>
              <a:t>The process in each channel could be unconnected to the rest (i.e. repeated use of univariate </a:t>
            </a:r>
            <a:r>
              <a:rPr dirty="0" err="1"/>
              <a:t>cpt</a:t>
            </a:r>
            <a:r>
              <a:rPr dirty="0"/>
              <a:t> methods might be appropriate);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dirty="0"/>
              <a:t>There may be some shared structure across channels. For example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dirty="0"/>
              <a:t>Changes occur at the same time in all channels;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dirty="0"/>
              <a:t>Changes occur in a subset of channels at the same time.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dirty="0"/>
              <a:t>The nature of the change could vary from one channel to another;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dirty="0"/>
              <a:t>and doubtless many more scenarios!</a:t>
            </a:r>
          </a:p>
        </p:txBody>
      </p:sp>
    </p:spTree>
    <p:extLst>
      <p:ext uri="{BB962C8B-B14F-4D97-AF65-F5344CB8AC3E}">
        <p14:creationId xmlns:p14="http://schemas.microsoft.com/office/powerpoint/2010/main" val="327083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Multivariate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In the multivariate setting we encounter new challenges:</a:t>
            </a:r>
          </a:p>
          <a:p>
            <a:pPr lvl="1"/>
            <a:r>
              <a:t>Computational expense.</a:t>
            </a:r>
          </a:p>
          <a:p>
            <a:pPr lvl="1"/>
            <a:r>
              <a:t>Sparsity of changepoints.</a:t>
            </a:r>
          </a:p>
          <a:p>
            <a:pPr lvl="1"/>
            <a:r>
              <a:t>Incorporating multivariate power.</a:t>
            </a:r>
          </a:p>
          <a:p>
            <a:pPr marL="0" lvl="0" indent="0"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423C3-7737-470F-B818-F219BB4F2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51" y="3361837"/>
            <a:ext cx="10602805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50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Many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Some well known multivariate changepoint approaches include:</a:t>
            </a:r>
          </a:p>
          <a:p>
            <a:pPr lvl="1"/>
            <a:r>
              <a:rPr>
                <a:hlinkClick r:id="rId2"/>
              </a:rPr>
              <a:t>ecp:</a:t>
            </a:r>
            <a:r>
              <a:t> James, Matteson (2015)</a:t>
            </a:r>
          </a:p>
          <a:p>
            <a:pPr lvl="1"/>
            <a:r>
              <a:rPr>
                <a:hlinkClick r:id="rId3"/>
              </a:rPr>
              <a:t>Inspect:</a:t>
            </a:r>
            <a:r>
              <a:t> Wang, Samworth (2017)</a:t>
            </a:r>
          </a:p>
          <a:p>
            <a:pPr lvl="1"/>
            <a:r>
              <a:rPr>
                <a:hlinkClick r:id="rId4"/>
              </a:rPr>
              <a:t>DoubleCUSUM:</a:t>
            </a:r>
            <a:r>
              <a:t> Cho (2016)</a:t>
            </a:r>
          </a:p>
        </p:txBody>
      </p:sp>
    </p:spTree>
    <p:extLst>
      <p:ext uri="{BB962C8B-B14F-4D97-AF65-F5344CB8AC3E}">
        <p14:creationId xmlns:p14="http://schemas.microsoft.com/office/powerpoint/2010/main" val="97128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GeomCP Intuition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A74E5E5-B786-416B-BF62-90783C1B3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400" y="733425"/>
            <a:ext cx="7164254" cy="6020924"/>
          </a:xfrm>
        </p:spPr>
      </p:pic>
    </p:spTree>
    <p:extLst>
      <p:ext uri="{BB962C8B-B14F-4D97-AF65-F5344CB8AC3E}">
        <p14:creationId xmlns:p14="http://schemas.microsoft.com/office/powerpoint/2010/main" val="344717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Recall: changepoints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6627" y="734190"/>
                <a:ext cx="11487363" cy="5780075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sz="2400" dirty="0"/>
                  <a:t>For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4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sz="2400" dirty="0"/>
                  <a:t>, if a changepoint exists at </a:t>
                </a:r>
                <a14:m>
                  <m:oMath xmlns:m="http://schemas.openxmlformats.org/officeDocument/2006/math">
                    <m:r>
                      <a:rPr sz="240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sz="2400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4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240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sz="2400" dirty="0"/>
                  <a:t> differ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240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4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sz="2400" dirty="0"/>
                  <a:t> in some way.</a:t>
                </a:r>
                <a:endParaRPr lang="en-US" sz="2400" dirty="0"/>
              </a:p>
              <a:p>
                <a:pPr marL="0" lvl="0" indent="0">
                  <a:buNone/>
                </a:pPr>
                <a:endParaRPr sz="2400" dirty="0"/>
              </a:p>
              <a:p>
                <a:pPr marL="0" lvl="0" indent="0">
                  <a:buNone/>
                </a:pPr>
                <a:r>
                  <a:rPr sz="2400" dirty="0"/>
                  <a:t>There are many different types of change.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6627" y="734190"/>
                <a:ext cx="11487363" cy="5780075"/>
              </a:xfrm>
              <a:blipFill>
                <a:blip r:embed="rId2"/>
                <a:stretch>
                  <a:fillRect l="-796" t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ntroCptWorkshop_Mod_files/figure-pptx/unnamed-chunk-2-3.png">
            <a:extLst>
              <a:ext uri="{FF2B5EF4-FFF2-40B4-BE49-F238E27FC236}">
                <a16:creationId xmlns:a16="http://schemas.microsoft.com/office/drawing/2014/main" id="{D76F8B7C-B6C1-49C3-9B27-82C9001E6BF8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141454" y="2807454"/>
            <a:ext cx="4050545" cy="405054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 4" descr="IntroCptWorkshop_Mod_files/figure-pptx/unnamed-chunk-2-2.png">
            <a:extLst>
              <a:ext uri="{FF2B5EF4-FFF2-40B4-BE49-F238E27FC236}">
                <a16:creationId xmlns:a16="http://schemas.microsoft.com/office/drawing/2014/main" id="{1A411414-714F-40CE-BAC7-38F6CC840E6A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170061" y="2780269"/>
            <a:ext cx="4050545" cy="405054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 5" descr="IntroCptWorkshop_Mod_files/figure-pptx/unnamed-chunk-2-1.png">
            <a:extLst>
              <a:ext uri="{FF2B5EF4-FFF2-40B4-BE49-F238E27FC236}">
                <a16:creationId xmlns:a16="http://schemas.microsoft.com/office/drawing/2014/main" id="{10D830B8-FE6E-43DC-A4E4-E7662F0E0992}"/>
              </a:ext>
            </a:extLst>
          </p:cNvPr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2357" y="2780270"/>
            <a:ext cx="4077730" cy="407773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rtherCptWorkshop_powerpoint_files/figure-pptx/unnamed-chunk-27-1.png">
            <a:extLst>
              <a:ext uri="{FF2B5EF4-FFF2-40B4-BE49-F238E27FC236}">
                <a16:creationId xmlns:a16="http://schemas.microsoft.com/office/drawing/2014/main" id="{8CA90CDC-292B-46D8-B98E-E9FACF1D5757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t="15486" b="14677"/>
          <a:stretch/>
        </p:blipFill>
        <p:spPr bwMode="auto">
          <a:xfrm>
            <a:off x="2468684" y="1791598"/>
            <a:ext cx="7254631" cy="506640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GeomCP Mean 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734190"/>
            <a:ext cx="11536790" cy="5780075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sz="2000" dirty="0" err="1">
                <a:solidFill>
                  <a:srgbClr val="06287E"/>
                </a:solidFill>
                <a:latin typeface="Courier"/>
              </a:rPr>
              <a:t>set.seed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</a:t>
            </a:r>
            <a:r>
              <a:rPr sz="2000" dirty="0">
                <a:latin typeface="Courier"/>
              </a:rPr>
              <a:t>)</a:t>
            </a:r>
            <a:br>
              <a:rPr sz="2000" dirty="0"/>
            </a:br>
            <a:r>
              <a:rPr sz="2000" dirty="0">
                <a:latin typeface="Courier"/>
              </a:rPr>
              <a:t>Y</a:t>
            </a:r>
            <a:r>
              <a:rPr sz="2000" dirty="0">
                <a:solidFill>
                  <a:srgbClr val="007020"/>
                </a:solidFill>
                <a:latin typeface="Courier"/>
              </a:rPr>
              <a:t>=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rbind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06287E"/>
                </a:solidFill>
                <a:latin typeface="Courier"/>
              </a:rPr>
              <a:t>matrix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rnorm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2000" dirty="0">
                <a:solidFill>
                  <a:srgbClr val="4070A0"/>
                </a:solidFill>
                <a:latin typeface="Courier"/>
              </a:rPr>
              <a:t>*</a:t>
            </a:r>
            <a:r>
              <a:rPr sz="2000" dirty="0">
                <a:solidFill>
                  <a:srgbClr val="40A070"/>
                </a:solidFill>
                <a:latin typeface="Courier"/>
              </a:rPr>
              <a:t>20</a:t>
            </a:r>
            <a:r>
              <a:rPr sz="2000" dirty="0">
                <a:latin typeface="Courier"/>
              </a:rPr>
              <a:t>),</a:t>
            </a:r>
            <a:r>
              <a:rPr sz="2000" dirty="0" err="1">
                <a:solidFill>
                  <a:srgbClr val="7D9029"/>
                </a:solidFill>
                <a:latin typeface="Courier"/>
              </a:rPr>
              <a:t>ncol</a:t>
            </a:r>
            <a:r>
              <a:rPr sz="2000" dirty="0">
                <a:solidFill>
                  <a:srgbClr val="7D9029"/>
                </a:solidFill>
                <a:latin typeface="Courier"/>
              </a:rPr>
              <a:t>=</a:t>
            </a:r>
            <a:r>
              <a:rPr sz="2000" dirty="0">
                <a:solidFill>
                  <a:srgbClr val="40A070"/>
                </a:solidFill>
                <a:latin typeface="Courier"/>
              </a:rPr>
              <a:t>20</a:t>
            </a:r>
            <a:r>
              <a:rPr sz="2000" dirty="0">
                <a:latin typeface="Courier"/>
              </a:rPr>
              <a:t>),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cbind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06287E"/>
                </a:solidFill>
                <a:latin typeface="Courier"/>
              </a:rPr>
              <a:t>matrix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rnorm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2000" dirty="0">
                <a:solidFill>
                  <a:srgbClr val="4070A0"/>
                </a:solidFill>
                <a:latin typeface="Courier"/>
              </a:rPr>
              <a:t>*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10</a:t>
            </a:r>
            <a:r>
              <a:rPr sz="2000" dirty="0">
                <a:latin typeface="Courier"/>
              </a:rPr>
              <a:t>),</a:t>
            </a:r>
            <a:br>
              <a:rPr sz="2000" dirty="0"/>
            </a:br>
            <a:r>
              <a:rPr sz="2000" dirty="0">
                <a:latin typeface="Courier"/>
              </a:rPr>
              <a:t>    </a:t>
            </a:r>
            <a:r>
              <a:rPr sz="2000" dirty="0" err="1">
                <a:solidFill>
                  <a:srgbClr val="7D9029"/>
                </a:solidFill>
                <a:latin typeface="Courier"/>
              </a:rPr>
              <a:t>ncol</a:t>
            </a:r>
            <a:r>
              <a:rPr sz="2000" dirty="0">
                <a:solidFill>
                  <a:srgbClr val="7D9029"/>
                </a:solidFill>
                <a:latin typeface="Courier"/>
              </a:rPr>
              <a:t>=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10</a:t>
            </a:r>
            <a:r>
              <a:rPr sz="2000" dirty="0">
                <a:latin typeface="Courier"/>
              </a:rPr>
              <a:t>),</a:t>
            </a:r>
            <a:r>
              <a:rPr sz="2000" dirty="0">
                <a:solidFill>
                  <a:srgbClr val="06287E"/>
                </a:solidFill>
                <a:latin typeface="Courier"/>
              </a:rPr>
              <a:t>matrix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rnorm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2000" dirty="0">
                <a:solidFill>
                  <a:srgbClr val="4070A0"/>
                </a:solidFill>
                <a:latin typeface="Courier"/>
              </a:rPr>
              <a:t>*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10</a:t>
            </a:r>
            <a:r>
              <a:rPr sz="2000" dirty="0">
                <a:latin typeface="Courier"/>
              </a:rPr>
              <a:t>,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</a:t>
            </a:r>
            <a:r>
              <a:rPr sz="2000" dirty="0">
                <a:latin typeface="Courier"/>
              </a:rPr>
              <a:t>),</a:t>
            </a:r>
            <a:r>
              <a:rPr sz="2000" dirty="0" err="1">
                <a:solidFill>
                  <a:srgbClr val="7D9029"/>
                </a:solidFill>
                <a:latin typeface="Courier"/>
              </a:rPr>
              <a:t>ncol</a:t>
            </a:r>
            <a:r>
              <a:rPr sz="2000" dirty="0">
                <a:solidFill>
                  <a:srgbClr val="7D9029"/>
                </a:solidFill>
                <a:latin typeface="Courier"/>
              </a:rPr>
              <a:t>=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10</a:t>
            </a:r>
            <a:r>
              <a:rPr sz="2000" dirty="0">
                <a:latin typeface="Courier"/>
              </a:rPr>
              <a:t>)))</a:t>
            </a:r>
            <a:br>
              <a:rPr sz="2000" dirty="0"/>
            </a:br>
            <a:r>
              <a:rPr sz="2000" dirty="0">
                <a:solidFill>
                  <a:srgbClr val="06287E"/>
                </a:solidFill>
                <a:latin typeface="Courier"/>
              </a:rPr>
              <a:t>image</a:t>
            </a:r>
            <a:r>
              <a:rPr sz="2000" dirty="0">
                <a:latin typeface="Courier"/>
              </a:rPr>
              <a:t>(Y)</a:t>
            </a:r>
          </a:p>
        </p:txBody>
      </p:sp>
    </p:spTree>
    <p:extLst>
      <p:ext uri="{BB962C8B-B14F-4D97-AF65-F5344CB8AC3E}">
        <p14:creationId xmlns:p14="http://schemas.microsoft.com/office/powerpoint/2010/main" val="2367261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CFBE-ACA6-4ACC-B606-EC463C0C0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GeomCP</a:t>
            </a:r>
            <a:r>
              <a:rPr lang="en-US" dirty="0"/>
              <a:t>: Mean 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962" y="734190"/>
            <a:ext cx="6211028" cy="5780075"/>
          </a:xfrm>
        </p:spPr>
        <p:txBody>
          <a:bodyPr/>
          <a:lstStyle/>
          <a:p>
            <a:pPr lvl="0" indent="0">
              <a:buNone/>
            </a:pPr>
            <a:r>
              <a:rPr dirty="0">
                <a:latin typeface="Courier"/>
              </a:rPr>
              <a:t>res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geomcp</a:t>
            </a:r>
            <a:r>
              <a:rPr dirty="0">
                <a:latin typeface="Courier"/>
              </a:rPr>
              <a:t>(Y)</a:t>
            </a:r>
            <a:br>
              <a:rPr dirty="0"/>
            </a:br>
            <a:r>
              <a:rPr dirty="0">
                <a:solidFill>
                  <a:srgbClr val="06287E"/>
                </a:solidFill>
                <a:latin typeface="Courier"/>
              </a:rPr>
              <a:t>plot</a:t>
            </a:r>
            <a:r>
              <a:rPr dirty="0">
                <a:latin typeface="Courier"/>
              </a:rPr>
              <a:t>(res)</a:t>
            </a:r>
          </a:p>
        </p:txBody>
      </p:sp>
      <p:pic>
        <p:nvPicPr>
          <p:cNvPr id="4" name="Picture 3" descr="FurtherCptWorkshop_powerpoint_files/figure-pptx/unnamed-chunk-28-1.png">
            <a:extLst>
              <a:ext uri="{FF2B5EF4-FFF2-40B4-BE49-F238E27FC236}">
                <a16:creationId xmlns:a16="http://schemas.microsoft.com/office/drawing/2014/main" id="{723A6CB9-CC4A-4949-B662-F6DFCF97210A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010" y="875595"/>
            <a:ext cx="5778500" cy="577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6748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rtherCptWorkshop_powerpoint_files/figure-pptx/unnamed-chunk-29-1.png">
            <a:extLst>
              <a:ext uri="{FF2B5EF4-FFF2-40B4-BE49-F238E27FC236}">
                <a16:creationId xmlns:a16="http://schemas.microsoft.com/office/drawing/2014/main" id="{AF52918D-123D-4E81-8E80-FC344F01205F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t="18313" b="12706"/>
          <a:stretch/>
        </p:blipFill>
        <p:spPr bwMode="auto">
          <a:xfrm>
            <a:off x="3075617" y="2668003"/>
            <a:ext cx="5778500" cy="398609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GeomCP MeanVar 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79" y="734190"/>
            <a:ext cx="11811111" cy="5780075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sz="2000" dirty="0" err="1">
                <a:solidFill>
                  <a:srgbClr val="06287E"/>
                </a:solidFill>
                <a:latin typeface="Courier"/>
              </a:rPr>
              <a:t>set.seed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</a:t>
            </a:r>
            <a:r>
              <a:rPr sz="2000" dirty="0">
                <a:latin typeface="Courier"/>
              </a:rPr>
              <a:t>)</a:t>
            </a:r>
            <a:br>
              <a:rPr sz="2000" dirty="0"/>
            </a:br>
            <a:r>
              <a:rPr sz="2000" dirty="0">
                <a:latin typeface="Courier"/>
              </a:rPr>
              <a:t>Y</a:t>
            </a:r>
            <a:r>
              <a:rPr sz="2000" dirty="0">
                <a:solidFill>
                  <a:srgbClr val="007020"/>
                </a:solidFill>
                <a:latin typeface="Courier"/>
              </a:rPr>
              <a:t>=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rbind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06287E"/>
                </a:solidFill>
                <a:latin typeface="Courier"/>
              </a:rPr>
              <a:t>matrix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rnorm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2000" dirty="0">
                <a:solidFill>
                  <a:srgbClr val="4070A0"/>
                </a:solidFill>
                <a:latin typeface="Courier"/>
              </a:rPr>
              <a:t>*</a:t>
            </a:r>
            <a:r>
              <a:rPr sz="2000" dirty="0">
                <a:solidFill>
                  <a:srgbClr val="40A070"/>
                </a:solidFill>
                <a:latin typeface="Courier"/>
              </a:rPr>
              <a:t>20</a:t>
            </a:r>
            <a:r>
              <a:rPr sz="2000" dirty="0">
                <a:latin typeface="Courier"/>
              </a:rPr>
              <a:t>),</a:t>
            </a:r>
            <a:r>
              <a:rPr sz="2000" dirty="0" err="1">
                <a:solidFill>
                  <a:srgbClr val="7D9029"/>
                </a:solidFill>
                <a:latin typeface="Courier"/>
              </a:rPr>
              <a:t>ncol</a:t>
            </a:r>
            <a:r>
              <a:rPr sz="2000" dirty="0">
                <a:solidFill>
                  <a:srgbClr val="7D9029"/>
                </a:solidFill>
                <a:latin typeface="Courier"/>
              </a:rPr>
              <a:t>=</a:t>
            </a:r>
            <a:r>
              <a:rPr sz="2000" dirty="0">
                <a:solidFill>
                  <a:srgbClr val="40A070"/>
                </a:solidFill>
                <a:latin typeface="Courier"/>
              </a:rPr>
              <a:t>20</a:t>
            </a:r>
            <a:r>
              <a:rPr sz="2000" dirty="0">
                <a:latin typeface="Courier"/>
              </a:rPr>
              <a:t>),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cbind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06287E"/>
                </a:solidFill>
                <a:latin typeface="Courier"/>
              </a:rPr>
              <a:t>matrix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rnorm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2000" dirty="0">
                <a:solidFill>
                  <a:srgbClr val="4070A0"/>
                </a:solidFill>
                <a:latin typeface="Courier"/>
              </a:rPr>
              <a:t>*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10</a:t>
            </a:r>
            <a:r>
              <a:rPr sz="2000" dirty="0">
                <a:latin typeface="Courier"/>
              </a:rPr>
              <a:t>,</a:t>
            </a:r>
            <a:r>
              <a:rPr sz="2000" dirty="0">
                <a:solidFill>
                  <a:srgbClr val="40A070"/>
                </a:solidFill>
                <a:latin typeface="Courier"/>
              </a:rPr>
              <a:t>0</a:t>
            </a:r>
            <a:r>
              <a:rPr sz="2000" dirty="0">
                <a:latin typeface="Courier"/>
              </a:rPr>
              <a:t>,</a:t>
            </a:r>
            <a:r>
              <a:rPr sz="2000" dirty="0">
                <a:solidFill>
                  <a:srgbClr val="40A070"/>
                </a:solidFill>
                <a:latin typeface="Courier"/>
              </a:rPr>
              <a:t>2</a:t>
            </a:r>
            <a:r>
              <a:rPr sz="2000" dirty="0">
                <a:latin typeface="Courier"/>
              </a:rPr>
              <a:t>),</a:t>
            </a:r>
            <a:br>
              <a:rPr sz="2000" dirty="0"/>
            </a:br>
            <a:r>
              <a:rPr sz="2000" dirty="0">
                <a:latin typeface="Courier"/>
              </a:rPr>
              <a:t>    </a:t>
            </a:r>
            <a:r>
              <a:rPr sz="2000" dirty="0" err="1">
                <a:solidFill>
                  <a:srgbClr val="7D9029"/>
                </a:solidFill>
                <a:latin typeface="Courier"/>
              </a:rPr>
              <a:t>ncol</a:t>
            </a:r>
            <a:r>
              <a:rPr sz="2000" dirty="0">
                <a:solidFill>
                  <a:srgbClr val="7D9029"/>
                </a:solidFill>
                <a:latin typeface="Courier"/>
              </a:rPr>
              <a:t>=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10</a:t>
            </a:r>
            <a:r>
              <a:rPr sz="2000" dirty="0">
                <a:latin typeface="Courier"/>
              </a:rPr>
              <a:t>),</a:t>
            </a:r>
            <a:r>
              <a:rPr sz="2000" dirty="0">
                <a:solidFill>
                  <a:srgbClr val="06287E"/>
                </a:solidFill>
                <a:latin typeface="Courier"/>
              </a:rPr>
              <a:t>matrix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rnorm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2000" dirty="0">
                <a:solidFill>
                  <a:srgbClr val="4070A0"/>
                </a:solidFill>
                <a:latin typeface="Courier"/>
              </a:rPr>
              <a:t>*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10</a:t>
            </a:r>
            <a:r>
              <a:rPr sz="2000" dirty="0">
                <a:latin typeface="Courier"/>
              </a:rPr>
              <a:t>,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</a:t>
            </a:r>
            <a:r>
              <a:rPr sz="2000" dirty="0">
                <a:latin typeface="Courier"/>
              </a:rPr>
              <a:t>,</a:t>
            </a:r>
            <a:r>
              <a:rPr sz="2000" dirty="0">
                <a:solidFill>
                  <a:srgbClr val="40A070"/>
                </a:solidFill>
                <a:latin typeface="Courier"/>
              </a:rPr>
              <a:t>2</a:t>
            </a:r>
            <a:r>
              <a:rPr sz="2000" dirty="0">
                <a:latin typeface="Courier"/>
              </a:rPr>
              <a:t>),</a:t>
            </a:r>
            <a:r>
              <a:rPr sz="2000" dirty="0" err="1">
                <a:solidFill>
                  <a:srgbClr val="7D9029"/>
                </a:solidFill>
                <a:latin typeface="Courier"/>
              </a:rPr>
              <a:t>ncol</a:t>
            </a:r>
            <a:r>
              <a:rPr sz="2000" dirty="0">
                <a:solidFill>
                  <a:srgbClr val="7D9029"/>
                </a:solidFill>
                <a:latin typeface="Courier"/>
              </a:rPr>
              <a:t>=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10</a:t>
            </a:r>
            <a:r>
              <a:rPr sz="2000" dirty="0">
                <a:latin typeface="Courier"/>
              </a:rPr>
              <a:t>)))</a:t>
            </a:r>
            <a:br>
              <a:rPr sz="2000" dirty="0"/>
            </a:br>
            <a:r>
              <a:rPr sz="2000" dirty="0">
                <a:solidFill>
                  <a:srgbClr val="06287E"/>
                </a:solidFill>
                <a:latin typeface="Courier"/>
              </a:rPr>
              <a:t>image</a:t>
            </a:r>
            <a:r>
              <a:rPr sz="2000" dirty="0">
                <a:latin typeface="Courier"/>
              </a:rPr>
              <a:t>(Y)</a:t>
            </a:r>
          </a:p>
        </p:txBody>
      </p:sp>
    </p:spTree>
    <p:extLst>
      <p:ext uri="{BB962C8B-B14F-4D97-AF65-F5344CB8AC3E}">
        <p14:creationId xmlns:p14="http://schemas.microsoft.com/office/powerpoint/2010/main" val="404661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F1F3-FB22-4B23-9327-9F0640E2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GeomCP</a:t>
            </a:r>
            <a:r>
              <a:rPr lang="en-US" dirty="0"/>
              <a:t>: </a:t>
            </a:r>
            <a:r>
              <a:rPr lang="en-US" dirty="0" err="1"/>
              <a:t>MeanVar</a:t>
            </a:r>
            <a:r>
              <a:rPr lang="en-US" dirty="0"/>
              <a:t> 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8314" y="734190"/>
            <a:ext cx="6025676" cy="5780075"/>
          </a:xfrm>
        </p:spPr>
        <p:txBody>
          <a:bodyPr/>
          <a:lstStyle/>
          <a:p>
            <a:pPr lvl="0" indent="0">
              <a:buNone/>
            </a:pPr>
            <a:r>
              <a:rPr dirty="0">
                <a:latin typeface="Courier"/>
              </a:rPr>
              <a:t>res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geomcp</a:t>
            </a:r>
            <a:r>
              <a:rPr dirty="0">
                <a:latin typeface="Courier"/>
              </a:rPr>
              <a:t>(Y)</a:t>
            </a:r>
            <a:br>
              <a:rPr dirty="0"/>
            </a:br>
            <a:r>
              <a:rPr dirty="0">
                <a:solidFill>
                  <a:srgbClr val="06287E"/>
                </a:solidFill>
                <a:latin typeface="Courier"/>
              </a:rPr>
              <a:t>plot</a:t>
            </a:r>
            <a:r>
              <a:rPr dirty="0">
                <a:latin typeface="Courier"/>
              </a:rPr>
              <a:t>(res)</a:t>
            </a:r>
          </a:p>
        </p:txBody>
      </p:sp>
      <p:pic>
        <p:nvPicPr>
          <p:cNvPr id="4" name="Picture 3" descr="FurtherCptWorkshop_powerpoint_files/figure-pptx/unnamed-chunk-30-1.png">
            <a:extLst>
              <a:ext uri="{FF2B5EF4-FFF2-40B4-BE49-F238E27FC236}">
                <a16:creationId xmlns:a16="http://schemas.microsoft.com/office/drawing/2014/main" id="{6C717C3A-D322-4CE4-A74A-DED8A7769245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1079500"/>
            <a:ext cx="5778500" cy="577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7011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Task: Genetics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985" y="734190"/>
            <a:ext cx="11475006" cy="5780075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Analyse</a:t>
            </a:r>
            <a:r>
              <a:rPr dirty="0"/>
              <a:t> the ACGH Bladder Tumor data from the </a:t>
            </a:r>
            <a:r>
              <a:rPr dirty="0" err="1"/>
              <a:t>ecp</a:t>
            </a:r>
            <a:r>
              <a:rPr dirty="0"/>
              <a:t> package. It is 2215x43 with 43 patients. How many changes do you find?</a:t>
            </a:r>
          </a:p>
          <a:p>
            <a:pPr lvl="0" indent="0">
              <a:buNone/>
            </a:pPr>
            <a:r>
              <a:rPr dirty="0">
                <a:solidFill>
                  <a:srgbClr val="06287E"/>
                </a:solidFill>
                <a:latin typeface="Courier"/>
              </a:rPr>
              <a:t>data</a:t>
            </a:r>
            <a:r>
              <a:rPr dirty="0">
                <a:latin typeface="Courier"/>
              </a:rPr>
              <a:t>(ACGH)</a:t>
            </a:r>
            <a:br>
              <a:rPr dirty="0"/>
            </a:br>
            <a:r>
              <a:rPr dirty="0">
                <a:solidFill>
                  <a:srgbClr val="06287E"/>
                </a:solidFill>
                <a:latin typeface="Courier"/>
              </a:rPr>
              <a:t>image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ACGH</a:t>
            </a:r>
            <a:r>
              <a:rPr dirty="0" err="1">
                <a:solidFill>
                  <a:srgbClr val="4070A0"/>
                </a:solidFill>
                <a:latin typeface="Courier"/>
              </a:rPr>
              <a:t>$</a:t>
            </a:r>
            <a:r>
              <a:rPr dirty="0" err="1">
                <a:latin typeface="Courier"/>
              </a:rPr>
              <a:t>data</a:t>
            </a:r>
            <a:r>
              <a:rPr dirty="0">
                <a:latin typeface="Courier"/>
              </a:rPr>
              <a:t>)</a:t>
            </a:r>
          </a:p>
        </p:txBody>
      </p:sp>
      <p:pic>
        <p:nvPicPr>
          <p:cNvPr id="4" name="Picture 3" descr="FurtherCptWorkshop_powerpoint_files/figure-pptx/unnamed-chunk-31-1.png">
            <a:extLst>
              <a:ext uri="{FF2B5EF4-FFF2-40B4-BE49-F238E27FC236}">
                <a16:creationId xmlns:a16="http://schemas.microsoft.com/office/drawing/2014/main" id="{7038E271-2135-4E72-83AA-9722755FA0AB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t="17624" b="14589"/>
          <a:stretch/>
        </p:blipFill>
        <p:spPr bwMode="auto">
          <a:xfrm>
            <a:off x="3367238" y="2940907"/>
            <a:ext cx="5778500" cy="391709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5989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rtherCptWorkshop_powerpoint_files/figure-pptx/unnamed-chunk-32-1.png">
            <a:extLst>
              <a:ext uri="{FF2B5EF4-FFF2-40B4-BE49-F238E27FC236}">
                <a16:creationId xmlns:a16="http://schemas.microsoft.com/office/drawing/2014/main" id="{4FD6D7E6-B8DF-4FC2-9193-84F62861EE0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1033780"/>
            <a:ext cx="5778500" cy="577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Solution: Genetics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8501" y="734190"/>
            <a:ext cx="6215490" cy="5780075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sz="2400" dirty="0" err="1">
                <a:latin typeface="Courier"/>
              </a:rPr>
              <a:t>outACGH</a:t>
            </a:r>
            <a:r>
              <a:rPr sz="2400" dirty="0">
                <a:latin typeface="Courier"/>
              </a:rPr>
              <a:t> </a:t>
            </a:r>
            <a:r>
              <a:rPr sz="24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400" dirty="0">
                <a:latin typeface="Courier"/>
              </a:rPr>
              <a:t> </a:t>
            </a:r>
            <a:r>
              <a:rPr sz="2400" dirty="0" err="1">
                <a:solidFill>
                  <a:srgbClr val="06287E"/>
                </a:solidFill>
                <a:latin typeface="Courier"/>
              </a:rPr>
              <a:t>geomcp</a:t>
            </a:r>
            <a:r>
              <a:rPr sz="2400" dirty="0">
                <a:latin typeface="Courier"/>
              </a:rPr>
              <a:t>(</a:t>
            </a:r>
            <a:r>
              <a:rPr sz="2400" dirty="0" err="1">
                <a:latin typeface="Courier"/>
              </a:rPr>
              <a:t>ACGH</a:t>
            </a:r>
            <a:r>
              <a:rPr sz="2400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sz="2400" dirty="0" err="1">
                <a:latin typeface="Courier"/>
              </a:rPr>
              <a:t>data</a:t>
            </a:r>
            <a:r>
              <a:rPr sz="2400" dirty="0">
                <a:latin typeface="Courier"/>
              </a:rPr>
              <a:t>)</a:t>
            </a:r>
            <a:br>
              <a:rPr sz="2400" dirty="0"/>
            </a:br>
            <a:r>
              <a:rPr sz="2400" dirty="0">
                <a:solidFill>
                  <a:srgbClr val="06287E"/>
                </a:solidFill>
                <a:latin typeface="Courier"/>
              </a:rPr>
              <a:t>plot</a:t>
            </a:r>
            <a:r>
              <a:rPr sz="2400" dirty="0">
                <a:latin typeface="Courier"/>
              </a:rPr>
              <a:t>(</a:t>
            </a:r>
            <a:r>
              <a:rPr sz="2400" dirty="0" err="1">
                <a:latin typeface="Courier"/>
              </a:rPr>
              <a:t>outACGH</a:t>
            </a:r>
            <a:r>
              <a:rPr sz="2400" dirty="0">
                <a:latin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3088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Solution: Genetics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34190"/>
            <a:ext cx="11993990" cy="5780075"/>
          </a:xfrm>
        </p:spPr>
        <p:txBody>
          <a:bodyPr/>
          <a:lstStyle/>
          <a:p>
            <a:pPr marL="0" lvl="0" indent="0">
              <a:buNone/>
            </a:pPr>
            <a:r>
              <a:rPr sz="2800" dirty="0"/>
              <a:t>Can also take the distance and angle vectors and </a:t>
            </a:r>
            <a:r>
              <a:rPr sz="2800" dirty="0" err="1"/>
              <a:t>analyse</a:t>
            </a:r>
            <a:r>
              <a:rPr sz="2800" dirty="0"/>
              <a:t> using CROPS</a:t>
            </a:r>
          </a:p>
          <a:p>
            <a:pPr lvl="0" indent="0">
              <a:buNone/>
            </a:pPr>
            <a:r>
              <a:rPr sz="2400" dirty="0" err="1">
                <a:latin typeface="Courier"/>
              </a:rPr>
              <a:t>outACGH.dist</a:t>
            </a:r>
            <a:r>
              <a:rPr sz="2400" dirty="0">
                <a:solidFill>
                  <a:srgbClr val="007020"/>
                </a:solidFill>
                <a:latin typeface="Courier"/>
              </a:rPr>
              <a:t>=</a:t>
            </a:r>
            <a:r>
              <a:rPr sz="2400" dirty="0" err="1">
                <a:solidFill>
                  <a:srgbClr val="06287E"/>
                </a:solidFill>
                <a:latin typeface="Courier"/>
              </a:rPr>
              <a:t>cpt.meanvar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06287E"/>
                </a:solidFill>
                <a:latin typeface="Courier"/>
              </a:rPr>
              <a:t>distance</a:t>
            </a:r>
            <a:r>
              <a:rPr sz="2400" dirty="0">
                <a:latin typeface="Courier"/>
              </a:rPr>
              <a:t>(</a:t>
            </a:r>
            <a:r>
              <a:rPr sz="2400" dirty="0" err="1">
                <a:latin typeface="Courier"/>
              </a:rPr>
              <a:t>outACGH</a:t>
            </a:r>
            <a:r>
              <a:rPr sz="2400" dirty="0">
                <a:latin typeface="Courier"/>
              </a:rPr>
              <a:t>),</a:t>
            </a:r>
            <a:r>
              <a:rPr sz="2400" dirty="0">
                <a:solidFill>
                  <a:srgbClr val="7D9029"/>
                </a:solidFill>
                <a:latin typeface="Courier"/>
              </a:rPr>
              <a:t>method=</a:t>
            </a:r>
            <a:r>
              <a:rPr sz="2400" dirty="0">
                <a:solidFill>
                  <a:srgbClr val="4070A0"/>
                </a:solidFill>
                <a:latin typeface="Courier"/>
              </a:rPr>
              <a:t>'PELT'</a:t>
            </a:r>
            <a:r>
              <a:rPr sz="2400" dirty="0">
                <a:latin typeface="Courier"/>
              </a:rPr>
              <a:t>,</a:t>
            </a:r>
            <a:br>
              <a:rPr sz="2400" dirty="0"/>
            </a:br>
            <a:r>
              <a:rPr sz="2400" dirty="0">
                <a:latin typeface="Courier"/>
              </a:rPr>
              <a:t>    </a:t>
            </a:r>
            <a:r>
              <a:rPr sz="2400" dirty="0">
                <a:solidFill>
                  <a:srgbClr val="7D9029"/>
                </a:solidFill>
                <a:latin typeface="Courier"/>
              </a:rPr>
              <a:t>penalty=</a:t>
            </a:r>
            <a:r>
              <a:rPr sz="2400" dirty="0">
                <a:solidFill>
                  <a:srgbClr val="4070A0"/>
                </a:solidFill>
                <a:latin typeface="Courier"/>
              </a:rPr>
              <a:t>'CROPS'</a:t>
            </a:r>
            <a:r>
              <a:rPr sz="2400" dirty="0">
                <a:latin typeface="Courier"/>
              </a:rPr>
              <a:t>,</a:t>
            </a:r>
            <a:r>
              <a:rPr sz="2400" dirty="0" err="1">
                <a:solidFill>
                  <a:srgbClr val="7D9029"/>
                </a:solidFill>
                <a:latin typeface="Courier"/>
              </a:rPr>
              <a:t>pen.value</a:t>
            </a:r>
            <a:r>
              <a:rPr sz="2400" dirty="0">
                <a:solidFill>
                  <a:srgbClr val="7D9029"/>
                </a:solidFill>
                <a:latin typeface="Courier"/>
              </a:rPr>
              <a:t>=</a:t>
            </a:r>
            <a:r>
              <a:rPr sz="2400" dirty="0">
                <a:solidFill>
                  <a:srgbClr val="06287E"/>
                </a:solidFill>
                <a:latin typeface="Courier"/>
              </a:rPr>
              <a:t>c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40A070"/>
                </a:solidFill>
                <a:latin typeface="Courier"/>
              </a:rPr>
              <a:t>5</a:t>
            </a:r>
            <a:r>
              <a:rPr sz="2400" dirty="0">
                <a:latin typeface="Courier"/>
              </a:rPr>
              <a:t>,</a:t>
            </a:r>
            <a:r>
              <a:rPr sz="2400" dirty="0">
                <a:solidFill>
                  <a:srgbClr val="40A070"/>
                </a:solidFill>
                <a:latin typeface="Courier"/>
              </a:rPr>
              <a:t>500</a:t>
            </a:r>
            <a:r>
              <a:rPr sz="2400" dirty="0">
                <a:latin typeface="Courier"/>
              </a:rPr>
              <a:t>))</a:t>
            </a:r>
            <a:br>
              <a:rPr sz="2400" dirty="0"/>
            </a:br>
            <a:r>
              <a:rPr sz="2400" dirty="0">
                <a:solidFill>
                  <a:srgbClr val="06287E"/>
                </a:solidFill>
                <a:latin typeface="Courier"/>
              </a:rPr>
              <a:t>plot</a:t>
            </a:r>
            <a:r>
              <a:rPr sz="2400" dirty="0">
                <a:latin typeface="Courier"/>
              </a:rPr>
              <a:t>(</a:t>
            </a:r>
            <a:r>
              <a:rPr sz="2400" dirty="0" err="1">
                <a:latin typeface="Courier"/>
              </a:rPr>
              <a:t>outACGH.dist,</a:t>
            </a:r>
            <a:r>
              <a:rPr sz="2400" dirty="0" err="1">
                <a:solidFill>
                  <a:srgbClr val="7D9029"/>
                </a:solidFill>
                <a:latin typeface="Courier"/>
              </a:rPr>
              <a:t>diagnostic</a:t>
            </a:r>
            <a:r>
              <a:rPr sz="2400" dirty="0">
                <a:solidFill>
                  <a:srgbClr val="7D9029"/>
                </a:solidFill>
                <a:latin typeface="Courier"/>
              </a:rPr>
              <a:t>=</a:t>
            </a:r>
            <a:r>
              <a:rPr sz="2400" dirty="0">
                <a:solidFill>
                  <a:srgbClr val="880000"/>
                </a:solidFill>
                <a:latin typeface="Courier"/>
              </a:rPr>
              <a:t>TRUE</a:t>
            </a:r>
            <a:r>
              <a:rPr sz="2400" dirty="0">
                <a:latin typeface="Courier"/>
              </a:rPr>
              <a:t>)</a:t>
            </a:r>
          </a:p>
        </p:txBody>
      </p:sp>
      <p:pic>
        <p:nvPicPr>
          <p:cNvPr id="4" name="Picture 3" descr="FurtherCptWorkshop_powerpoint_files/figure-pptx/unnamed-chunk-33-1.png">
            <a:extLst>
              <a:ext uri="{FF2B5EF4-FFF2-40B4-BE49-F238E27FC236}">
                <a16:creationId xmlns:a16="http://schemas.microsoft.com/office/drawing/2014/main" id="{5DEC30A4-99C0-4060-8378-21BB314911EC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t="18479" b="4966"/>
          <a:stretch/>
        </p:blipFill>
        <p:spPr bwMode="auto">
          <a:xfrm>
            <a:off x="3107746" y="2434281"/>
            <a:ext cx="5778500" cy="442371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39773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Influence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dirty="0"/>
              <a:t>Which data points are </a:t>
            </a:r>
            <a:r>
              <a:rPr i="1" dirty="0"/>
              <a:t>influential</a:t>
            </a:r>
            <a:r>
              <a:rPr dirty="0"/>
              <a:t> for obtaining the segmentation?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dirty="0"/>
              <a:t>Changepoints versus Outliers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dirty="0"/>
              <a:t>How to measure influence?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dirty="0"/>
              <a:t>How </a:t>
            </a:r>
            <a:r>
              <a:rPr i="1" dirty="0"/>
              <a:t>stable</a:t>
            </a:r>
            <a:r>
              <a:rPr dirty="0"/>
              <a:t> is the obtained segmentation?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Influence: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421" y="734190"/>
            <a:ext cx="7261569" cy="5780075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sz="2400" dirty="0" err="1">
                <a:solidFill>
                  <a:srgbClr val="06287E"/>
                </a:solidFill>
                <a:latin typeface="Courier"/>
              </a:rPr>
              <a:t>set.seed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40A070"/>
                </a:solidFill>
                <a:latin typeface="Courier"/>
              </a:rPr>
              <a:t>30</a:t>
            </a:r>
            <a:r>
              <a:rPr sz="2400" dirty="0">
                <a:latin typeface="Courier"/>
              </a:rPr>
              <a:t>) </a:t>
            </a:r>
            <a:br>
              <a:rPr sz="2400" dirty="0"/>
            </a:br>
            <a:r>
              <a:rPr sz="2400" dirty="0">
                <a:latin typeface="Courier"/>
              </a:rPr>
              <a:t>x</a:t>
            </a:r>
            <a:r>
              <a:rPr sz="2400" dirty="0">
                <a:solidFill>
                  <a:srgbClr val="007020"/>
                </a:solidFill>
                <a:latin typeface="Courier"/>
              </a:rPr>
              <a:t>=</a:t>
            </a:r>
            <a:r>
              <a:rPr sz="2400" dirty="0">
                <a:solidFill>
                  <a:srgbClr val="06287E"/>
                </a:solidFill>
                <a:latin typeface="Courier"/>
              </a:rPr>
              <a:t>c</a:t>
            </a:r>
            <a:r>
              <a:rPr sz="2400" dirty="0">
                <a:latin typeface="Courier"/>
              </a:rPr>
              <a:t>(</a:t>
            </a:r>
            <a:r>
              <a:rPr sz="2400" dirty="0" err="1">
                <a:solidFill>
                  <a:srgbClr val="06287E"/>
                </a:solidFill>
                <a:latin typeface="Courier"/>
              </a:rPr>
              <a:t>rnorm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40A070"/>
                </a:solidFill>
                <a:latin typeface="Courier"/>
              </a:rPr>
              <a:t>50</a:t>
            </a:r>
            <a:r>
              <a:rPr sz="2400" dirty="0">
                <a:latin typeface="Courier"/>
              </a:rPr>
              <a:t>),</a:t>
            </a:r>
            <a:r>
              <a:rPr sz="2400" dirty="0" err="1">
                <a:solidFill>
                  <a:srgbClr val="06287E"/>
                </a:solidFill>
                <a:latin typeface="Courier"/>
              </a:rPr>
              <a:t>rnorm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40A070"/>
                </a:solidFill>
                <a:latin typeface="Courier"/>
              </a:rPr>
              <a:t>50</a:t>
            </a:r>
            <a:r>
              <a:rPr sz="2400" dirty="0">
                <a:latin typeface="Courier"/>
              </a:rPr>
              <a:t>,</a:t>
            </a:r>
            <a:r>
              <a:rPr sz="2400" dirty="0">
                <a:solidFill>
                  <a:srgbClr val="7D9029"/>
                </a:solidFill>
                <a:latin typeface="Courier"/>
              </a:rPr>
              <a:t>mean=</a:t>
            </a:r>
            <a:r>
              <a:rPr sz="2400" dirty="0">
                <a:solidFill>
                  <a:srgbClr val="40A070"/>
                </a:solidFill>
                <a:latin typeface="Courier"/>
              </a:rPr>
              <a:t>5</a:t>
            </a:r>
            <a:r>
              <a:rPr sz="2400" dirty="0">
                <a:latin typeface="Courier"/>
              </a:rPr>
              <a:t>),</a:t>
            </a:r>
            <a:endParaRPr lang="en-US" sz="2400" dirty="0">
              <a:latin typeface="Courier"/>
            </a:endParaRPr>
          </a:p>
          <a:p>
            <a:pPr lvl="0" indent="0">
              <a:buNone/>
            </a:pPr>
            <a:r>
              <a:rPr lang="en-US" sz="2400" dirty="0">
                <a:solidFill>
                  <a:srgbClr val="06287E"/>
                </a:solidFill>
                <a:latin typeface="Courier"/>
              </a:rPr>
              <a:t>  </a:t>
            </a:r>
            <a:r>
              <a:rPr sz="2400" dirty="0" err="1">
                <a:solidFill>
                  <a:srgbClr val="06287E"/>
                </a:solidFill>
                <a:latin typeface="Courier"/>
              </a:rPr>
              <a:t>rnorm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40A070"/>
                </a:solidFill>
                <a:latin typeface="Courier"/>
              </a:rPr>
              <a:t>1</a:t>
            </a:r>
            <a:r>
              <a:rPr sz="2400" dirty="0">
                <a:latin typeface="Courier"/>
              </a:rPr>
              <a:t>,</a:t>
            </a:r>
            <a:r>
              <a:rPr sz="2400" dirty="0">
                <a:solidFill>
                  <a:srgbClr val="7D9029"/>
                </a:solidFill>
                <a:latin typeface="Courier"/>
              </a:rPr>
              <a:t>mean=</a:t>
            </a:r>
            <a:r>
              <a:rPr sz="2400" dirty="0">
                <a:solidFill>
                  <a:srgbClr val="40A070"/>
                </a:solidFill>
                <a:latin typeface="Courier"/>
              </a:rPr>
              <a:t>15</a:t>
            </a:r>
            <a:r>
              <a:rPr sz="2400" dirty="0">
                <a:latin typeface="Courier"/>
              </a:rPr>
              <a:t>),</a:t>
            </a:r>
            <a:br>
              <a:rPr sz="2400" dirty="0"/>
            </a:br>
            <a:r>
              <a:rPr sz="2400" dirty="0">
                <a:latin typeface="Courier"/>
              </a:rPr>
              <a:t>  </a:t>
            </a:r>
            <a:r>
              <a:rPr sz="2400" dirty="0" err="1">
                <a:solidFill>
                  <a:srgbClr val="06287E"/>
                </a:solidFill>
                <a:latin typeface="Courier"/>
              </a:rPr>
              <a:t>rnorm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40A070"/>
                </a:solidFill>
                <a:latin typeface="Courier"/>
              </a:rPr>
              <a:t>49</a:t>
            </a:r>
            <a:r>
              <a:rPr sz="2400" dirty="0">
                <a:latin typeface="Courier"/>
              </a:rPr>
              <a:t>,</a:t>
            </a:r>
            <a:r>
              <a:rPr sz="2400" dirty="0">
                <a:solidFill>
                  <a:srgbClr val="7D9029"/>
                </a:solidFill>
                <a:latin typeface="Courier"/>
              </a:rPr>
              <a:t>mean=</a:t>
            </a:r>
            <a:r>
              <a:rPr sz="2400" dirty="0">
                <a:solidFill>
                  <a:srgbClr val="40A070"/>
                </a:solidFill>
                <a:latin typeface="Courier"/>
              </a:rPr>
              <a:t>5</a:t>
            </a:r>
            <a:r>
              <a:rPr sz="2400" dirty="0">
                <a:latin typeface="Courier"/>
              </a:rPr>
              <a:t>),</a:t>
            </a:r>
            <a:endParaRPr lang="en-US" sz="2400" dirty="0">
              <a:latin typeface="Courier"/>
            </a:endParaRPr>
          </a:p>
          <a:p>
            <a:pPr lvl="0" indent="0">
              <a:buNone/>
            </a:pPr>
            <a:r>
              <a:rPr lang="en-US" sz="2400" dirty="0">
                <a:solidFill>
                  <a:srgbClr val="06287E"/>
                </a:solidFill>
                <a:latin typeface="Courier"/>
              </a:rPr>
              <a:t>  </a:t>
            </a:r>
            <a:r>
              <a:rPr sz="2400" dirty="0" err="1">
                <a:solidFill>
                  <a:srgbClr val="06287E"/>
                </a:solidFill>
                <a:latin typeface="Courier"/>
              </a:rPr>
              <a:t>rnorm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40A070"/>
                </a:solidFill>
                <a:latin typeface="Courier"/>
              </a:rPr>
              <a:t>50</a:t>
            </a:r>
            <a:r>
              <a:rPr sz="2400" dirty="0">
                <a:latin typeface="Courier"/>
              </a:rPr>
              <a:t>,</a:t>
            </a:r>
            <a:r>
              <a:rPr sz="2400" dirty="0">
                <a:solidFill>
                  <a:srgbClr val="7D9029"/>
                </a:solidFill>
                <a:latin typeface="Courier"/>
              </a:rPr>
              <a:t>mean=</a:t>
            </a:r>
            <a:r>
              <a:rPr sz="2400" dirty="0">
                <a:solidFill>
                  <a:srgbClr val="40A070"/>
                </a:solidFill>
                <a:latin typeface="Courier"/>
              </a:rPr>
              <a:t>4</a:t>
            </a:r>
            <a:r>
              <a:rPr sz="2400" dirty="0">
                <a:latin typeface="Courier"/>
              </a:rPr>
              <a:t>))</a:t>
            </a:r>
            <a:br>
              <a:rPr sz="2400" dirty="0"/>
            </a:br>
            <a:r>
              <a:rPr sz="2400" dirty="0" err="1">
                <a:latin typeface="Courier"/>
              </a:rPr>
              <a:t>xcpt</a:t>
            </a:r>
            <a:r>
              <a:rPr sz="2400" dirty="0">
                <a:solidFill>
                  <a:srgbClr val="007020"/>
                </a:solidFill>
                <a:latin typeface="Courier"/>
              </a:rPr>
              <a:t>=</a:t>
            </a:r>
            <a:r>
              <a:rPr sz="2400" dirty="0" err="1">
                <a:solidFill>
                  <a:srgbClr val="06287E"/>
                </a:solidFill>
                <a:latin typeface="Courier"/>
              </a:rPr>
              <a:t>cpt.mean</a:t>
            </a:r>
            <a:r>
              <a:rPr sz="2400" dirty="0">
                <a:latin typeface="Courier"/>
              </a:rPr>
              <a:t>(</a:t>
            </a:r>
            <a:r>
              <a:rPr sz="2400" dirty="0" err="1">
                <a:latin typeface="Courier"/>
              </a:rPr>
              <a:t>x,</a:t>
            </a:r>
            <a:r>
              <a:rPr sz="2400" dirty="0" err="1">
                <a:solidFill>
                  <a:srgbClr val="7D9029"/>
                </a:solidFill>
                <a:latin typeface="Courier"/>
              </a:rPr>
              <a:t>method</a:t>
            </a:r>
            <a:r>
              <a:rPr sz="2400" dirty="0">
                <a:solidFill>
                  <a:srgbClr val="7D9029"/>
                </a:solidFill>
                <a:latin typeface="Courier"/>
              </a:rPr>
              <a:t>=</a:t>
            </a:r>
            <a:r>
              <a:rPr sz="2400" dirty="0">
                <a:solidFill>
                  <a:srgbClr val="4070A0"/>
                </a:solidFill>
                <a:latin typeface="Courier"/>
              </a:rPr>
              <a:t>'PELT'</a:t>
            </a:r>
            <a:r>
              <a:rPr sz="2400" dirty="0">
                <a:latin typeface="Courier"/>
              </a:rPr>
              <a:t>)</a:t>
            </a:r>
            <a:br>
              <a:rPr sz="2400" dirty="0"/>
            </a:br>
            <a:r>
              <a:rPr sz="2400" dirty="0">
                <a:solidFill>
                  <a:srgbClr val="06287E"/>
                </a:solidFill>
                <a:latin typeface="Courier"/>
              </a:rPr>
              <a:t>plot</a:t>
            </a:r>
            <a:r>
              <a:rPr sz="2400" dirty="0">
                <a:latin typeface="Courier"/>
              </a:rPr>
              <a:t>(</a:t>
            </a:r>
            <a:r>
              <a:rPr sz="2400" dirty="0" err="1">
                <a:latin typeface="Courier"/>
              </a:rPr>
              <a:t>xcpt,</a:t>
            </a:r>
            <a:r>
              <a:rPr sz="2400" dirty="0" err="1">
                <a:solidFill>
                  <a:srgbClr val="7D9029"/>
                </a:solidFill>
                <a:latin typeface="Courier"/>
              </a:rPr>
              <a:t>cpt.width</a:t>
            </a:r>
            <a:r>
              <a:rPr sz="2400" dirty="0">
                <a:solidFill>
                  <a:srgbClr val="7D9029"/>
                </a:solidFill>
                <a:latin typeface="Courier"/>
              </a:rPr>
              <a:t>=</a:t>
            </a:r>
            <a:r>
              <a:rPr sz="2400" dirty="0">
                <a:solidFill>
                  <a:srgbClr val="40A070"/>
                </a:solidFill>
                <a:latin typeface="Courier"/>
              </a:rPr>
              <a:t>3</a:t>
            </a:r>
            <a:r>
              <a:rPr sz="2400" dirty="0">
                <a:latin typeface="Courier"/>
              </a:rPr>
              <a:t>,</a:t>
            </a:r>
            <a:r>
              <a:rPr sz="2400" dirty="0">
                <a:solidFill>
                  <a:srgbClr val="7D9029"/>
                </a:solidFill>
                <a:latin typeface="Courier"/>
              </a:rPr>
              <a:t>ylab=</a:t>
            </a:r>
            <a:r>
              <a:rPr sz="2400" dirty="0">
                <a:solidFill>
                  <a:srgbClr val="4070A0"/>
                </a:solidFill>
                <a:latin typeface="Courier"/>
              </a:rPr>
              <a:t>''</a:t>
            </a:r>
            <a:r>
              <a:rPr sz="2400" dirty="0">
                <a:latin typeface="Courier"/>
              </a:rPr>
              <a:t>)</a:t>
            </a:r>
          </a:p>
        </p:txBody>
      </p:sp>
      <p:pic>
        <p:nvPicPr>
          <p:cNvPr id="4" name="Picture 3" descr="FurtherCptWorkshop_powerpoint_files/figure-pptx/unnamed-chunk-18-1.png">
            <a:extLst>
              <a:ext uri="{FF2B5EF4-FFF2-40B4-BE49-F238E27FC236}">
                <a16:creationId xmlns:a16="http://schemas.microsoft.com/office/drawing/2014/main" id="{5A603E53-9F6F-4637-AC81-CADD7507B104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10330" t="17328" r="8329" b="4661"/>
          <a:stretch/>
        </p:blipFill>
        <p:spPr bwMode="auto">
          <a:xfrm>
            <a:off x="32084" y="2304447"/>
            <a:ext cx="4700337" cy="450783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46D7-A1EA-47FE-B43D-480ADE63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measure?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 </a:t>
            </a:r>
            <a:r>
              <a:rPr lang="en-US" dirty="0"/>
              <a:t>Sources of Inspiration:</a:t>
            </a:r>
          </a:p>
          <a:p>
            <a:pPr lvl="1"/>
            <a:r>
              <a:rPr lang="en-US" dirty="0"/>
              <a:t>Regression Analysis: Measures of Influence (e.g., Cook’s distance)</a:t>
            </a:r>
          </a:p>
          <a:p>
            <a:pPr lvl="1"/>
            <a:r>
              <a:rPr dirty="0"/>
              <a:t>Robust Statistics: Influence Functions</a:t>
            </a:r>
          </a:p>
          <a:p>
            <a:pPr marL="0" lvl="0" indent="0">
              <a:buNone/>
            </a:pPr>
            <a:r>
              <a:rPr dirty="0"/>
              <a:t>Two routes:</a:t>
            </a:r>
          </a:p>
          <a:p>
            <a:pPr lvl="1"/>
            <a:r>
              <a:rPr dirty="0"/>
              <a:t>Modifying an observation</a:t>
            </a:r>
          </a:p>
          <a:p>
            <a:pPr lvl="1"/>
            <a:r>
              <a:rPr dirty="0"/>
              <a:t>Leaving out an observation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Single Changepoint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23470" y="734190"/>
                <a:ext cx="6470520" cy="5780075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Assume we have time-series data where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nor/>
                        </m:rPr>
                        <a:rPr lang="en-US"/>
                        <m:t>N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but where the means,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are mean and variance within j-</a:t>
                </a:r>
                <a:r>
                  <a:rPr lang="en-US" dirty="0" err="1"/>
                  <a:t>th</a:t>
                </a:r>
                <a:r>
                  <a:rPr lang="en-US" dirty="0"/>
                  <a:t> segment.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3470" y="734190"/>
                <a:ext cx="6470520" cy="5780075"/>
              </a:xfrm>
              <a:blipFill>
                <a:blip r:embed="rId2"/>
                <a:stretch>
                  <a:fillRect l="-2354" t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ntroCptWorkshop_Mod_files/figure-pptx/unnamed-chunk-6-1.png">
            <a:extLst>
              <a:ext uri="{FF2B5EF4-FFF2-40B4-BE49-F238E27FC236}">
                <a16:creationId xmlns:a16="http://schemas.microsoft.com/office/drawing/2014/main" id="{7539EDA9-6DE0-45EC-801C-9033D723F37F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/>
          <a:srcRect l="9927" t="19104" r="8171" b="14178"/>
          <a:stretch/>
        </p:blipFill>
        <p:spPr bwMode="auto">
          <a:xfrm>
            <a:off x="182879" y="734190"/>
            <a:ext cx="4732638" cy="385530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Modify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D069CD-DAE0-4EC1-951B-05BEC7F46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231" y="848688"/>
            <a:ext cx="9299791" cy="5999277"/>
          </a:xfr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Stability Dashboard: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79" y="734190"/>
            <a:ext cx="11811111" cy="5780075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sz="2400" dirty="0" err="1">
                <a:latin typeface="Courier"/>
              </a:rPr>
              <a:t>x.inf.out</a:t>
            </a:r>
            <a:r>
              <a:rPr sz="2400" dirty="0">
                <a:solidFill>
                  <a:srgbClr val="007020"/>
                </a:solidFill>
                <a:latin typeface="Courier"/>
              </a:rPr>
              <a:t>=</a:t>
            </a:r>
            <a:r>
              <a:rPr sz="2400" dirty="0">
                <a:solidFill>
                  <a:srgbClr val="06287E"/>
                </a:solidFill>
                <a:latin typeface="Courier"/>
              </a:rPr>
              <a:t>influence</a:t>
            </a:r>
            <a:r>
              <a:rPr sz="2400" dirty="0">
                <a:latin typeface="Courier"/>
              </a:rPr>
              <a:t>(</a:t>
            </a:r>
            <a:r>
              <a:rPr sz="2400" dirty="0" err="1">
                <a:latin typeface="Courier"/>
              </a:rPr>
              <a:t>xcpt,</a:t>
            </a:r>
            <a:r>
              <a:rPr sz="2400" dirty="0" err="1">
                <a:solidFill>
                  <a:srgbClr val="7D9029"/>
                </a:solidFill>
                <a:latin typeface="Courier"/>
              </a:rPr>
              <a:t>method</a:t>
            </a:r>
            <a:r>
              <a:rPr sz="2400" dirty="0">
                <a:solidFill>
                  <a:srgbClr val="7D9029"/>
                </a:solidFill>
                <a:latin typeface="Courier"/>
              </a:rPr>
              <a:t>=</a:t>
            </a:r>
            <a:r>
              <a:rPr sz="2400" dirty="0">
                <a:solidFill>
                  <a:srgbClr val="4070A0"/>
                </a:solidFill>
                <a:latin typeface="Courier"/>
              </a:rPr>
              <a:t>'outlier'</a:t>
            </a:r>
            <a:r>
              <a:rPr sz="2400" dirty="0">
                <a:latin typeface="Courier"/>
              </a:rPr>
              <a:t>)</a:t>
            </a:r>
            <a:br>
              <a:rPr sz="2400" dirty="0"/>
            </a:br>
            <a:r>
              <a:rPr sz="2400" dirty="0" err="1">
                <a:latin typeface="Courier"/>
              </a:rPr>
              <a:t>out.Stability</a:t>
            </a:r>
            <a:r>
              <a:rPr sz="2400" dirty="0">
                <a:solidFill>
                  <a:srgbClr val="007020"/>
                </a:solidFill>
                <a:latin typeface="Courier"/>
              </a:rPr>
              <a:t>=</a:t>
            </a:r>
            <a:r>
              <a:rPr sz="2400" dirty="0" err="1">
                <a:solidFill>
                  <a:srgbClr val="06287E"/>
                </a:solidFill>
                <a:latin typeface="Courier"/>
              </a:rPr>
              <a:t>StabilityOverview</a:t>
            </a:r>
            <a:r>
              <a:rPr sz="2400" dirty="0">
                <a:latin typeface="Courier"/>
              </a:rPr>
              <a:t>(</a:t>
            </a:r>
            <a:r>
              <a:rPr sz="2400" dirty="0" err="1">
                <a:latin typeface="Courier"/>
              </a:rPr>
              <a:t>x,</a:t>
            </a:r>
            <a:r>
              <a:rPr sz="2400" dirty="0" err="1">
                <a:solidFill>
                  <a:srgbClr val="06287E"/>
                </a:solidFill>
                <a:latin typeface="Courier"/>
              </a:rPr>
              <a:t>cpts</a:t>
            </a:r>
            <a:r>
              <a:rPr sz="2400" dirty="0">
                <a:latin typeface="Courier"/>
              </a:rPr>
              <a:t>(</a:t>
            </a:r>
            <a:r>
              <a:rPr sz="2400" dirty="0" err="1">
                <a:latin typeface="Courier"/>
              </a:rPr>
              <a:t>xcpt</a:t>
            </a:r>
            <a:r>
              <a:rPr sz="2400" dirty="0">
                <a:latin typeface="Courier"/>
              </a:rPr>
              <a:t>),</a:t>
            </a:r>
            <a:r>
              <a:rPr sz="2400" dirty="0" err="1">
                <a:latin typeface="Courier"/>
              </a:rPr>
              <a:t>x.inf.out</a:t>
            </a:r>
            <a:r>
              <a:rPr sz="2400" dirty="0">
                <a:latin typeface="Courier"/>
              </a:rPr>
              <a:t>,</a:t>
            </a:r>
            <a:br>
              <a:rPr sz="2400" dirty="0"/>
            </a:br>
            <a:r>
              <a:rPr sz="2400" dirty="0">
                <a:latin typeface="Courier"/>
              </a:rPr>
              <a:t>  </a:t>
            </a:r>
            <a:r>
              <a:rPr sz="2400" dirty="0" err="1">
                <a:solidFill>
                  <a:srgbClr val="7D9029"/>
                </a:solidFill>
                <a:latin typeface="Courier"/>
              </a:rPr>
              <a:t>legend.args</a:t>
            </a:r>
            <a:r>
              <a:rPr sz="2400" dirty="0">
                <a:solidFill>
                  <a:srgbClr val="7D9029"/>
                </a:solidFill>
                <a:latin typeface="Courier"/>
              </a:rPr>
              <a:t>=</a:t>
            </a:r>
            <a:r>
              <a:rPr sz="2400" dirty="0">
                <a:solidFill>
                  <a:srgbClr val="06287E"/>
                </a:solidFill>
                <a:latin typeface="Courier"/>
              </a:rPr>
              <a:t>list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7D9029"/>
                </a:solidFill>
                <a:latin typeface="Courier"/>
              </a:rPr>
              <a:t>display=</a:t>
            </a:r>
            <a:r>
              <a:rPr sz="2400" dirty="0" err="1">
                <a:solidFill>
                  <a:srgbClr val="880000"/>
                </a:solidFill>
                <a:latin typeface="Courier"/>
              </a:rPr>
              <a:t>TRUE</a:t>
            </a:r>
            <a:r>
              <a:rPr sz="2400" dirty="0" err="1">
                <a:latin typeface="Courier"/>
              </a:rPr>
              <a:t>,</a:t>
            </a:r>
            <a:r>
              <a:rPr sz="2400" dirty="0" err="1">
                <a:solidFill>
                  <a:srgbClr val="7D9029"/>
                </a:solidFill>
                <a:latin typeface="Courier"/>
              </a:rPr>
              <a:t>x</a:t>
            </a:r>
            <a:r>
              <a:rPr sz="2400" dirty="0">
                <a:solidFill>
                  <a:srgbClr val="7D9029"/>
                </a:solidFill>
                <a:latin typeface="Courier"/>
              </a:rPr>
              <a:t>=</a:t>
            </a:r>
            <a:r>
              <a:rPr sz="2400" dirty="0">
                <a:solidFill>
                  <a:srgbClr val="4070A0"/>
                </a:solidFill>
                <a:latin typeface="Courier"/>
              </a:rPr>
              <a:t>"</a:t>
            </a:r>
            <a:r>
              <a:rPr sz="2400" dirty="0" err="1">
                <a:solidFill>
                  <a:srgbClr val="4070A0"/>
                </a:solidFill>
                <a:latin typeface="Courier"/>
              </a:rPr>
              <a:t>topright</a:t>
            </a:r>
            <a:r>
              <a:rPr sz="2400" dirty="0">
                <a:solidFill>
                  <a:srgbClr val="4070A0"/>
                </a:solidFill>
                <a:latin typeface="Courier"/>
              </a:rPr>
              <a:t>"</a:t>
            </a:r>
            <a:r>
              <a:rPr sz="2400" dirty="0">
                <a:latin typeface="Courier"/>
              </a:rPr>
              <a:t>,</a:t>
            </a:r>
            <a:r>
              <a:rPr sz="2400" dirty="0">
                <a:solidFill>
                  <a:srgbClr val="7D9029"/>
                </a:solidFill>
                <a:latin typeface="Courier"/>
              </a:rPr>
              <a:t>y=</a:t>
            </a:r>
            <a:r>
              <a:rPr sz="2400" dirty="0" err="1">
                <a:solidFill>
                  <a:srgbClr val="880000"/>
                </a:solidFill>
                <a:latin typeface="Courier"/>
              </a:rPr>
              <a:t>NULL</a:t>
            </a:r>
            <a:r>
              <a:rPr sz="2400" dirty="0" err="1">
                <a:latin typeface="Courier"/>
              </a:rPr>
              <a:t>,</a:t>
            </a:r>
            <a:r>
              <a:rPr sz="2400" dirty="0" err="1">
                <a:solidFill>
                  <a:srgbClr val="7D9029"/>
                </a:solidFill>
                <a:latin typeface="Courier"/>
              </a:rPr>
              <a:t>cex</a:t>
            </a:r>
            <a:r>
              <a:rPr sz="2400" dirty="0">
                <a:solidFill>
                  <a:srgbClr val="7D9029"/>
                </a:solidFill>
                <a:latin typeface="Courier"/>
              </a:rPr>
              <a:t>=</a:t>
            </a:r>
            <a:r>
              <a:rPr sz="2400" dirty="0">
                <a:solidFill>
                  <a:srgbClr val="40A070"/>
                </a:solidFill>
                <a:latin typeface="Courier"/>
              </a:rPr>
              <a:t>1</a:t>
            </a:r>
            <a:r>
              <a:rPr sz="2400" dirty="0">
                <a:latin typeface="Courier"/>
              </a:rPr>
              <a:t>,</a:t>
            </a:r>
            <a:br>
              <a:rPr sz="2400" dirty="0"/>
            </a:br>
            <a:r>
              <a:rPr sz="2400" dirty="0">
                <a:latin typeface="Courier"/>
              </a:rPr>
              <a:t>  </a:t>
            </a:r>
            <a:r>
              <a:rPr sz="2400" dirty="0" err="1">
                <a:solidFill>
                  <a:srgbClr val="7D9029"/>
                </a:solidFill>
                <a:latin typeface="Courier"/>
              </a:rPr>
              <a:t>horiz</a:t>
            </a:r>
            <a:r>
              <a:rPr sz="2400" dirty="0">
                <a:solidFill>
                  <a:srgbClr val="7D9029"/>
                </a:solidFill>
                <a:latin typeface="Courier"/>
              </a:rPr>
              <a:t>=</a:t>
            </a:r>
            <a:r>
              <a:rPr sz="2400" dirty="0" err="1">
                <a:solidFill>
                  <a:srgbClr val="880000"/>
                </a:solidFill>
                <a:latin typeface="Courier"/>
              </a:rPr>
              <a:t>FALSE</a:t>
            </a:r>
            <a:r>
              <a:rPr sz="2400" dirty="0" err="1">
                <a:latin typeface="Courier"/>
              </a:rPr>
              <a:t>,</a:t>
            </a:r>
            <a:r>
              <a:rPr sz="2400" dirty="0" err="1">
                <a:solidFill>
                  <a:srgbClr val="7D9029"/>
                </a:solidFill>
                <a:latin typeface="Courier"/>
              </a:rPr>
              <a:t>xpd</a:t>
            </a:r>
            <a:r>
              <a:rPr sz="2400" dirty="0">
                <a:solidFill>
                  <a:srgbClr val="7D9029"/>
                </a:solidFill>
                <a:latin typeface="Courier"/>
              </a:rPr>
              <a:t>=</a:t>
            </a:r>
            <a:r>
              <a:rPr sz="2400" dirty="0" err="1">
                <a:solidFill>
                  <a:srgbClr val="880000"/>
                </a:solidFill>
                <a:latin typeface="Courier"/>
              </a:rPr>
              <a:t>FALSE</a:t>
            </a:r>
            <a:r>
              <a:rPr sz="2400" dirty="0" err="1">
                <a:latin typeface="Courier"/>
              </a:rPr>
              <a:t>,</a:t>
            </a:r>
            <a:r>
              <a:rPr sz="2400" dirty="0" err="1">
                <a:solidFill>
                  <a:srgbClr val="7D9029"/>
                </a:solidFill>
                <a:latin typeface="Courier"/>
              </a:rPr>
              <a:t>bty</a:t>
            </a:r>
            <a:r>
              <a:rPr sz="2400" dirty="0">
                <a:solidFill>
                  <a:srgbClr val="7D9029"/>
                </a:solidFill>
                <a:latin typeface="Courier"/>
              </a:rPr>
              <a:t>=</a:t>
            </a:r>
            <a:r>
              <a:rPr sz="2400" dirty="0">
                <a:solidFill>
                  <a:srgbClr val="4070A0"/>
                </a:solidFill>
                <a:latin typeface="Courier"/>
              </a:rPr>
              <a:t>'n'</a:t>
            </a:r>
            <a:r>
              <a:rPr sz="2400" dirty="0">
                <a:latin typeface="Courier"/>
              </a:rPr>
              <a:t>))</a:t>
            </a:r>
          </a:p>
        </p:txBody>
      </p:sp>
      <p:pic>
        <p:nvPicPr>
          <p:cNvPr id="4" name="Picture 3" descr="FurtherCptWorkshop_powerpoint_files/figure-pptx/unnamed-chunk-19-1.png">
            <a:extLst>
              <a:ext uri="{FF2B5EF4-FFF2-40B4-BE49-F238E27FC236}">
                <a16:creationId xmlns:a16="http://schemas.microsoft.com/office/drawing/2014/main" id="{46D19BA1-C214-4386-9D5E-424EADEC065E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t="7193" b="15824"/>
          <a:stretch/>
        </p:blipFill>
        <p:spPr bwMode="auto">
          <a:xfrm>
            <a:off x="2996170" y="2409568"/>
            <a:ext cx="5778500" cy="444843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Location Stability: </a:t>
            </a:r>
            <a:r>
              <a:rPr lang="en-US" dirty="0"/>
              <a:t>Mod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79" y="734190"/>
            <a:ext cx="11811112" cy="847475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sz="2400" dirty="0" err="1">
                <a:latin typeface="Courier"/>
              </a:rPr>
              <a:t>out.location</a:t>
            </a:r>
            <a:r>
              <a:rPr sz="2400" dirty="0">
                <a:solidFill>
                  <a:srgbClr val="007020"/>
                </a:solidFill>
                <a:latin typeface="Courier"/>
              </a:rPr>
              <a:t>=</a:t>
            </a:r>
            <a:r>
              <a:rPr sz="2400" dirty="0" err="1">
                <a:solidFill>
                  <a:srgbClr val="06287E"/>
                </a:solidFill>
                <a:latin typeface="Courier"/>
              </a:rPr>
              <a:t>LocationStability</a:t>
            </a:r>
            <a:r>
              <a:rPr sz="2400" dirty="0">
                <a:latin typeface="Courier"/>
              </a:rPr>
              <a:t>(</a:t>
            </a:r>
            <a:r>
              <a:rPr sz="2400" dirty="0" err="1">
                <a:solidFill>
                  <a:srgbClr val="06287E"/>
                </a:solidFill>
                <a:latin typeface="Courier"/>
              </a:rPr>
              <a:t>cpts</a:t>
            </a:r>
            <a:r>
              <a:rPr sz="2400" dirty="0">
                <a:latin typeface="Courier"/>
              </a:rPr>
              <a:t>(</a:t>
            </a:r>
            <a:r>
              <a:rPr sz="2400" dirty="0" err="1">
                <a:latin typeface="Courier"/>
              </a:rPr>
              <a:t>xcpt</a:t>
            </a:r>
            <a:r>
              <a:rPr sz="2400" dirty="0">
                <a:latin typeface="Courier"/>
              </a:rPr>
              <a:t>),x.inf,</a:t>
            </a:r>
            <a:br>
              <a:rPr sz="2400" dirty="0"/>
            </a:br>
            <a:r>
              <a:rPr sz="2400" dirty="0">
                <a:latin typeface="Courier"/>
              </a:rPr>
              <a:t>  </a:t>
            </a:r>
            <a:r>
              <a:rPr lang="en-US" sz="2400" dirty="0" err="1">
                <a:solidFill>
                  <a:srgbClr val="7D9029"/>
                </a:solidFill>
                <a:latin typeface="Courier"/>
              </a:rPr>
              <a:t>cex.main</a:t>
            </a:r>
            <a:r>
              <a:rPr sz="2400" dirty="0">
                <a:solidFill>
                  <a:srgbClr val="7D9029"/>
                </a:solidFill>
                <a:latin typeface="Courier"/>
              </a:rPr>
              <a:t>=</a:t>
            </a:r>
            <a:r>
              <a:rPr lang="en-US" sz="2400" dirty="0">
                <a:solidFill>
                  <a:srgbClr val="4070A0"/>
                </a:solidFill>
                <a:latin typeface="Courier"/>
              </a:rPr>
              <a:t>0.9</a:t>
            </a:r>
            <a:r>
              <a:rPr sz="2400" dirty="0">
                <a:latin typeface="Courier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6EFF1-D29A-4DBB-8D49-27852A419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703" y="1721495"/>
            <a:ext cx="5332593" cy="4741451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Parameter Stability: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515" y="734190"/>
            <a:ext cx="11416475" cy="5780075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sz="2400" dirty="0" err="1">
                <a:solidFill>
                  <a:srgbClr val="06287E"/>
                </a:solidFill>
                <a:latin typeface="Courier"/>
              </a:rPr>
              <a:t>ParameterStability</a:t>
            </a:r>
            <a:r>
              <a:rPr sz="2400" dirty="0">
                <a:latin typeface="Courier"/>
              </a:rPr>
              <a:t>(</a:t>
            </a:r>
            <a:r>
              <a:rPr sz="2400" dirty="0" err="1">
                <a:latin typeface="Courier"/>
              </a:rPr>
              <a:t>x.inf.out,</a:t>
            </a:r>
            <a:r>
              <a:rPr sz="2400" dirty="0" err="1">
                <a:solidFill>
                  <a:srgbClr val="7D9029"/>
                </a:solidFill>
                <a:latin typeface="Courier"/>
              </a:rPr>
              <a:t>original.mean</a:t>
            </a:r>
            <a:r>
              <a:rPr sz="2400" dirty="0">
                <a:solidFill>
                  <a:srgbClr val="7D9029"/>
                </a:solidFill>
                <a:latin typeface="Courier"/>
              </a:rPr>
              <a:t>=</a:t>
            </a:r>
            <a:r>
              <a:rPr sz="2400" dirty="0">
                <a:solidFill>
                  <a:srgbClr val="06287E"/>
                </a:solidFill>
                <a:latin typeface="Courier"/>
              </a:rPr>
              <a:t>rep</a:t>
            </a:r>
            <a:r>
              <a:rPr sz="2400" dirty="0">
                <a:latin typeface="Courier"/>
              </a:rPr>
              <a:t>(</a:t>
            </a:r>
            <a:br>
              <a:rPr sz="2400" dirty="0"/>
            </a:br>
            <a:r>
              <a:rPr sz="2400" dirty="0">
                <a:latin typeface="Courier"/>
              </a:rPr>
              <a:t>  </a:t>
            </a:r>
            <a:r>
              <a:rPr sz="2400" dirty="0" err="1">
                <a:solidFill>
                  <a:srgbClr val="06287E"/>
                </a:solidFill>
                <a:latin typeface="Courier"/>
              </a:rPr>
              <a:t>param.est</a:t>
            </a:r>
            <a:r>
              <a:rPr sz="2400" dirty="0">
                <a:latin typeface="Courier"/>
              </a:rPr>
              <a:t>(</a:t>
            </a:r>
            <a:r>
              <a:rPr sz="2400" dirty="0" err="1">
                <a:latin typeface="Courier"/>
              </a:rPr>
              <a:t>xcpt</a:t>
            </a:r>
            <a:r>
              <a:rPr sz="2400" dirty="0">
                <a:latin typeface="Courier"/>
              </a:rPr>
              <a:t>)</a:t>
            </a:r>
            <a:r>
              <a:rPr sz="2400" dirty="0">
                <a:solidFill>
                  <a:srgbClr val="4070A0"/>
                </a:solidFill>
                <a:latin typeface="Courier"/>
              </a:rPr>
              <a:t>$</a:t>
            </a:r>
            <a:r>
              <a:rPr sz="2400" dirty="0" err="1">
                <a:latin typeface="Courier"/>
              </a:rPr>
              <a:t>mean,</a:t>
            </a:r>
            <a:r>
              <a:rPr sz="2400" dirty="0" err="1">
                <a:solidFill>
                  <a:srgbClr val="7D9029"/>
                </a:solidFill>
                <a:latin typeface="Courier"/>
              </a:rPr>
              <a:t>times</a:t>
            </a:r>
            <a:r>
              <a:rPr sz="2400" dirty="0">
                <a:solidFill>
                  <a:srgbClr val="7D9029"/>
                </a:solidFill>
                <a:latin typeface="Courier"/>
              </a:rPr>
              <a:t>=</a:t>
            </a:r>
            <a:r>
              <a:rPr sz="2400" dirty="0">
                <a:solidFill>
                  <a:srgbClr val="06287E"/>
                </a:solidFill>
                <a:latin typeface="Courier"/>
              </a:rPr>
              <a:t>diff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06287E"/>
                </a:solidFill>
                <a:latin typeface="Courier"/>
              </a:rPr>
              <a:t>c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40A070"/>
                </a:solidFill>
                <a:latin typeface="Courier"/>
              </a:rPr>
              <a:t>0</a:t>
            </a:r>
            <a:r>
              <a:rPr sz="2400" dirty="0">
                <a:latin typeface="Courier"/>
              </a:rPr>
              <a:t>,xcpt</a:t>
            </a:r>
            <a:r>
              <a:rPr sz="2400" dirty="0">
                <a:solidFill>
                  <a:srgbClr val="4070A0"/>
                </a:solidFill>
                <a:latin typeface="Courier"/>
              </a:rPr>
              <a:t>@</a:t>
            </a:r>
            <a:r>
              <a:rPr sz="2400" dirty="0">
                <a:latin typeface="Courier"/>
              </a:rPr>
              <a:t>cpts))))</a:t>
            </a:r>
          </a:p>
        </p:txBody>
      </p:sp>
      <p:pic>
        <p:nvPicPr>
          <p:cNvPr id="4" name="Picture 3" descr="FurtherCptWorkshop_powerpoint_files/figure-pptx/unnamed-chunk-21-1.png">
            <a:extLst>
              <a:ext uri="{FF2B5EF4-FFF2-40B4-BE49-F238E27FC236}">
                <a16:creationId xmlns:a16="http://schemas.microsoft.com/office/drawing/2014/main" id="{39C061AA-623B-4C60-A39A-E98267387F48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t="6659" b="15076"/>
          <a:stretch/>
        </p:blipFill>
        <p:spPr bwMode="auto">
          <a:xfrm>
            <a:off x="3206750" y="1902941"/>
            <a:ext cx="5778500" cy="452257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Influence Map: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265" y="734190"/>
            <a:ext cx="11326725" cy="5780075"/>
          </a:xfrm>
        </p:spPr>
        <p:txBody>
          <a:bodyPr/>
          <a:lstStyle/>
          <a:p>
            <a:pPr lvl="0" indent="0">
              <a:buNone/>
            </a:pPr>
            <a:r>
              <a:rPr dirty="0" err="1">
                <a:latin typeface="Courier"/>
              </a:rPr>
              <a:t>out.map</a:t>
            </a:r>
            <a:r>
              <a:rPr dirty="0">
                <a:solidFill>
                  <a:srgbClr val="007020"/>
                </a:solidFill>
                <a:latin typeface="Courier"/>
              </a:rPr>
              <a:t>=</a:t>
            </a:r>
            <a:r>
              <a:rPr dirty="0" err="1">
                <a:solidFill>
                  <a:srgbClr val="06287E"/>
                </a:solidFill>
                <a:latin typeface="Courier"/>
              </a:rPr>
              <a:t>InfluenceMap</a:t>
            </a:r>
            <a:r>
              <a:rPr dirty="0">
                <a:latin typeface="Courier"/>
              </a:rPr>
              <a:t>(</a:t>
            </a:r>
            <a:r>
              <a:rPr dirty="0" err="1">
                <a:solidFill>
                  <a:srgbClr val="06287E"/>
                </a:solidFill>
                <a:latin typeface="Courier"/>
              </a:rPr>
              <a:t>cpts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xcpt</a:t>
            </a:r>
            <a:r>
              <a:rPr dirty="0">
                <a:latin typeface="Courier"/>
              </a:rPr>
              <a:t>),</a:t>
            </a:r>
            <a:r>
              <a:rPr dirty="0" err="1">
                <a:latin typeface="Courier"/>
              </a:rPr>
              <a:t>x.inf.out</a:t>
            </a:r>
            <a:r>
              <a:rPr dirty="0">
                <a:latin typeface="Courier"/>
              </a:rPr>
              <a:t>)</a:t>
            </a:r>
          </a:p>
        </p:txBody>
      </p:sp>
      <p:pic>
        <p:nvPicPr>
          <p:cNvPr id="4" name="Picture 3" descr="FurtherCptWorkshop_powerpoint_files/figure-pptx/unnamed-chunk-22-1.png">
            <a:extLst>
              <a:ext uri="{FF2B5EF4-FFF2-40B4-BE49-F238E27FC236}">
                <a16:creationId xmlns:a16="http://schemas.microsoft.com/office/drawing/2014/main" id="{583BC132-0E00-4635-BE14-3A7A7F2EF8D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70311" y="1755621"/>
            <a:ext cx="5056659" cy="505665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Stability Dashboard: 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79" y="734190"/>
            <a:ext cx="11811112" cy="5780075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sz="2400" dirty="0" err="1">
                <a:latin typeface="Courier"/>
              </a:rPr>
              <a:t>x.inf.del</a:t>
            </a:r>
            <a:r>
              <a:rPr sz="2400" dirty="0">
                <a:solidFill>
                  <a:srgbClr val="007020"/>
                </a:solidFill>
                <a:latin typeface="Courier"/>
              </a:rPr>
              <a:t>=</a:t>
            </a:r>
            <a:r>
              <a:rPr sz="2400" dirty="0">
                <a:solidFill>
                  <a:srgbClr val="06287E"/>
                </a:solidFill>
                <a:latin typeface="Courier"/>
              </a:rPr>
              <a:t>influence</a:t>
            </a:r>
            <a:r>
              <a:rPr sz="2400" dirty="0">
                <a:latin typeface="Courier"/>
              </a:rPr>
              <a:t>(</a:t>
            </a:r>
            <a:r>
              <a:rPr sz="2400" dirty="0" err="1">
                <a:latin typeface="Courier"/>
              </a:rPr>
              <a:t>xcpt,</a:t>
            </a:r>
            <a:r>
              <a:rPr sz="2400" dirty="0" err="1">
                <a:solidFill>
                  <a:srgbClr val="7D9029"/>
                </a:solidFill>
                <a:latin typeface="Courier"/>
              </a:rPr>
              <a:t>method</a:t>
            </a:r>
            <a:r>
              <a:rPr sz="2400" dirty="0">
                <a:solidFill>
                  <a:srgbClr val="7D9029"/>
                </a:solidFill>
                <a:latin typeface="Courier"/>
              </a:rPr>
              <a:t>=</a:t>
            </a:r>
            <a:r>
              <a:rPr sz="2400" dirty="0">
                <a:solidFill>
                  <a:srgbClr val="4070A0"/>
                </a:solidFill>
                <a:latin typeface="Courier"/>
              </a:rPr>
              <a:t>'delete'</a:t>
            </a:r>
            <a:r>
              <a:rPr sz="2400" dirty="0">
                <a:latin typeface="Courier"/>
              </a:rPr>
              <a:t>)</a:t>
            </a:r>
            <a:br>
              <a:rPr sz="2400" dirty="0"/>
            </a:br>
            <a:r>
              <a:rPr sz="2400" dirty="0" err="1">
                <a:latin typeface="Courier"/>
              </a:rPr>
              <a:t>del.Stability</a:t>
            </a:r>
            <a:r>
              <a:rPr sz="2400" dirty="0">
                <a:solidFill>
                  <a:srgbClr val="007020"/>
                </a:solidFill>
                <a:latin typeface="Courier"/>
              </a:rPr>
              <a:t>=</a:t>
            </a:r>
            <a:r>
              <a:rPr sz="2400" dirty="0" err="1">
                <a:solidFill>
                  <a:srgbClr val="06287E"/>
                </a:solidFill>
                <a:latin typeface="Courier"/>
              </a:rPr>
              <a:t>StabilityOverview</a:t>
            </a:r>
            <a:r>
              <a:rPr sz="2400" dirty="0">
                <a:latin typeface="Courier"/>
              </a:rPr>
              <a:t>(</a:t>
            </a:r>
            <a:r>
              <a:rPr sz="2400" dirty="0" err="1">
                <a:latin typeface="Courier"/>
              </a:rPr>
              <a:t>x,</a:t>
            </a:r>
            <a:r>
              <a:rPr sz="2400" dirty="0" err="1">
                <a:solidFill>
                  <a:srgbClr val="06287E"/>
                </a:solidFill>
                <a:latin typeface="Courier"/>
              </a:rPr>
              <a:t>cpts</a:t>
            </a:r>
            <a:r>
              <a:rPr sz="2400" dirty="0">
                <a:latin typeface="Courier"/>
              </a:rPr>
              <a:t>(</a:t>
            </a:r>
            <a:r>
              <a:rPr sz="2400" dirty="0" err="1">
                <a:latin typeface="Courier"/>
              </a:rPr>
              <a:t>xcpt</a:t>
            </a:r>
            <a:r>
              <a:rPr sz="2400" dirty="0">
                <a:latin typeface="Courier"/>
              </a:rPr>
              <a:t>),</a:t>
            </a:r>
            <a:r>
              <a:rPr sz="2400" dirty="0" err="1">
                <a:latin typeface="Courier"/>
              </a:rPr>
              <a:t>x.inf.del</a:t>
            </a:r>
            <a:r>
              <a:rPr sz="2400" dirty="0">
                <a:latin typeface="Courier"/>
              </a:rPr>
              <a:t>,</a:t>
            </a:r>
            <a:br>
              <a:rPr sz="2400" dirty="0"/>
            </a:br>
            <a:r>
              <a:rPr sz="2400" dirty="0">
                <a:latin typeface="Courier"/>
              </a:rPr>
              <a:t>  </a:t>
            </a:r>
            <a:r>
              <a:rPr sz="2400" dirty="0" err="1">
                <a:solidFill>
                  <a:srgbClr val="7D9029"/>
                </a:solidFill>
                <a:latin typeface="Courier"/>
              </a:rPr>
              <a:t>legend.args</a:t>
            </a:r>
            <a:r>
              <a:rPr sz="2400" dirty="0">
                <a:solidFill>
                  <a:srgbClr val="7D9029"/>
                </a:solidFill>
                <a:latin typeface="Courier"/>
              </a:rPr>
              <a:t>=</a:t>
            </a:r>
            <a:r>
              <a:rPr sz="2400" dirty="0">
                <a:solidFill>
                  <a:srgbClr val="06287E"/>
                </a:solidFill>
                <a:latin typeface="Courier"/>
              </a:rPr>
              <a:t>list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7D9029"/>
                </a:solidFill>
                <a:latin typeface="Courier"/>
              </a:rPr>
              <a:t>display=</a:t>
            </a:r>
            <a:r>
              <a:rPr sz="2400" dirty="0" err="1">
                <a:solidFill>
                  <a:srgbClr val="880000"/>
                </a:solidFill>
                <a:latin typeface="Courier"/>
              </a:rPr>
              <a:t>TRUE</a:t>
            </a:r>
            <a:r>
              <a:rPr sz="2400" dirty="0" err="1">
                <a:latin typeface="Courier"/>
              </a:rPr>
              <a:t>,</a:t>
            </a:r>
            <a:r>
              <a:rPr sz="2400" dirty="0" err="1">
                <a:solidFill>
                  <a:srgbClr val="7D9029"/>
                </a:solidFill>
                <a:latin typeface="Courier"/>
              </a:rPr>
              <a:t>x</a:t>
            </a:r>
            <a:r>
              <a:rPr sz="2400" dirty="0">
                <a:solidFill>
                  <a:srgbClr val="7D9029"/>
                </a:solidFill>
                <a:latin typeface="Courier"/>
              </a:rPr>
              <a:t>=</a:t>
            </a:r>
            <a:r>
              <a:rPr sz="2400" dirty="0">
                <a:solidFill>
                  <a:srgbClr val="4070A0"/>
                </a:solidFill>
                <a:latin typeface="Courier"/>
              </a:rPr>
              <a:t>"</a:t>
            </a:r>
            <a:r>
              <a:rPr sz="2400" dirty="0" err="1">
                <a:solidFill>
                  <a:srgbClr val="4070A0"/>
                </a:solidFill>
                <a:latin typeface="Courier"/>
              </a:rPr>
              <a:t>topright</a:t>
            </a:r>
            <a:r>
              <a:rPr sz="2400" dirty="0">
                <a:solidFill>
                  <a:srgbClr val="4070A0"/>
                </a:solidFill>
                <a:latin typeface="Courier"/>
              </a:rPr>
              <a:t>"</a:t>
            </a:r>
            <a:r>
              <a:rPr sz="2400" dirty="0">
                <a:latin typeface="Courier"/>
              </a:rPr>
              <a:t>,</a:t>
            </a:r>
            <a:r>
              <a:rPr sz="2400" dirty="0">
                <a:solidFill>
                  <a:srgbClr val="7D9029"/>
                </a:solidFill>
                <a:latin typeface="Courier"/>
              </a:rPr>
              <a:t>y=</a:t>
            </a:r>
            <a:r>
              <a:rPr sz="2400" dirty="0" err="1">
                <a:solidFill>
                  <a:srgbClr val="880000"/>
                </a:solidFill>
                <a:latin typeface="Courier"/>
              </a:rPr>
              <a:t>NULL</a:t>
            </a:r>
            <a:r>
              <a:rPr sz="2400" dirty="0" err="1">
                <a:latin typeface="Courier"/>
              </a:rPr>
              <a:t>,</a:t>
            </a:r>
            <a:r>
              <a:rPr sz="2400" dirty="0" err="1">
                <a:solidFill>
                  <a:srgbClr val="7D9029"/>
                </a:solidFill>
                <a:latin typeface="Courier"/>
              </a:rPr>
              <a:t>cex</a:t>
            </a:r>
            <a:r>
              <a:rPr sz="2400" dirty="0">
                <a:solidFill>
                  <a:srgbClr val="7D9029"/>
                </a:solidFill>
                <a:latin typeface="Courier"/>
              </a:rPr>
              <a:t>=</a:t>
            </a:r>
            <a:r>
              <a:rPr sz="2400" dirty="0">
                <a:solidFill>
                  <a:srgbClr val="40A070"/>
                </a:solidFill>
                <a:latin typeface="Courier"/>
              </a:rPr>
              <a:t>1</a:t>
            </a:r>
            <a:r>
              <a:rPr sz="2400" dirty="0">
                <a:latin typeface="Courier"/>
              </a:rPr>
              <a:t>,</a:t>
            </a:r>
            <a:br>
              <a:rPr sz="2400" dirty="0"/>
            </a:br>
            <a:r>
              <a:rPr sz="2400" dirty="0">
                <a:latin typeface="Courier"/>
              </a:rPr>
              <a:t>  </a:t>
            </a:r>
            <a:r>
              <a:rPr sz="2400" dirty="0" err="1">
                <a:solidFill>
                  <a:srgbClr val="7D9029"/>
                </a:solidFill>
                <a:latin typeface="Courier"/>
              </a:rPr>
              <a:t>horiz</a:t>
            </a:r>
            <a:r>
              <a:rPr sz="2400" dirty="0">
                <a:solidFill>
                  <a:srgbClr val="7D9029"/>
                </a:solidFill>
                <a:latin typeface="Courier"/>
              </a:rPr>
              <a:t>=</a:t>
            </a:r>
            <a:r>
              <a:rPr sz="2400" dirty="0" err="1">
                <a:solidFill>
                  <a:srgbClr val="880000"/>
                </a:solidFill>
                <a:latin typeface="Courier"/>
              </a:rPr>
              <a:t>FALSE</a:t>
            </a:r>
            <a:r>
              <a:rPr sz="2400" dirty="0" err="1">
                <a:latin typeface="Courier"/>
              </a:rPr>
              <a:t>,</a:t>
            </a:r>
            <a:r>
              <a:rPr sz="2400" dirty="0" err="1">
                <a:solidFill>
                  <a:srgbClr val="7D9029"/>
                </a:solidFill>
                <a:latin typeface="Courier"/>
              </a:rPr>
              <a:t>xpd</a:t>
            </a:r>
            <a:r>
              <a:rPr sz="2400" dirty="0">
                <a:solidFill>
                  <a:srgbClr val="7D9029"/>
                </a:solidFill>
                <a:latin typeface="Courier"/>
              </a:rPr>
              <a:t>=</a:t>
            </a:r>
            <a:r>
              <a:rPr sz="2400" dirty="0" err="1">
                <a:solidFill>
                  <a:srgbClr val="880000"/>
                </a:solidFill>
                <a:latin typeface="Courier"/>
              </a:rPr>
              <a:t>FALSE</a:t>
            </a:r>
            <a:r>
              <a:rPr sz="2400" dirty="0" err="1">
                <a:latin typeface="Courier"/>
              </a:rPr>
              <a:t>,</a:t>
            </a:r>
            <a:r>
              <a:rPr sz="2400" dirty="0" err="1">
                <a:solidFill>
                  <a:srgbClr val="7D9029"/>
                </a:solidFill>
                <a:latin typeface="Courier"/>
              </a:rPr>
              <a:t>bty</a:t>
            </a:r>
            <a:r>
              <a:rPr sz="2400" dirty="0">
                <a:solidFill>
                  <a:srgbClr val="7D9029"/>
                </a:solidFill>
                <a:latin typeface="Courier"/>
              </a:rPr>
              <a:t>=</a:t>
            </a:r>
            <a:r>
              <a:rPr sz="2400" dirty="0">
                <a:solidFill>
                  <a:srgbClr val="4070A0"/>
                </a:solidFill>
                <a:latin typeface="Courier"/>
              </a:rPr>
              <a:t>'n'</a:t>
            </a:r>
            <a:r>
              <a:rPr sz="2400" dirty="0">
                <a:latin typeface="Courier"/>
              </a:rPr>
              <a:t>))</a:t>
            </a:r>
          </a:p>
        </p:txBody>
      </p:sp>
      <p:pic>
        <p:nvPicPr>
          <p:cNvPr id="4" name="Picture 3" descr="FurtherCptWorkshop_powerpoint_files/figure-pptx/unnamed-chunk-23-1.png">
            <a:extLst>
              <a:ext uri="{FF2B5EF4-FFF2-40B4-BE49-F238E27FC236}">
                <a16:creationId xmlns:a16="http://schemas.microsoft.com/office/drawing/2014/main" id="{3EA6929C-D146-48E8-8AFC-9F278D983702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t="6765" b="14328"/>
          <a:stretch/>
        </p:blipFill>
        <p:spPr bwMode="auto">
          <a:xfrm>
            <a:off x="3070311" y="2252637"/>
            <a:ext cx="5778500" cy="455964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Location Stability: 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362" y="734190"/>
            <a:ext cx="5296628" cy="5780075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sz="2400" dirty="0" err="1">
                <a:latin typeface="Courier"/>
              </a:rPr>
              <a:t>del.location</a:t>
            </a:r>
            <a:r>
              <a:rPr sz="2400" dirty="0">
                <a:solidFill>
                  <a:srgbClr val="007020"/>
                </a:solidFill>
                <a:latin typeface="Courier"/>
              </a:rPr>
              <a:t>=</a:t>
            </a:r>
            <a:r>
              <a:rPr sz="2400" dirty="0" err="1">
                <a:solidFill>
                  <a:srgbClr val="06287E"/>
                </a:solidFill>
                <a:latin typeface="Courier"/>
              </a:rPr>
              <a:t>LocationStability</a:t>
            </a:r>
            <a:r>
              <a:rPr sz="2400" dirty="0">
                <a:latin typeface="Courier"/>
              </a:rPr>
              <a:t>(</a:t>
            </a:r>
            <a:r>
              <a:rPr sz="2400" dirty="0" err="1">
                <a:solidFill>
                  <a:srgbClr val="06287E"/>
                </a:solidFill>
                <a:latin typeface="Courier"/>
              </a:rPr>
              <a:t>cpts</a:t>
            </a:r>
            <a:r>
              <a:rPr sz="2400" dirty="0">
                <a:latin typeface="Courier"/>
              </a:rPr>
              <a:t>(</a:t>
            </a:r>
            <a:r>
              <a:rPr sz="2400" dirty="0" err="1">
                <a:latin typeface="Courier"/>
              </a:rPr>
              <a:t>xcpt</a:t>
            </a:r>
            <a:r>
              <a:rPr sz="2400" dirty="0">
                <a:latin typeface="Courier"/>
              </a:rPr>
              <a:t>),</a:t>
            </a:r>
            <a:r>
              <a:rPr sz="2400" dirty="0" err="1">
                <a:latin typeface="Courier"/>
              </a:rPr>
              <a:t>x.inf.del</a:t>
            </a:r>
            <a:endParaRPr sz="2400" dirty="0">
              <a:latin typeface="Couri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01FBD-9C2A-49C3-9C17-CD0210E57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38" y="1247259"/>
            <a:ext cx="5144301" cy="466352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Parameter Stability: 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2649" y="734190"/>
            <a:ext cx="5321341" cy="5780075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sz="2400" dirty="0" err="1">
                <a:solidFill>
                  <a:srgbClr val="06287E"/>
                </a:solidFill>
                <a:latin typeface="Courier"/>
              </a:rPr>
              <a:t>ParameterStability</a:t>
            </a:r>
            <a:r>
              <a:rPr sz="2400" dirty="0">
                <a:latin typeface="Courier"/>
              </a:rPr>
              <a:t>(</a:t>
            </a:r>
            <a:r>
              <a:rPr sz="2400" dirty="0" err="1">
                <a:latin typeface="Courier"/>
              </a:rPr>
              <a:t>x.inf.del,</a:t>
            </a:r>
            <a:r>
              <a:rPr sz="2400" dirty="0" err="1">
                <a:solidFill>
                  <a:srgbClr val="7D9029"/>
                </a:solidFill>
                <a:latin typeface="Courier"/>
              </a:rPr>
              <a:t>original.mean</a:t>
            </a:r>
            <a:r>
              <a:rPr sz="2400" dirty="0">
                <a:solidFill>
                  <a:srgbClr val="7D9029"/>
                </a:solidFill>
                <a:latin typeface="Courier"/>
              </a:rPr>
              <a:t>=</a:t>
            </a:r>
            <a:r>
              <a:rPr sz="2400" dirty="0">
                <a:solidFill>
                  <a:srgbClr val="06287E"/>
                </a:solidFill>
                <a:latin typeface="Courier"/>
              </a:rPr>
              <a:t>rep</a:t>
            </a:r>
            <a:r>
              <a:rPr sz="2400" dirty="0">
                <a:latin typeface="Courier"/>
              </a:rPr>
              <a:t>(</a:t>
            </a:r>
            <a:br>
              <a:rPr sz="2400" dirty="0"/>
            </a:br>
            <a:r>
              <a:rPr sz="2400" dirty="0">
                <a:latin typeface="Courier"/>
              </a:rPr>
              <a:t>  </a:t>
            </a:r>
            <a:r>
              <a:rPr sz="2400" dirty="0" err="1">
                <a:solidFill>
                  <a:srgbClr val="06287E"/>
                </a:solidFill>
                <a:latin typeface="Courier"/>
              </a:rPr>
              <a:t>param.est</a:t>
            </a:r>
            <a:r>
              <a:rPr sz="2400" dirty="0">
                <a:latin typeface="Courier"/>
              </a:rPr>
              <a:t>(</a:t>
            </a:r>
            <a:r>
              <a:rPr sz="2400" dirty="0" err="1">
                <a:latin typeface="Courier"/>
              </a:rPr>
              <a:t>xcpt</a:t>
            </a:r>
            <a:r>
              <a:rPr sz="2400" dirty="0">
                <a:latin typeface="Courier"/>
              </a:rPr>
              <a:t>)</a:t>
            </a:r>
            <a:r>
              <a:rPr sz="2400" dirty="0">
                <a:solidFill>
                  <a:srgbClr val="4070A0"/>
                </a:solidFill>
                <a:latin typeface="Courier"/>
              </a:rPr>
              <a:t>$</a:t>
            </a:r>
            <a:r>
              <a:rPr sz="2400" dirty="0" err="1">
                <a:latin typeface="Courier"/>
              </a:rPr>
              <a:t>mean,</a:t>
            </a:r>
            <a:r>
              <a:rPr sz="2400" dirty="0" err="1">
                <a:solidFill>
                  <a:srgbClr val="7D9029"/>
                </a:solidFill>
                <a:latin typeface="Courier"/>
              </a:rPr>
              <a:t>times</a:t>
            </a:r>
            <a:r>
              <a:rPr sz="2400" dirty="0">
                <a:solidFill>
                  <a:srgbClr val="7D9029"/>
                </a:solidFill>
                <a:latin typeface="Courier"/>
              </a:rPr>
              <a:t>=</a:t>
            </a:r>
            <a:r>
              <a:rPr sz="2400" dirty="0">
                <a:solidFill>
                  <a:srgbClr val="06287E"/>
                </a:solidFill>
                <a:latin typeface="Courier"/>
              </a:rPr>
              <a:t>diff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06287E"/>
                </a:solidFill>
                <a:latin typeface="Courier"/>
              </a:rPr>
              <a:t>c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40A070"/>
                </a:solidFill>
                <a:latin typeface="Courier"/>
              </a:rPr>
              <a:t>0</a:t>
            </a:r>
            <a:r>
              <a:rPr sz="2400" dirty="0">
                <a:latin typeface="Courier"/>
              </a:rPr>
              <a:t>,xcpt</a:t>
            </a:r>
            <a:r>
              <a:rPr sz="2400" dirty="0">
                <a:solidFill>
                  <a:srgbClr val="4070A0"/>
                </a:solidFill>
                <a:latin typeface="Courier"/>
              </a:rPr>
              <a:t>@</a:t>
            </a:r>
            <a:r>
              <a:rPr sz="2400" dirty="0">
                <a:latin typeface="Courier"/>
              </a:rPr>
              <a:t>cpts))))</a:t>
            </a:r>
          </a:p>
        </p:txBody>
      </p:sp>
      <p:pic>
        <p:nvPicPr>
          <p:cNvPr id="4" name="Picture 3" descr="FurtherCptWorkshop_powerpoint_files/figure-pptx/unnamed-chunk-25-1.png">
            <a:extLst>
              <a:ext uri="{FF2B5EF4-FFF2-40B4-BE49-F238E27FC236}">
                <a16:creationId xmlns:a16="http://schemas.microsoft.com/office/drawing/2014/main" id="{576CAAD1-0F3F-4147-AC1D-602456F65BB3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79" y="875595"/>
            <a:ext cx="5778500" cy="577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Influence Map: 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3351" y="734190"/>
            <a:ext cx="4950639" cy="5780075"/>
          </a:xfrm>
        </p:spPr>
        <p:txBody>
          <a:bodyPr/>
          <a:lstStyle/>
          <a:p>
            <a:pPr lvl="0" indent="0">
              <a:buNone/>
            </a:pPr>
            <a:r>
              <a:rPr dirty="0" err="1">
                <a:latin typeface="Courier"/>
              </a:rPr>
              <a:t>del.map</a:t>
            </a:r>
            <a:r>
              <a:rPr dirty="0">
                <a:solidFill>
                  <a:srgbClr val="007020"/>
                </a:solidFill>
                <a:latin typeface="Courier"/>
              </a:rPr>
              <a:t>=</a:t>
            </a:r>
            <a:r>
              <a:rPr dirty="0" err="1">
                <a:solidFill>
                  <a:srgbClr val="06287E"/>
                </a:solidFill>
                <a:latin typeface="Courier"/>
              </a:rPr>
              <a:t>InfluenceMap</a:t>
            </a:r>
            <a:r>
              <a:rPr dirty="0">
                <a:latin typeface="Courier"/>
              </a:rPr>
              <a:t>(</a:t>
            </a:r>
            <a:r>
              <a:rPr dirty="0" err="1">
                <a:solidFill>
                  <a:srgbClr val="06287E"/>
                </a:solidFill>
                <a:latin typeface="Courier"/>
              </a:rPr>
              <a:t>cpts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xcpt</a:t>
            </a:r>
            <a:r>
              <a:rPr dirty="0">
                <a:latin typeface="Courier"/>
              </a:rPr>
              <a:t>),</a:t>
            </a:r>
            <a:r>
              <a:rPr dirty="0" err="1">
                <a:latin typeface="Courier"/>
              </a:rPr>
              <a:t>x.inf.del</a:t>
            </a:r>
            <a:r>
              <a:rPr dirty="0">
                <a:latin typeface="Courier"/>
              </a:rPr>
              <a:t>)</a:t>
            </a:r>
          </a:p>
        </p:txBody>
      </p:sp>
      <p:pic>
        <p:nvPicPr>
          <p:cNvPr id="4" name="Picture 3" descr="FurtherCptWorkshop_powerpoint_files/figure-pptx/unnamed-chunk-26-1.png">
            <a:extLst>
              <a:ext uri="{FF2B5EF4-FFF2-40B4-BE49-F238E27FC236}">
                <a16:creationId xmlns:a16="http://schemas.microsoft.com/office/drawing/2014/main" id="{E9326812-8D60-4775-B55E-6374A014297D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371" y="1033780"/>
            <a:ext cx="5778500" cy="577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dirty="0"/>
              <a:t>Multivariate is interesting but still lots of challenges in the univariate space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dirty="0"/>
              <a:t>Lots of interesting research in the changepoint space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dirty="0"/>
              <a:t>Always looking for interesting problems to work 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dirty="0"/>
              <a:t>Reach out if you want help / guidance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Single Changepoint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90086" y="734190"/>
                <a:ext cx="7903904" cy="5780075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sz="2400" dirty="0"/>
                  <a:t>We want to infer the number and position of the points at which the mean changes. One approach:</a:t>
                </a:r>
              </a:p>
              <a:p>
                <a:pPr marL="0" lvl="0" indent="0">
                  <a:buNone/>
                </a:pPr>
                <a:endParaRPr lang="en-US" sz="2400" dirty="0"/>
              </a:p>
              <a:p>
                <a:pPr marL="0" lvl="0" indent="0">
                  <a:buNone/>
                </a:pPr>
                <a:r>
                  <a:rPr lang="en-US" sz="2400" b="1" dirty="0"/>
                  <a:t>Likelihood Ratio Test</a:t>
                </a:r>
              </a:p>
              <a:p>
                <a:pPr marL="0" lvl="0" indent="0">
                  <a:buNone/>
                </a:pPr>
                <a:r>
                  <a:rPr lang="en-US" sz="2400" dirty="0"/>
                  <a:t>To detect a single changepoint we can use the (log-)likelihood ratio test statistic: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LR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nor/>
                            </m:rPr>
                            <a:rPr lang="en-US" sz="2400"/>
                            <m:t>max</m:t>
                          </m:r>
                        </m:e>
                        <m:lim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𝜏</m:t>
                          </m:r>
                        </m:lim>
                      </m:limLow>
                      <m:r>
                        <a:rPr lang="ar-AE" sz="240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ar-AE" sz="2400">
                          <a:latin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d>
                      <m:r>
                        <a:rPr lang="ar-AE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sz="2400">
                          <a:latin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ar-AE" sz="24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ar-AE" sz="2400">
                          <a:latin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ar-AE" sz="240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  <a:p>
                <a:pPr marL="0" lvl="0" indent="0">
                  <a:buNone/>
                </a:pPr>
                <a:endParaRPr lang="ar-AE" sz="2400" dirty="0"/>
              </a:p>
              <a:p>
                <a:pPr marL="0" lvl="0" indent="0">
                  <a:buNone/>
                </a:pPr>
                <a:r>
                  <a:rPr lang="en-US" sz="2400" dirty="0"/>
                  <a:t>We infer a changepoint if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𝐿𝑅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for some (suitably chosen)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. If we infer a changepoint its position is estimated as</a:t>
                </a:r>
              </a:p>
              <a:p>
                <a:pPr marL="0" lvl="0" indent="0">
                  <a:buNone/>
                </a:pPr>
                <a:endParaRPr lang="en-US" sz="24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/>
                        <m:t>argmax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d>
                      <m:r>
                        <a:rPr lang="ar-AE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sz="2400">
                          <a:latin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ar-AE" sz="24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ar-AE" sz="2400">
                          <a:latin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ar-AE" sz="240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  <a:p>
                <a:pPr marL="0" lvl="0" indent="0">
                  <a:buNone/>
                </a:pPr>
                <a:endParaRPr lang="en-US" sz="2400" dirty="0"/>
              </a:p>
              <a:p>
                <a:pPr marL="0" lvl="0" indent="0">
                  <a:buNone/>
                </a:pPr>
                <a:r>
                  <a:rPr lang="en-US" sz="2400" dirty="0"/>
                  <a:t>To </a:t>
                </a:r>
                <a:r>
                  <a:rPr lang="en-US" sz="2400" dirty="0" err="1"/>
                  <a:t>compencate</a:t>
                </a:r>
                <a:r>
                  <a:rPr lang="en-US" sz="2400" dirty="0"/>
                  <a:t> for extra parameters us MBIC or BIC penalties</a:t>
                </a:r>
                <a:endParaRPr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0086" y="734190"/>
                <a:ext cx="7903904" cy="5780075"/>
              </a:xfrm>
              <a:blipFill>
                <a:blip r:embed="rId2"/>
                <a:stretch>
                  <a:fillRect l="-1234" t="-1475" r="-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ntroCptWorkshop_Mod_files/figure-pptx/unnamed-chunk-6-1.png">
            <a:extLst>
              <a:ext uri="{FF2B5EF4-FFF2-40B4-BE49-F238E27FC236}">
                <a16:creationId xmlns:a16="http://schemas.microsoft.com/office/drawing/2014/main" id="{08E8C9B5-75F6-4755-9A8E-852E54B5C390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/>
          <a:srcRect l="9927" t="19104" r="8171" b="14178"/>
          <a:stretch/>
        </p:blipFill>
        <p:spPr bwMode="auto">
          <a:xfrm>
            <a:off x="182879" y="734190"/>
            <a:ext cx="3907207" cy="385530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>
                <a:hlinkClick r:id="rId2"/>
              </a:rPr>
              <a:t>PELT:</a:t>
            </a:r>
            <a:r>
              <a:t> Killick, Fearnhead, Eckley (2012)</a:t>
            </a:r>
          </a:p>
          <a:p>
            <a:pPr marL="0" lvl="0" indent="0">
              <a:buNone/>
            </a:pPr>
            <a:r>
              <a:rPr>
                <a:hlinkClick r:id="rId3"/>
              </a:rPr>
              <a:t>EnvCpt:</a:t>
            </a:r>
            <a:r>
              <a:t> Beaulieu, Killick (2018)</a:t>
            </a:r>
          </a:p>
          <a:p>
            <a:pPr marL="0" lvl="0" indent="0">
              <a:buNone/>
            </a:pPr>
            <a:r>
              <a:rPr>
                <a:hlinkClick r:id="rId4"/>
              </a:rPr>
              <a:t>geomCP:</a:t>
            </a:r>
            <a:r>
              <a:t> Grundy, Killick (2020)</a:t>
            </a:r>
          </a:p>
          <a:p>
            <a:pPr marL="0" lvl="0" indent="0">
              <a:buNone/>
            </a:pPr>
            <a:r>
              <a:rPr>
                <a:hlinkClick r:id="rId5"/>
              </a:rPr>
              <a:t>Influence:</a:t>
            </a:r>
            <a:r>
              <a:t> Wilms, Killick, Matteson (2021+)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Single Changepoint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406916-3BB5-4A66-82FF-F1AB4B2ED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280" y="949147"/>
            <a:ext cx="8960661" cy="55213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37A7F3-C5CC-4155-9C55-393FBAE17D89}"/>
              </a:ext>
            </a:extLst>
          </p:cNvPr>
          <p:cNvSpPr txBox="1"/>
          <p:nvPr/>
        </p:nvSpPr>
        <p:spPr>
          <a:xfrm>
            <a:off x="9181070" y="1730631"/>
            <a:ext cx="2109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Cost of Whole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EC7274-729C-4994-8F64-CD4057D5305A}"/>
              </a:ext>
            </a:extLst>
          </p:cNvPr>
          <p:cNvSpPr txBox="1"/>
          <p:nvPr/>
        </p:nvSpPr>
        <p:spPr>
          <a:xfrm>
            <a:off x="9428204" y="1375844"/>
            <a:ext cx="1408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2856466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9" y="45720"/>
            <a:ext cx="5288391" cy="548640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Finding a single change</a:t>
            </a:r>
          </a:p>
        </p:txBody>
      </p:sp>
      <p:pic>
        <p:nvPicPr>
          <p:cNvPr id="5" name="movie1_H.265">
            <a:hlinkClick r:id="" action="ppaction://media"/>
            <a:extLst>
              <a:ext uri="{FF2B5EF4-FFF2-40B4-BE49-F238E27FC236}">
                <a16:creationId xmlns:a16="http://schemas.microsoft.com/office/drawing/2014/main" id="{AFC07125-2B82-482E-B13D-A1032A2BDFF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45720"/>
            <a:ext cx="6705599" cy="6705599"/>
          </a:xfrm>
          <a:prstGeom prst="rect">
            <a:avLst/>
          </a:prstGeom>
        </p:spPr>
      </p:pic>
      <p:pic>
        <p:nvPicPr>
          <p:cNvPr id="6" name="Picture 1" descr="IntroCptWorkshop_Mod_files/figure-pptx/unnamed-chunk-8-1.png">
            <a:extLst>
              <a:ext uri="{FF2B5EF4-FFF2-40B4-BE49-F238E27FC236}">
                <a16:creationId xmlns:a16="http://schemas.microsoft.com/office/drawing/2014/main" id="{361150AD-272B-48E5-ACBF-1AE8F13FF466}"/>
              </a:ext>
            </a:extLst>
          </p:cNvPr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6413500" y="1079500"/>
            <a:ext cx="5778500" cy="577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563F8D-D32B-4677-99C8-D052C5F6AC29}"/>
              </a:ext>
            </a:extLst>
          </p:cNvPr>
          <p:cNvSpPr txBox="1"/>
          <p:nvPr/>
        </p:nvSpPr>
        <p:spPr>
          <a:xfrm rot="16200000">
            <a:off x="6123107" y="3352057"/>
            <a:ext cx="95011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Fit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9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Checking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8612" y="734190"/>
            <a:ext cx="9475378" cy="5780075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The main assumptions for a Normal likelihood ratio test for a change in mean are:</a:t>
            </a:r>
          </a:p>
          <a:p>
            <a:pPr lvl="1"/>
            <a:r>
              <a:rPr dirty="0"/>
              <a:t>Independent data points;</a:t>
            </a:r>
          </a:p>
          <a:p>
            <a:pPr lvl="1"/>
            <a:r>
              <a:rPr dirty="0"/>
              <a:t>Normal distributed points pre and post change;</a:t>
            </a:r>
          </a:p>
          <a:p>
            <a:pPr lvl="1"/>
            <a:r>
              <a:rPr dirty="0"/>
              <a:t>Constant variance across the data.</a:t>
            </a:r>
          </a:p>
        </p:txBody>
      </p:sp>
      <p:pic>
        <p:nvPicPr>
          <p:cNvPr id="4" name="Picture 3" descr="IntroCptWorkshop_Mod_files/figure-pptx/unnamed-chunk-29-1.png">
            <a:extLst>
              <a:ext uri="{FF2B5EF4-FFF2-40B4-BE49-F238E27FC236}">
                <a16:creationId xmlns:a16="http://schemas.microsoft.com/office/drawing/2014/main" id="{2AD451D6-C299-4C84-B593-58AA2BAA17B6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t="18069" r="4413" b="3382"/>
          <a:stretch/>
        </p:blipFill>
        <p:spPr bwMode="auto">
          <a:xfrm>
            <a:off x="2121656" y="3513026"/>
            <a:ext cx="4014930" cy="329925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 4" descr="IntroCptWorkshop_Mod_files/figure-pptx/unnamed-chunk-30-1.png">
            <a:extLst>
              <a:ext uri="{FF2B5EF4-FFF2-40B4-BE49-F238E27FC236}">
                <a16:creationId xmlns:a16="http://schemas.microsoft.com/office/drawing/2014/main" id="{FA896014-708E-4537-ADF1-88E46DA42832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/>
          <a:srcRect t="19370" b="13911"/>
          <a:stretch/>
        </p:blipFill>
        <p:spPr bwMode="auto">
          <a:xfrm rot="16200000">
            <a:off x="-736039" y="3816578"/>
            <a:ext cx="3731741" cy="225966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43947E-E450-426E-8EA1-CB2527008FBD}"/>
              </a:ext>
            </a:extLst>
          </p:cNvPr>
          <p:cNvSpPr txBox="1"/>
          <p:nvPr/>
        </p:nvSpPr>
        <p:spPr>
          <a:xfrm>
            <a:off x="7256301" y="3980243"/>
            <a:ext cx="44579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3200" dirty="0"/>
              <a:t>How can we check these?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How to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sz="2400" dirty="0"/>
              <a:t>Check the residuals</a:t>
            </a:r>
          </a:p>
          <a:p>
            <a:pPr lvl="0" indent="0">
              <a:buNone/>
            </a:pPr>
            <a:r>
              <a:rPr sz="2800" dirty="0" err="1">
                <a:solidFill>
                  <a:srgbClr val="06287E"/>
                </a:solidFill>
                <a:latin typeface="Courier"/>
              </a:rPr>
              <a:t>set.seed</a:t>
            </a:r>
            <a:r>
              <a:rPr sz="2800" dirty="0">
                <a:latin typeface="Courier"/>
              </a:rPr>
              <a:t>(</a:t>
            </a:r>
            <a:r>
              <a:rPr sz="2800" dirty="0">
                <a:solidFill>
                  <a:srgbClr val="40A070"/>
                </a:solidFill>
                <a:latin typeface="Courier"/>
              </a:rPr>
              <a:t>1</a:t>
            </a:r>
            <a:r>
              <a:rPr sz="2800" dirty="0">
                <a:latin typeface="Courier"/>
              </a:rPr>
              <a:t>)</a:t>
            </a:r>
            <a:br>
              <a:rPr sz="2800" dirty="0"/>
            </a:br>
            <a:r>
              <a:rPr sz="2800" dirty="0">
                <a:latin typeface="Courier"/>
              </a:rPr>
              <a:t>m1</a:t>
            </a:r>
            <a:r>
              <a:rPr sz="2800" dirty="0">
                <a:solidFill>
                  <a:srgbClr val="007020"/>
                </a:solidFill>
                <a:latin typeface="Courier"/>
              </a:rPr>
              <a:t>=</a:t>
            </a:r>
            <a:r>
              <a:rPr sz="2800" dirty="0">
                <a:solidFill>
                  <a:srgbClr val="06287E"/>
                </a:solidFill>
                <a:latin typeface="Courier"/>
              </a:rPr>
              <a:t>c</a:t>
            </a:r>
            <a:r>
              <a:rPr sz="2800" dirty="0">
                <a:latin typeface="Courier"/>
              </a:rPr>
              <a:t>(</a:t>
            </a:r>
            <a:r>
              <a:rPr sz="2800" dirty="0" err="1">
                <a:solidFill>
                  <a:srgbClr val="06287E"/>
                </a:solidFill>
                <a:latin typeface="Courier"/>
              </a:rPr>
              <a:t>rnorm</a:t>
            </a:r>
            <a:r>
              <a:rPr sz="2800" dirty="0">
                <a:latin typeface="Courier"/>
              </a:rPr>
              <a:t>(</a:t>
            </a:r>
            <a:r>
              <a:rPr sz="2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2800" dirty="0">
                <a:latin typeface="Courier"/>
              </a:rPr>
              <a:t>,</a:t>
            </a:r>
            <a:r>
              <a:rPr sz="2800" dirty="0">
                <a:solidFill>
                  <a:srgbClr val="40A070"/>
                </a:solidFill>
                <a:latin typeface="Courier"/>
              </a:rPr>
              <a:t>0</a:t>
            </a:r>
            <a:r>
              <a:rPr sz="2800" dirty="0">
                <a:latin typeface="Courier"/>
              </a:rPr>
              <a:t>,</a:t>
            </a:r>
            <a:r>
              <a:rPr sz="2800" dirty="0">
                <a:solidFill>
                  <a:srgbClr val="40A070"/>
                </a:solidFill>
                <a:latin typeface="Courier"/>
              </a:rPr>
              <a:t>1</a:t>
            </a:r>
            <a:r>
              <a:rPr sz="2800" dirty="0">
                <a:latin typeface="Courier"/>
              </a:rPr>
              <a:t>),</a:t>
            </a:r>
            <a:r>
              <a:rPr sz="2800" dirty="0" err="1">
                <a:solidFill>
                  <a:srgbClr val="06287E"/>
                </a:solidFill>
                <a:latin typeface="Courier"/>
              </a:rPr>
              <a:t>rnorm</a:t>
            </a:r>
            <a:r>
              <a:rPr sz="2800" dirty="0">
                <a:latin typeface="Courier"/>
              </a:rPr>
              <a:t>(</a:t>
            </a:r>
            <a:r>
              <a:rPr sz="2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2800" dirty="0">
                <a:latin typeface="Courier"/>
              </a:rPr>
              <a:t>,</a:t>
            </a:r>
            <a:r>
              <a:rPr sz="2800" dirty="0">
                <a:solidFill>
                  <a:srgbClr val="40A070"/>
                </a:solidFill>
                <a:latin typeface="Courier"/>
              </a:rPr>
              <a:t>5</a:t>
            </a:r>
            <a:r>
              <a:rPr sz="2800" dirty="0">
                <a:latin typeface="Courier"/>
              </a:rPr>
              <a:t>,</a:t>
            </a:r>
            <a:r>
              <a:rPr sz="2800" dirty="0">
                <a:solidFill>
                  <a:srgbClr val="40A070"/>
                </a:solidFill>
                <a:latin typeface="Courier"/>
              </a:rPr>
              <a:t>1</a:t>
            </a:r>
            <a:r>
              <a:rPr sz="2800" dirty="0">
                <a:latin typeface="Courier"/>
              </a:rPr>
              <a:t>))</a:t>
            </a:r>
            <a:br>
              <a:rPr sz="2800" dirty="0"/>
            </a:br>
            <a:r>
              <a:rPr sz="2800" dirty="0">
                <a:latin typeface="Courier"/>
              </a:rPr>
              <a:t>m1.amoc</a:t>
            </a:r>
            <a:r>
              <a:rPr sz="2800" dirty="0">
                <a:solidFill>
                  <a:srgbClr val="007020"/>
                </a:solidFill>
                <a:latin typeface="Courier"/>
              </a:rPr>
              <a:t>=</a:t>
            </a:r>
            <a:r>
              <a:rPr sz="2800" dirty="0" err="1">
                <a:solidFill>
                  <a:srgbClr val="06287E"/>
                </a:solidFill>
                <a:latin typeface="Courier"/>
              </a:rPr>
              <a:t>cpt.mean</a:t>
            </a:r>
            <a:r>
              <a:rPr sz="2800" dirty="0">
                <a:latin typeface="Courier"/>
              </a:rPr>
              <a:t>(m1)</a:t>
            </a:r>
            <a:br>
              <a:rPr sz="2800" dirty="0"/>
            </a:br>
            <a:br>
              <a:rPr sz="2800" dirty="0"/>
            </a:br>
            <a:r>
              <a:rPr sz="2800" dirty="0">
                <a:latin typeface="Courier"/>
              </a:rPr>
              <a:t>means</a:t>
            </a:r>
            <a:r>
              <a:rPr sz="2800" dirty="0">
                <a:solidFill>
                  <a:srgbClr val="007020"/>
                </a:solidFill>
                <a:latin typeface="Courier"/>
              </a:rPr>
              <a:t>=</a:t>
            </a:r>
            <a:r>
              <a:rPr sz="2800" dirty="0" err="1">
                <a:solidFill>
                  <a:srgbClr val="06287E"/>
                </a:solidFill>
                <a:latin typeface="Courier"/>
              </a:rPr>
              <a:t>param.est</a:t>
            </a:r>
            <a:r>
              <a:rPr sz="2800" dirty="0">
                <a:latin typeface="Courier"/>
              </a:rPr>
              <a:t>(m1.amoc)</a:t>
            </a:r>
            <a:r>
              <a:rPr sz="2800" dirty="0">
                <a:solidFill>
                  <a:srgbClr val="4070A0"/>
                </a:solidFill>
                <a:latin typeface="Courier"/>
              </a:rPr>
              <a:t>$</a:t>
            </a:r>
            <a:r>
              <a:rPr sz="2800" dirty="0">
                <a:latin typeface="Courier"/>
              </a:rPr>
              <a:t>mean</a:t>
            </a:r>
            <a:br>
              <a:rPr sz="2800" dirty="0"/>
            </a:br>
            <a:r>
              <a:rPr sz="2800" dirty="0">
                <a:latin typeface="Courier"/>
              </a:rPr>
              <a:t>m1.resid</a:t>
            </a:r>
            <a:r>
              <a:rPr sz="2800" dirty="0">
                <a:solidFill>
                  <a:srgbClr val="007020"/>
                </a:solidFill>
                <a:latin typeface="Courier"/>
              </a:rPr>
              <a:t>=</a:t>
            </a:r>
            <a:r>
              <a:rPr sz="2800" dirty="0">
                <a:latin typeface="Courier"/>
              </a:rPr>
              <a:t>m1</a:t>
            </a:r>
            <a:r>
              <a:rPr sz="2800" dirty="0">
                <a:solidFill>
                  <a:srgbClr val="4070A0"/>
                </a:solidFill>
                <a:latin typeface="Courier"/>
              </a:rPr>
              <a:t>-</a:t>
            </a:r>
            <a:r>
              <a:rPr sz="2800" dirty="0">
                <a:solidFill>
                  <a:srgbClr val="06287E"/>
                </a:solidFill>
                <a:latin typeface="Courier"/>
              </a:rPr>
              <a:t>rep</a:t>
            </a:r>
            <a:r>
              <a:rPr sz="2800" dirty="0">
                <a:latin typeface="Courier"/>
              </a:rPr>
              <a:t>(</a:t>
            </a:r>
            <a:r>
              <a:rPr sz="2800" dirty="0" err="1">
                <a:latin typeface="Courier"/>
              </a:rPr>
              <a:t>means,</a:t>
            </a:r>
            <a:r>
              <a:rPr sz="2800" dirty="0" err="1">
                <a:solidFill>
                  <a:srgbClr val="06287E"/>
                </a:solidFill>
                <a:latin typeface="Courier"/>
              </a:rPr>
              <a:t>seg.len</a:t>
            </a:r>
            <a:r>
              <a:rPr sz="2800" dirty="0">
                <a:latin typeface="Courier"/>
              </a:rPr>
              <a:t>(m1.amoc))</a:t>
            </a:r>
            <a:br>
              <a:rPr sz="2800" dirty="0"/>
            </a:br>
            <a:r>
              <a:rPr sz="2800" dirty="0" err="1">
                <a:solidFill>
                  <a:srgbClr val="06287E"/>
                </a:solidFill>
                <a:latin typeface="Courier"/>
              </a:rPr>
              <a:t>shapiro.test</a:t>
            </a:r>
            <a:r>
              <a:rPr sz="2800" dirty="0">
                <a:latin typeface="Courier"/>
              </a:rPr>
              <a:t>(m1.resid)</a:t>
            </a:r>
          </a:p>
          <a:p>
            <a:pPr lvl="0" indent="0">
              <a:buNone/>
            </a:pPr>
            <a:r>
              <a:rPr sz="2800" dirty="0">
                <a:latin typeface="Courier"/>
              </a:rPr>
              <a:t>## 
##  Shapiro-Wilk normality test
## 
## data:  m1.resid
## W = 0.99228, p-value = 0.3721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2198</Words>
  <Application>Microsoft Office PowerPoint</Application>
  <PresentationFormat>Widescreen</PresentationFormat>
  <Paragraphs>207</Paragraphs>
  <Slides>50</Slides>
  <Notes>0</Notes>
  <HiddenSlides>2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Cambria Math</vt:lpstr>
      <vt:lpstr>Courier</vt:lpstr>
      <vt:lpstr>Roboto</vt:lpstr>
      <vt:lpstr>Office Theme</vt:lpstr>
      <vt:lpstr>Further Changepoint Analysis</vt:lpstr>
      <vt:lpstr>References</vt:lpstr>
      <vt:lpstr>Recall: changepoints</vt:lpstr>
      <vt:lpstr>Single Changepoint</vt:lpstr>
      <vt:lpstr>Single Changepoint</vt:lpstr>
      <vt:lpstr>Single Changepoint</vt:lpstr>
      <vt:lpstr>Finding a single change</vt:lpstr>
      <vt:lpstr>Checking Assumptions</vt:lpstr>
      <vt:lpstr>How to check</vt:lpstr>
      <vt:lpstr>Residual Check</vt:lpstr>
      <vt:lpstr>Residual Check</vt:lpstr>
      <vt:lpstr>Residual Check</vt:lpstr>
      <vt:lpstr>Outline</vt:lpstr>
      <vt:lpstr>Packages</vt:lpstr>
      <vt:lpstr>Autocorrelation</vt:lpstr>
      <vt:lpstr>Autocorrelation +ve</vt:lpstr>
      <vt:lpstr>Autocorrelation -ve</vt:lpstr>
      <vt:lpstr>Exercise</vt:lpstr>
      <vt:lpstr>EnvCpt</vt:lpstr>
      <vt:lpstr>EnvCpt: Example</vt:lpstr>
      <vt:lpstr>EnvCpt: Example</vt:lpstr>
      <vt:lpstr>EnvCpt: A&amp;E Gallstone</vt:lpstr>
      <vt:lpstr>Gallstone Solution</vt:lpstr>
      <vt:lpstr>Gallstone Solution</vt:lpstr>
      <vt:lpstr>Exercise</vt:lpstr>
      <vt:lpstr>Multivariate changes</vt:lpstr>
      <vt:lpstr>Multivariate changes</vt:lpstr>
      <vt:lpstr>Many methods</vt:lpstr>
      <vt:lpstr>GeomCP Intuition</vt:lpstr>
      <vt:lpstr>GeomCP Mean Ex</vt:lpstr>
      <vt:lpstr>GeomCP: Mean Ex</vt:lpstr>
      <vt:lpstr>GeomCP MeanVar Ex</vt:lpstr>
      <vt:lpstr>GeomCP: MeanVar Ex</vt:lpstr>
      <vt:lpstr>Task: Genetics</vt:lpstr>
      <vt:lpstr>Solution: Genetics</vt:lpstr>
      <vt:lpstr>Solution: Genetics</vt:lpstr>
      <vt:lpstr>Influence</vt:lpstr>
      <vt:lpstr>Influence: Example</vt:lpstr>
      <vt:lpstr>How to measure?</vt:lpstr>
      <vt:lpstr>Modify</vt:lpstr>
      <vt:lpstr>Stability Dashboard: Out</vt:lpstr>
      <vt:lpstr>Location Stability: Mod</vt:lpstr>
      <vt:lpstr>Parameter Stability: Out</vt:lpstr>
      <vt:lpstr>Influence Map: Out</vt:lpstr>
      <vt:lpstr>Stability Dashboard: Del</vt:lpstr>
      <vt:lpstr>Location Stability: Del</vt:lpstr>
      <vt:lpstr>Parameter Stability: Del</vt:lpstr>
      <vt:lpstr>Influence Map: Del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24</TotalTime>
  <Words>214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Courier</vt:lpstr>
      <vt:lpstr>Office Theme</vt:lpstr>
      <vt:lpstr>EAS509 Section 2: Time Series Analysis and Forecast</vt:lpstr>
      <vt:lpstr>Some simple forecasting methods</vt:lpstr>
      <vt:lpstr>Some simple forecasting methods</vt:lpstr>
      <vt:lpstr>Some simple forecasting methods</vt:lpstr>
      <vt:lpstr>Some simple forecasting methods</vt:lpstr>
      <vt:lpstr>Some simple forecasting methods</vt:lpstr>
      <vt:lpstr>Some simple forecasting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Further Changepoint Analysis</dc:title>
  <dc:creator>Rebecca Killick(r.killick@lancs.ac.uk)</dc:creator>
  <cp:keywords/>
  <cp:lastModifiedBy>Nikolay Simakov</cp:lastModifiedBy>
  <cp:revision>4</cp:revision>
  <dcterms:created xsi:type="dcterms:W3CDTF">2022-04-27T18:35:17Z</dcterms:created>
  <dcterms:modified xsi:type="dcterms:W3CDTF">2022-04-28T00:40:24Z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NHS Workshop 2021</vt:lpwstr>
  </property>
  <property fmtid="{D5CDD505-2E9C-101B-9397-08002B2CF9AE}" pid="3" name="fontsize">
    <vt:lpwstr>14pt</vt:lpwstr>
  </property>
  <property fmtid="{D5CDD505-2E9C-101B-9397-08002B2CF9AE}" pid="4" name="output">
    <vt:lpwstr/>
  </property>
</Properties>
</file>