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78" r:id="rId3"/>
    <p:sldId id="769" r:id="rId4"/>
    <p:sldId id="258" r:id="rId5"/>
    <p:sldId id="688" r:id="rId6"/>
    <p:sldId id="689" r:id="rId7"/>
    <p:sldId id="259" r:id="rId8"/>
    <p:sldId id="690" r:id="rId9"/>
    <p:sldId id="618" r:id="rId10"/>
    <p:sldId id="619" r:id="rId11"/>
    <p:sldId id="761" r:id="rId12"/>
    <p:sldId id="625" r:id="rId13"/>
    <p:sldId id="260" r:id="rId14"/>
    <p:sldId id="261" r:id="rId15"/>
    <p:sldId id="262" r:id="rId16"/>
    <p:sldId id="263" r:id="rId17"/>
    <p:sldId id="695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26" y="16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278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9366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7664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5668" y="1300683"/>
            <a:ext cx="1090066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191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647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621" y="734190"/>
            <a:ext cx="8603369" cy="5780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8937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52" y="1326528"/>
            <a:ext cx="10363200" cy="1613498"/>
          </a:xfrm>
          <a:solidFill>
            <a:schemeClr val="bg1">
              <a:alpha val="75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520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79" y="747539"/>
            <a:ext cx="5811521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47539"/>
            <a:ext cx="5811520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05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78"/>
            <a:ext cx="58136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373939"/>
            <a:ext cx="5813638" cy="5193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485" y="734178"/>
            <a:ext cx="57985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5" y="1373940"/>
            <a:ext cx="5798506" cy="5193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590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9064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717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549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46" y="83576"/>
            <a:ext cx="47143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83576"/>
            <a:ext cx="7072251" cy="6470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246" y="650314"/>
            <a:ext cx="4714388" cy="4602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296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45720"/>
            <a:ext cx="1181111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90"/>
            <a:ext cx="11811112" cy="57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79" y="6641080"/>
            <a:ext cx="132554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914" y="6641080"/>
            <a:ext cx="9217419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427" y="6641080"/>
            <a:ext cx="113020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75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BB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users.cse.umn.edu/~kumar001/dmbook/index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dirty="0">
                <a:latin typeface="Arial MT"/>
                <a:cs typeface="Arial MT"/>
              </a:rPr>
              <a:t>Association</a:t>
            </a:r>
            <a:r>
              <a:rPr sz="7200" b="0" spc="-120" dirty="0">
                <a:latin typeface="Arial MT"/>
                <a:cs typeface="Arial MT"/>
              </a:rPr>
              <a:t> </a:t>
            </a:r>
            <a:r>
              <a:rPr sz="7200" b="0" dirty="0">
                <a:latin typeface="Arial MT"/>
                <a:cs typeface="Arial MT"/>
              </a:rPr>
              <a:t>Rule</a:t>
            </a:r>
            <a:endParaRPr sz="7200" dirty="0">
              <a:latin typeface="Arial MT"/>
              <a:cs typeface="Arial M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ADF49B-C316-B778-C570-17EDF7398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11041063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2209800" y="3444875"/>
            <a:ext cx="7391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Confidence= 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150/200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029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2362200" y="4876801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but P(Coffee)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0.8</a:t>
            </a:r>
            <a:r>
              <a:rPr lang="en-US" altLang="en-US" sz="2000" b="0" dirty="0">
                <a:latin typeface="Tahoma" pitchFamily="34" charset="0"/>
              </a:rPr>
              <a:t>, which means knowing 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 dirty="0">
                <a:latin typeface="Tahoma" pitchFamily="34" charset="0"/>
              </a:rPr>
              <a:t> Note that 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650/800 = 0.8125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11041063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6"/>
            <a:ext cx="7391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Honey</a:t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</a:rPr>
              <a:t>Confidence 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b="0" dirty="0">
                <a:latin typeface="Tahoma" pitchFamily="34" charset="0"/>
              </a:rPr>
              <a:t> P(</a:t>
            </a:r>
            <a:r>
              <a:rPr lang="en-US" altLang="en-US" sz="2000" b="0" dirty="0" err="1">
                <a:latin typeface="Tahoma" pitchFamily="34" charset="0"/>
              </a:rPr>
              <a:t>Honey|Tea</a:t>
            </a:r>
            <a:r>
              <a:rPr lang="en-US" altLang="en-US" sz="2000" b="0" dirty="0">
                <a:latin typeface="Tahoma" pitchFamily="34" charset="0"/>
              </a:rPr>
              <a:t>) = 100/200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0.50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 = 50%, which may mean that drinking tea has little influence whether honey is used or not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So rule seems uninteresting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But P(Honey) = 120/1000 = .12 (hence tea drinkers are far more likely to have honey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Honey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2" y="1341437"/>
            <a:ext cx="3570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24000" y="1371601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1343297"/>
            <a:ext cx="644431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06108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948941"/>
            <a:ext cx="9906000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0200"/>
              </a:lnSpc>
              <a:spcBef>
                <a:spcPts val="625"/>
              </a:spcBef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Suppose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records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50,000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transactions.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Among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them,</a:t>
            </a:r>
            <a:r>
              <a:rPr sz="1600" spc="4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3000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6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1500 </a:t>
            </a:r>
            <a:r>
              <a:rPr sz="1600" spc="-4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 product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B.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observe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there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800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 both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111" y="3676015"/>
            <a:ext cx="220725" cy="1877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5668" y="3612007"/>
            <a:ext cx="139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1230" algn="l"/>
                <a:tab pos="1227455" algn="l"/>
              </a:tabLst>
            </a:pP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𝑺</a:t>
            </a:r>
            <a:r>
              <a:rPr sz="1600" spc="5" dirty="0">
                <a:solidFill>
                  <a:srgbClr val="003D51"/>
                </a:solidFill>
                <a:latin typeface="Cambria Math"/>
                <a:cs typeface="Cambria Math"/>
              </a:rPr>
              <a:t>𝒖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𝒑𝒑𝒐𝒓𝒕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0176" y="3762628"/>
            <a:ext cx="2783205" cy="13970"/>
          </a:xfrm>
          <a:custGeom>
            <a:avLst/>
            <a:gdLst/>
            <a:ahLst/>
            <a:cxnLst/>
            <a:rect l="l" t="t" r="r" b="b"/>
            <a:pathLst>
              <a:path w="2783204" h="13970">
                <a:moveTo>
                  <a:pt x="2782824" y="0"/>
                </a:moveTo>
                <a:lnTo>
                  <a:pt x="0" y="0"/>
                </a:lnTo>
                <a:lnTo>
                  <a:pt x="0" y="13716"/>
                </a:lnTo>
                <a:lnTo>
                  <a:pt x="2782824" y="13716"/>
                </a:lnTo>
                <a:lnTo>
                  <a:pt x="2782824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7729" y="3547998"/>
            <a:ext cx="27755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𝑵𝒖𝒎𝒃𝒆𝒓</a:t>
            </a:r>
            <a:r>
              <a:rPr sz="1150" spc="1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𝒐𝒇 </a:t>
            </a: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𝑻𝒓𝒂𝒏𝒔𝒂𝒄𝒕𝒊𝒐𝒏𝒔</a:t>
            </a:r>
            <a:r>
              <a:rPr sz="1150" spc="1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𝒄𝒐𝒏𝒕𝒂𝒊𝒏𝒊𝒏𝒈</a:t>
            </a: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5098" y="3768978"/>
            <a:ext cx="22517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𝑻𝒐𝒕𝒂𝒍</a:t>
            </a:r>
            <a:r>
              <a:rPr sz="1150" spc="2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𝑵𝒖𝒎𝒃𝒆𝒓</a:t>
            </a:r>
            <a:r>
              <a:rPr sz="1150" spc="2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𝒐𝒇</a:t>
            </a: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𝑻𝒓𝒂𝒏𝒔𝒂𝒄𝒕𝒊𝒐𝒏𝒔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3215" y="3676015"/>
            <a:ext cx="328930" cy="187960"/>
          </a:xfrm>
          <a:custGeom>
            <a:avLst/>
            <a:gdLst/>
            <a:ahLst/>
            <a:cxnLst/>
            <a:rect l="l" t="t" r="r" b="b"/>
            <a:pathLst>
              <a:path w="328929" h="187960">
                <a:moveTo>
                  <a:pt x="269113" y="0"/>
                </a:moveTo>
                <a:lnTo>
                  <a:pt x="266446" y="7620"/>
                </a:lnTo>
                <a:lnTo>
                  <a:pt x="277304" y="12334"/>
                </a:lnTo>
                <a:lnTo>
                  <a:pt x="286638" y="18859"/>
                </a:lnTo>
                <a:lnTo>
                  <a:pt x="309022" y="62293"/>
                </a:lnTo>
                <a:lnTo>
                  <a:pt x="311785" y="92964"/>
                </a:lnTo>
                <a:lnTo>
                  <a:pt x="311094" y="109535"/>
                </a:lnTo>
                <a:lnTo>
                  <a:pt x="300736" y="149987"/>
                </a:lnTo>
                <a:lnTo>
                  <a:pt x="266700" y="180086"/>
                </a:lnTo>
                <a:lnTo>
                  <a:pt x="269113" y="187706"/>
                </a:lnTo>
                <a:lnTo>
                  <a:pt x="304992" y="166417"/>
                </a:lnTo>
                <a:lnTo>
                  <a:pt x="325104" y="127126"/>
                </a:lnTo>
                <a:lnTo>
                  <a:pt x="328930" y="93980"/>
                </a:lnTo>
                <a:lnTo>
                  <a:pt x="327955" y="76737"/>
                </a:lnTo>
                <a:lnTo>
                  <a:pt x="313436" y="32893"/>
                </a:lnTo>
                <a:lnTo>
                  <a:pt x="282682" y="4907"/>
                </a:lnTo>
                <a:lnTo>
                  <a:pt x="269113" y="0"/>
                </a:lnTo>
                <a:close/>
              </a:path>
              <a:path w="328929" h="187960">
                <a:moveTo>
                  <a:pt x="59944" y="0"/>
                </a:moveTo>
                <a:lnTo>
                  <a:pt x="24118" y="21341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71"/>
                </a:lnTo>
                <a:lnTo>
                  <a:pt x="17145" y="92964"/>
                </a:lnTo>
                <a:lnTo>
                  <a:pt x="17837" y="76914"/>
                </a:lnTo>
                <a:lnTo>
                  <a:pt x="28321" y="37337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55234" y="3612007"/>
            <a:ext cx="1287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6180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⇒</a:t>
            </a:r>
            <a:r>
              <a:rPr sz="1600" spc="10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𝑺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𝒖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𝒑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𝒑𝒐𝒓𝒕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7360" y="3708019"/>
            <a:ext cx="1238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4248" y="3612007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30568" y="3762628"/>
            <a:ext cx="445134" cy="13970"/>
          </a:xfrm>
          <a:custGeom>
            <a:avLst/>
            <a:gdLst/>
            <a:ahLst/>
            <a:cxnLst/>
            <a:rect l="l" t="t" r="r" b="b"/>
            <a:pathLst>
              <a:path w="445134" h="13970">
                <a:moveTo>
                  <a:pt x="445007" y="0"/>
                </a:moveTo>
                <a:lnTo>
                  <a:pt x="0" y="0"/>
                </a:lnTo>
                <a:lnTo>
                  <a:pt x="0" y="13716"/>
                </a:lnTo>
                <a:lnTo>
                  <a:pt x="445007" y="13716"/>
                </a:lnTo>
                <a:lnTo>
                  <a:pt x="445007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62953" y="3547998"/>
            <a:ext cx="3790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𝟑𝟎𝟎𝟎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8756" y="3768978"/>
            <a:ext cx="467359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𝟓𝟎𝟎𝟎𝟎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42907" y="3676015"/>
            <a:ext cx="338455" cy="187960"/>
          </a:xfrm>
          <a:custGeom>
            <a:avLst/>
            <a:gdLst/>
            <a:ahLst/>
            <a:cxnLst/>
            <a:rect l="l" t="t" r="r" b="b"/>
            <a:pathLst>
              <a:path w="338454" h="187960">
                <a:moveTo>
                  <a:pt x="278257" y="0"/>
                </a:moveTo>
                <a:lnTo>
                  <a:pt x="275590" y="7620"/>
                </a:lnTo>
                <a:lnTo>
                  <a:pt x="286448" y="12334"/>
                </a:lnTo>
                <a:lnTo>
                  <a:pt x="295783" y="18859"/>
                </a:lnTo>
                <a:lnTo>
                  <a:pt x="318166" y="62293"/>
                </a:lnTo>
                <a:lnTo>
                  <a:pt x="320928" y="92964"/>
                </a:lnTo>
                <a:lnTo>
                  <a:pt x="320238" y="109535"/>
                </a:lnTo>
                <a:lnTo>
                  <a:pt x="309880" y="149987"/>
                </a:lnTo>
                <a:lnTo>
                  <a:pt x="275844" y="180086"/>
                </a:lnTo>
                <a:lnTo>
                  <a:pt x="278257" y="187706"/>
                </a:lnTo>
                <a:lnTo>
                  <a:pt x="314136" y="166417"/>
                </a:lnTo>
                <a:lnTo>
                  <a:pt x="334248" y="127126"/>
                </a:lnTo>
                <a:lnTo>
                  <a:pt x="338074" y="93980"/>
                </a:lnTo>
                <a:lnTo>
                  <a:pt x="337099" y="76737"/>
                </a:lnTo>
                <a:lnTo>
                  <a:pt x="322580" y="32893"/>
                </a:lnTo>
                <a:lnTo>
                  <a:pt x="291826" y="4907"/>
                </a:lnTo>
                <a:lnTo>
                  <a:pt x="278257" y="0"/>
                </a:lnTo>
                <a:close/>
              </a:path>
              <a:path w="338454" h="187960">
                <a:moveTo>
                  <a:pt x="59944" y="0"/>
                </a:moveTo>
                <a:lnTo>
                  <a:pt x="24118" y="21341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71"/>
                </a:lnTo>
                <a:lnTo>
                  <a:pt x="17145" y="92964"/>
                </a:lnTo>
                <a:lnTo>
                  <a:pt x="17837" y="76914"/>
                </a:lnTo>
                <a:lnTo>
                  <a:pt x="28321" y="37337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85909" y="3708019"/>
            <a:ext cx="13271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8629" y="3612007"/>
            <a:ext cx="2301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1335" algn="l"/>
                <a:tab pos="2137410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1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600" spc="-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𝟎𝟔 ,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3D51"/>
                </a:solidFill>
                <a:latin typeface="Cambria Math"/>
                <a:cs typeface="Cambria Math"/>
              </a:rPr>
              <a:t>𝑺</a:t>
            </a:r>
            <a:r>
              <a:rPr sz="1600" spc="5" dirty="0">
                <a:solidFill>
                  <a:srgbClr val="003D51"/>
                </a:solidFill>
                <a:latin typeface="Cambria Math"/>
                <a:cs typeface="Cambria Math"/>
              </a:rPr>
              <a:t>𝒖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𝒑𝒑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𝒐𝒓𝒕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07880" y="3762628"/>
            <a:ext cx="445134" cy="13970"/>
          </a:xfrm>
          <a:custGeom>
            <a:avLst/>
            <a:gdLst/>
            <a:ahLst/>
            <a:cxnLst/>
            <a:rect l="l" t="t" r="r" b="b"/>
            <a:pathLst>
              <a:path w="445134" h="13970">
                <a:moveTo>
                  <a:pt x="445007" y="0"/>
                </a:moveTo>
                <a:lnTo>
                  <a:pt x="0" y="0"/>
                </a:lnTo>
                <a:lnTo>
                  <a:pt x="0" y="13716"/>
                </a:lnTo>
                <a:lnTo>
                  <a:pt x="445007" y="13716"/>
                </a:lnTo>
                <a:lnTo>
                  <a:pt x="445007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40645" y="3547998"/>
            <a:ext cx="3790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𝟏𝟓𝟎𝟎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6450" y="3768978"/>
            <a:ext cx="46926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𝟓𝟎𝟎</a:t>
            </a:r>
            <a:r>
              <a:rPr sz="1150" spc="2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97845" y="3612007"/>
            <a:ext cx="676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𝟎𝟑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74011" y="4649851"/>
            <a:ext cx="1013460" cy="187960"/>
          </a:xfrm>
          <a:custGeom>
            <a:avLst/>
            <a:gdLst/>
            <a:ahLst/>
            <a:cxnLst/>
            <a:rect l="l" t="t" r="r" b="b"/>
            <a:pathLst>
              <a:path w="1013460" h="187960">
                <a:moveTo>
                  <a:pt x="953388" y="0"/>
                </a:moveTo>
                <a:lnTo>
                  <a:pt x="950721" y="7619"/>
                </a:lnTo>
                <a:lnTo>
                  <a:pt x="961580" y="12334"/>
                </a:lnTo>
                <a:lnTo>
                  <a:pt x="970914" y="18859"/>
                </a:lnTo>
                <a:lnTo>
                  <a:pt x="993298" y="62293"/>
                </a:lnTo>
                <a:lnTo>
                  <a:pt x="996061" y="92963"/>
                </a:lnTo>
                <a:lnTo>
                  <a:pt x="995370" y="109535"/>
                </a:lnTo>
                <a:lnTo>
                  <a:pt x="985012" y="149987"/>
                </a:lnTo>
                <a:lnTo>
                  <a:pt x="950976" y="180086"/>
                </a:lnTo>
                <a:lnTo>
                  <a:pt x="953388" y="187706"/>
                </a:lnTo>
                <a:lnTo>
                  <a:pt x="989268" y="166417"/>
                </a:lnTo>
                <a:lnTo>
                  <a:pt x="1009380" y="127126"/>
                </a:lnTo>
                <a:lnTo>
                  <a:pt x="1013206" y="93980"/>
                </a:lnTo>
                <a:lnTo>
                  <a:pt x="1012231" y="76737"/>
                </a:lnTo>
                <a:lnTo>
                  <a:pt x="997712" y="32893"/>
                </a:lnTo>
                <a:lnTo>
                  <a:pt x="966958" y="4907"/>
                </a:lnTo>
                <a:lnTo>
                  <a:pt x="953388" y="0"/>
                </a:lnTo>
                <a:close/>
              </a:path>
              <a:path w="1013460" h="187960">
                <a:moveTo>
                  <a:pt x="59943" y="0"/>
                </a:moveTo>
                <a:lnTo>
                  <a:pt x="24118" y="21341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71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17522" y="4682108"/>
            <a:ext cx="1238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1129" y="4682108"/>
            <a:ext cx="13271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668" y="4586097"/>
            <a:ext cx="2480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6035" algn="l"/>
                <a:tab pos="1534795" algn="l"/>
                <a:tab pos="2315210" algn="l"/>
              </a:tabLst>
            </a:pPr>
            <a:r>
              <a:rPr sz="1600" spc="-10" dirty="0">
                <a:solidFill>
                  <a:srgbClr val="003D51"/>
                </a:solidFill>
                <a:latin typeface="Cambria Math"/>
                <a:cs typeface="Cambria Math"/>
              </a:rPr>
              <a:t>𝑪𝒐𝒏𝒇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𝒊𝒅𝒆𝒏𝒄𝒆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𝒂𝒏𝒅</a:t>
            </a:r>
            <a:r>
              <a:rPr sz="1600" spc="1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20466" y="4478502"/>
            <a:ext cx="3416300" cy="4673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𝑵𝒖𝒎𝒃𝒆𝒓</a:t>
            </a:r>
            <a:r>
              <a:rPr sz="1150" u="heavy" spc="2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𝒐𝒇</a:t>
            </a:r>
            <a:r>
              <a:rPr sz="1150" u="heavy" spc="10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𝑻𝒓𝒂𝒏𝒔𝒂𝒄𝒕𝒊𝒐𝒏𝒔</a:t>
            </a:r>
            <a:r>
              <a:rPr sz="1150" u="heavy" spc="2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𝒄𝒐𝒏𝒕𝒂𝒊𝒏𝒊𝒏𝒈 </a:t>
            </a:r>
            <a:r>
              <a:rPr sz="1150" u="heavy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𝑰</a:t>
            </a:r>
            <a:r>
              <a:rPr sz="1425" u="heavy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𝑨</a:t>
            </a:r>
            <a:r>
              <a:rPr sz="1425" u="heavy" spc="150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𝒂𝒏𝒅</a:t>
            </a:r>
            <a:r>
              <a:rPr sz="1150" u="heavy" spc="1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𝑰</a:t>
            </a:r>
            <a:r>
              <a:rPr sz="1425" u="heavy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𝑩</a:t>
            </a:r>
            <a:endParaRPr sz="1425" baseline="-14619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𝑵𝒖𝒎𝒃𝒆𝒓</a:t>
            </a:r>
            <a:r>
              <a:rPr sz="1150" spc="1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𝒐𝒇</a:t>
            </a: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𝑻𝒓𝒂𝒏𝒔𝒂𝒄𝒕𝒊𝒐𝒏𝒔</a:t>
            </a:r>
            <a:r>
              <a:rPr sz="1150" spc="2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𝒄𝒐𝒏𝒕𝒂𝒊𝒏𝒊𝒏𝒈 </a:t>
            </a: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425" baseline="-14619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93789" y="4586097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58583" y="4736465"/>
            <a:ext cx="355600" cy="13970"/>
          </a:xfrm>
          <a:custGeom>
            <a:avLst/>
            <a:gdLst/>
            <a:ahLst/>
            <a:cxnLst/>
            <a:rect l="l" t="t" r="r" b="b"/>
            <a:pathLst>
              <a:path w="355600" h="13970">
                <a:moveTo>
                  <a:pt x="355092" y="0"/>
                </a:moveTo>
                <a:lnTo>
                  <a:pt x="0" y="0"/>
                </a:lnTo>
                <a:lnTo>
                  <a:pt x="0" y="13716"/>
                </a:lnTo>
                <a:lnTo>
                  <a:pt x="355092" y="13716"/>
                </a:lnTo>
                <a:lnTo>
                  <a:pt x="355092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90968" y="4522089"/>
            <a:ext cx="29083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𝟖𝟎𝟎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46772" y="4743069"/>
            <a:ext cx="3790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𝟑𝟎𝟎𝟎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59777" y="4586097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𝟐𝟔.</a:t>
            </a:r>
            <a:r>
              <a:rPr sz="1600" spc="-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𝟔𝟕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%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10526" y="5631319"/>
            <a:ext cx="1012190" cy="187960"/>
          </a:xfrm>
          <a:custGeom>
            <a:avLst/>
            <a:gdLst/>
            <a:ahLst/>
            <a:cxnLst/>
            <a:rect l="l" t="t" r="r" b="b"/>
            <a:pathLst>
              <a:path w="1012189" h="187960">
                <a:moveTo>
                  <a:pt x="951826" y="0"/>
                </a:moveTo>
                <a:lnTo>
                  <a:pt x="949159" y="7619"/>
                </a:lnTo>
                <a:lnTo>
                  <a:pt x="960018" y="12335"/>
                </a:lnTo>
                <a:lnTo>
                  <a:pt x="969352" y="18861"/>
                </a:lnTo>
                <a:lnTo>
                  <a:pt x="991736" y="62309"/>
                </a:lnTo>
                <a:lnTo>
                  <a:pt x="994498" y="92925"/>
                </a:lnTo>
                <a:lnTo>
                  <a:pt x="993808" y="109488"/>
                </a:lnTo>
                <a:lnTo>
                  <a:pt x="983449" y="150037"/>
                </a:lnTo>
                <a:lnTo>
                  <a:pt x="949413" y="180124"/>
                </a:lnTo>
                <a:lnTo>
                  <a:pt x="951826" y="187744"/>
                </a:lnTo>
                <a:lnTo>
                  <a:pt x="987706" y="166428"/>
                </a:lnTo>
                <a:lnTo>
                  <a:pt x="1007818" y="127084"/>
                </a:lnTo>
                <a:lnTo>
                  <a:pt x="1011643" y="93916"/>
                </a:lnTo>
                <a:lnTo>
                  <a:pt x="1010669" y="76707"/>
                </a:lnTo>
                <a:lnTo>
                  <a:pt x="996149" y="32905"/>
                </a:lnTo>
                <a:lnTo>
                  <a:pt x="965396" y="4912"/>
                </a:lnTo>
                <a:lnTo>
                  <a:pt x="951826" y="0"/>
                </a:lnTo>
                <a:close/>
              </a:path>
              <a:path w="1012189" h="187960">
                <a:moveTo>
                  <a:pt x="59867" y="0"/>
                </a:moveTo>
                <a:lnTo>
                  <a:pt x="24063" y="21363"/>
                </a:lnTo>
                <a:lnTo>
                  <a:pt x="3868" y="60801"/>
                </a:lnTo>
                <a:lnTo>
                  <a:pt x="0" y="93916"/>
                </a:lnTo>
                <a:lnTo>
                  <a:pt x="964" y="111166"/>
                </a:lnTo>
                <a:lnTo>
                  <a:pt x="15430" y="154927"/>
                </a:lnTo>
                <a:lnTo>
                  <a:pt x="46218" y="182836"/>
                </a:lnTo>
                <a:lnTo>
                  <a:pt x="59867" y="187744"/>
                </a:lnTo>
                <a:lnTo>
                  <a:pt x="62255" y="180124"/>
                </a:lnTo>
                <a:lnTo>
                  <a:pt x="51551" y="175385"/>
                </a:lnTo>
                <a:lnTo>
                  <a:pt x="42317" y="168790"/>
                </a:lnTo>
                <a:lnTo>
                  <a:pt x="19902" y="124525"/>
                </a:lnTo>
                <a:lnTo>
                  <a:pt x="17119" y="92925"/>
                </a:lnTo>
                <a:lnTo>
                  <a:pt x="17815" y="76909"/>
                </a:lnTo>
                <a:lnTo>
                  <a:pt x="28257" y="37350"/>
                </a:lnTo>
                <a:lnTo>
                  <a:pt x="62547" y="7619"/>
                </a:lnTo>
                <a:lnTo>
                  <a:pt x="59867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0268" y="5567273"/>
            <a:ext cx="17678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57530" algn="l"/>
                <a:tab pos="1577340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𝑳𝒊𝒇𝒕	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725" spc="240" baseline="-14492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𝒂𝒏𝒅</a:t>
            </a:r>
            <a:r>
              <a:rPr sz="1600" spc="1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38321" y="5552694"/>
            <a:ext cx="759460" cy="137160"/>
          </a:xfrm>
          <a:custGeom>
            <a:avLst/>
            <a:gdLst/>
            <a:ahLst/>
            <a:cxnLst/>
            <a:rect l="l" t="t" r="r" b="b"/>
            <a:pathLst>
              <a:path w="759460" h="137160">
                <a:moveTo>
                  <a:pt x="715644" y="0"/>
                </a:moveTo>
                <a:lnTo>
                  <a:pt x="713739" y="5587"/>
                </a:lnTo>
                <a:lnTo>
                  <a:pt x="721649" y="9015"/>
                </a:lnTo>
                <a:lnTo>
                  <a:pt x="728440" y="13763"/>
                </a:lnTo>
                <a:lnTo>
                  <a:pt x="746259" y="56076"/>
                </a:lnTo>
                <a:lnTo>
                  <a:pt x="746760" y="67754"/>
                </a:lnTo>
                <a:lnTo>
                  <a:pt x="746259" y="79837"/>
                </a:lnTo>
                <a:lnTo>
                  <a:pt x="734137" y="116925"/>
                </a:lnTo>
                <a:lnTo>
                  <a:pt x="713866" y="131356"/>
                </a:lnTo>
                <a:lnTo>
                  <a:pt x="715644" y="136905"/>
                </a:lnTo>
                <a:lnTo>
                  <a:pt x="748029" y="112979"/>
                </a:lnTo>
                <a:lnTo>
                  <a:pt x="759332" y="68478"/>
                </a:lnTo>
                <a:lnTo>
                  <a:pt x="758620" y="55924"/>
                </a:lnTo>
                <a:lnTo>
                  <a:pt x="741791" y="15573"/>
                </a:lnTo>
                <a:lnTo>
                  <a:pt x="725598" y="3571"/>
                </a:lnTo>
                <a:lnTo>
                  <a:pt x="715644" y="0"/>
                </a:lnTo>
                <a:close/>
              </a:path>
              <a:path w="759460" h="137160">
                <a:moveTo>
                  <a:pt x="43687" y="0"/>
                </a:moveTo>
                <a:lnTo>
                  <a:pt x="11302" y="24002"/>
                </a:lnTo>
                <a:lnTo>
                  <a:pt x="0" y="68478"/>
                </a:lnTo>
                <a:lnTo>
                  <a:pt x="712" y="81060"/>
                </a:lnTo>
                <a:lnTo>
                  <a:pt x="17541" y="121368"/>
                </a:lnTo>
                <a:lnTo>
                  <a:pt x="43687" y="136905"/>
                </a:lnTo>
                <a:lnTo>
                  <a:pt x="45465" y="131356"/>
                </a:lnTo>
                <a:lnTo>
                  <a:pt x="37631" y="127898"/>
                </a:lnTo>
                <a:lnTo>
                  <a:pt x="30892" y="123088"/>
                </a:lnTo>
                <a:lnTo>
                  <a:pt x="13075" y="79837"/>
                </a:lnTo>
                <a:lnTo>
                  <a:pt x="12573" y="67754"/>
                </a:lnTo>
                <a:lnTo>
                  <a:pt x="13075" y="56076"/>
                </a:lnTo>
                <a:lnTo>
                  <a:pt x="25271" y="19821"/>
                </a:lnTo>
                <a:lnTo>
                  <a:pt x="45719" y="5587"/>
                </a:lnTo>
                <a:lnTo>
                  <a:pt x="43687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3290" y="5773661"/>
            <a:ext cx="258445" cy="137160"/>
          </a:xfrm>
          <a:custGeom>
            <a:avLst/>
            <a:gdLst/>
            <a:ahLst/>
            <a:cxnLst/>
            <a:rect l="l" t="t" r="r" b="b"/>
            <a:pathLst>
              <a:path w="258445" h="137160">
                <a:moveTo>
                  <a:pt x="214249" y="0"/>
                </a:moveTo>
                <a:lnTo>
                  <a:pt x="212344" y="5549"/>
                </a:lnTo>
                <a:lnTo>
                  <a:pt x="220253" y="8991"/>
                </a:lnTo>
                <a:lnTo>
                  <a:pt x="227044" y="13752"/>
                </a:lnTo>
                <a:lnTo>
                  <a:pt x="244863" y="56089"/>
                </a:lnTo>
                <a:lnTo>
                  <a:pt x="245363" y="67767"/>
                </a:lnTo>
                <a:lnTo>
                  <a:pt x="244863" y="79849"/>
                </a:lnTo>
                <a:lnTo>
                  <a:pt x="232741" y="116938"/>
                </a:lnTo>
                <a:lnTo>
                  <a:pt x="212471" y="131368"/>
                </a:lnTo>
                <a:lnTo>
                  <a:pt x="214249" y="136918"/>
                </a:lnTo>
                <a:lnTo>
                  <a:pt x="246634" y="112991"/>
                </a:lnTo>
                <a:lnTo>
                  <a:pt x="257937" y="68491"/>
                </a:lnTo>
                <a:lnTo>
                  <a:pt x="257224" y="55937"/>
                </a:lnTo>
                <a:lnTo>
                  <a:pt x="240395" y="15575"/>
                </a:lnTo>
                <a:lnTo>
                  <a:pt x="224202" y="3578"/>
                </a:lnTo>
                <a:lnTo>
                  <a:pt x="214249" y="0"/>
                </a:lnTo>
                <a:close/>
              </a:path>
              <a:path w="258445" h="137160">
                <a:moveTo>
                  <a:pt x="43687" y="0"/>
                </a:moveTo>
                <a:lnTo>
                  <a:pt x="11302" y="23990"/>
                </a:lnTo>
                <a:lnTo>
                  <a:pt x="0" y="68491"/>
                </a:lnTo>
                <a:lnTo>
                  <a:pt x="712" y="81073"/>
                </a:lnTo>
                <a:lnTo>
                  <a:pt x="17541" y="121381"/>
                </a:lnTo>
                <a:lnTo>
                  <a:pt x="43687" y="136918"/>
                </a:lnTo>
                <a:lnTo>
                  <a:pt x="45465" y="131368"/>
                </a:lnTo>
                <a:lnTo>
                  <a:pt x="37631" y="127911"/>
                </a:lnTo>
                <a:lnTo>
                  <a:pt x="30892" y="123101"/>
                </a:lnTo>
                <a:lnTo>
                  <a:pt x="13075" y="79849"/>
                </a:lnTo>
                <a:lnTo>
                  <a:pt x="12573" y="67767"/>
                </a:lnTo>
                <a:lnTo>
                  <a:pt x="13075" y="56089"/>
                </a:lnTo>
                <a:lnTo>
                  <a:pt x="25271" y="19835"/>
                </a:lnTo>
                <a:lnTo>
                  <a:pt x="45720" y="5549"/>
                </a:lnTo>
                <a:lnTo>
                  <a:pt x="43687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9600" y="5717933"/>
            <a:ext cx="518159" cy="13970"/>
          </a:xfrm>
          <a:custGeom>
            <a:avLst/>
            <a:gdLst/>
            <a:ahLst/>
            <a:cxnLst/>
            <a:rect l="l" t="t" r="r" b="b"/>
            <a:pathLst>
              <a:path w="518160" h="13970">
                <a:moveTo>
                  <a:pt x="518160" y="0"/>
                </a:moveTo>
                <a:lnTo>
                  <a:pt x="0" y="0"/>
                </a:lnTo>
                <a:lnTo>
                  <a:pt x="0" y="13716"/>
                </a:lnTo>
                <a:lnTo>
                  <a:pt x="518160" y="13716"/>
                </a:lnTo>
                <a:lnTo>
                  <a:pt x="518160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00045" y="5404210"/>
            <a:ext cx="3475990" cy="523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𝑪𝒐</a:t>
            </a:r>
            <a:r>
              <a:rPr sz="1150" u="heavy" spc="10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𝒏𝒇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𝒊</a:t>
            </a:r>
            <a:r>
              <a:rPr sz="1150" u="heavy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𝒅</a:t>
            </a:r>
            <a:r>
              <a:rPr sz="1150" u="heavy" spc="1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𝒆</a:t>
            </a:r>
            <a:r>
              <a:rPr sz="1150" u="heavy" spc="10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𝒏𝒄𝒆</a:t>
            </a:r>
            <a:r>
              <a:rPr sz="1150" u="heavy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 </a:t>
            </a:r>
            <a:r>
              <a:rPr sz="1150" u="heavy" spc="-1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𝑰</a:t>
            </a:r>
            <a:r>
              <a:rPr sz="1425" u="heavy" spc="15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𝑨</a:t>
            </a:r>
            <a:r>
              <a:rPr sz="1425" u="heavy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425" u="heavy" spc="-142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𝒂𝒏</a:t>
            </a:r>
            <a:r>
              <a:rPr sz="1150" u="heavy" spc="10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𝒅</a:t>
            </a:r>
            <a:r>
              <a:rPr sz="1150" u="heavy" spc="5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𝑰</a:t>
            </a:r>
            <a:r>
              <a:rPr sz="1425" u="heavy" spc="15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𝑩</a:t>
            </a:r>
            <a:r>
              <a:rPr sz="1425" u="heavy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 </a:t>
            </a:r>
            <a:r>
              <a:rPr sz="1425" u="heavy" spc="-120" baseline="-14619" dirty="0">
                <a:solidFill>
                  <a:srgbClr val="003D51"/>
                </a:solidFill>
                <a:uFill>
                  <a:solidFill>
                    <a:srgbClr val="003D51"/>
                  </a:solidFill>
                </a:uFill>
                <a:latin typeface="Cambria Math"/>
                <a:cs typeface="Cambria Math"/>
              </a:rPr>
              <a:t> </a:t>
            </a:r>
            <a:r>
              <a:rPr sz="1425" baseline="-14619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425" spc="44" baseline="-14619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2400" spc="-7" baseline="-32986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2400" baseline="-32986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2400" spc="135" baseline="-32986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𝟐</a:t>
            </a:r>
            <a:r>
              <a:rPr sz="1150" spc="20" dirty="0">
                <a:solidFill>
                  <a:srgbClr val="003D51"/>
                </a:solidFill>
                <a:latin typeface="Cambria Math"/>
                <a:cs typeface="Cambria Math"/>
              </a:rPr>
              <a:t>𝟔</a:t>
            </a: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𝟔𝟕</a:t>
            </a:r>
            <a:r>
              <a:rPr sz="1150" spc="10" dirty="0">
                <a:solidFill>
                  <a:srgbClr val="003D51"/>
                </a:solidFill>
                <a:latin typeface="Cambria Math"/>
                <a:cs typeface="Cambria Math"/>
              </a:rPr>
              <a:t>%</a:t>
            </a:r>
            <a:r>
              <a:rPr sz="115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-5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2400" spc="-7" baseline="-32986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2400" spc="142" baseline="-32986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2400" spc="-7" baseline="-32986" dirty="0">
                <a:solidFill>
                  <a:srgbClr val="003D51"/>
                </a:solidFill>
                <a:latin typeface="Cambria Math"/>
                <a:cs typeface="Cambria Math"/>
              </a:rPr>
              <a:t>𝟖.</a:t>
            </a:r>
            <a:r>
              <a:rPr sz="2400" spc="-142" baseline="-32986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2400" spc="-7" baseline="-32986" dirty="0">
                <a:solidFill>
                  <a:srgbClr val="003D51"/>
                </a:solidFill>
                <a:latin typeface="Cambria Math"/>
                <a:cs typeface="Cambria Math"/>
              </a:rPr>
              <a:t>𝟖𝟗%</a:t>
            </a:r>
            <a:endParaRPr sz="2400" baseline="-32986">
              <a:latin typeface="Cambria Math"/>
              <a:cs typeface="Cambria Math"/>
            </a:endParaRPr>
          </a:p>
          <a:p>
            <a:pPr marL="426720">
              <a:lnSpc>
                <a:spcPct val="100000"/>
              </a:lnSpc>
              <a:spcBef>
                <a:spcPts val="270"/>
              </a:spcBef>
              <a:tabLst>
                <a:tab pos="2167890" algn="l"/>
              </a:tabLst>
            </a:pP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𝑺𝒖𝒑𝒑𝒐𝒓𝒕 </a:t>
            </a:r>
            <a:r>
              <a:rPr sz="1150" spc="25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425" spc="7" baseline="-14619" dirty="0">
                <a:solidFill>
                  <a:srgbClr val="003D51"/>
                </a:solidFill>
                <a:latin typeface="Cambria Math"/>
                <a:cs typeface="Cambria Math"/>
              </a:rPr>
              <a:t>𝑩	</a:t>
            </a:r>
            <a:r>
              <a:rPr sz="1150" spc="5" dirty="0">
                <a:solidFill>
                  <a:srgbClr val="003D51"/>
                </a:solidFill>
                <a:latin typeface="Cambria Math"/>
                <a:cs typeface="Cambria Math"/>
              </a:rPr>
              <a:t>𝟑%</a:t>
            </a:r>
            <a:endParaRPr sz="115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36694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15920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001138"/>
            <a:ext cx="10208895" cy="129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D51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0000"/>
              </a:lnSpc>
              <a:spcBef>
                <a:spcPts val="600"/>
              </a:spcBef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Suppose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records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50,000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transactions.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Among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them,</a:t>
            </a:r>
            <a:r>
              <a:rPr sz="16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3000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6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spc="-8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1500 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 product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B.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observe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there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800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both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spc="-8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B.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 </a:t>
            </a:r>
            <a:r>
              <a:rPr sz="1600" spc="-4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also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see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700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there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400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A,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B,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9711" y="4031234"/>
            <a:ext cx="328930" cy="187960"/>
          </a:xfrm>
          <a:custGeom>
            <a:avLst/>
            <a:gdLst/>
            <a:ahLst/>
            <a:cxnLst/>
            <a:rect l="l" t="t" r="r" b="b"/>
            <a:pathLst>
              <a:path w="328930" h="187960">
                <a:moveTo>
                  <a:pt x="269113" y="0"/>
                </a:moveTo>
                <a:lnTo>
                  <a:pt x="266445" y="7620"/>
                </a:lnTo>
                <a:lnTo>
                  <a:pt x="277304" y="12336"/>
                </a:lnTo>
                <a:lnTo>
                  <a:pt x="286638" y="18875"/>
                </a:lnTo>
                <a:lnTo>
                  <a:pt x="309022" y="62404"/>
                </a:lnTo>
                <a:lnTo>
                  <a:pt x="311785" y="92964"/>
                </a:lnTo>
                <a:lnTo>
                  <a:pt x="311094" y="109537"/>
                </a:lnTo>
                <a:lnTo>
                  <a:pt x="300736" y="150114"/>
                </a:lnTo>
                <a:lnTo>
                  <a:pt x="266700" y="180213"/>
                </a:lnTo>
                <a:lnTo>
                  <a:pt x="269113" y="187833"/>
                </a:lnTo>
                <a:lnTo>
                  <a:pt x="304992" y="166491"/>
                </a:lnTo>
                <a:lnTo>
                  <a:pt x="325104" y="127127"/>
                </a:lnTo>
                <a:lnTo>
                  <a:pt x="328930" y="93980"/>
                </a:lnTo>
                <a:lnTo>
                  <a:pt x="327955" y="76739"/>
                </a:lnTo>
                <a:lnTo>
                  <a:pt x="313436" y="33020"/>
                </a:lnTo>
                <a:lnTo>
                  <a:pt x="282682" y="4927"/>
                </a:lnTo>
                <a:lnTo>
                  <a:pt x="269113" y="0"/>
                </a:lnTo>
                <a:close/>
              </a:path>
              <a:path w="328930" h="187960">
                <a:moveTo>
                  <a:pt x="59943" y="0"/>
                </a:moveTo>
                <a:lnTo>
                  <a:pt x="24118" y="21449"/>
                </a:lnTo>
                <a:lnTo>
                  <a:pt x="3889" y="60833"/>
                </a:lnTo>
                <a:lnTo>
                  <a:pt x="0" y="93980"/>
                </a:lnTo>
                <a:lnTo>
                  <a:pt x="974" y="111220"/>
                </a:lnTo>
                <a:lnTo>
                  <a:pt x="15493" y="154940"/>
                </a:lnTo>
                <a:lnTo>
                  <a:pt x="46301" y="182925"/>
                </a:lnTo>
                <a:lnTo>
                  <a:pt x="59943" y="187833"/>
                </a:lnTo>
                <a:lnTo>
                  <a:pt x="62230" y="180213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7"/>
                </a:lnTo>
                <a:lnTo>
                  <a:pt x="17144" y="92964"/>
                </a:lnTo>
                <a:lnTo>
                  <a:pt x="17837" y="76987"/>
                </a:lnTo>
                <a:lnTo>
                  <a:pt x="28320" y="37465"/>
                </a:lnTo>
                <a:lnTo>
                  <a:pt x="62611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4735" y="4031234"/>
            <a:ext cx="338455" cy="187960"/>
          </a:xfrm>
          <a:custGeom>
            <a:avLst/>
            <a:gdLst/>
            <a:ahLst/>
            <a:cxnLst/>
            <a:rect l="l" t="t" r="r" b="b"/>
            <a:pathLst>
              <a:path w="338454" h="187960">
                <a:moveTo>
                  <a:pt x="278256" y="0"/>
                </a:moveTo>
                <a:lnTo>
                  <a:pt x="275589" y="7620"/>
                </a:lnTo>
                <a:lnTo>
                  <a:pt x="286448" y="12336"/>
                </a:lnTo>
                <a:lnTo>
                  <a:pt x="295782" y="18875"/>
                </a:lnTo>
                <a:lnTo>
                  <a:pt x="318166" y="62404"/>
                </a:lnTo>
                <a:lnTo>
                  <a:pt x="320928" y="92964"/>
                </a:lnTo>
                <a:lnTo>
                  <a:pt x="320238" y="109537"/>
                </a:lnTo>
                <a:lnTo>
                  <a:pt x="309879" y="150114"/>
                </a:lnTo>
                <a:lnTo>
                  <a:pt x="275843" y="180213"/>
                </a:lnTo>
                <a:lnTo>
                  <a:pt x="278256" y="187833"/>
                </a:lnTo>
                <a:lnTo>
                  <a:pt x="314136" y="166491"/>
                </a:lnTo>
                <a:lnTo>
                  <a:pt x="334248" y="127127"/>
                </a:lnTo>
                <a:lnTo>
                  <a:pt x="338074" y="93980"/>
                </a:lnTo>
                <a:lnTo>
                  <a:pt x="337099" y="76739"/>
                </a:lnTo>
                <a:lnTo>
                  <a:pt x="322579" y="33020"/>
                </a:lnTo>
                <a:lnTo>
                  <a:pt x="291826" y="4927"/>
                </a:lnTo>
                <a:lnTo>
                  <a:pt x="278256" y="0"/>
                </a:lnTo>
                <a:close/>
              </a:path>
              <a:path w="338454" h="187960">
                <a:moveTo>
                  <a:pt x="59943" y="0"/>
                </a:moveTo>
                <a:lnTo>
                  <a:pt x="24118" y="21449"/>
                </a:lnTo>
                <a:lnTo>
                  <a:pt x="3889" y="60833"/>
                </a:lnTo>
                <a:lnTo>
                  <a:pt x="0" y="93980"/>
                </a:lnTo>
                <a:lnTo>
                  <a:pt x="974" y="111220"/>
                </a:lnTo>
                <a:lnTo>
                  <a:pt x="15493" y="154940"/>
                </a:lnTo>
                <a:lnTo>
                  <a:pt x="46301" y="182925"/>
                </a:lnTo>
                <a:lnTo>
                  <a:pt x="59943" y="187833"/>
                </a:lnTo>
                <a:lnTo>
                  <a:pt x="62230" y="180213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7"/>
                </a:lnTo>
                <a:lnTo>
                  <a:pt x="17144" y="92964"/>
                </a:lnTo>
                <a:lnTo>
                  <a:pt x="17837" y="76987"/>
                </a:lnTo>
                <a:lnTo>
                  <a:pt x="28320" y="37465"/>
                </a:lnTo>
                <a:lnTo>
                  <a:pt x="62611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0428" y="4031234"/>
            <a:ext cx="324485" cy="187960"/>
          </a:xfrm>
          <a:custGeom>
            <a:avLst/>
            <a:gdLst/>
            <a:ahLst/>
            <a:cxnLst/>
            <a:rect l="l" t="t" r="r" b="b"/>
            <a:pathLst>
              <a:path w="324485" h="187960">
                <a:moveTo>
                  <a:pt x="264541" y="0"/>
                </a:moveTo>
                <a:lnTo>
                  <a:pt x="261874" y="7620"/>
                </a:lnTo>
                <a:lnTo>
                  <a:pt x="272732" y="12336"/>
                </a:lnTo>
                <a:lnTo>
                  <a:pt x="282066" y="18875"/>
                </a:lnTo>
                <a:lnTo>
                  <a:pt x="304450" y="62404"/>
                </a:lnTo>
                <a:lnTo>
                  <a:pt x="307213" y="92964"/>
                </a:lnTo>
                <a:lnTo>
                  <a:pt x="306522" y="109537"/>
                </a:lnTo>
                <a:lnTo>
                  <a:pt x="296163" y="150114"/>
                </a:lnTo>
                <a:lnTo>
                  <a:pt x="262127" y="180213"/>
                </a:lnTo>
                <a:lnTo>
                  <a:pt x="264541" y="187833"/>
                </a:lnTo>
                <a:lnTo>
                  <a:pt x="300420" y="166491"/>
                </a:lnTo>
                <a:lnTo>
                  <a:pt x="320532" y="127127"/>
                </a:lnTo>
                <a:lnTo>
                  <a:pt x="324358" y="93980"/>
                </a:lnTo>
                <a:lnTo>
                  <a:pt x="323383" y="76739"/>
                </a:lnTo>
                <a:lnTo>
                  <a:pt x="308863" y="33020"/>
                </a:lnTo>
                <a:lnTo>
                  <a:pt x="278110" y="4927"/>
                </a:lnTo>
                <a:lnTo>
                  <a:pt x="264541" y="0"/>
                </a:lnTo>
                <a:close/>
              </a:path>
              <a:path w="324485" h="187960">
                <a:moveTo>
                  <a:pt x="59944" y="0"/>
                </a:moveTo>
                <a:lnTo>
                  <a:pt x="24118" y="21449"/>
                </a:lnTo>
                <a:lnTo>
                  <a:pt x="3889" y="60833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301" y="182925"/>
                </a:lnTo>
                <a:lnTo>
                  <a:pt x="59944" y="187833"/>
                </a:lnTo>
                <a:lnTo>
                  <a:pt x="62230" y="180213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7"/>
                </a:lnTo>
                <a:lnTo>
                  <a:pt x="17145" y="92964"/>
                </a:lnTo>
                <a:lnTo>
                  <a:pt x="17837" y="76987"/>
                </a:lnTo>
                <a:lnTo>
                  <a:pt x="28321" y="37465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611" y="4576826"/>
            <a:ext cx="887094" cy="187960"/>
          </a:xfrm>
          <a:custGeom>
            <a:avLst/>
            <a:gdLst/>
            <a:ahLst/>
            <a:cxnLst/>
            <a:rect l="l" t="t" r="r" b="b"/>
            <a:pathLst>
              <a:path w="887094" h="187960">
                <a:moveTo>
                  <a:pt x="826896" y="0"/>
                </a:moveTo>
                <a:lnTo>
                  <a:pt x="824230" y="7619"/>
                </a:lnTo>
                <a:lnTo>
                  <a:pt x="835088" y="12336"/>
                </a:lnTo>
                <a:lnTo>
                  <a:pt x="844422" y="18875"/>
                </a:lnTo>
                <a:lnTo>
                  <a:pt x="866806" y="62404"/>
                </a:lnTo>
                <a:lnTo>
                  <a:pt x="869569" y="92963"/>
                </a:lnTo>
                <a:lnTo>
                  <a:pt x="868878" y="109537"/>
                </a:lnTo>
                <a:lnTo>
                  <a:pt x="858519" y="150113"/>
                </a:lnTo>
                <a:lnTo>
                  <a:pt x="824483" y="180212"/>
                </a:lnTo>
                <a:lnTo>
                  <a:pt x="826896" y="187832"/>
                </a:lnTo>
                <a:lnTo>
                  <a:pt x="862776" y="166491"/>
                </a:lnTo>
                <a:lnTo>
                  <a:pt x="882888" y="127126"/>
                </a:lnTo>
                <a:lnTo>
                  <a:pt x="886713" y="93980"/>
                </a:lnTo>
                <a:lnTo>
                  <a:pt x="885739" y="76739"/>
                </a:lnTo>
                <a:lnTo>
                  <a:pt x="871219" y="33019"/>
                </a:lnTo>
                <a:lnTo>
                  <a:pt x="840466" y="4927"/>
                </a:lnTo>
                <a:lnTo>
                  <a:pt x="826896" y="0"/>
                </a:lnTo>
                <a:close/>
              </a:path>
              <a:path w="887094" h="187960">
                <a:moveTo>
                  <a:pt x="59943" y="0"/>
                </a:moveTo>
                <a:lnTo>
                  <a:pt x="24118" y="21449"/>
                </a:lnTo>
                <a:lnTo>
                  <a:pt x="3889" y="60833"/>
                </a:lnTo>
                <a:lnTo>
                  <a:pt x="0" y="93980"/>
                </a:lnTo>
                <a:lnTo>
                  <a:pt x="974" y="111220"/>
                </a:lnTo>
                <a:lnTo>
                  <a:pt x="15493" y="154940"/>
                </a:lnTo>
                <a:lnTo>
                  <a:pt x="46301" y="182925"/>
                </a:lnTo>
                <a:lnTo>
                  <a:pt x="59943" y="187832"/>
                </a:lnTo>
                <a:lnTo>
                  <a:pt x="62230" y="180212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7"/>
                </a:lnTo>
                <a:lnTo>
                  <a:pt x="17144" y="92963"/>
                </a:lnTo>
                <a:lnTo>
                  <a:pt x="17837" y="76987"/>
                </a:lnTo>
                <a:lnTo>
                  <a:pt x="28320" y="37465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9088" y="5122417"/>
            <a:ext cx="876300" cy="187960"/>
          </a:xfrm>
          <a:custGeom>
            <a:avLst/>
            <a:gdLst/>
            <a:ahLst/>
            <a:cxnLst/>
            <a:rect l="l" t="t" r="r" b="b"/>
            <a:pathLst>
              <a:path w="876300" h="187960">
                <a:moveTo>
                  <a:pt x="816229" y="0"/>
                </a:moveTo>
                <a:lnTo>
                  <a:pt x="813562" y="7619"/>
                </a:lnTo>
                <a:lnTo>
                  <a:pt x="824420" y="12336"/>
                </a:lnTo>
                <a:lnTo>
                  <a:pt x="833754" y="18875"/>
                </a:lnTo>
                <a:lnTo>
                  <a:pt x="856138" y="62404"/>
                </a:lnTo>
                <a:lnTo>
                  <a:pt x="858901" y="92963"/>
                </a:lnTo>
                <a:lnTo>
                  <a:pt x="858210" y="109537"/>
                </a:lnTo>
                <a:lnTo>
                  <a:pt x="847851" y="150113"/>
                </a:lnTo>
                <a:lnTo>
                  <a:pt x="813816" y="180212"/>
                </a:lnTo>
                <a:lnTo>
                  <a:pt x="816229" y="187832"/>
                </a:lnTo>
                <a:lnTo>
                  <a:pt x="852108" y="166491"/>
                </a:lnTo>
                <a:lnTo>
                  <a:pt x="872220" y="127126"/>
                </a:lnTo>
                <a:lnTo>
                  <a:pt x="876045" y="93979"/>
                </a:lnTo>
                <a:lnTo>
                  <a:pt x="875071" y="76739"/>
                </a:lnTo>
                <a:lnTo>
                  <a:pt x="860551" y="33019"/>
                </a:lnTo>
                <a:lnTo>
                  <a:pt x="829798" y="4927"/>
                </a:lnTo>
                <a:lnTo>
                  <a:pt x="816229" y="0"/>
                </a:lnTo>
                <a:close/>
              </a:path>
              <a:path w="876300" h="187960">
                <a:moveTo>
                  <a:pt x="59943" y="0"/>
                </a:moveTo>
                <a:lnTo>
                  <a:pt x="24118" y="21449"/>
                </a:lnTo>
                <a:lnTo>
                  <a:pt x="3889" y="60832"/>
                </a:lnTo>
                <a:lnTo>
                  <a:pt x="0" y="93979"/>
                </a:lnTo>
                <a:lnTo>
                  <a:pt x="974" y="111220"/>
                </a:lnTo>
                <a:lnTo>
                  <a:pt x="15493" y="154939"/>
                </a:lnTo>
                <a:lnTo>
                  <a:pt x="46301" y="182925"/>
                </a:lnTo>
                <a:lnTo>
                  <a:pt x="59943" y="187832"/>
                </a:lnTo>
                <a:lnTo>
                  <a:pt x="62230" y="180212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6"/>
                </a:lnTo>
                <a:lnTo>
                  <a:pt x="17145" y="92963"/>
                </a:lnTo>
                <a:lnTo>
                  <a:pt x="17837" y="76987"/>
                </a:lnTo>
                <a:lnTo>
                  <a:pt x="28321" y="37464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868" y="3967353"/>
            <a:ext cx="437578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95"/>
              </a:spcBef>
              <a:buClr>
                <a:srgbClr val="005BBA"/>
              </a:buClr>
              <a:buSzPct val="118750"/>
              <a:buFont typeface="Arial MT"/>
              <a:buChar char="•"/>
              <a:tabLst>
                <a:tab pos="291465" algn="l"/>
                <a:tab pos="292100" algn="l"/>
                <a:tab pos="1232535" algn="l"/>
                <a:tab pos="2566035" algn="l"/>
                <a:tab pos="3911600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𝑺𝒖𝒑𝒑𝒐𝒓𝒕	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725" spc="742" baseline="-14492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,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𝑺𝒖𝒑𝒑𝒐𝒓𝒕	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  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,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𝑺𝒖𝒑𝒑𝒐𝒓𝒕	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𝑪</a:t>
            </a:r>
            <a:r>
              <a:rPr sz="1725" spc="262" baseline="-14492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5BBA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5"/>
              </a:spcBef>
              <a:buClr>
                <a:srgbClr val="005BBA"/>
              </a:buClr>
              <a:buSzPct val="118750"/>
              <a:buFont typeface="Arial MT"/>
              <a:buChar char="•"/>
              <a:tabLst>
                <a:tab pos="291465" algn="l"/>
                <a:tab pos="292100" algn="l"/>
                <a:tab pos="1575435" algn="l"/>
                <a:tab pos="2468245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𝑪𝒐𝒏𝒇𝒊𝒅𝒆𝒏𝒄𝒆	</a:t>
            </a:r>
            <a:r>
              <a:rPr sz="1600" spc="2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30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600" spc="20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2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37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r>
              <a:rPr sz="1600" spc="2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𝑪	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5BBA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buClr>
                <a:srgbClr val="005BBA"/>
              </a:buClr>
              <a:buSzPct val="118750"/>
              <a:buFont typeface="Arial MT"/>
              <a:buChar char="•"/>
              <a:tabLst>
                <a:tab pos="291465" algn="l"/>
                <a:tab pos="292100" algn="l"/>
                <a:tab pos="811530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𝑳</a:t>
            </a: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𝒊</a:t>
            </a:r>
            <a:r>
              <a:rPr sz="1600" spc="-10" dirty="0">
                <a:solidFill>
                  <a:srgbClr val="003D51"/>
                </a:solidFill>
                <a:latin typeface="Cambria Math"/>
                <a:cs typeface="Cambria Math"/>
              </a:rPr>
              <a:t>𝒇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12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20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𝑪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  </a:t>
            </a:r>
            <a:r>
              <a:rPr sz="1725" spc="-44" baseline="-14492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?</a:t>
            </a:r>
            <a:endParaRPr sz="16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35449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06108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254123"/>
            <a:ext cx="10208895" cy="129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D51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0000"/>
              </a:lnSpc>
              <a:spcBef>
                <a:spcPts val="600"/>
              </a:spcBef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Suppose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records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50,000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transactions.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Among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them,</a:t>
            </a:r>
            <a:r>
              <a:rPr sz="16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3000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6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spc="-8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1500 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 product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B.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observe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there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800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both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spc="-8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B.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We </a:t>
            </a:r>
            <a:r>
              <a:rPr sz="1600" spc="-4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also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see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700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there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400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include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sz="1600" spc="-7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A,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B,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9711" y="4284217"/>
            <a:ext cx="328930" cy="187960"/>
          </a:xfrm>
          <a:custGeom>
            <a:avLst/>
            <a:gdLst/>
            <a:ahLst/>
            <a:cxnLst/>
            <a:rect l="l" t="t" r="r" b="b"/>
            <a:pathLst>
              <a:path w="328930" h="187960">
                <a:moveTo>
                  <a:pt x="269113" y="0"/>
                </a:moveTo>
                <a:lnTo>
                  <a:pt x="266445" y="7619"/>
                </a:lnTo>
                <a:lnTo>
                  <a:pt x="277304" y="12334"/>
                </a:lnTo>
                <a:lnTo>
                  <a:pt x="286638" y="18859"/>
                </a:lnTo>
                <a:lnTo>
                  <a:pt x="309022" y="62293"/>
                </a:lnTo>
                <a:lnTo>
                  <a:pt x="311785" y="92963"/>
                </a:lnTo>
                <a:lnTo>
                  <a:pt x="311094" y="109517"/>
                </a:lnTo>
                <a:lnTo>
                  <a:pt x="300736" y="149986"/>
                </a:lnTo>
                <a:lnTo>
                  <a:pt x="266700" y="180085"/>
                </a:lnTo>
                <a:lnTo>
                  <a:pt x="269113" y="187705"/>
                </a:lnTo>
                <a:lnTo>
                  <a:pt x="304992" y="166417"/>
                </a:lnTo>
                <a:lnTo>
                  <a:pt x="325104" y="127111"/>
                </a:lnTo>
                <a:lnTo>
                  <a:pt x="328930" y="93852"/>
                </a:lnTo>
                <a:lnTo>
                  <a:pt x="327955" y="76684"/>
                </a:lnTo>
                <a:lnTo>
                  <a:pt x="313436" y="32892"/>
                </a:lnTo>
                <a:lnTo>
                  <a:pt x="282682" y="4907"/>
                </a:lnTo>
                <a:lnTo>
                  <a:pt x="269113" y="0"/>
                </a:lnTo>
                <a:close/>
              </a:path>
              <a:path w="328930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230" y="180085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9784" y="4284217"/>
            <a:ext cx="338455" cy="187960"/>
          </a:xfrm>
          <a:custGeom>
            <a:avLst/>
            <a:gdLst/>
            <a:ahLst/>
            <a:cxnLst/>
            <a:rect l="l" t="t" r="r" b="b"/>
            <a:pathLst>
              <a:path w="338454" h="187960">
                <a:moveTo>
                  <a:pt x="278256" y="0"/>
                </a:moveTo>
                <a:lnTo>
                  <a:pt x="275589" y="7619"/>
                </a:lnTo>
                <a:lnTo>
                  <a:pt x="286448" y="12334"/>
                </a:lnTo>
                <a:lnTo>
                  <a:pt x="295782" y="18859"/>
                </a:lnTo>
                <a:lnTo>
                  <a:pt x="318166" y="62293"/>
                </a:lnTo>
                <a:lnTo>
                  <a:pt x="320928" y="92963"/>
                </a:lnTo>
                <a:lnTo>
                  <a:pt x="320238" y="109517"/>
                </a:lnTo>
                <a:lnTo>
                  <a:pt x="309879" y="149986"/>
                </a:lnTo>
                <a:lnTo>
                  <a:pt x="275843" y="180085"/>
                </a:lnTo>
                <a:lnTo>
                  <a:pt x="278256" y="187705"/>
                </a:lnTo>
                <a:lnTo>
                  <a:pt x="314136" y="166417"/>
                </a:lnTo>
                <a:lnTo>
                  <a:pt x="334248" y="127111"/>
                </a:lnTo>
                <a:lnTo>
                  <a:pt x="338074" y="93852"/>
                </a:lnTo>
                <a:lnTo>
                  <a:pt x="337099" y="76684"/>
                </a:lnTo>
                <a:lnTo>
                  <a:pt x="322579" y="32892"/>
                </a:lnTo>
                <a:lnTo>
                  <a:pt x="291826" y="4907"/>
                </a:lnTo>
                <a:lnTo>
                  <a:pt x="278256" y="0"/>
                </a:lnTo>
                <a:close/>
              </a:path>
              <a:path w="338454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229" y="180085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9564" y="4284217"/>
            <a:ext cx="324485" cy="187960"/>
          </a:xfrm>
          <a:custGeom>
            <a:avLst/>
            <a:gdLst/>
            <a:ahLst/>
            <a:cxnLst/>
            <a:rect l="l" t="t" r="r" b="b"/>
            <a:pathLst>
              <a:path w="324485" h="187960">
                <a:moveTo>
                  <a:pt x="264540" y="0"/>
                </a:moveTo>
                <a:lnTo>
                  <a:pt x="261874" y="7619"/>
                </a:lnTo>
                <a:lnTo>
                  <a:pt x="272732" y="12334"/>
                </a:lnTo>
                <a:lnTo>
                  <a:pt x="282066" y="18859"/>
                </a:lnTo>
                <a:lnTo>
                  <a:pt x="304450" y="62293"/>
                </a:lnTo>
                <a:lnTo>
                  <a:pt x="307213" y="92963"/>
                </a:lnTo>
                <a:lnTo>
                  <a:pt x="306522" y="109517"/>
                </a:lnTo>
                <a:lnTo>
                  <a:pt x="296163" y="149986"/>
                </a:lnTo>
                <a:lnTo>
                  <a:pt x="262127" y="180085"/>
                </a:lnTo>
                <a:lnTo>
                  <a:pt x="264540" y="187705"/>
                </a:lnTo>
                <a:lnTo>
                  <a:pt x="300420" y="166417"/>
                </a:lnTo>
                <a:lnTo>
                  <a:pt x="320532" y="127111"/>
                </a:lnTo>
                <a:lnTo>
                  <a:pt x="324358" y="93852"/>
                </a:lnTo>
                <a:lnTo>
                  <a:pt x="323383" y="76684"/>
                </a:lnTo>
                <a:lnTo>
                  <a:pt x="308863" y="32892"/>
                </a:lnTo>
                <a:lnTo>
                  <a:pt x="278110" y="4907"/>
                </a:lnTo>
                <a:lnTo>
                  <a:pt x="264540" y="0"/>
                </a:lnTo>
                <a:close/>
              </a:path>
              <a:path w="324485" h="187960">
                <a:moveTo>
                  <a:pt x="59944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4" y="154939"/>
                </a:lnTo>
                <a:lnTo>
                  <a:pt x="46301" y="182800"/>
                </a:lnTo>
                <a:lnTo>
                  <a:pt x="59944" y="187705"/>
                </a:lnTo>
                <a:lnTo>
                  <a:pt x="62230" y="180085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5" y="92963"/>
                </a:lnTo>
                <a:lnTo>
                  <a:pt x="17837" y="76914"/>
                </a:lnTo>
                <a:lnTo>
                  <a:pt x="28321" y="37337"/>
                </a:lnTo>
                <a:lnTo>
                  <a:pt x="62611" y="7619"/>
                </a:lnTo>
                <a:lnTo>
                  <a:pt x="59944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611" y="4829809"/>
            <a:ext cx="887094" cy="187960"/>
          </a:xfrm>
          <a:custGeom>
            <a:avLst/>
            <a:gdLst/>
            <a:ahLst/>
            <a:cxnLst/>
            <a:rect l="l" t="t" r="r" b="b"/>
            <a:pathLst>
              <a:path w="887094" h="187960">
                <a:moveTo>
                  <a:pt x="826896" y="0"/>
                </a:moveTo>
                <a:lnTo>
                  <a:pt x="824230" y="7619"/>
                </a:lnTo>
                <a:lnTo>
                  <a:pt x="835088" y="12334"/>
                </a:lnTo>
                <a:lnTo>
                  <a:pt x="844422" y="18859"/>
                </a:lnTo>
                <a:lnTo>
                  <a:pt x="866806" y="62293"/>
                </a:lnTo>
                <a:lnTo>
                  <a:pt x="869569" y="92963"/>
                </a:lnTo>
                <a:lnTo>
                  <a:pt x="868878" y="109517"/>
                </a:lnTo>
                <a:lnTo>
                  <a:pt x="858519" y="149987"/>
                </a:lnTo>
                <a:lnTo>
                  <a:pt x="824483" y="180085"/>
                </a:lnTo>
                <a:lnTo>
                  <a:pt x="826896" y="187706"/>
                </a:lnTo>
                <a:lnTo>
                  <a:pt x="862776" y="166417"/>
                </a:lnTo>
                <a:lnTo>
                  <a:pt x="882888" y="127111"/>
                </a:lnTo>
                <a:lnTo>
                  <a:pt x="886713" y="93852"/>
                </a:lnTo>
                <a:lnTo>
                  <a:pt x="885739" y="76684"/>
                </a:lnTo>
                <a:lnTo>
                  <a:pt x="871219" y="32892"/>
                </a:lnTo>
                <a:lnTo>
                  <a:pt x="840466" y="4907"/>
                </a:lnTo>
                <a:lnTo>
                  <a:pt x="826896" y="0"/>
                </a:lnTo>
                <a:close/>
              </a:path>
              <a:path w="887094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230" y="180085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9088" y="5375402"/>
            <a:ext cx="876300" cy="187960"/>
          </a:xfrm>
          <a:custGeom>
            <a:avLst/>
            <a:gdLst/>
            <a:ahLst/>
            <a:cxnLst/>
            <a:rect l="l" t="t" r="r" b="b"/>
            <a:pathLst>
              <a:path w="876300" h="187960">
                <a:moveTo>
                  <a:pt x="816229" y="0"/>
                </a:moveTo>
                <a:lnTo>
                  <a:pt x="813562" y="7620"/>
                </a:lnTo>
                <a:lnTo>
                  <a:pt x="824420" y="12334"/>
                </a:lnTo>
                <a:lnTo>
                  <a:pt x="833754" y="18859"/>
                </a:lnTo>
                <a:lnTo>
                  <a:pt x="856138" y="62293"/>
                </a:lnTo>
                <a:lnTo>
                  <a:pt x="858901" y="92964"/>
                </a:lnTo>
                <a:lnTo>
                  <a:pt x="858210" y="109517"/>
                </a:lnTo>
                <a:lnTo>
                  <a:pt x="847851" y="149987"/>
                </a:lnTo>
                <a:lnTo>
                  <a:pt x="813816" y="180086"/>
                </a:lnTo>
                <a:lnTo>
                  <a:pt x="816229" y="187706"/>
                </a:lnTo>
                <a:lnTo>
                  <a:pt x="852108" y="166417"/>
                </a:lnTo>
                <a:lnTo>
                  <a:pt x="872220" y="127111"/>
                </a:lnTo>
                <a:lnTo>
                  <a:pt x="876045" y="93853"/>
                </a:lnTo>
                <a:lnTo>
                  <a:pt x="875071" y="76684"/>
                </a:lnTo>
                <a:lnTo>
                  <a:pt x="860551" y="32893"/>
                </a:lnTo>
                <a:lnTo>
                  <a:pt x="829798" y="4907"/>
                </a:lnTo>
                <a:lnTo>
                  <a:pt x="816229" y="0"/>
                </a:lnTo>
                <a:close/>
              </a:path>
              <a:path w="876300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3"/>
                </a:lnTo>
                <a:lnTo>
                  <a:pt x="974" y="111166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5" y="92964"/>
                </a:lnTo>
                <a:lnTo>
                  <a:pt x="17837" y="76914"/>
                </a:lnTo>
                <a:lnTo>
                  <a:pt x="28321" y="37338"/>
                </a:lnTo>
                <a:lnTo>
                  <a:pt x="62611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868" y="4220336"/>
            <a:ext cx="656272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95"/>
              </a:spcBef>
              <a:buClr>
                <a:srgbClr val="005BBA"/>
              </a:buClr>
              <a:buSzPct val="118750"/>
              <a:buFont typeface="Arial MT"/>
              <a:buChar char="•"/>
              <a:tabLst>
                <a:tab pos="291465" algn="l"/>
                <a:tab pos="292100" algn="l"/>
                <a:tab pos="1232535" algn="l"/>
                <a:tab pos="1569085" algn="l"/>
                <a:tab pos="3331210" algn="l"/>
                <a:tab pos="3677285" algn="l"/>
                <a:tab pos="5382895" algn="l"/>
                <a:tab pos="5713730" algn="l"/>
              </a:tabLst>
            </a:pP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𝑺</a:t>
            </a:r>
            <a:r>
              <a:rPr sz="1600" spc="5" dirty="0">
                <a:solidFill>
                  <a:srgbClr val="003D51"/>
                </a:solidFill>
                <a:latin typeface="Cambria Math"/>
                <a:cs typeface="Cambria Math"/>
              </a:rPr>
              <a:t>𝒖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𝒑𝒑𝒐𝒓𝒕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600" spc="-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𝟎𝟔</a:t>
            </a:r>
            <a:r>
              <a:rPr sz="1600" spc="10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𝑺</a:t>
            </a:r>
            <a:r>
              <a:rPr sz="1600" spc="5" dirty="0">
                <a:solidFill>
                  <a:srgbClr val="003D51"/>
                </a:solidFill>
                <a:latin typeface="Cambria Math"/>
                <a:cs typeface="Cambria Math"/>
              </a:rPr>
              <a:t>𝒖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𝒑𝒑𝒐𝒓𝒕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𝟎𝟑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𝑺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𝒖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𝒑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𝒑𝒐𝒓𝒕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𝑪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1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600" spc="-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𝟎𝟏𝟒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5BBA"/>
              </a:buClr>
              <a:buFont typeface="Arial MT"/>
              <a:buChar char="•"/>
            </a:pPr>
            <a:endParaRPr sz="2000">
              <a:latin typeface="Cambria Math"/>
              <a:cs typeface="Cambria Math"/>
            </a:endParaRPr>
          </a:p>
          <a:p>
            <a:pPr marL="292100" indent="-228600">
              <a:lnSpc>
                <a:spcPct val="100000"/>
              </a:lnSpc>
              <a:buClr>
                <a:srgbClr val="005BBA"/>
              </a:buClr>
              <a:buSzPct val="118750"/>
              <a:buFont typeface="Arial MT"/>
              <a:buChar char="•"/>
              <a:tabLst>
                <a:tab pos="291465" algn="l"/>
                <a:tab pos="292100" algn="l"/>
                <a:tab pos="1575435" algn="l"/>
                <a:tab pos="2468245" algn="l"/>
              </a:tabLst>
            </a:pPr>
            <a:r>
              <a:rPr sz="1600" spc="-10" dirty="0">
                <a:solidFill>
                  <a:srgbClr val="003D51"/>
                </a:solidFill>
                <a:latin typeface="Cambria Math"/>
                <a:cs typeface="Cambria Math"/>
              </a:rPr>
              <a:t>𝑪𝒐𝒏𝒇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𝒊𝒅𝒆𝒏𝒄𝒆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12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20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𝑪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𝟎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.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𝟓𝟎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5BBA"/>
              </a:buClr>
              <a:buFont typeface="Arial MT"/>
              <a:buChar char="•"/>
            </a:pPr>
            <a:endParaRPr sz="2000">
              <a:latin typeface="Cambria Math"/>
              <a:cs typeface="Cambria Math"/>
            </a:endParaRPr>
          </a:p>
          <a:p>
            <a:pPr marL="292100" indent="-228600">
              <a:lnSpc>
                <a:spcPct val="100000"/>
              </a:lnSpc>
              <a:buClr>
                <a:srgbClr val="005BBA"/>
              </a:buClr>
              <a:buSzPct val="118750"/>
              <a:buFont typeface="Arial MT"/>
              <a:buChar char="•"/>
              <a:tabLst>
                <a:tab pos="291465" algn="l"/>
                <a:tab pos="292100" algn="l"/>
                <a:tab pos="811530" algn="l"/>
                <a:tab pos="1694180" algn="l"/>
                <a:tab pos="1992630" algn="l"/>
              </a:tabLst>
            </a:pP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𝑳</a:t>
            </a:r>
            <a:r>
              <a:rPr sz="1600" spc="-15" dirty="0">
                <a:solidFill>
                  <a:srgbClr val="003D51"/>
                </a:solidFill>
                <a:latin typeface="Cambria Math"/>
                <a:cs typeface="Cambria Math"/>
              </a:rPr>
              <a:t>𝒊</a:t>
            </a:r>
            <a:r>
              <a:rPr sz="1600" spc="-10" dirty="0">
                <a:solidFill>
                  <a:srgbClr val="003D51"/>
                </a:solidFill>
                <a:latin typeface="Cambria Math"/>
                <a:cs typeface="Cambria Math"/>
              </a:rPr>
              <a:t>𝒇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𝒕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12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𝑨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20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𝑩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,</a:t>
            </a:r>
            <a:r>
              <a:rPr sz="1600" spc="-80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𝑰</a:t>
            </a:r>
            <a:r>
              <a:rPr sz="1725" spc="15" baseline="-14492" dirty="0">
                <a:solidFill>
                  <a:srgbClr val="003D51"/>
                </a:solidFill>
                <a:latin typeface="Cambria Math"/>
                <a:cs typeface="Cambria Math"/>
              </a:rPr>
              <a:t>𝑪</a:t>
            </a:r>
            <a:r>
              <a:rPr sz="1725" baseline="-14492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𝟑𝟓.</a:t>
            </a:r>
            <a:r>
              <a:rPr sz="1600" spc="-95" dirty="0">
                <a:solidFill>
                  <a:srgbClr val="003D51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Cambria Math"/>
                <a:cs typeface="Cambria Math"/>
              </a:rPr>
              <a:t>𝟕𝟏</a:t>
            </a:r>
            <a:r>
              <a:rPr sz="1600" dirty="0">
                <a:solidFill>
                  <a:srgbClr val="003D51"/>
                </a:solidFill>
                <a:latin typeface="Cambria Math"/>
                <a:cs typeface="Cambria Math"/>
              </a:rPr>
              <a:t>%</a:t>
            </a:r>
            <a:endParaRPr sz="16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7440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152967"/>
            <a:ext cx="9912985" cy="23082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lr>
                <a:srgbClr val="005BBA"/>
              </a:buClr>
              <a:buSzPct val="118750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Set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threshold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value for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005BBA"/>
                </a:solidFill>
                <a:latin typeface="Arial"/>
                <a:cs typeface="Arial"/>
              </a:rPr>
              <a:t>Support</a:t>
            </a:r>
            <a:r>
              <a:rPr sz="1600" i="1" spc="5" dirty="0">
                <a:solidFill>
                  <a:srgbClr val="005BB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005BBA"/>
                </a:solidFill>
                <a:latin typeface="Arial"/>
                <a:cs typeface="Arial"/>
              </a:rPr>
              <a:t>Confidence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5BBA"/>
              </a:buClr>
              <a:buSzPct val="118750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Consider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all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subsets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higher</a:t>
            </a:r>
            <a:r>
              <a:rPr sz="1600" spc="-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005BBA"/>
                </a:solidFill>
                <a:latin typeface="Arial"/>
                <a:cs typeface="Arial"/>
              </a:rPr>
              <a:t>Support</a:t>
            </a:r>
            <a:r>
              <a:rPr sz="1600" i="1" spc="20" dirty="0">
                <a:solidFill>
                  <a:srgbClr val="005BB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than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threshold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value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5BBA"/>
              </a:buClr>
              <a:buSzPct val="118750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Consider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all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(association)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rules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these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subsets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higher</a:t>
            </a:r>
            <a:r>
              <a:rPr sz="1600" spc="-4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005BBA"/>
                </a:solidFill>
                <a:latin typeface="Arial"/>
                <a:cs typeface="Arial"/>
              </a:rPr>
              <a:t>Confidence</a:t>
            </a:r>
            <a:r>
              <a:rPr sz="1600" i="1" dirty="0">
                <a:solidFill>
                  <a:srgbClr val="005BB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than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threshold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005BBA"/>
                </a:solidFill>
                <a:latin typeface="Arial"/>
                <a:cs typeface="Arial"/>
              </a:rPr>
              <a:t>Confidence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value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005BBA"/>
              </a:buClr>
              <a:buSzPct val="118750"/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Sort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(association)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rules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descending</a:t>
            </a:r>
            <a:r>
              <a:rPr sz="1600" spc="-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005BBA"/>
                </a:solidFill>
                <a:latin typeface="Arial"/>
                <a:cs typeface="Arial"/>
              </a:rPr>
              <a:t>Lift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49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828801" y="990601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90601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772400" y="5257801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56586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" y="2930651"/>
            <a:ext cx="2295144" cy="694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" y="4117847"/>
            <a:ext cx="2467356" cy="800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5176" y="1191767"/>
            <a:ext cx="7549896" cy="445312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5705855"/>
            <a:ext cx="3419855" cy="4480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092451"/>
            <a:ext cx="3857244" cy="4152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0903-E8B5-D3DA-114E-4639FF0A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5A780-31E6-9CFA-D1F9-2A1AFD573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778" y="733425"/>
            <a:ext cx="6054907" cy="57800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58C16-367A-E02C-E855-86760E4E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733425"/>
            <a:ext cx="106694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5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6108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970023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" y="5801867"/>
            <a:ext cx="5286756" cy="352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0391" y="1315211"/>
            <a:ext cx="6446520" cy="42931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7749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901393"/>
            <a:ext cx="1264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D51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5692140"/>
            <a:ext cx="7876032" cy="618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151" y="1828800"/>
            <a:ext cx="9220200" cy="36926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977128"/>
            <a:ext cx="5334000" cy="352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3179" y="1795272"/>
            <a:ext cx="8915400" cy="3605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8813800" cy="226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Considerations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"/>
              <a:cs typeface="Arial"/>
            </a:endParaRPr>
          </a:p>
          <a:p>
            <a:pPr marL="698500" indent="-183515">
              <a:lnSpc>
                <a:spcPct val="100000"/>
              </a:lnSpc>
              <a:buClr>
                <a:srgbClr val="005BBA"/>
              </a:buClr>
              <a:buSzPct val="119444"/>
              <a:buChar char="•"/>
              <a:tabLst>
                <a:tab pos="699135" algn="l"/>
              </a:tabLst>
            </a:pP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If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3D51"/>
                </a:solidFill>
                <a:latin typeface="Arial MT"/>
                <a:cs typeface="Arial MT"/>
              </a:rPr>
              <a:t>want</a:t>
            </a:r>
            <a:r>
              <a:rPr sz="1800" spc="5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 get</a:t>
            </a:r>
            <a:r>
              <a:rPr sz="18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stronger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rules,</a:t>
            </a:r>
            <a:r>
              <a:rPr sz="18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 increase</a:t>
            </a:r>
            <a:r>
              <a:rPr sz="18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 confidence.</a:t>
            </a:r>
            <a:endParaRPr sz="1800">
              <a:latin typeface="Arial MT"/>
              <a:cs typeface="Arial MT"/>
            </a:endParaRPr>
          </a:p>
          <a:p>
            <a:pPr marL="698500" indent="-183515">
              <a:lnSpc>
                <a:spcPct val="100000"/>
              </a:lnSpc>
              <a:spcBef>
                <a:spcPts val="1850"/>
              </a:spcBef>
              <a:buClr>
                <a:srgbClr val="005BBA"/>
              </a:buClr>
              <a:buSzPct val="119444"/>
              <a:buChar char="•"/>
              <a:tabLst>
                <a:tab pos="699135" algn="l"/>
              </a:tabLst>
            </a:pP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If </a:t>
            </a:r>
            <a:r>
              <a:rPr sz="1800" spc="-2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3D51"/>
                </a:solidFill>
                <a:latin typeface="Arial MT"/>
                <a:cs typeface="Arial MT"/>
              </a:rPr>
              <a:t>want</a:t>
            </a:r>
            <a:r>
              <a:rPr sz="1800" spc="6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lengthier</a:t>
            </a:r>
            <a:r>
              <a:rPr sz="1800" b="1" spc="-10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rules,</a:t>
            </a:r>
            <a:r>
              <a:rPr sz="18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4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increase</a:t>
            </a:r>
            <a:r>
              <a:rPr sz="18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D51"/>
                </a:solidFill>
                <a:latin typeface="Arial MT"/>
                <a:cs typeface="Arial MT"/>
              </a:rPr>
              <a:t>maxlen</a:t>
            </a:r>
            <a:r>
              <a:rPr sz="18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3D51"/>
                </a:solidFill>
                <a:latin typeface="Arial MT"/>
                <a:cs typeface="Arial MT"/>
              </a:rPr>
              <a:t>parameter.</a:t>
            </a:r>
            <a:endParaRPr sz="1800">
              <a:latin typeface="Arial MT"/>
              <a:cs typeface="Arial MT"/>
            </a:endParaRPr>
          </a:p>
          <a:p>
            <a:pPr marL="698500" indent="-183515">
              <a:lnSpc>
                <a:spcPct val="100000"/>
              </a:lnSpc>
              <a:spcBef>
                <a:spcPts val="1850"/>
              </a:spcBef>
              <a:buClr>
                <a:srgbClr val="005BBA"/>
              </a:buClr>
              <a:buSzPct val="119444"/>
              <a:buChar char="•"/>
              <a:tabLst>
                <a:tab pos="699135" algn="l"/>
              </a:tabLst>
            </a:pP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If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3D51"/>
                </a:solidFill>
                <a:latin typeface="Arial MT"/>
                <a:cs typeface="Arial MT"/>
              </a:rPr>
              <a:t>want</a:t>
            </a:r>
            <a:r>
              <a:rPr sz="1800" spc="5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 eliminate</a:t>
            </a:r>
            <a:r>
              <a:rPr sz="1800" spc="4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shorter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rules,</a:t>
            </a:r>
            <a:r>
              <a:rPr sz="18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increase</a:t>
            </a:r>
            <a:r>
              <a:rPr sz="18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minlen</a:t>
            </a:r>
            <a:r>
              <a:rPr sz="18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3D51"/>
                </a:solidFill>
                <a:latin typeface="Arial MT"/>
                <a:cs typeface="Arial MT"/>
              </a:rPr>
              <a:t>parameter.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5863" y="1315211"/>
            <a:ext cx="10876915" cy="5047615"/>
            <a:chOff x="435863" y="1315211"/>
            <a:chExt cx="10876915" cy="5047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5943600"/>
              <a:ext cx="4475988" cy="419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4587" y="1315211"/>
              <a:ext cx="6608063" cy="46786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6153911"/>
            <a:ext cx="3933444" cy="380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2255" y="1132332"/>
            <a:ext cx="7258811" cy="48463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927" y="1051560"/>
            <a:ext cx="10930255" cy="5283835"/>
            <a:chOff x="566927" y="1051560"/>
            <a:chExt cx="10930255" cy="528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" y="5972556"/>
              <a:ext cx="3991355" cy="362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8327" y="1051560"/>
              <a:ext cx="7348728" cy="49057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00683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BBA"/>
                </a:solidFill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5869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3D5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5843015"/>
            <a:ext cx="5468111" cy="771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303" y="1060703"/>
            <a:ext cx="5731763" cy="43830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197355"/>
            <a:ext cx="827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Recommendation</a:t>
            </a:r>
            <a:r>
              <a:rPr sz="2800" b="0" dirty="0">
                <a:latin typeface="Arial MT"/>
                <a:cs typeface="Arial MT"/>
              </a:rPr>
              <a:t> </a:t>
            </a:r>
            <a:r>
              <a:rPr sz="2800" b="0" spc="-30" dirty="0">
                <a:latin typeface="Arial MT"/>
                <a:cs typeface="Arial MT"/>
              </a:rPr>
              <a:t>Techniques: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Going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Beyond</a:t>
            </a:r>
            <a:r>
              <a:rPr sz="2800" b="0" spc="-1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Apriori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022537"/>
            <a:ext cx="8798560" cy="39084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Recommender</a:t>
            </a:r>
            <a:r>
              <a:rPr sz="18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Systems</a:t>
            </a:r>
            <a:r>
              <a:rPr sz="18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primarily</a:t>
            </a:r>
            <a:r>
              <a:rPr sz="18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three</a:t>
            </a: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things</a:t>
            </a:r>
            <a:endParaRPr sz="1800">
              <a:latin typeface="Arial MT"/>
              <a:cs typeface="Arial MT"/>
            </a:endParaRPr>
          </a:p>
          <a:p>
            <a:pPr marL="698500" indent="-183515">
              <a:lnSpc>
                <a:spcPct val="100000"/>
              </a:lnSpc>
              <a:spcBef>
                <a:spcPts val="1210"/>
              </a:spcBef>
              <a:buClr>
                <a:srgbClr val="005BBA"/>
              </a:buClr>
              <a:buSzPct val="118750"/>
              <a:buChar char="•"/>
              <a:tabLst>
                <a:tab pos="699135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Background</a:t>
            </a:r>
            <a:r>
              <a:rPr sz="1600" spc="-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1175"/>
              </a:spcBef>
              <a:buClr>
                <a:srgbClr val="005BBA"/>
              </a:buClr>
              <a:buSzPct val="118750"/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information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system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has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before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recommendation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process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begins</a:t>
            </a:r>
            <a:endParaRPr sz="1600">
              <a:latin typeface="Arial MT"/>
              <a:cs typeface="Arial MT"/>
            </a:endParaRPr>
          </a:p>
          <a:p>
            <a:pPr marL="698500" indent="-183515">
              <a:lnSpc>
                <a:spcPct val="100000"/>
              </a:lnSpc>
              <a:spcBef>
                <a:spcPts val="1180"/>
              </a:spcBef>
              <a:buClr>
                <a:srgbClr val="005BBA"/>
              </a:buClr>
              <a:buSzPct val="118750"/>
              <a:buChar char="•"/>
              <a:tabLst>
                <a:tab pos="699135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Input</a:t>
            </a:r>
            <a:r>
              <a:rPr sz="1600" spc="-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  <a:p>
            <a:pPr marL="1155700" marR="5080" lvl="1" indent="-182880">
              <a:lnSpc>
                <a:spcPct val="130000"/>
              </a:lnSpc>
              <a:spcBef>
                <a:spcPts val="600"/>
              </a:spcBef>
              <a:buClr>
                <a:srgbClr val="005BBA"/>
              </a:buClr>
              <a:buSzPct val="118750"/>
              <a:buFont typeface="Wingdings"/>
              <a:buChar char=""/>
              <a:tabLst>
                <a:tab pos="1156335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information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user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must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communicate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3D51"/>
                </a:solidFill>
                <a:latin typeface="Arial MT"/>
                <a:cs typeface="Arial MT"/>
              </a:rPr>
              <a:t>system</a:t>
            </a:r>
            <a:r>
              <a:rPr sz="16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order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generate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 </a:t>
            </a:r>
            <a:r>
              <a:rPr sz="1600" spc="-4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recommendation</a:t>
            </a:r>
            <a:endParaRPr sz="1600">
              <a:latin typeface="Arial MT"/>
              <a:cs typeface="Arial MT"/>
            </a:endParaRPr>
          </a:p>
          <a:p>
            <a:pPr marL="698500" indent="-183515">
              <a:lnSpc>
                <a:spcPct val="100000"/>
              </a:lnSpc>
              <a:spcBef>
                <a:spcPts val="1175"/>
              </a:spcBef>
              <a:buClr>
                <a:srgbClr val="005BBA"/>
              </a:buClr>
              <a:buSzPct val="118750"/>
              <a:buChar char="•"/>
              <a:tabLst>
                <a:tab pos="699135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</a:t>
            </a:r>
            <a:r>
              <a:rPr sz="1600" spc="-8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l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gorithm</a:t>
            </a:r>
            <a:endParaRPr sz="1600">
              <a:latin typeface="Arial MT"/>
              <a:cs typeface="Arial MT"/>
            </a:endParaRPr>
          </a:p>
          <a:p>
            <a:pPr marL="1155700" lvl="1" indent="-183515">
              <a:lnSpc>
                <a:spcPct val="100000"/>
              </a:lnSpc>
              <a:spcBef>
                <a:spcPts val="1175"/>
              </a:spcBef>
              <a:buClr>
                <a:srgbClr val="005BBA"/>
              </a:buClr>
              <a:buSzPct val="118750"/>
              <a:buFont typeface="Wingdings"/>
              <a:buChar char=""/>
              <a:tabLst>
                <a:tab pos="1156335" algn="l"/>
              </a:tabLst>
            </a:pP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combines background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data</a:t>
            </a:r>
            <a:r>
              <a:rPr sz="16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arrive</a:t>
            </a:r>
            <a:r>
              <a:rPr sz="16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at</a:t>
            </a:r>
            <a:r>
              <a:rPr sz="16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its</a:t>
            </a:r>
            <a:r>
              <a:rPr sz="16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D51"/>
                </a:solidFill>
                <a:latin typeface="Arial MT"/>
                <a:cs typeface="Arial MT"/>
              </a:rPr>
              <a:t>suggestion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D51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basis,</a:t>
            </a:r>
            <a:r>
              <a:rPr sz="18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can</a:t>
            </a:r>
            <a:r>
              <a:rPr sz="18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distinguish</a:t>
            </a:r>
            <a:r>
              <a:rPr sz="18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BBA"/>
                </a:solidFill>
                <a:latin typeface="Arial MT"/>
                <a:cs typeface="Arial MT"/>
              </a:rPr>
              <a:t>five</a:t>
            </a:r>
            <a:r>
              <a:rPr sz="1800" spc="5" dirty="0">
                <a:solidFill>
                  <a:srgbClr val="005BB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D51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recommendation</a:t>
            </a:r>
            <a:r>
              <a:rPr sz="18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51"/>
                </a:solidFill>
                <a:latin typeface="Arial MT"/>
                <a:cs typeface="Arial MT"/>
              </a:rPr>
              <a:t>techniques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094359"/>
            <a:ext cx="4709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Recommendation</a:t>
            </a:r>
            <a:r>
              <a:rPr sz="2800" b="0" spc="-25" dirty="0">
                <a:latin typeface="Arial MT"/>
                <a:cs typeface="Arial MT"/>
              </a:rPr>
              <a:t> </a:t>
            </a:r>
            <a:r>
              <a:rPr sz="2800" b="0" spc="-35" dirty="0">
                <a:latin typeface="Arial MT"/>
                <a:cs typeface="Arial MT"/>
              </a:rPr>
              <a:t>Techniques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0577" y="1707514"/>
          <a:ext cx="10132693" cy="4781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3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Collaborative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Ratings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2305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Ratings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37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8775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400" spc="-6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similar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u,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extrapolate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ratings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Content-based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r>
                        <a:rPr sz="1400" spc="-5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u’s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ratings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586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fits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u’s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rating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behavior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Demographic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4958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og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ap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ic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infor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ati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  about U and their ratings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Demographic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1400" spc="-6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about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551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demographically </a:t>
                      </a:r>
                      <a:r>
                        <a:rPr sz="1400" spc="-37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similar to u, and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extrapolate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 their 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ratings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Utility-based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r>
                        <a:rPr sz="1400" spc="-5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373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 utility function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over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describes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u’s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preferences.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8775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Apply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determine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i’s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rank.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Knowledge-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based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05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Features of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 I. 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Knowledge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 how these 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items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meet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user’s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needs.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descrip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ion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u’s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needs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interests.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Infer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u’s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need.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709">
                <a:tc gridSpan="3"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is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 items</a:t>
                      </a:r>
                      <a:r>
                        <a:rPr sz="12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recommendations</a:t>
                      </a:r>
                      <a:r>
                        <a:rPr sz="12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made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 </a:t>
                      </a:r>
                      <a:r>
                        <a:rPr sz="12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2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2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2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like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predict</a:t>
                      </a:r>
                      <a:r>
                        <a:rPr sz="12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u’s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preference.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2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whose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preferences</a:t>
                      </a:r>
                      <a:r>
                        <a:rPr sz="12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known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marR="140970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 is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whom recommendations need </a:t>
                      </a:r>
                      <a:r>
                        <a:rPr sz="12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 be </a:t>
                      </a:r>
                      <a:r>
                        <a:rPr sz="1200" spc="-3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generated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2460-2DC5-0916-2AB5-03856820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F582-6BF3-B17F-5CDF-56C8EB8A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to Data Mining, 2nd Edition. Tan, Steinbach, </a:t>
            </a:r>
            <a:r>
              <a:rPr lang="en-US" sz="2400" dirty="0" err="1"/>
              <a:t>Karpatne</a:t>
            </a:r>
            <a:r>
              <a:rPr lang="en-US" sz="2400" dirty="0"/>
              <a:t>, Kumar. Chapter 5 and 6.</a:t>
            </a:r>
          </a:p>
          <a:p>
            <a:pPr lvl="1"/>
            <a:r>
              <a:rPr lang="en-US" sz="2000" dirty="0">
                <a:hlinkClick r:id="rId2"/>
              </a:rPr>
              <a:t>https://www-users.cse.umn.edu/~kumar001/dmbook/index.php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495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197355"/>
            <a:ext cx="773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latin typeface="Arial MT"/>
                <a:cs typeface="Arial MT"/>
              </a:rPr>
              <a:t>Tradeoffs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between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Recommendation</a:t>
            </a:r>
            <a:r>
              <a:rPr sz="2800" b="0" spc="5" dirty="0">
                <a:latin typeface="Arial MT"/>
                <a:cs typeface="Arial MT"/>
              </a:rPr>
              <a:t> </a:t>
            </a:r>
            <a:r>
              <a:rPr sz="2800" b="0" spc="-35" dirty="0">
                <a:latin typeface="Arial MT"/>
                <a:cs typeface="Arial MT"/>
              </a:rPr>
              <a:t>Techniques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0577" y="2212975"/>
          <a:ext cx="10057129" cy="3811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39">
                <a:tc>
                  <a:txBody>
                    <a:bodyPr/>
                    <a:lstStyle/>
                    <a:p>
                      <a:pPr marL="91440" marR="737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ollaborati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  Filtering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AutoNum type="alphaU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400" spc="-6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cross-genre</a:t>
                      </a:r>
                      <a:r>
                        <a:rPr sz="1400" spc="-7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niches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lphaU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Domain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Knowledge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needed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lphaU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Adaptive: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improves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lphaU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Implicit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feedback</a:t>
                      </a:r>
                      <a:r>
                        <a:rPr sz="1400" spc="-6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sufficient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AutoNum type="alphaUcPeriod" startAt="9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ramp-up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problem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lphaUcPeriod" startAt="9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item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ramp-up</a:t>
                      </a:r>
                      <a:r>
                        <a:rPr sz="1400" spc="-6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problem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lphaUcPeriod" startAt="9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“Gray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sheep”</a:t>
                      </a:r>
                      <a:r>
                        <a:rPr sz="1400" spc="-6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problem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lphaUcPeriod" startAt="9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dependent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historical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lphaUcPeriod" startAt="9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Stability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vs.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plasticity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problem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Content-based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B,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C,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I,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L,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Demographic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A,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B,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I,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K,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L,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N.</a:t>
                      </a:r>
                      <a:r>
                        <a:rPr sz="1400" spc="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Must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gather</a:t>
                      </a:r>
                      <a:r>
                        <a:rPr sz="1400" spc="-5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demographic</a:t>
                      </a:r>
                      <a:r>
                        <a:rPr sz="1400" spc="-5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Utility-based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309245" indent="-218440">
                        <a:lnSpc>
                          <a:spcPct val="100000"/>
                        </a:lnSpc>
                        <a:spcBef>
                          <a:spcPts val="320"/>
                        </a:spcBef>
                        <a:buAutoNum type="alphaUcPeriod" startAt="5"/>
                        <a:tabLst>
                          <a:tab pos="309880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ramp-up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77495" indent="-186690">
                        <a:lnSpc>
                          <a:spcPct val="100000"/>
                        </a:lnSpc>
                        <a:buAutoNum type="alphaUcPeriod" startAt="5"/>
                        <a:tabLst>
                          <a:tab pos="278130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Sensitive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preference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27660" indent="-236854">
                        <a:lnSpc>
                          <a:spcPct val="100000"/>
                        </a:lnSpc>
                        <a:buAutoNum type="alphaUcPeriod" startAt="5"/>
                        <a:tabLst>
                          <a:tab pos="328295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include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non-product</a:t>
                      </a:r>
                      <a:r>
                        <a:rPr sz="1400" spc="-7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O.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must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utility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434975" algn="l"/>
                        </a:tabLst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P.	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Suggestion</a:t>
                      </a:r>
                      <a:r>
                        <a:rPr sz="1400" spc="-6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static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9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Knowledge-based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E,F,</a:t>
                      </a:r>
                      <a:r>
                        <a:rPr sz="1400" spc="-6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H.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map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needs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products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Q.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Knowledge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engineering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197355"/>
            <a:ext cx="540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Hybrid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Recommendation</a:t>
            </a:r>
            <a:r>
              <a:rPr sz="2800" b="0" spc="4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Systems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0387" y="1981707"/>
          <a:ext cx="10094594" cy="3953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6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Hybridization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Weighted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9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score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votes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of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several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combined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together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produce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Switching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switches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depending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current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situation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Mixed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Recommendations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several different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recommenders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presented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same time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</a:t>
                      </a:r>
                      <a:r>
                        <a:rPr sz="1400" spc="-9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Combination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637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sources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thrown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together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into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 single </a:t>
                      </a:r>
                      <a:r>
                        <a:rPr sz="1400" spc="-37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</a:t>
                      </a:r>
                      <a:r>
                        <a:rPr sz="1400" spc="-5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algorithm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Cascade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recommender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refines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recommendations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given</a:t>
                      </a:r>
                      <a:r>
                        <a:rPr sz="1400" spc="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another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eature</a:t>
                      </a:r>
                      <a:r>
                        <a:rPr sz="1400" spc="-1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Au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gm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enta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Output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technique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feature</a:t>
                      </a:r>
                      <a:r>
                        <a:rPr sz="1400" spc="-4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another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Meta-level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learned</a:t>
                      </a:r>
                      <a:r>
                        <a:rPr sz="1400" spc="-3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1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recommender</a:t>
                      </a:r>
                      <a:r>
                        <a:rPr sz="1400" spc="-4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2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5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400" spc="-3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3D51"/>
                          </a:solidFill>
                          <a:latin typeface="Arial MT"/>
                          <a:cs typeface="Arial MT"/>
                        </a:rPr>
                        <a:t>another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latin typeface="Arial MT"/>
                <a:cs typeface="Arial MT"/>
              </a:rPr>
              <a:t>Association</a:t>
            </a:r>
            <a:r>
              <a:rPr lang="en-US" sz="2800" b="0" spc="-80" dirty="0">
                <a:latin typeface="Arial MT"/>
                <a:cs typeface="Arial MT"/>
              </a:rPr>
              <a:t> </a:t>
            </a:r>
            <a:r>
              <a:rPr lang="en-US" sz="2800" b="0" spc="-5" dirty="0">
                <a:latin typeface="Arial MT"/>
                <a:cs typeface="Arial MT"/>
              </a:rPr>
              <a:t>Rule</a:t>
            </a:r>
            <a:endParaRPr lang="en-US" sz="2800" dirty="0">
              <a:latin typeface="Arial MT"/>
              <a:cs typeface="Arial M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F8096-1FFB-238E-4AFA-515FA612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41300" marR="27305" indent="-228600">
              <a:lnSpc>
                <a:spcPct val="130000"/>
              </a:lnSpc>
              <a:spcBef>
                <a:spcPts val="100"/>
              </a:spcBef>
              <a:buClr>
                <a:srgbClr val="005BBA"/>
              </a:buClr>
              <a:buSzPct val="118750"/>
              <a:buChar char="•"/>
              <a:tabLst>
                <a:tab pos="240665" algn="l"/>
                <a:tab pos="241300" algn="l"/>
              </a:tabLst>
            </a:pP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Association</a:t>
            </a:r>
            <a:r>
              <a:rPr lang="en-US" sz="3200" spc="-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Rule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Mining is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an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Unsupervised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Learning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algorithm</a:t>
            </a:r>
            <a:r>
              <a:rPr lang="en-US" sz="32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uncover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how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items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associated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with </a:t>
            </a:r>
            <a:r>
              <a:rPr lang="en-US" sz="3200" spc="-4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each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20" dirty="0">
                <a:solidFill>
                  <a:srgbClr val="003D51"/>
                </a:solidFill>
                <a:latin typeface="Arial MT"/>
                <a:cs typeface="Arial MT"/>
              </a:rPr>
              <a:t>other.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 The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overarching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motivation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lang="en-US" sz="3200" spc="-6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Association</a:t>
            </a:r>
            <a:r>
              <a:rPr lang="en-US" sz="3200" spc="-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Rule Mining is to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seek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which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items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appear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together 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more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frequently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lang="en-US" sz="3200" spc="-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transactions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or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relations.</a:t>
            </a:r>
            <a:endParaRPr lang="en-US"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5BBA"/>
              </a:buClr>
              <a:buFont typeface="Arial MT"/>
              <a:buChar char="•"/>
            </a:pPr>
            <a:endParaRPr lang="en-US" sz="4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005BBA"/>
              </a:buClr>
              <a:buSzPct val="118750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It’s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majorly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used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retailers,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grocery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stores,</a:t>
            </a:r>
            <a:r>
              <a:rPr lang="en-US" sz="32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an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online marketplace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lang="en-US" sz="3200" spc="3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has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large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transactional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database.</a:t>
            </a:r>
            <a:endParaRPr lang="en-US" sz="320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30000"/>
              </a:lnSpc>
              <a:spcBef>
                <a:spcPts val="1800"/>
              </a:spcBef>
              <a:buClr>
                <a:srgbClr val="005BBA"/>
              </a:buClr>
              <a:buSzPct val="118750"/>
              <a:buChar char="•"/>
              <a:tabLst>
                <a:tab pos="240665" algn="l"/>
                <a:tab pos="241300" algn="l"/>
              </a:tabLst>
            </a:pP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same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way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lang="en-US" sz="32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any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online</a:t>
            </a:r>
            <a:r>
              <a:rPr lang="en-US" sz="3200" spc="-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social</a:t>
            </a:r>
            <a:r>
              <a:rPr lang="en-US" sz="3200" spc="-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media,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marketplace,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e-commerce</a:t>
            </a:r>
            <a:r>
              <a:rPr lang="en-US" sz="3200" spc="4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websites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know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what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you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buy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next </a:t>
            </a:r>
            <a:r>
              <a:rPr lang="en-US" sz="3200" spc="-4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using recommendations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engines.</a:t>
            </a:r>
            <a:r>
              <a:rPr lang="en-US" sz="3200" spc="-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recommendations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you</a:t>
            </a:r>
            <a:r>
              <a:rPr lang="en-US" sz="32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get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on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item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or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variable,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while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you</a:t>
            </a:r>
            <a:r>
              <a:rPr lang="en-US" sz="32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check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out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the 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order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is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because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lang="en-US" sz="3200" spc="-8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Association</a:t>
            </a:r>
            <a:r>
              <a:rPr lang="en-US" sz="3200" spc="-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rule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mining boarded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on past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customer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data.</a:t>
            </a:r>
            <a:endParaRPr lang="en-US"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5BBA"/>
              </a:buClr>
              <a:buFont typeface="Arial MT"/>
              <a:buChar char="•"/>
            </a:pPr>
            <a:endParaRPr lang="en-US" sz="4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005BBA"/>
              </a:buClr>
              <a:buSzPct val="118750"/>
              <a:buChar char="•"/>
              <a:tabLst>
                <a:tab pos="240665" algn="l"/>
                <a:tab pos="241300" algn="l"/>
              </a:tabLst>
            </a:pP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These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rules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may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further</a:t>
            </a:r>
            <a:r>
              <a:rPr lang="en-US" sz="3200" spc="3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help the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business analyst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come</a:t>
            </a:r>
            <a:r>
              <a:rPr lang="en-US" sz="3200" spc="1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up</a:t>
            </a:r>
            <a:r>
              <a:rPr lang="en-US" sz="3200" spc="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different</a:t>
            </a:r>
            <a:r>
              <a:rPr lang="en-US" sz="3200" spc="1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strategies</a:t>
            </a:r>
            <a:r>
              <a:rPr lang="en-US" sz="3200" spc="25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maximize</a:t>
            </a:r>
            <a:r>
              <a:rPr lang="en-US" sz="320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lang="en-US" sz="3200" spc="20" dirty="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3D51"/>
                </a:solidFill>
                <a:latin typeface="Arial MT"/>
                <a:cs typeface="Arial MT"/>
              </a:rPr>
              <a:t>sales.</a:t>
            </a:r>
            <a:endParaRPr lang="en-US" sz="32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281940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752600" y="34290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3424972" imgH="2002122" progId="Word.Document.8">
                  <p:embed/>
                </p:oleObj>
              </mc:Choice>
              <mc:Fallback>
                <p:oleObj name="Document" r:id="rId3" imgW="3424972" imgH="2002122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858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400800" y="4953001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357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dirty="0"/>
              <a:t>Itemset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sz="1800" dirty="0"/>
              <a:t>Fraction of transactions that contain an itemset</a:t>
            </a:r>
          </a:p>
          <a:p>
            <a:pPr marL="742950" lvl="1" indent="-285750"/>
            <a:r>
              <a:rPr lang="en-US" altLang="en-US" sz="1800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sz="1800" dirty="0"/>
              <a:t>An itemset whose support is greater than or equal to a </a:t>
            </a:r>
            <a:r>
              <a:rPr lang="en-US" altLang="en-US" sz="1800" i="1" dirty="0" err="1"/>
              <a:t>minsup</a:t>
            </a:r>
            <a:r>
              <a:rPr lang="en-US" altLang="en-US" sz="1800" dirty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30039520"/>
              </p:ext>
            </p:extLst>
          </p:nvPr>
        </p:nvGraphicFramePr>
        <p:xfrm>
          <a:off x="8229600" y="68580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8580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 err="1">
                <a:latin typeface="Arial MT"/>
                <a:cs typeface="Arial MT"/>
              </a:rPr>
              <a:t>Apriori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4082" y="764740"/>
            <a:ext cx="498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003D51"/>
                </a:solidFill>
                <a:latin typeface="Arial"/>
                <a:cs typeface="Arial"/>
              </a:rPr>
              <a:t>To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understand</a:t>
            </a:r>
            <a:r>
              <a:rPr sz="1800" b="1" spc="-60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D51"/>
                </a:solidFill>
                <a:latin typeface="Arial"/>
                <a:cs typeface="Arial"/>
              </a:rPr>
              <a:t>Apriori,</a:t>
            </a:r>
            <a:r>
              <a:rPr sz="1800" b="1" spc="40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3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concepts</a:t>
            </a:r>
            <a:r>
              <a:rPr sz="1800" b="1" spc="5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D51"/>
                </a:solidFill>
                <a:latin typeface="Arial"/>
                <a:cs typeface="Arial"/>
              </a:rPr>
              <a:t>crucial.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60F777-B0EB-71E2-0D60-773EF2DB1427}"/>
                  </a:ext>
                </a:extLst>
              </p:cNvPr>
              <p:cNvSpPr txBox="1"/>
              <p:nvPr/>
            </p:nvSpPr>
            <p:spPr>
              <a:xfrm>
                <a:off x="862077" y="1479477"/>
                <a:ext cx="65923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	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	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60F777-B0EB-71E2-0D60-773EF2DB1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7" y="1479477"/>
                <a:ext cx="6592382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620E66-7313-1C54-0321-7A2E7499188E}"/>
                  </a:ext>
                </a:extLst>
              </p:cNvPr>
              <p:cNvSpPr txBox="1"/>
              <p:nvPr/>
            </p:nvSpPr>
            <p:spPr>
              <a:xfrm>
                <a:off x="862077" y="2524734"/>
                <a:ext cx="9934707" cy="628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	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620E66-7313-1C54-0321-7A2E7499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7" y="2524734"/>
                <a:ext cx="9934707" cy="62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0D71CF-F1A4-1380-1385-DEAB0749A74E}"/>
                  </a:ext>
                </a:extLst>
              </p:cNvPr>
              <p:cNvSpPr txBox="1"/>
              <p:nvPr/>
            </p:nvSpPr>
            <p:spPr>
              <a:xfrm>
                <a:off x="862077" y="3623404"/>
                <a:ext cx="8352286" cy="628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	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0D71CF-F1A4-1380-1385-DEAB0749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7" y="3623404"/>
                <a:ext cx="8352286" cy="62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Definition: Association Rule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535146"/>
              </p:ext>
            </p:extLst>
          </p:nvPr>
        </p:nvGraphicFramePr>
        <p:xfrm>
          <a:off x="7046584" y="816068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584" y="816068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308726" y="3190426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5" imgW="1574800" imgH="203200" progId="Equation.3">
                    <p:embed/>
                  </p:oleObj>
                </mc:Choice>
                <mc:Fallback>
                  <p:oleObj name="Equation" r:id="rId5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7" imgW="4318000" imgH="787400" progId="Equation.3">
                    <p:embed/>
                  </p:oleObj>
                </mc:Choice>
                <mc:Fallback>
                  <p:oleObj name="Equation" r:id="rId7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9" imgW="4470400" imgH="787400" progId="Equation.3">
                    <p:embed/>
                  </p:oleObj>
                </mc:Choice>
                <mc:Fallback>
                  <p:oleObj name="Equation" r:id="rId9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638620" y="59436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b="0" dirty="0"/>
              <a:t>An implication expression of the form X </a:t>
            </a:r>
            <a:r>
              <a:rPr lang="en-US" altLang="en-US" sz="1800" b="0" dirty="0">
                <a:sym typeface="Symbol" pitchFamily="18" charset="2"/>
              </a:rPr>
              <a:t> Y, where X and Y are </a:t>
            </a:r>
            <a:r>
              <a:rPr lang="en-US" altLang="en-US" sz="1800" b="0" dirty="0" err="1">
                <a:sym typeface="Symbol" pitchFamily="18" charset="2"/>
              </a:rPr>
              <a:t>itemsets</a:t>
            </a:r>
            <a:endParaRPr lang="en-US" altLang="en-US" sz="1800" b="0" dirty="0">
              <a:sym typeface="Symbol" pitchFamily="18" charset="2"/>
            </a:endParaRPr>
          </a:p>
          <a:p>
            <a:pPr lvl="1"/>
            <a:r>
              <a:rPr lang="en-US" altLang="en-US" sz="1800" b="0" dirty="0"/>
              <a:t>Example:</a:t>
            </a:r>
            <a:br>
              <a:rPr lang="en-US" altLang="en-US" sz="1800" b="0" dirty="0"/>
            </a:br>
            <a:r>
              <a:rPr lang="en-US" altLang="en-US" sz="1800" b="0" dirty="0"/>
              <a:t>   {Milk, Diaper} </a:t>
            </a:r>
            <a:r>
              <a:rPr lang="en-US" altLang="en-US" sz="1800" b="0" dirty="0">
                <a:sym typeface="Symbol" pitchFamily="18" charset="2"/>
              </a:rPr>
              <a:t> {Beer}</a:t>
            </a:r>
            <a:r>
              <a:rPr lang="en-US" altLang="en-US" sz="1800" b="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b="0" dirty="0"/>
              <a:t>Support (s)</a:t>
            </a:r>
          </a:p>
          <a:p>
            <a:pPr lvl="2"/>
            <a:r>
              <a:rPr lang="en-US" altLang="en-US" sz="1600" b="0" dirty="0"/>
              <a:t>Fraction of transactions that contain both X and Y</a:t>
            </a:r>
          </a:p>
          <a:p>
            <a:pPr lvl="1"/>
            <a:r>
              <a:rPr lang="en-US" altLang="en-US" sz="1800" b="0" dirty="0"/>
              <a:t>Confidence (c)</a:t>
            </a:r>
          </a:p>
          <a:p>
            <a:pPr lvl="2"/>
            <a:r>
              <a:rPr lang="en-US" altLang="en-US" sz="1600" b="0" dirty="0"/>
              <a:t>Measures how often items in Y </a:t>
            </a:r>
            <a:br>
              <a:rPr lang="en-US" altLang="en-US" sz="1600" b="0" dirty="0"/>
            </a:br>
            <a:r>
              <a:rPr lang="en-US" altLang="en-US" sz="1600" b="0" dirty="0"/>
              <a:t>appear in transactions that</a:t>
            </a:r>
            <a:br>
              <a:rPr lang="en-US" altLang="en-US" sz="1600" b="0" dirty="0"/>
            </a:br>
            <a:r>
              <a:rPr lang="en-US" altLang="en-US" sz="1600" b="0" dirty="0"/>
              <a:t>contain X</a:t>
            </a:r>
          </a:p>
          <a:p>
            <a:pPr lvl="1"/>
            <a:r>
              <a:rPr lang="en-US" altLang="en-US" sz="2000" dirty="0"/>
              <a:t>Lift(c)</a:t>
            </a:r>
          </a:p>
          <a:p>
            <a:pPr lvl="2"/>
            <a:r>
              <a:rPr lang="en-US" altLang="en-US" sz="1600" dirty="0"/>
              <a:t>Measures how probability of Y appear change if X is observed</a:t>
            </a:r>
          </a:p>
          <a:p>
            <a:pPr lvl="1"/>
            <a:endParaRPr lang="en-US" alt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6A3B7E88-C30E-600A-FE5D-23B8C1A6C1A1}"/>
                  </a:ext>
                </a:extLst>
              </p:cNvPr>
              <p:cNvSpPr txBox="1"/>
              <p:nvPr/>
            </p:nvSpPr>
            <p:spPr bwMode="auto">
              <a:xfrm>
                <a:off x="6172200" y="5788025"/>
                <a:ext cx="3825263" cy="1069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Beer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0.67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6A3B7E88-C30E-600A-FE5D-23B8C1A6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788025"/>
                <a:ext cx="3825263" cy="1069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11041063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5"/>
            <a:ext cx="73914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 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b="0" dirty="0">
                <a:latin typeface="Tahoma" pitchFamily="34" charset="0"/>
              </a:rPr>
              <a:t> 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150/200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 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So rule seems reasonable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52" y="1219200"/>
            <a:ext cx="370804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theme/theme1.xml><?xml version="1.0" encoding="utf-8"?>
<a:theme xmlns:a="http://schemas.openxmlformats.org/drawingml/2006/main" name="templat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template3</Template>
  <TotalTime>53</TotalTime>
  <Words>1712</Words>
  <Application>Microsoft Office PowerPoint</Application>
  <PresentationFormat>Widescreen</PresentationFormat>
  <Paragraphs>315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 MT</vt:lpstr>
      <vt:lpstr>Calibri</vt:lpstr>
      <vt:lpstr>Cambria Math</vt:lpstr>
      <vt:lpstr>Monotype Sorts</vt:lpstr>
      <vt:lpstr>Symbol</vt:lpstr>
      <vt:lpstr>Tahoma</vt:lpstr>
      <vt:lpstr>Times New Roman</vt:lpstr>
      <vt:lpstr>Wingdings</vt:lpstr>
      <vt:lpstr>template3</vt:lpstr>
      <vt:lpstr>Document</vt:lpstr>
      <vt:lpstr>Equation</vt:lpstr>
      <vt:lpstr>VISIO</vt:lpstr>
      <vt:lpstr>Association Rule</vt:lpstr>
      <vt:lpstr>PowerPoint Presentation</vt:lpstr>
      <vt:lpstr>References</vt:lpstr>
      <vt:lpstr>Association Rule</vt:lpstr>
      <vt:lpstr>Association Rule Mining</vt:lpstr>
      <vt:lpstr>Definition: Frequent Itemset</vt:lpstr>
      <vt:lpstr>Apriori</vt:lpstr>
      <vt:lpstr>Definition: Association Rule</vt:lpstr>
      <vt:lpstr>Drawback of Confidence</vt:lpstr>
      <vt:lpstr>Drawback of Confidence</vt:lpstr>
      <vt:lpstr>Drawback of Confidence</vt:lpstr>
      <vt:lpstr>PowerPoint Presentation</vt:lpstr>
      <vt:lpstr>Apriori</vt:lpstr>
      <vt:lpstr>Apriori</vt:lpstr>
      <vt:lpstr>Apriori</vt:lpstr>
      <vt:lpstr>Apriori</vt:lpstr>
      <vt:lpstr>Frequent Itemset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Apriori</vt:lpstr>
      <vt:lpstr>PowerPoint Presentation</vt:lpstr>
      <vt:lpstr>PowerPoint Presentation</vt:lpstr>
      <vt:lpstr>PowerPoint Presentation</vt:lpstr>
      <vt:lpstr>PowerPoint Presentation</vt:lpstr>
      <vt:lpstr>Recommendation Techniques: Going Beyond Apriori</vt:lpstr>
      <vt:lpstr>Recommendation Techniques</vt:lpstr>
      <vt:lpstr>Tradeoffs between Recommendation Techniques</vt:lpstr>
      <vt:lpstr>Hybrid Recommendation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creator>Division of University Communications</dc:creator>
  <cp:lastModifiedBy>Nikolay Simakov</cp:lastModifiedBy>
  <cp:revision>2</cp:revision>
  <dcterms:created xsi:type="dcterms:W3CDTF">2022-05-04T18:43:00Z</dcterms:created>
  <dcterms:modified xsi:type="dcterms:W3CDTF">2022-05-04T19:36:57Z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2022-05-04T00:00:00Z</vt:filetime>
  </property>
</Properties>
</file>