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6" r:id="rId9"/>
    <p:sldId id="268" r:id="rId10"/>
    <p:sldId id="267" r:id="rId11"/>
    <p:sldId id="269" r:id="rId12"/>
    <p:sldId id="270" r:id="rId13"/>
    <p:sldId id="271" r:id="rId14"/>
    <p:sldId id="272" r:id="rId15"/>
    <p:sldId id="273" r:id="rId16"/>
    <p:sldId id="274" r:id="rId17"/>
    <p:sldId id="275" r:id="rId18"/>
    <p:sldId id="276" r:id="rId19"/>
    <p:sldId id="264"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7992F9-4105-495F-B5B9-6DCD2726141D}" type="datetimeFigureOut">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300861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992F9-4105-495F-B5B9-6DCD2726141D}" type="datetimeFigureOut">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291464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992F9-4105-495F-B5B9-6DCD2726141D}" type="datetimeFigureOut">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10033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992F9-4105-495F-B5B9-6DCD2726141D}" type="datetimeFigureOut">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316089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992F9-4105-495F-B5B9-6DCD2726141D}" type="datetimeFigureOut">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99217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7992F9-4105-495F-B5B9-6DCD2726141D}" type="datetimeFigureOut">
              <a:rPr lang="en-US" smtClean="0"/>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315244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7992F9-4105-495F-B5B9-6DCD2726141D}" type="datetimeFigureOut">
              <a:rPr lang="en-US" smtClean="0"/>
              <a:t>5/13/2017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311698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7992F9-4105-495F-B5B9-6DCD2726141D}" type="datetimeFigureOut">
              <a:rPr lang="en-US" smtClean="0"/>
              <a:t>5/13/2017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200590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992F9-4105-495F-B5B9-6DCD2726141D}" type="datetimeFigureOut">
              <a:rPr lang="en-US" smtClean="0"/>
              <a:t>5/13/2017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13863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992F9-4105-495F-B5B9-6DCD2726141D}" type="datetimeFigureOut">
              <a:rPr lang="en-US" smtClean="0"/>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293513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992F9-4105-495F-B5B9-6DCD2726141D}" type="datetimeFigureOut">
              <a:rPr lang="en-US" smtClean="0"/>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C44E8-458D-4394-9AE8-B5B5AF0341FD}" type="slidenum">
              <a:rPr lang="en-US" smtClean="0"/>
              <a:t>‹#›</a:t>
            </a:fld>
            <a:endParaRPr lang="en-US"/>
          </a:p>
        </p:txBody>
      </p:sp>
    </p:spTree>
    <p:extLst>
      <p:ext uri="{BB962C8B-B14F-4D97-AF65-F5344CB8AC3E}">
        <p14:creationId xmlns:p14="http://schemas.microsoft.com/office/powerpoint/2010/main" val="262442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992F9-4105-495F-B5B9-6DCD2726141D}" type="datetimeFigureOut">
              <a:rPr lang="en-US" smtClean="0"/>
              <a:t>5/13/2017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C44E8-458D-4394-9AE8-B5B5AF0341FD}" type="slidenum">
              <a:rPr lang="en-US" smtClean="0"/>
              <a:t>‹#›</a:t>
            </a:fld>
            <a:endParaRPr lang="en-US"/>
          </a:p>
        </p:txBody>
      </p:sp>
    </p:spTree>
    <p:extLst>
      <p:ext uri="{BB962C8B-B14F-4D97-AF65-F5344CB8AC3E}">
        <p14:creationId xmlns:p14="http://schemas.microsoft.com/office/powerpoint/2010/main" val="57218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ngular.io/docs/ts/latest/guide/appmodul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ngular.io/docs/ts/latest/guide/architecture.html#directives" TargetMode="External"/><Relationship Id="rId2" Type="http://schemas.openxmlformats.org/officeDocument/2006/relationships/hyperlink" Target="https://angular.io/docs/ts/latest/guide/architecture.html#components" TargetMode="External"/><Relationship Id="rId1" Type="http://schemas.openxmlformats.org/officeDocument/2006/relationships/slideLayout" Target="../slideLayouts/slideLayout2.xml"/><Relationship Id="rId6" Type="http://schemas.openxmlformats.org/officeDocument/2006/relationships/hyperlink" Target="https://angular.io/docs/ts/latest/guide/architecture.html#services" TargetMode="External"/><Relationship Id="rId5" Type="http://schemas.openxmlformats.org/officeDocument/2006/relationships/hyperlink" Target="https://angular.io/docs/ts/latest/guide/architecture.html#templates" TargetMode="External"/><Relationship Id="rId4" Type="http://schemas.openxmlformats.org/officeDocument/2006/relationships/hyperlink" Target="https://angular.io/docs/ts/latest/guide/pipes.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docs/ts/latest/guide/lifecycle-hook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should you know</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smtClean="0"/>
              <a:t>HTML</a:t>
            </a:r>
          </a:p>
          <a:p>
            <a:pPr>
              <a:buFont typeface="Wingdings" panose="05000000000000000000" pitchFamily="2" charset="2"/>
              <a:buChar char="ü"/>
            </a:pPr>
            <a:r>
              <a:rPr lang="en-US" dirty="0" smtClean="0"/>
              <a:t>CSS</a:t>
            </a:r>
          </a:p>
          <a:p>
            <a:pPr>
              <a:buFont typeface="Wingdings" panose="05000000000000000000" pitchFamily="2" charset="2"/>
              <a:buChar char="ü"/>
            </a:pPr>
            <a:r>
              <a:rPr lang="en-US" dirty="0" smtClean="0"/>
              <a:t>Basic </a:t>
            </a:r>
            <a:r>
              <a:rPr lang="en-US" dirty="0" err="1" smtClean="0"/>
              <a:t>Javascript</a:t>
            </a:r>
            <a:endParaRPr lang="en-US" dirty="0" smtClean="0"/>
          </a:p>
          <a:p>
            <a:pPr>
              <a:buFont typeface="Wingdings" panose="05000000000000000000" pitchFamily="2" charset="2"/>
              <a:buChar char="ü"/>
            </a:pPr>
            <a:r>
              <a:rPr lang="en-US" dirty="0" smtClean="0"/>
              <a:t>Programming fundamentals(functions, conditions, loops, </a:t>
            </a:r>
            <a:r>
              <a:rPr lang="en-US" dirty="0" err="1" smtClean="0"/>
              <a:t>etc</a:t>
            </a:r>
            <a:r>
              <a:rPr lang="en-US" dirty="0" smtClean="0"/>
              <a:t>)</a:t>
            </a:r>
          </a:p>
          <a:p>
            <a:pPr>
              <a:buFont typeface="Wingdings" panose="05000000000000000000" pitchFamily="2" charset="2"/>
              <a:buChar char="ü"/>
            </a:pPr>
            <a:r>
              <a:rPr lang="en-US" dirty="0" err="1" smtClean="0"/>
              <a:t>AngularJS</a:t>
            </a:r>
            <a:r>
              <a:rPr lang="en-US" dirty="0" smtClean="0"/>
              <a:t> </a:t>
            </a:r>
            <a:r>
              <a:rPr lang="en-US" dirty="0" err="1" smtClean="0"/>
              <a:t>vs</a:t>
            </a:r>
            <a:r>
              <a:rPr lang="en-US" dirty="0" smtClean="0"/>
              <a:t> Angular 2x, 3x, 4x…</a:t>
            </a:r>
            <a:endParaRPr lang="en-US" dirty="0"/>
          </a:p>
        </p:txBody>
      </p:sp>
    </p:spTree>
    <p:extLst>
      <p:ext uri="{BB962C8B-B14F-4D97-AF65-F5344CB8AC3E}">
        <p14:creationId xmlns:p14="http://schemas.microsoft.com/office/powerpoint/2010/main" val="179371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7630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500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Modules</a:t>
            </a:r>
            <a:endParaRPr lang="en-US" dirty="0"/>
          </a:p>
        </p:txBody>
      </p:sp>
      <p:sp>
        <p:nvSpPr>
          <p:cNvPr id="3" name="Content Placeholder 2"/>
          <p:cNvSpPr>
            <a:spLocks noGrp="1"/>
          </p:cNvSpPr>
          <p:nvPr>
            <p:ph idx="1"/>
          </p:nvPr>
        </p:nvSpPr>
        <p:spPr>
          <a:xfrm>
            <a:off x="457200" y="1752600"/>
            <a:ext cx="8229600" cy="4373563"/>
          </a:xfrm>
        </p:spPr>
        <p:txBody>
          <a:bodyPr>
            <a:normAutofit fontScale="92500" lnSpcReduction="20000"/>
          </a:bodyPr>
          <a:lstStyle/>
          <a:p>
            <a:pPr>
              <a:buFont typeface="Wingdings" panose="05000000000000000000" pitchFamily="2" charset="2"/>
              <a:buChar char="ü"/>
            </a:pPr>
            <a:r>
              <a:rPr lang="en-US" dirty="0"/>
              <a:t>Angular apps are modular and Angular has its own modularity system called </a:t>
            </a:r>
            <a:r>
              <a:rPr lang="en-US" i="1" dirty="0"/>
              <a:t>Angular modules</a:t>
            </a:r>
            <a:r>
              <a:rPr lang="en-US" dirty="0"/>
              <a:t> or </a:t>
            </a:r>
            <a:r>
              <a:rPr lang="en-US" i="1" dirty="0" err="1"/>
              <a:t>NgModules</a:t>
            </a:r>
            <a:r>
              <a:rPr lang="en-US" dirty="0" smtClean="0"/>
              <a:t>.</a:t>
            </a:r>
          </a:p>
          <a:p>
            <a:pPr marL="0" indent="0">
              <a:buNone/>
            </a:pPr>
            <a:endParaRPr lang="en-US" dirty="0" smtClean="0"/>
          </a:p>
          <a:p>
            <a:pPr>
              <a:buFont typeface="Wingdings" panose="05000000000000000000" pitchFamily="2" charset="2"/>
              <a:buChar char="ü"/>
            </a:pPr>
            <a:r>
              <a:rPr lang="en-US" dirty="0"/>
              <a:t>Every Angular app has at least one Angular module class, </a:t>
            </a:r>
            <a:r>
              <a:rPr lang="en-US" dirty="0">
                <a:hlinkClick r:id="rId2" tooltip="AppModule: the root module"/>
              </a:rPr>
              <a:t>the </a:t>
            </a:r>
            <a:r>
              <a:rPr lang="en-US" i="1" dirty="0">
                <a:hlinkClick r:id="rId2" tooltip="AppModule: the root module"/>
              </a:rPr>
              <a:t>root module</a:t>
            </a:r>
            <a:r>
              <a:rPr lang="en-US" dirty="0"/>
              <a:t>,</a:t>
            </a:r>
            <a:br>
              <a:rPr lang="en-US" dirty="0"/>
            </a:br>
            <a:r>
              <a:rPr lang="en-US" dirty="0" smtClean="0"/>
              <a:t>conventionally </a:t>
            </a:r>
            <a:r>
              <a:rPr lang="en-US" dirty="0"/>
              <a:t>named </a:t>
            </a:r>
            <a:r>
              <a:rPr lang="en-US" dirty="0" err="1"/>
              <a:t>AppModule</a:t>
            </a:r>
            <a:r>
              <a:rPr lang="en-US" dirty="0" smtClean="0"/>
              <a:t>.</a:t>
            </a:r>
          </a:p>
          <a:p>
            <a:pPr marL="0" indent="0">
              <a:buNone/>
            </a:pPr>
            <a:endParaRPr lang="en-US" dirty="0" smtClean="0"/>
          </a:p>
          <a:p>
            <a:pPr>
              <a:buFont typeface="Wingdings" panose="05000000000000000000" pitchFamily="2" charset="2"/>
              <a:buChar char="ü"/>
            </a:pPr>
            <a:r>
              <a:rPr lang="en-US" dirty="0"/>
              <a:t>An Angular module, whether a </a:t>
            </a:r>
            <a:r>
              <a:rPr lang="en-US" i="1" dirty="0"/>
              <a:t>root</a:t>
            </a:r>
            <a:r>
              <a:rPr lang="en-US" dirty="0"/>
              <a:t> or </a:t>
            </a:r>
            <a:r>
              <a:rPr lang="en-US" i="1" dirty="0"/>
              <a:t>feature</a:t>
            </a:r>
            <a:r>
              <a:rPr lang="en-US" dirty="0"/>
              <a:t>, is a class with an @</a:t>
            </a:r>
            <a:r>
              <a:rPr lang="en-US" dirty="0" err="1"/>
              <a:t>NgModule</a:t>
            </a:r>
            <a:r>
              <a:rPr lang="en-US" dirty="0"/>
              <a:t> decorator</a:t>
            </a:r>
            <a:r>
              <a:rPr lang="en-US" dirty="0" smtClean="0"/>
              <a:t>.</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
            <a:ext cx="25908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99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a:t>
            </a:r>
            <a:r>
              <a:rPr lang="en-US" dirty="0"/>
              <a:t> </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err="1"/>
              <a:t>NgModule</a:t>
            </a:r>
            <a:r>
              <a:rPr lang="en-US" dirty="0"/>
              <a:t> is a decorator function that takes a single metadata object whose properties describe the module. The most important properties are</a:t>
            </a:r>
            <a:r>
              <a:rPr lang="en-US" dirty="0" smtClean="0"/>
              <a:t>:</a:t>
            </a:r>
          </a:p>
          <a:p>
            <a:pPr marL="0" indent="0">
              <a:buNone/>
            </a:pPr>
            <a:endParaRPr lang="en-US" dirty="0"/>
          </a:p>
          <a:p>
            <a:pPr>
              <a:buFont typeface="Wingdings" panose="05000000000000000000" pitchFamily="2" charset="2"/>
              <a:buChar char="ü"/>
            </a:pPr>
            <a:r>
              <a:rPr lang="en-US" dirty="0"/>
              <a:t>declarations - </a:t>
            </a:r>
          </a:p>
          <a:p>
            <a:pPr marL="0" indent="0">
              <a:buNone/>
            </a:pPr>
            <a:r>
              <a:rPr lang="en-US" dirty="0" smtClean="0"/>
              <a:t>	the</a:t>
            </a:r>
            <a:r>
              <a:rPr lang="en-US" dirty="0"/>
              <a:t> </a:t>
            </a:r>
            <a:r>
              <a:rPr lang="en-US" i="1" dirty="0"/>
              <a:t>view classes</a:t>
            </a:r>
            <a:r>
              <a:rPr lang="en-US" dirty="0"/>
              <a:t> that belong to this module. Angular has three kinds </a:t>
            </a:r>
            <a:r>
              <a:rPr lang="en-US" dirty="0" smtClean="0"/>
              <a:t>	of </a:t>
            </a:r>
            <a:r>
              <a:rPr lang="en-US" dirty="0"/>
              <a:t>view </a:t>
            </a:r>
            <a:r>
              <a:rPr lang="en-US" dirty="0" smtClean="0"/>
              <a:t>	classes</a:t>
            </a:r>
            <a:r>
              <a:rPr lang="en-US" dirty="0"/>
              <a:t>: </a:t>
            </a:r>
            <a:r>
              <a:rPr lang="en-US" dirty="0">
                <a:hlinkClick r:id="rId2"/>
              </a:rPr>
              <a:t>components</a:t>
            </a:r>
            <a:r>
              <a:rPr lang="en-US" dirty="0"/>
              <a:t>, </a:t>
            </a:r>
            <a:r>
              <a:rPr lang="en-US" dirty="0">
                <a:hlinkClick r:id="rId3"/>
              </a:rPr>
              <a:t>directives</a:t>
            </a:r>
            <a:r>
              <a:rPr lang="en-US" dirty="0"/>
              <a:t>, and </a:t>
            </a:r>
            <a:r>
              <a:rPr lang="en-US" dirty="0">
                <a:hlinkClick r:id="rId4"/>
              </a:rPr>
              <a:t>pipes</a:t>
            </a:r>
            <a:r>
              <a:rPr lang="en-US" dirty="0"/>
              <a:t>.</a:t>
            </a:r>
          </a:p>
          <a:p>
            <a:pPr>
              <a:buFont typeface="Wingdings" panose="05000000000000000000" pitchFamily="2" charset="2"/>
              <a:buChar char="ü"/>
            </a:pPr>
            <a:r>
              <a:rPr lang="en-US" dirty="0"/>
              <a:t>exports </a:t>
            </a:r>
            <a:r>
              <a:rPr lang="en-US" dirty="0" smtClean="0"/>
              <a:t>-</a:t>
            </a:r>
          </a:p>
          <a:p>
            <a:pPr marL="0" indent="0">
              <a:buNone/>
            </a:pPr>
            <a:r>
              <a:rPr lang="en-US" dirty="0"/>
              <a:t>	</a:t>
            </a:r>
            <a:r>
              <a:rPr lang="en-US" dirty="0" smtClean="0"/>
              <a:t>the </a:t>
            </a:r>
            <a:r>
              <a:rPr lang="en-US" dirty="0"/>
              <a:t>subset of declarations that should be visible and usable in the </a:t>
            </a:r>
            <a:r>
              <a:rPr lang="en-US" dirty="0" smtClean="0"/>
              <a:t>	component</a:t>
            </a:r>
            <a:r>
              <a:rPr lang="en-US" dirty="0"/>
              <a:t> </a:t>
            </a:r>
            <a:r>
              <a:rPr lang="en-US" dirty="0">
                <a:hlinkClick r:id="rId5"/>
              </a:rPr>
              <a:t>templates</a:t>
            </a:r>
            <a:r>
              <a:rPr lang="en-US" dirty="0"/>
              <a:t> of other modules.</a:t>
            </a:r>
          </a:p>
          <a:p>
            <a:pPr>
              <a:buFont typeface="Wingdings" panose="05000000000000000000" pitchFamily="2" charset="2"/>
              <a:buChar char="ü"/>
            </a:pPr>
            <a:r>
              <a:rPr lang="en-US" dirty="0"/>
              <a:t>imports - </a:t>
            </a:r>
          </a:p>
          <a:p>
            <a:pPr marL="457200" lvl="1" indent="0">
              <a:buNone/>
            </a:pPr>
            <a:r>
              <a:rPr lang="en-US" sz="3200" dirty="0" smtClean="0"/>
              <a:t>other </a:t>
            </a:r>
            <a:r>
              <a:rPr lang="en-US" sz="3200" dirty="0"/>
              <a:t>modules whose exported classes are needed by component templates declared in </a:t>
            </a:r>
            <a:r>
              <a:rPr lang="en-US" sz="3200" i="1" dirty="0"/>
              <a:t>this</a:t>
            </a:r>
            <a:r>
              <a:rPr lang="en-US" sz="3200" dirty="0"/>
              <a:t> module</a:t>
            </a:r>
            <a:r>
              <a:rPr lang="en-US" sz="3200" dirty="0" smtClean="0"/>
              <a:t>.</a:t>
            </a:r>
          </a:p>
          <a:p>
            <a:pPr marL="457200" lvl="1" indent="0">
              <a:buNone/>
            </a:pPr>
            <a:endParaRPr lang="en-US" sz="3200" dirty="0"/>
          </a:p>
          <a:p>
            <a:pPr>
              <a:buFont typeface="Wingdings" panose="05000000000000000000" pitchFamily="2" charset="2"/>
              <a:buChar char="ü"/>
            </a:pPr>
            <a:r>
              <a:rPr lang="en-US" dirty="0"/>
              <a:t>providers - </a:t>
            </a:r>
            <a:endParaRPr lang="en-US" dirty="0" smtClean="0"/>
          </a:p>
          <a:p>
            <a:pPr marL="0" indent="0">
              <a:buNone/>
            </a:pPr>
            <a:r>
              <a:rPr lang="en-US" dirty="0"/>
              <a:t>	</a:t>
            </a:r>
            <a:r>
              <a:rPr lang="en-US" dirty="0" smtClean="0"/>
              <a:t>creators </a:t>
            </a:r>
            <a:r>
              <a:rPr lang="en-US" dirty="0"/>
              <a:t>of </a:t>
            </a:r>
            <a:r>
              <a:rPr lang="en-US" dirty="0">
                <a:hlinkClick r:id="rId6"/>
              </a:rPr>
              <a:t>services</a:t>
            </a:r>
            <a:r>
              <a:rPr lang="en-US" dirty="0"/>
              <a:t> that this module contributes to the global collection of </a:t>
            </a:r>
            <a:r>
              <a:rPr lang="en-US" dirty="0" smtClean="0"/>
              <a:t>services</a:t>
            </a:r>
            <a:r>
              <a:rPr lang="en-US" dirty="0"/>
              <a:t>; </a:t>
            </a:r>
            <a:r>
              <a:rPr lang="en-US" dirty="0" smtClean="0"/>
              <a:t>	they </a:t>
            </a:r>
            <a:r>
              <a:rPr lang="en-US" dirty="0"/>
              <a:t>become accessible in all parts of the app.</a:t>
            </a:r>
          </a:p>
          <a:p>
            <a:pPr>
              <a:buFont typeface="Wingdings" panose="05000000000000000000" pitchFamily="2" charset="2"/>
              <a:buChar char="ü"/>
            </a:pPr>
            <a:r>
              <a:rPr lang="en-US" dirty="0"/>
              <a:t>bootstrap - </a:t>
            </a:r>
            <a:endParaRPr lang="en-US" dirty="0" smtClean="0"/>
          </a:p>
          <a:p>
            <a:pPr marL="0" indent="0">
              <a:buNone/>
            </a:pPr>
            <a:r>
              <a:rPr lang="en-US" dirty="0"/>
              <a:t>	</a:t>
            </a:r>
            <a:r>
              <a:rPr lang="en-US" dirty="0" smtClean="0"/>
              <a:t>the </a:t>
            </a:r>
            <a:r>
              <a:rPr lang="en-US" dirty="0"/>
              <a:t>main application view, called the </a:t>
            </a:r>
            <a:r>
              <a:rPr lang="en-US" i="1" dirty="0"/>
              <a:t>root component</a:t>
            </a:r>
            <a:r>
              <a:rPr lang="en-US" dirty="0"/>
              <a:t>, that hosts all other </a:t>
            </a:r>
            <a:r>
              <a:rPr lang="en-US" dirty="0" smtClean="0"/>
              <a:t>app views</a:t>
            </a:r>
            <a:r>
              <a:rPr lang="en-US" dirty="0"/>
              <a:t>. Only </a:t>
            </a:r>
            <a:r>
              <a:rPr lang="en-US" dirty="0" smtClean="0"/>
              <a:t>	the</a:t>
            </a:r>
            <a:r>
              <a:rPr lang="en-US" dirty="0"/>
              <a:t> </a:t>
            </a:r>
            <a:r>
              <a:rPr lang="en-US" i="1" dirty="0"/>
              <a:t>root module</a:t>
            </a:r>
            <a:r>
              <a:rPr lang="en-US" dirty="0"/>
              <a:t> should set this bootstrap property.</a:t>
            </a:r>
          </a:p>
          <a:p>
            <a:endParaRPr lang="en-US" dirty="0"/>
          </a:p>
        </p:txBody>
      </p:sp>
    </p:spTree>
    <p:extLst>
      <p:ext uri="{BB962C8B-B14F-4D97-AF65-F5344CB8AC3E}">
        <p14:creationId xmlns:p14="http://schemas.microsoft.com/office/powerpoint/2010/main" val="378516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bootstrapping</a:t>
            </a:r>
            <a:r>
              <a:rPr lang="en-US" dirty="0"/>
              <a:t> </a:t>
            </a:r>
            <a:r>
              <a:rPr lang="en-US" dirty="0" smtClean="0"/>
              <a:t>root </a:t>
            </a:r>
            <a:r>
              <a:rPr lang="en-US" dirty="0"/>
              <a:t>module.</a:t>
            </a:r>
          </a:p>
        </p:txBody>
      </p:sp>
      <p:sp>
        <p:nvSpPr>
          <p:cNvPr id="3" name="Content Placeholder 2"/>
          <p:cNvSpPr>
            <a:spLocks noGrp="1"/>
          </p:cNvSpPr>
          <p:nvPr>
            <p:ph idx="1"/>
          </p:nvPr>
        </p:nvSpPr>
        <p:spPr/>
        <p:txBody>
          <a:bodyPr/>
          <a:lstStyle/>
          <a:p>
            <a:r>
              <a:rPr lang="en-US" dirty="0"/>
              <a:t>Launch an application by </a:t>
            </a:r>
            <a:r>
              <a:rPr lang="en-US" i="1" dirty="0"/>
              <a:t>bootstrapping</a:t>
            </a:r>
            <a:r>
              <a:rPr lang="en-US" dirty="0"/>
              <a:t> its root module. During development you're likely to bootstrap the </a:t>
            </a:r>
            <a:r>
              <a:rPr lang="en-US" dirty="0" err="1"/>
              <a:t>AppModule</a:t>
            </a:r>
            <a:r>
              <a:rPr lang="en-US" dirty="0"/>
              <a:t> in a </a:t>
            </a:r>
            <a:r>
              <a:rPr lang="en-US" dirty="0" err="1"/>
              <a:t>main.ts</a:t>
            </a:r>
            <a:r>
              <a:rPr lang="en-US" dirty="0"/>
              <a:t> file like this </a:t>
            </a:r>
            <a:r>
              <a:rPr lang="en-US" dirty="0" smtClean="0"/>
              <a:t>one.</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778827"/>
            <a:ext cx="9067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405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Angular </a:t>
            </a:r>
            <a:r>
              <a:rPr lang="en-US" b="1" dirty="0" smtClean="0"/>
              <a:t>libraries</a:t>
            </a:r>
            <a:endParaRPr lang="en-US" dirty="0"/>
          </a:p>
        </p:txBody>
      </p:sp>
      <p:sp>
        <p:nvSpPr>
          <p:cNvPr id="3" name="Content Placeholder 2"/>
          <p:cNvSpPr>
            <a:spLocks noGrp="1"/>
          </p:cNvSpPr>
          <p:nvPr>
            <p:ph idx="1"/>
          </p:nvPr>
        </p:nvSpPr>
        <p:spPr>
          <a:xfrm>
            <a:off x="457200" y="1600201"/>
            <a:ext cx="8229600" cy="1828800"/>
          </a:xfrm>
        </p:spPr>
        <p:txBody>
          <a:bodyPr>
            <a:normAutofit fontScale="47500" lnSpcReduction="20000"/>
          </a:bodyPr>
          <a:lstStyle/>
          <a:p>
            <a:pPr>
              <a:buFont typeface="Wingdings" panose="05000000000000000000" pitchFamily="2" charset="2"/>
              <a:buChar char="ü"/>
            </a:pPr>
            <a:r>
              <a:rPr lang="en-US" dirty="0"/>
              <a:t>Angular ships as a collection of JavaScript modules. You can think of them as library modules</a:t>
            </a:r>
            <a:r>
              <a:rPr lang="en-US" dirty="0" smtClean="0"/>
              <a:t>.</a:t>
            </a:r>
          </a:p>
          <a:p>
            <a:pPr marL="0" indent="0">
              <a:buNone/>
            </a:pPr>
            <a:endParaRPr lang="en-US" dirty="0"/>
          </a:p>
          <a:p>
            <a:pPr>
              <a:buFont typeface="Wingdings" panose="05000000000000000000" pitchFamily="2" charset="2"/>
              <a:buChar char="ü"/>
            </a:pPr>
            <a:r>
              <a:rPr lang="en-US" dirty="0"/>
              <a:t>Each Angular library name begins with the @angular prefix</a:t>
            </a:r>
            <a:r>
              <a:rPr lang="en-US" dirty="0" smtClean="0"/>
              <a:t>.</a:t>
            </a:r>
          </a:p>
          <a:p>
            <a:pPr marL="0" indent="0">
              <a:buNone/>
            </a:pPr>
            <a:endParaRPr lang="en-US" dirty="0"/>
          </a:p>
          <a:p>
            <a:pPr>
              <a:buFont typeface="Wingdings" panose="05000000000000000000" pitchFamily="2" charset="2"/>
              <a:buChar char="ü"/>
            </a:pPr>
            <a:r>
              <a:rPr lang="en-US" dirty="0"/>
              <a:t>You install them with the </a:t>
            </a:r>
            <a:r>
              <a:rPr lang="en-US" b="1" dirty="0" err="1"/>
              <a:t>npm</a:t>
            </a:r>
            <a:r>
              <a:rPr lang="en-US" dirty="0"/>
              <a:t> package manager and import parts of them with JavaScript import statements. </a:t>
            </a:r>
          </a:p>
        </p:txBody>
      </p:sp>
      <p:pic>
        <p:nvPicPr>
          <p:cNvPr id="5122" name="Picture 2" descr="Compon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657599"/>
            <a:ext cx="4038600" cy="25908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6353891"/>
            <a:ext cx="468076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D81B60"/>
                </a:solidFill>
                <a:effectLst/>
                <a:latin typeface="Monaco"/>
                <a:cs typeface="Arial" pitchFamily="34" charset="0"/>
              </a:rPr>
              <a:t>                  I</a:t>
            </a:r>
            <a:r>
              <a:rPr kumimoji="0" lang="en-US" altLang="en-US" sz="1600" b="0" i="0" u="none" strike="noStrike" cap="none" normalizeH="0" baseline="0" dirty="0" smtClean="0">
                <a:ln>
                  <a:noFill/>
                </a:ln>
                <a:solidFill>
                  <a:srgbClr val="D81B60"/>
                </a:solidFill>
                <a:effectLst/>
                <a:latin typeface="Monaco"/>
                <a:cs typeface="Arial" pitchFamily="34" charset="0"/>
              </a:rPr>
              <a:t>mport</a:t>
            </a:r>
            <a:r>
              <a:rPr kumimoji="0" lang="en-US" altLang="en-US" sz="1600" b="0" i="0" u="none" strike="noStrike" cap="none" normalizeH="0" baseline="0" dirty="0" smtClean="0">
                <a:ln>
                  <a:noFill/>
                </a:ln>
                <a:solidFill>
                  <a:srgbClr val="455A64"/>
                </a:solidFill>
                <a:effectLst/>
                <a:latin typeface="Monaco"/>
                <a:cs typeface="Arial" pitchFamily="34" charset="0"/>
              </a:rPr>
              <a:t> { </a:t>
            </a:r>
            <a:r>
              <a:rPr kumimoji="0" lang="en-US" altLang="en-US" sz="1600" b="0" i="0" u="none" strike="noStrike" cap="none" normalizeH="0" baseline="0" dirty="0" smtClean="0">
                <a:ln>
                  <a:noFill/>
                </a:ln>
                <a:solidFill>
                  <a:srgbClr val="D81B60"/>
                </a:solidFill>
                <a:effectLst/>
                <a:latin typeface="Monaco"/>
                <a:cs typeface="Arial" pitchFamily="34" charset="0"/>
              </a:rPr>
              <a:t>Component</a:t>
            </a:r>
            <a:r>
              <a:rPr kumimoji="0" lang="en-US" altLang="en-US" sz="1600" b="0" i="0" u="none" strike="noStrike" cap="none" normalizeH="0" baseline="0" dirty="0" smtClean="0">
                <a:ln>
                  <a:noFill/>
                </a:ln>
                <a:solidFill>
                  <a:srgbClr val="455A64"/>
                </a:solidFill>
                <a:effectLst/>
                <a:latin typeface="Monaco"/>
                <a:cs typeface="Arial" pitchFamily="34" charset="0"/>
              </a:rPr>
              <a:t> } </a:t>
            </a:r>
            <a:r>
              <a:rPr kumimoji="0" lang="en-US" altLang="en-US" sz="1600" b="0" i="0" u="none" strike="noStrike" cap="none" normalizeH="0" baseline="0" dirty="0" smtClean="0">
                <a:ln>
                  <a:noFill/>
                </a:ln>
                <a:solidFill>
                  <a:srgbClr val="D81B60"/>
                </a:solidFill>
                <a:effectLst/>
                <a:latin typeface="Monaco"/>
                <a:cs typeface="Arial" pitchFamily="34" charset="0"/>
              </a:rPr>
              <a:t>from</a:t>
            </a:r>
            <a:r>
              <a:rPr kumimoji="0" lang="en-US" altLang="en-US" sz="1600" b="0" i="0" u="none" strike="noStrike" cap="none" normalizeH="0" baseline="0" dirty="0" smtClean="0">
                <a:ln>
                  <a:noFill/>
                </a:ln>
                <a:solidFill>
                  <a:srgbClr val="455A64"/>
                </a:solidFill>
                <a:effectLst/>
                <a:latin typeface="Monaco"/>
                <a:cs typeface="Arial" pitchFamily="34" charset="0"/>
              </a:rPr>
              <a:t> </a:t>
            </a:r>
            <a:r>
              <a:rPr kumimoji="0" lang="en-US" altLang="en-US" sz="1600" b="0" i="0" u="none" strike="noStrike" cap="none" normalizeH="0" baseline="0" dirty="0" smtClean="0">
                <a:ln>
                  <a:noFill/>
                </a:ln>
                <a:solidFill>
                  <a:srgbClr val="00796B"/>
                </a:solidFill>
                <a:effectLst/>
                <a:latin typeface="Monaco"/>
                <a:cs typeface="Arial" pitchFamily="34" charset="0"/>
              </a:rPr>
              <a:t>'@angular/core'</a:t>
            </a:r>
            <a:r>
              <a:rPr kumimoji="0" lang="en-US" altLang="en-US" sz="1600" b="0" i="0" u="none" strike="noStrike" cap="none" normalizeH="0" baseline="0" dirty="0" smtClean="0">
                <a:ln>
                  <a:noFill/>
                </a:ln>
                <a:solidFill>
                  <a:srgbClr val="455A64"/>
                </a:solidFill>
                <a:effectLst/>
                <a:latin typeface="Monaco"/>
                <a:cs typeface="Arial" pitchFamily="34" charset="0"/>
              </a:rPr>
              <a:t>;</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59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Components</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ü"/>
            </a:pPr>
            <a:r>
              <a:rPr lang="en-US" dirty="0"/>
              <a:t>A </a:t>
            </a:r>
            <a:r>
              <a:rPr lang="en-US" i="1" dirty="0"/>
              <a:t>component</a:t>
            </a:r>
            <a:r>
              <a:rPr lang="en-US" dirty="0"/>
              <a:t> controls a patch of screen called a </a:t>
            </a:r>
            <a:r>
              <a:rPr lang="en-US" i="1" dirty="0"/>
              <a:t>view</a:t>
            </a:r>
            <a:r>
              <a:rPr lang="en-US" dirty="0" smtClean="0"/>
              <a:t>.</a:t>
            </a:r>
          </a:p>
          <a:p>
            <a:pPr marL="0" indent="0">
              <a:buNone/>
            </a:pPr>
            <a:endParaRPr lang="en-US" dirty="0" smtClean="0"/>
          </a:p>
          <a:p>
            <a:pPr>
              <a:buFont typeface="Wingdings" panose="05000000000000000000" pitchFamily="2" charset="2"/>
              <a:buChar char="ü"/>
            </a:pPr>
            <a:r>
              <a:rPr lang="en-US" dirty="0"/>
              <a:t>Angular creates, updates, and destroys components as the user moves through the application. Your app can take action at each moment in this lifecycle through optional </a:t>
            </a:r>
            <a:r>
              <a:rPr lang="en-US" dirty="0">
                <a:hlinkClick r:id="rId2"/>
              </a:rPr>
              <a:t>lifecycle hooks</a:t>
            </a:r>
            <a:r>
              <a:rPr lang="en-US" dirty="0"/>
              <a:t>, like </a:t>
            </a:r>
            <a:r>
              <a:rPr lang="en-US" dirty="0" err="1"/>
              <a:t>ngOnInit</a:t>
            </a:r>
            <a:r>
              <a:rPr lang="en-US" dirty="0"/>
              <a:t>() </a:t>
            </a:r>
            <a:endParaRPr lang="en-US" dirty="0" smtClean="0"/>
          </a:p>
          <a:p>
            <a:pPr marL="0" indent="0">
              <a:buNone/>
            </a:pPr>
            <a:endParaRPr lang="en-US" dirty="0" smtClean="0"/>
          </a:p>
          <a:p>
            <a:pPr>
              <a:buFont typeface="Wingdings" panose="05000000000000000000" pitchFamily="2" charset="2"/>
              <a:buChar char="ü"/>
            </a:pPr>
            <a:r>
              <a:rPr lang="en-US" dirty="0"/>
              <a:t>You define a component's view with its companion </a:t>
            </a:r>
            <a:r>
              <a:rPr lang="en-US" b="1" dirty="0"/>
              <a:t>template</a:t>
            </a:r>
            <a:r>
              <a:rPr lang="en-US" dirty="0"/>
              <a:t>. A template is a form of HTML that tells Angular how to render the component.</a:t>
            </a:r>
          </a:p>
        </p:txBody>
      </p:sp>
    </p:spTree>
    <p:extLst>
      <p:ext uri="{BB962C8B-B14F-4D97-AF65-F5344CB8AC3E}">
        <p14:creationId xmlns:p14="http://schemas.microsoft.com/office/powerpoint/2010/main" val="17973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Directives</a:t>
            </a:r>
            <a:endParaRPr lang="en-US" dirty="0"/>
          </a:p>
        </p:txBody>
      </p:sp>
      <p:sp>
        <p:nvSpPr>
          <p:cNvPr id="3" name="Content Placeholder 2"/>
          <p:cNvSpPr>
            <a:spLocks noGrp="1"/>
          </p:cNvSpPr>
          <p:nvPr>
            <p:ph idx="1"/>
          </p:nvPr>
        </p:nvSpPr>
        <p:spPr>
          <a:xfrm>
            <a:off x="1905000" y="1371601"/>
            <a:ext cx="6934200" cy="1447799"/>
          </a:xfrm>
        </p:spPr>
        <p:txBody>
          <a:bodyPr>
            <a:normAutofit fontScale="85000" lnSpcReduction="10000"/>
          </a:bodyPr>
          <a:lstStyle/>
          <a:p>
            <a:pPr marL="0" indent="0">
              <a:buNone/>
            </a:pPr>
            <a:r>
              <a:rPr lang="en-US" dirty="0" smtClean="0"/>
              <a:t>Angular </a:t>
            </a:r>
            <a:r>
              <a:rPr lang="en-US" dirty="0"/>
              <a:t>templates are </a:t>
            </a:r>
            <a:r>
              <a:rPr lang="en-US" i="1" dirty="0"/>
              <a:t>dynamic</a:t>
            </a:r>
            <a:r>
              <a:rPr lang="en-US" dirty="0"/>
              <a:t>. When Angular renders them, it transforms the DOM according to the instructions given by </a:t>
            </a:r>
            <a:r>
              <a:rPr lang="en-US" b="1" dirty="0"/>
              <a:t>directives</a:t>
            </a:r>
            <a:r>
              <a:rPr lang="en-US" dirty="0"/>
              <a:t>.</a:t>
            </a:r>
          </a:p>
        </p:txBody>
      </p:sp>
      <p:pic>
        <p:nvPicPr>
          <p:cNvPr id="6146" name="Picture 2" descr="Parent ch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9" y="1371600"/>
            <a:ext cx="1647825" cy="16097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304800" y="3200400"/>
            <a:ext cx="8610600" cy="35052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dirty="0"/>
              <a:t>A directive is a class with a @Directive decorator. A component is a </a:t>
            </a:r>
            <a:r>
              <a:rPr lang="en-US" i="1" dirty="0"/>
              <a:t>directive-with-a-template</a:t>
            </a:r>
            <a:r>
              <a:rPr lang="en-US" dirty="0"/>
              <a:t>; a @Component decorator is actually a @Directive decorator extended with template-oriented features. </a:t>
            </a:r>
            <a:endParaRPr lang="en-US" dirty="0" smtClean="0"/>
          </a:p>
          <a:p>
            <a:pPr marL="0" indent="0">
              <a:buNone/>
            </a:pPr>
            <a:endParaRPr lang="en-US" dirty="0" smtClean="0"/>
          </a:p>
          <a:p>
            <a:pPr>
              <a:buFont typeface="Wingdings" panose="05000000000000000000" pitchFamily="2" charset="2"/>
              <a:buChar char="ü"/>
            </a:pPr>
            <a:r>
              <a:rPr lang="en-US" b="1" dirty="0"/>
              <a:t>Structural</a:t>
            </a:r>
            <a:r>
              <a:rPr lang="en-US" dirty="0"/>
              <a:t> directives alter layout by adding, removing, and replacing elements in DOM</a:t>
            </a:r>
            <a:r>
              <a:rPr lang="en-US" dirty="0" smtClean="0"/>
              <a:t>. *</a:t>
            </a:r>
            <a:r>
              <a:rPr lang="en-US" dirty="0" err="1" smtClean="0"/>
              <a:t>ngFor</a:t>
            </a:r>
            <a:r>
              <a:rPr lang="en-US" dirty="0" smtClean="0"/>
              <a:t>, *</a:t>
            </a:r>
            <a:r>
              <a:rPr lang="en-US" dirty="0" err="1" smtClean="0"/>
              <a:t>ngIf</a:t>
            </a:r>
            <a:endParaRPr lang="en-US" dirty="0" smtClean="0"/>
          </a:p>
          <a:p>
            <a:pPr marL="0" indent="0">
              <a:buNone/>
            </a:pPr>
            <a:endParaRPr lang="en-US" dirty="0" smtClean="0"/>
          </a:p>
          <a:p>
            <a:pPr>
              <a:buFont typeface="Wingdings" panose="05000000000000000000" pitchFamily="2" charset="2"/>
              <a:buChar char="ü"/>
            </a:pPr>
            <a:r>
              <a:rPr lang="en-US" b="1" dirty="0"/>
              <a:t>Attribute</a:t>
            </a:r>
            <a:r>
              <a:rPr lang="en-US" dirty="0"/>
              <a:t> directives alter the appearance or behavior of an existing element. In templates they look like regular HTML attributes, hence the name</a:t>
            </a:r>
            <a:r>
              <a:rPr lang="en-US" dirty="0" smtClean="0"/>
              <a:t>.</a:t>
            </a:r>
            <a:r>
              <a:rPr lang="en-US" dirty="0"/>
              <a:t> </a:t>
            </a:r>
            <a:endParaRPr lang="en-US" dirty="0" smtClean="0"/>
          </a:p>
          <a:p>
            <a:pPr marL="0" indent="0">
              <a:buNone/>
            </a:pPr>
            <a:endParaRPr lang="en-US" dirty="0" smtClean="0"/>
          </a:p>
          <a:p>
            <a:pPr>
              <a:buFont typeface="Wingdings" panose="05000000000000000000" pitchFamily="2" charset="2"/>
              <a:buChar char="ü"/>
            </a:pPr>
            <a:r>
              <a:rPr lang="en-US" dirty="0" smtClean="0"/>
              <a:t>&lt;</a:t>
            </a:r>
            <a:r>
              <a:rPr lang="en-US" dirty="0"/>
              <a:t>input [(</a:t>
            </a:r>
            <a:r>
              <a:rPr lang="en-US" dirty="0" err="1"/>
              <a:t>ngModel</a:t>
            </a:r>
            <a:r>
              <a:rPr lang="en-US" dirty="0"/>
              <a:t>)]="</a:t>
            </a:r>
            <a:r>
              <a:rPr lang="en-US" dirty="0" smtClean="0"/>
              <a:t>hero.name“ title=“”&gt;</a:t>
            </a:r>
            <a:endParaRPr lang="en-US" dirty="0"/>
          </a:p>
        </p:txBody>
      </p:sp>
    </p:spTree>
    <p:extLst>
      <p:ext uri="{BB962C8B-B14F-4D97-AF65-F5344CB8AC3E}">
        <p14:creationId xmlns:p14="http://schemas.microsoft.com/office/powerpoint/2010/main" val="1016474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Services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ü"/>
            </a:pPr>
            <a:r>
              <a:rPr lang="en-US" i="1" dirty="0" smtClean="0"/>
              <a:t>Service</a:t>
            </a:r>
            <a:r>
              <a:rPr lang="en-US" dirty="0"/>
              <a:t> is a broad category encompassing any value, function, or feature that your application needs</a:t>
            </a:r>
            <a:r>
              <a:rPr lang="en-US" dirty="0" smtClean="0"/>
              <a:t>.</a:t>
            </a:r>
          </a:p>
          <a:p>
            <a:pPr marL="0" indent="0">
              <a:buNone/>
            </a:pPr>
            <a:endParaRPr lang="en-US" dirty="0"/>
          </a:p>
          <a:p>
            <a:pPr>
              <a:buFont typeface="Wingdings" panose="05000000000000000000" pitchFamily="2" charset="2"/>
              <a:buChar char="ü"/>
            </a:pPr>
            <a:r>
              <a:rPr lang="en-US" dirty="0"/>
              <a:t>Almost anything can be a service. A service is typically a class with a narrow, well-defined purpose. It should do something specific and do it well.</a:t>
            </a:r>
          </a:p>
          <a:p>
            <a:pPr marL="0" indent="0">
              <a:buNone/>
            </a:pPr>
            <a:r>
              <a:rPr lang="en-US" dirty="0"/>
              <a:t/>
            </a:r>
            <a:br>
              <a:rPr lang="en-US" dirty="0"/>
            </a:br>
            <a:r>
              <a:rPr lang="en-US" dirty="0"/>
              <a:t>Examples include:</a:t>
            </a:r>
          </a:p>
          <a:p>
            <a:pPr>
              <a:buFont typeface="Wingdings" panose="05000000000000000000" pitchFamily="2" charset="2"/>
              <a:buChar char="ü"/>
            </a:pPr>
            <a:r>
              <a:rPr lang="en-US" dirty="0"/>
              <a:t>logging service</a:t>
            </a:r>
          </a:p>
          <a:p>
            <a:pPr>
              <a:buFont typeface="Wingdings" panose="05000000000000000000" pitchFamily="2" charset="2"/>
              <a:buChar char="ü"/>
            </a:pPr>
            <a:r>
              <a:rPr lang="en-US" dirty="0"/>
              <a:t>data service</a:t>
            </a:r>
          </a:p>
          <a:p>
            <a:pPr>
              <a:buFont typeface="Wingdings" panose="05000000000000000000" pitchFamily="2" charset="2"/>
              <a:buChar char="ü"/>
            </a:pPr>
            <a:r>
              <a:rPr lang="en-US" dirty="0"/>
              <a:t>message bus</a:t>
            </a:r>
          </a:p>
          <a:p>
            <a:pPr>
              <a:buFont typeface="Wingdings" panose="05000000000000000000" pitchFamily="2" charset="2"/>
              <a:buChar char="ü"/>
            </a:pPr>
            <a:r>
              <a:rPr lang="en-US" dirty="0"/>
              <a:t>tax calculator</a:t>
            </a:r>
          </a:p>
          <a:p>
            <a:pPr>
              <a:buFont typeface="Wingdings" panose="05000000000000000000" pitchFamily="2" charset="2"/>
              <a:buChar char="ü"/>
            </a:pPr>
            <a:r>
              <a:rPr lang="en-US" dirty="0"/>
              <a:t>application configuration</a:t>
            </a:r>
          </a:p>
          <a:p>
            <a:endParaRPr lang="en-US" dirty="0"/>
          </a:p>
        </p:txBody>
      </p:sp>
    </p:spTree>
    <p:extLst>
      <p:ext uri="{BB962C8B-B14F-4D97-AF65-F5344CB8AC3E}">
        <p14:creationId xmlns:p14="http://schemas.microsoft.com/office/powerpoint/2010/main" val="2640200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Dependency </a:t>
            </a:r>
            <a:r>
              <a:rPr lang="en-US" b="1" dirty="0" smtClean="0"/>
              <a:t>injection</a:t>
            </a:r>
            <a:endParaRPr lang="en-US" dirty="0"/>
          </a:p>
        </p:txBody>
      </p:sp>
      <p:sp>
        <p:nvSpPr>
          <p:cNvPr id="3" name="Content Placeholder 2"/>
          <p:cNvSpPr>
            <a:spLocks noGrp="1"/>
          </p:cNvSpPr>
          <p:nvPr>
            <p:ph idx="1"/>
          </p:nvPr>
        </p:nvSpPr>
        <p:spPr/>
        <p:txBody>
          <a:bodyPr/>
          <a:lstStyle/>
          <a:p>
            <a:r>
              <a:rPr lang="en-US" i="1" dirty="0"/>
              <a:t>Dependency injection</a:t>
            </a:r>
            <a:r>
              <a:rPr lang="en-US" dirty="0"/>
              <a:t> is a way to supply a new instance of a class with the fully-formed dependencies it requires. Most dependencies are services. Angular uses dependency injection to provide new components with the services they need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648200"/>
            <a:ext cx="456247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137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Methods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From scratch.</a:t>
            </a:r>
          </a:p>
          <a:p>
            <a:pPr>
              <a:buFont typeface="Wingdings" panose="05000000000000000000" pitchFamily="2" charset="2"/>
              <a:buChar char="ü"/>
            </a:pPr>
            <a:r>
              <a:rPr lang="en-US" dirty="0" smtClean="0"/>
              <a:t>Using the </a:t>
            </a:r>
            <a:r>
              <a:rPr lang="en-US" dirty="0" err="1" smtClean="0"/>
              <a:t>quickstart</a:t>
            </a:r>
            <a:r>
              <a:rPr lang="en-US" dirty="0" smtClean="0"/>
              <a:t> angular-seed. From </a:t>
            </a:r>
            <a:r>
              <a:rPr lang="en-US" dirty="0" err="1" smtClean="0"/>
              <a:t>github</a:t>
            </a:r>
            <a:r>
              <a:rPr lang="en-US" dirty="0" smtClean="0"/>
              <a:t>.</a:t>
            </a:r>
          </a:p>
          <a:p>
            <a:pPr>
              <a:buFont typeface="Wingdings" panose="05000000000000000000" pitchFamily="2" charset="2"/>
              <a:buChar char="ü"/>
            </a:pPr>
            <a:r>
              <a:rPr lang="en-US" dirty="0" smtClean="0"/>
              <a:t>Angular-CLI tool. </a:t>
            </a:r>
            <a:r>
              <a:rPr lang="en-US" dirty="0" err="1" smtClean="0"/>
              <a:t>Npm</a:t>
            </a:r>
            <a:r>
              <a:rPr lang="en-US" dirty="0" smtClean="0"/>
              <a:t> install –g angular-cli.</a:t>
            </a:r>
          </a:p>
          <a:p>
            <a:pPr>
              <a:buFont typeface="Wingdings" panose="05000000000000000000" pitchFamily="2" charset="2"/>
              <a:buChar char="ü"/>
            </a:pPr>
            <a:r>
              <a:rPr lang="en-US" dirty="0" smtClean="0"/>
              <a:t>Required tools. NPM, Node, </a:t>
            </a:r>
            <a:r>
              <a:rPr lang="en-US" dirty="0" err="1" smtClean="0"/>
              <a:t>Git</a:t>
            </a:r>
            <a:r>
              <a:rPr lang="en-US" dirty="0" smtClean="0"/>
              <a:t>.</a:t>
            </a:r>
          </a:p>
          <a:p>
            <a:pPr marL="0" indent="0">
              <a:buNone/>
            </a:pPr>
            <a:r>
              <a:rPr lang="en-US" dirty="0" smtClean="0"/>
              <a:t>-----------------------------------</a:t>
            </a:r>
          </a:p>
          <a:p>
            <a:pPr>
              <a:buFont typeface="Wingdings" panose="05000000000000000000" pitchFamily="2" charset="2"/>
              <a:buChar char="ü"/>
            </a:pPr>
            <a:r>
              <a:rPr lang="en-US" dirty="0" err="1" smtClean="0"/>
              <a:t>Quickstart</a:t>
            </a:r>
            <a:r>
              <a:rPr lang="en-US" dirty="0" smtClean="0"/>
              <a:t> project files overview. </a:t>
            </a:r>
            <a:r>
              <a:rPr lang="en-US" dirty="0" err="1" smtClean="0"/>
              <a:t>Package.json</a:t>
            </a:r>
            <a:r>
              <a:rPr lang="en-US" dirty="0" smtClean="0"/>
              <a:t>, Application bootstrap.</a:t>
            </a:r>
          </a:p>
          <a:p>
            <a:endParaRPr lang="en-US" dirty="0"/>
          </a:p>
        </p:txBody>
      </p:sp>
    </p:spTree>
    <p:extLst>
      <p:ext uri="{BB962C8B-B14F-4D97-AF65-F5344CB8AC3E}">
        <p14:creationId xmlns:p14="http://schemas.microsoft.com/office/powerpoint/2010/main" val="179441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2</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Angular 2 is client side </a:t>
            </a:r>
            <a:r>
              <a:rPr lang="en-US" dirty="0" err="1" smtClean="0"/>
              <a:t>javascript</a:t>
            </a:r>
            <a:r>
              <a:rPr lang="en-US" dirty="0" smtClean="0"/>
              <a:t> framework for creating power web applications.</a:t>
            </a:r>
          </a:p>
          <a:p>
            <a:pPr>
              <a:buFont typeface="Wingdings" panose="05000000000000000000" pitchFamily="2" charset="2"/>
              <a:buChar char="ü"/>
            </a:pPr>
            <a:r>
              <a:rPr lang="en-US" dirty="0" smtClean="0"/>
              <a:t>Created and maintained by Google.</a:t>
            </a:r>
          </a:p>
          <a:p>
            <a:pPr>
              <a:buFont typeface="Wingdings" panose="05000000000000000000" pitchFamily="2" charset="2"/>
              <a:buChar char="ü"/>
            </a:pPr>
            <a:r>
              <a:rPr lang="en-US" dirty="0" smtClean="0"/>
              <a:t>The most popular </a:t>
            </a:r>
            <a:r>
              <a:rPr lang="en-US" dirty="0" err="1" smtClean="0"/>
              <a:t>javscript</a:t>
            </a:r>
            <a:r>
              <a:rPr lang="en-US" dirty="0" smtClean="0"/>
              <a:t> framework up to date.</a:t>
            </a:r>
          </a:p>
          <a:p>
            <a:pPr>
              <a:buFont typeface="Wingdings" panose="05000000000000000000" pitchFamily="2" charset="2"/>
              <a:buChar char="ü"/>
            </a:pPr>
            <a:r>
              <a:rPr lang="en-US" dirty="0" smtClean="0"/>
              <a:t>What HTML would be if it were created for dynamic web applications</a:t>
            </a:r>
            <a:endParaRPr lang="en-US" dirty="0"/>
          </a:p>
        </p:txBody>
      </p:sp>
    </p:spTree>
    <p:extLst>
      <p:ext uri="{BB962C8B-B14F-4D97-AF65-F5344CB8AC3E}">
        <p14:creationId xmlns:p14="http://schemas.microsoft.com/office/powerpoint/2010/main" val="2746601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Forms</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ü"/>
            </a:pPr>
            <a:r>
              <a:rPr lang="en-US" dirty="0"/>
              <a:t>Angular </a:t>
            </a:r>
            <a:r>
              <a:rPr lang="en-US" i="1" dirty="0"/>
              <a:t>reactive</a:t>
            </a:r>
            <a:r>
              <a:rPr lang="en-US" dirty="0"/>
              <a:t> forms facilitate a </a:t>
            </a:r>
            <a:r>
              <a:rPr lang="en-US" i="1" dirty="0"/>
              <a:t>reactive style</a:t>
            </a:r>
            <a:r>
              <a:rPr lang="en-US" dirty="0"/>
              <a:t> of programming that favors explicit management of the data flowing between a non-UI </a:t>
            </a:r>
            <a:r>
              <a:rPr lang="en-US" i="1" dirty="0"/>
              <a:t>data model</a:t>
            </a:r>
            <a:r>
              <a:rPr lang="en-US" dirty="0"/>
              <a:t> (typically retrieved from a server) and a UI-oriented </a:t>
            </a:r>
            <a:r>
              <a:rPr lang="en-US" i="1" dirty="0"/>
              <a:t>form model</a:t>
            </a:r>
            <a:r>
              <a:rPr lang="en-US" dirty="0"/>
              <a:t> that retains the states and values of the HTML controls on screen. Reactive forms offer the ease of using reactive patterns, testing, and validation</a:t>
            </a:r>
            <a:r>
              <a:rPr lang="en-US" dirty="0" smtClean="0"/>
              <a:t>.</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a:t>You create and manipulate form control objects directly in the component class. As the component class has immediate access to both the data model and the form control structure, you can push data model values into the form controls and pull user-changed values back out. The component can observe changes in form control state and react to those changes</a:t>
            </a:r>
            <a:r>
              <a:rPr lang="en-US" dirty="0" smtClean="0"/>
              <a:t>.</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a:t>A </a:t>
            </a:r>
            <a:r>
              <a:rPr lang="en-US" dirty="0" err="1"/>
              <a:t>FormControl</a:t>
            </a:r>
            <a:r>
              <a:rPr lang="en-US" dirty="0"/>
              <a:t> constructor accepts three, optional arguments: the initial data value, an array of validators, and an array of </a:t>
            </a:r>
            <a:r>
              <a:rPr lang="en-US" dirty="0" err="1"/>
              <a:t>async</a:t>
            </a:r>
            <a:r>
              <a:rPr lang="en-US" dirty="0"/>
              <a:t> validators</a:t>
            </a:r>
            <a:r>
              <a:rPr lang="en-US" dirty="0" smtClean="0"/>
              <a:t>.</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a:t>To let Angular know that this is the input that you want to associate to the name </a:t>
            </a:r>
            <a:r>
              <a:rPr lang="en-US" dirty="0" err="1"/>
              <a:t>FormControl</a:t>
            </a:r>
            <a:r>
              <a:rPr lang="en-US" dirty="0"/>
              <a:t> in the class, you need [</a:t>
            </a:r>
            <a:r>
              <a:rPr lang="en-US" dirty="0" err="1"/>
              <a:t>formControl</a:t>
            </a:r>
            <a:r>
              <a:rPr lang="en-US" dirty="0"/>
              <a:t>]="name" in the template on the &lt;input&gt;.</a:t>
            </a:r>
          </a:p>
        </p:txBody>
      </p:sp>
    </p:spTree>
    <p:extLst>
      <p:ext uri="{BB962C8B-B14F-4D97-AF65-F5344CB8AC3E}">
        <p14:creationId xmlns:p14="http://schemas.microsoft.com/office/powerpoint/2010/main" val="206818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Angular 2 is not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A server side framework/technology.</a:t>
            </a:r>
          </a:p>
          <a:p>
            <a:pPr>
              <a:buFont typeface="Wingdings" panose="05000000000000000000" pitchFamily="2" charset="2"/>
              <a:buChar char="ü"/>
            </a:pPr>
            <a:r>
              <a:rPr lang="en-US" dirty="0" err="1" smtClean="0"/>
              <a:t>Javascript</a:t>
            </a:r>
            <a:r>
              <a:rPr lang="en-US" dirty="0" smtClean="0"/>
              <a:t> library (</a:t>
            </a:r>
            <a:r>
              <a:rPr lang="en-US" dirty="0" err="1" smtClean="0"/>
              <a:t>Jquery</a:t>
            </a:r>
            <a:r>
              <a:rPr lang="en-US" dirty="0" smtClean="0"/>
              <a:t>, React)</a:t>
            </a:r>
          </a:p>
          <a:p>
            <a:pPr>
              <a:buFont typeface="Wingdings" panose="05000000000000000000" pitchFamily="2" charset="2"/>
              <a:buChar char="ü"/>
            </a:pPr>
            <a:r>
              <a:rPr lang="en-US" dirty="0" smtClean="0"/>
              <a:t>Design Pattern</a:t>
            </a:r>
          </a:p>
          <a:p>
            <a:pPr>
              <a:buFont typeface="Wingdings" panose="05000000000000000000" pitchFamily="2" charset="2"/>
              <a:buChar char="ü"/>
            </a:pPr>
            <a:r>
              <a:rPr lang="en-US" dirty="0" err="1" smtClean="0"/>
              <a:t>Plateform</a:t>
            </a:r>
            <a:r>
              <a:rPr lang="en-US" dirty="0" smtClean="0"/>
              <a:t> or language (</a:t>
            </a:r>
            <a:r>
              <a:rPr lang="en-US" dirty="0" err="1" smtClean="0"/>
              <a:t>.Net</a:t>
            </a:r>
            <a:r>
              <a:rPr lang="en-US" dirty="0" smtClean="0"/>
              <a:t>, Java)</a:t>
            </a:r>
          </a:p>
          <a:p>
            <a:pPr>
              <a:buFont typeface="Wingdings" panose="05000000000000000000" pitchFamily="2" charset="2"/>
              <a:buChar char="ü"/>
            </a:pPr>
            <a:r>
              <a:rPr lang="en-US" dirty="0" smtClean="0"/>
              <a:t>Plugin or extension</a:t>
            </a:r>
            <a:endParaRPr lang="en-US" dirty="0"/>
          </a:p>
        </p:txBody>
      </p:sp>
    </p:spTree>
    <p:extLst>
      <p:ext uri="{BB962C8B-B14F-4D97-AF65-F5344CB8AC3E}">
        <p14:creationId xmlns:p14="http://schemas.microsoft.com/office/powerpoint/2010/main" val="3412727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Angular 2 Offers</a:t>
            </a:r>
            <a:endParaRPr lang="en-US" dirty="0"/>
          </a:p>
        </p:txBody>
      </p:sp>
      <p:sp>
        <p:nvSpPr>
          <p:cNvPr id="3" name="Content Placeholder 2"/>
          <p:cNvSpPr>
            <a:spLocks noGrp="1"/>
          </p:cNvSpPr>
          <p:nvPr>
            <p:ph idx="1"/>
          </p:nvPr>
        </p:nvSpPr>
        <p:spPr>
          <a:xfrm>
            <a:off x="4724400" y="1600200"/>
            <a:ext cx="3886200" cy="4525963"/>
          </a:xfrm>
        </p:spPr>
        <p:txBody>
          <a:bodyPr>
            <a:normAutofit/>
          </a:bodyPr>
          <a:lstStyle/>
          <a:p>
            <a:pPr>
              <a:buFont typeface="Wingdings" panose="05000000000000000000" pitchFamily="2" charset="2"/>
              <a:buChar char="ü"/>
            </a:pPr>
            <a:r>
              <a:rPr lang="en-US" dirty="0" smtClean="0"/>
              <a:t>Form and input handling</a:t>
            </a:r>
          </a:p>
          <a:p>
            <a:pPr>
              <a:buFont typeface="Wingdings" panose="05000000000000000000" pitchFamily="2" charset="2"/>
              <a:buChar char="ü"/>
            </a:pPr>
            <a:r>
              <a:rPr lang="en-US" dirty="0" smtClean="0"/>
              <a:t>Event handling</a:t>
            </a:r>
          </a:p>
          <a:p>
            <a:pPr>
              <a:buFont typeface="Wingdings" panose="05000000000000000000" pitchFamily="2" charset="2"/>
              <a:buChar char="ü"/>
            </a:pPr>
            <a:r>
              <a:rPr lang="en-US" dirty="0" smtClean="0"/>
              <a:t>Routing</a:t>
            </a:r>
          </a:p>
          <a:p>
            <a:pPr>
              <a:buFont typeface="Wingdings" panose="05000000000000000000" pitchFamily="2" charset="2"/>
              <a:buChar char="ü"/>
            </a:pPr>
            <a:r>
              <a:rPr lang="en-US" dirty="0" smtClean="0"/>
              <a:t>Latest </a:t>
            </a:r>
            <a:r>
              <a:rPr lang="en-US" dirty="0" err="1" smtClean="0"/>
              <a:t>javascript</a:t>
            </a:r>
            <a:r>
              <a:rPr lang="en-US" dirty="0" smtClean="0"/>
              <a:t> standards</a:t>
            </a:r>
          </a:p>
          <a:p>
            <a:pPr>
              <a:buFont typeface="Wingdings" panose="05000000000000000000" pitchFamily="2" charset="2"/>
              <a:buChar char="ü"/>
            </a:pPr>
            <a:r>
              <a:rPr lang="en-US" dirty="0" smtClean="0"/>
              <a:t>Much more</a:t>
            </a:r>
            <a:endParaRPr lang="en-US" dirty="0"/>
          </a:p>
        </p:txBody>
      </p:sp>
      <p:sp>
        <p:nvSpPr>
          <p:cNvPr id="4" name="Content Placeholder 2"/>
          <p:cNvSpPr txBox="1">
            <a:spLocks/>
          </p:cNvSpPr>
          <p:nvPr/>
        </p:nvSpPr>
        <p:spPr>
          <a:xfrm>
            <a:off x="609600" y="1752600"/>
            <a:ext cx="388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dirty="0" smtClean="0"/>
              <a:t>Dynamic HTML</a:t>
            </a:r>
          </a:p>
          <a:p>
            <a:pPr>
              <a:buFont typeface="Wingdings" panose="05000000000000000000" pitchFamily="2" charset="2"/>
              <a:buChar char="ü"/>
            </a:pPr>
            <a:r>
              <a:rPr lang="en-US" dirty="0" smtClean="0"/>
              <a:t>Powerful templates</a:t>
            </a:r>
          </a:p>
          <a:p>
            <a:pPr>
              <a:buFont typeface="Wingdings" panose="05000000000000000000" pitchFamily="2" charset="2"/>
              <a:buChar char="ü"/>
            </a:pPr>
            <a:r>
              <a:rPr lang="en-US" dirty="0" smtClean="0"/>
              <a:t>Fast rendering</a:t>
            </a:r>
          </a:p>
          <a:p>
            <a:pPr>
              <a:buFont typeface="Wingdings" panose="05000000000000000000" pitchFamily="2" charset="2"/>
              <a:buChar char="ü"/>
            </a:pPr>
            <a:r>
              <a:rPr lang="en-US" dirty="0" smtClean="0"/>
              <a:t>Http Services</a:t>
            </a:r>
          </a:p>
          <a:p>
            <a:pPr>
              <a:buFont typeface="Wingdings" panose="05000000000000000000" pitchFamily="2" charset="2"/>
              <a:buChar char="ü"/>
            </a:pPr>
            <a:r>
              <a:rPr lang="en-US" dirty="0" smtClean="0"/>
              <a:t>Component encapsulation</a:t>
            </a:r>
          </a:p>
          <a:p>
            <a:pPr>
              <a:buFont typeface="Wingdings" panose="05000000000000000000" pitchFamily="2" charset="2"/>
              <a:buChar char="ü"/>
            </a:pPr>
            <a:r>
              <a:rPr lang="en-US" dirty="0" smtClean="0"/>
              <a:t>Form and input handling</a:t>
            </a:r>
          </a:p>
        </p:txBody>
      </p:sp>
    </p:spTree>
    <p:extLst>
      <p:ext uri="{BB962C8B-B14F-4D97-AF65-F5344CB8AC3E}">
        <p14:creationId xmlns:p14="http://schemas.microsoft.com/office/powerpoint/2010/main" val="307553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t>FEATURES &amp; BENEFITS</a:t>
            </a:r>
          </a:p>
        </p:txBody>
      </p:sp>
      <p:sp>
        <p:nvSpPr>
          <p:cNvPr id="7" name="Content Placeholder 6"/>
          <p:cNvSpPr>
            <a:spLocks noGrp="1"/>
          </p:cNvSpPr>
          <p:nvPr>
            <p:ph sz="half" idx="1"/>
          </p:nvPr>
        </p:nvSpPr>
        <p:spPr>
          <a:xfrm>
            <a:off x="457200" y="1600200"/>
            <a:ext cx="4038600" cy="4648199"/>
          </a:xfrm>
        </p:spPr>
        <p:txBody>
          <a:bodyPr>
            <a:normAutofit fontScale="55000" lnSpcReduction="20000"/>
          </a:bodyPr>
          <a:lstStyle/>
          <a:p>
            <a:pPr marL="0" indent="0">
              <a:buNone/>
            </a:pPr>
            <a:r>
              <a:rPr lang="en-US" sz="4400" dirty="0"/>
              <a:t>Cross Platform</a:t>
            </a:r>
          </a:p>
          <a:p>
            <a:pPr marL="0" indent="0">
              <a:buNone/>
            </a:pPr>
            <a:endParaRPr lang="en-US" b="1" dirty="0" smtClean="0"/>
          </a:p>
          <a:p>
            <a:pPr marL="0" indent="0">
              <a:buNone/>
            </a:pPr>
            <a:r>
              <a:rPr lang="en-US" b="1" dirty="0" smtClean="0"/>
              <a:t>Progressive </a:t>
            </a:r>
            <a:r>
              <a:rPr lang="en-US" b="1" dirty="0"/>
              <a:t>web apps</a:t>
            </a:r>
          </a:p>
          <a:p>
            <a:pPr marL="0" indent="0">
              <a:buNone/>
            </a:pPr>
            <a:r>
              <a:rPr lang="en-US" dirty="0"/>
              <a:t>Use modern web platform capabilities to deliver app-like experiences. High performance, offline, and zero-step installation.</a:t>
            </a:r>
          </a:p>
          <a:p>
            <a:pPr marL="0" indent="0">
              <a:buNone/>
            </a:pPr>
            <a:endParaRPr lang="en-US" b="1" dirty="0" smtClean="0"/>
          </a:p>
          <a:p>
            <a:pPr marL="0" indent="0">
              <a:buNone/>
            </a:pPr>
            <a:r>
              <a:rPr lang="en-US" b="1" dirty="0" smtClean="0"/>
              <a:t>Native</a:t>
            </a:r>
            <a:endParaRPr lang="en-US" b="1" dirty="0"/>
          </a:p>
          <a:p>
            <a:pPr marL="0" indent="0">
              <a:buNone/>
            </a:pPr>
            <a:r>
              <a:rPr lang="en-US" dirty="0"/>
              <a:t>Build native mobile apps with strategies from Ionic Framework, </a:t>
            </a:r>
            <a:r>
              <a:rPr lang="en-US" dirty="0" err="1"/>
              <a:t>NativeScript</a:t>
            </a:r>
            <a:r>
              <a:rPr lang="en-US" dirty="0"/>
              <a:t>, and React Native.</a:t>
            </a:r>
          </a:p>
          <a:p>
            <a:pPr marL="0" indent="0">
              <a:buNone/>
            </a:pPr>
            <a:endParaRPr lang="en-US" b="1" dirty="0" smtClean="0"/>
          </a:p>
          <a:p>
            <a:pPr marL="0" indent="0">
              <a:buNone/>
            </a:pPr>
            <a:r>
              <a:rPr lang="en-US" b="1" dirty="0" smtClean="0"/>
              <a:t>Desktop</a:t>
            </a:r>
            <a:endParaRPr lang="en-US" b="1" dirty="0"/>
          </a:p>
          <a:p>
            <a:pPr marL="0" indent="0">
              <a:buNone/>
            </a:pPr>
            <a:r>
              <a:rPr lang="en-US" dirty="0"/>
              <a:t>Create desktop-installed apps across Mac, Windows, and Linux using the same Angular methods you've learned for the web plus the ability to access native OS APIs.</a:t>
            </a:r>
          </a:p>
          <a:p>
            <a:endParaRPr lang="en-US" dirty="0"/>
          </a:p>
        </p:txBody>
      </p:sp>
      <p:sp>
        <p:nvSpPr>
          <p:cNvPr id="8" name="Content Placeholder 7"/>
          <p:cNvSpPr>
            <a:spLocks noGrp="1"/>
          </p:cNvSpPr>
          <p:nvPr>
            <p:ph sz="half" idx="2"/>
          </p:nvPr>
        </p:nvSpPr>
        <p:spPr/>
        <p:txBody>
          <a:bodyPr>
            <a:normAutofit fontScale="55000" lnSpcReduction="20000"/>
          </a:bodyPr>
          <a:lstStyle/>
          <a:p>
            <a:pPr marL="0" indent="0">
              <a:buNone/>
            </a:pPr>
            <a:r>
              <a:rPr lang="en-US" sz="4400" dirty="0" smtClean="0"/>
              <a:t>Speed </a:t>
            </a:r>
            <a:r>
              <a:rPr lang="en-US" sz="4400" dirty="0"/>
              <a:t>and Performance</a:t>
            </a:r>
          </a:p>
          <a:p>
            <a:pPr marL="0" indent="0">
              <a:buNone/>
            </a:pPr>
            <a:endParaRPr lang="en-US" b="1" dirty="0" smtClean="0"/>
          </a:p>
          <a:p>
            <a:pPr marL="0" indent="0">
              <a:buNone/>
            </a:pPr>
            <a:r>
              <a:rPr lang="en-US" b="1" dirty="0" smtClean="0"/>
              <a:t>Code </a:t>
            </a:r>
            <a:r>
              <a:rPr lang="en-US" b="1" dirty="0"/>
              <a:t>generation</a:t>
            </a:r>
          </a:p>
          <a:p>
            <a:pPr marL="0" indent="0">
              <a:buNone/>
            </a:pPr>
            <a:r>
              <a:rPr lang="en-US" dirty="0"/>
              <a:t>Angular turns your templates into code that's highly optimized for today's JavaScript virtual machines, giving you all the benefits of hand-written code with the productivity of a framework.</a:t>
            </a:r>
          </a:p>
          <a:p>
            <a:pPr marL="0" indent="0">
              <a:buNone/>
            </a:pPr>
            <a:endParaRPr lang="en-US" b="1" dirty="0" smtClean="0"/>
          </a:p>
          <a:p>
            <a:pPr marL="0" indent="0">
              <a:buNone/>
            </a:pPr>
            <a:r>
              <a:rPr lang="en-US" b="1" dirty="0" smtClean="0"/>
              <a:t>Universal</a:t>
            </a:r>
            <a:endParaRPr lang="en-US" b="1" dirty="0"/>
          </a:p>
          <a:p>
            <a:pPr marL="0" indent="0">
              <a:buNone/>
            </a:pPr>
            <a:r>
              <a:rPr lang="en-US" dirty="0"/>
              <a:t>Serve the first view of your application on node.js, .NET, PHP, and other servers for near-instant rendering in just HTML and CSS. Also paves the way for sites that optimize for SEO.</a:t>
            </a:r>
          </a:p>
          <a:p>
            <a:pPr marL="0" indent="0">
              <a:buNone/>
            </a:pPr>
            <a:endParaRPr lang="en-US" b="1" dirty="0" smtClean="0"/>
          </a:p>
          <a:p>
            <a:pPr marL="0" indent="0">
              <a:buNone/>
            </a:pPr>
            <a:r>
              <a:rPr lang="en-US" b="1" dirty="0" smtClean="0"/>
              <a:t>Code </a:t>
            </a:r>
            <a:r>
              <a:rPr lang="en-US" b="1" dirty="0"/>
              <a:t>splitting</a:t>
            </a:r>
          </a:p>
          <a:p>
            <a:pPr marL="0" indent="0">
              <a:buNone/>
            </a:pPr>
            <a:r>
              <a:rPr lang="en-US" dirty="0"/>
              <a:t>Angular apps load quickly with the new Component Router, which delivers automatic code-splitting so users only load code required to render the view they request.</a:t>
            </a:r>
          </a:p>
          <a:p>
            <a:pPr marL="0" indent="0">
              <a:buNone/>
            </a:pPr>
            <a:endParaRPr lang="en-US" dirty="0"/>
          </a:p>
        </p:txBody>
      </p:sp>
    </p:spTree>
    <p:extLst>
      <p:ext uri="{BB962C8B-B14F-4D97-AF65-F5344CB8AC3E}">
        <p14:creationId xmlns:p14="http://schemas.microsoft.com/office/powerpoint/2010/main" val="370589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Wha’s</a:t>
            </a:r>
            <a:r>
              <a:rPr lang="en-US" dirty="0" smtClean="0"/>
              <a:t> new from Angular 1?</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No more controllers and scope</a:t>
            </a:r>
          </a:p>
          <a:p>
            <a:pPr>
              <a:buFont typeface="Wingdings" panose="05000000000000000000" pitchFamily="2" charset="2"/>
              <a:buChar char="ü"/>
            </a:pPr>
            <a:r>
              <a:rPr lang="en-US" dirty="0" smtClean="0"/>
              <a:t>Components / reusable code</a:t>
            </a:r>
          </a:p>
          <a:p>
            <a:pPr>
              <a:buFont typeface="Wingdings" panose="05000000000000000000" pitchFamily="2" charset="2"/>
              <a:buChar char="ü"/>
            </a:pPr>
            <a:r>
              <a:rPr lang="en-US" dirty="0" smtClean="0"/>
              <a:t>Reduced learning curve</a:t>
            </a:r>
          </a:p>
          <a:p>
            <a:pPr>
              <a:buFont typeface="Wingdings" panose="05000000000000000000" pitchFamily="2" charset="2"/>
              <a:buChar char="ü"/>
            </a:pPr>
            <a:r>
              <a:rPr lang="en-US" dirty="0" smtClean="0"/>
              <a:t>Typescript &amp; ES 2015/ ES6</a:t>
            </a:r>
          </a:p>
          <a:p>
            <a:pPr>
              <a:buFont typeface="Wingdings" panose="05000000000000000000" pitchFamily="2" charset="2"/>
              <a:buChar char="ü"/>
            </a:pPr>
            <a:r>
              <a:rPr lang="en-US" dirty="0" smtClean="0"/>
              <a:t>Better mobile support</a:t>
            </a:r>
          </a:p>
          <a:p>
            <a:pPr>
              <a:buFont typeface="Wingdings" panose="05000000000000000000" pitchFamily="2" charset="2"/>
              <a:buChar char="ü"/>
            </a:pPr>
            <a:r>
              <a:rPr lang="en-US" dirty="0" err="1" smtClean="0"/>
              <a:t>RxJs</a:t>
            </a:r>
            <a:r>
              <a:rPr lang="en-US" dirty="0" smtClean="0"/>
              <a:t> &amp; </a:t>
            </a:r>
            <a:r>
              <a:rPr lang="en-US" dirty="0" err="1" smtClean="0"/>
              <a:t>Observrables</a:t>
            </a:r>
            <a:endParaRPr lang="en-US" dirty="0"/>
          </a:p>
        </p:txBody>
      </p:sp>
    </p:spTree>
    <p:extLst>
      <p:ext uri="{BB962C8B-B14F-4D97-AF65-F5344CB8AC3E}">
        <p14:creationId xmlns:p14="http://schemas.microsoft.com/office/powerpoint/2010/main" val="3498790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Typescript</a:t>
            </a:r>
            <a:endParaRPr lang="en-US" dirty="0"/>
          </a:p>
        </p:txBody>
      </p:sp>
      <p:sp>
        <p:nvSpPr>
          <p:cNvPr id="3" name="Content Placeholder 2"/>
          <p:cNvSpPr>
            <a:spLocks noGrp="1"/>
          </p:cNvSpPr>
          <p:nvPr>
            <p:ph idx="1"/>
          </p:nvPr>
        </p:nvSpPr>
        <p:spPr/>
        <p:txBody>
          <a:bodyPr/>
          <a:lstStyle/>
          <a:p>
            <a:r>
              <a:rPr lang="en-US" dirty="0" smtClean="0"/>
              <a:t>A strict superset of </a:t>
            </a:r>
            <a:r>
              <a:rPr lang="en-US" dirty="0" err="1" smtClean="0"/>
              <a:t>javascript</a:t>
            </a:r>
            <a:r>
              <a:rPr lang="en-US" dirty="0" smtClean="0"/>
              <a:t> with added features</a:t>
            </a:r>
          </a:p>
          <a:p>
            <a:r>
              <a:rPr lang="en-US" dirty="0" smtClean="0"/>
              <a:t>Maintained by </a:t>
            </a:r>
            <a:r>
              <a:rPr lang="en-US" dirty="0" err="1" smtClean="0"/>
              <a:t>Micrsoft</a:t>
            </a:r>
            <a:endParaRPr lang="en-US" dirty="0" smtClean="0"/>
          </a:p>
          <a:p>
            <a:r>
              <a:rPr lang="en-US" dirty="0" smtClean="0"/>
              <a:t>Optional static typing</a:t>
            </a:r>
          </a:p>
          <a:p>
            <a:r>
              <a:rPr lang="en-US" dirty="0" smtClean="0"/>
              <a:t>Class based object oriented programming</a:t>
            </a:r>
          </a:p>
          <a:p>
            <a:r>
              <a:rPr lang="en-US" dirty="0" smtClean="0"/>
              <a:t>Resembles languages like Java and C/C++</a:t>
            </a:r>
          </a:p>
        </p:txBody>
      </p:sp>
    </p:spTree>
    <p:extLst>
      <p:ext uri="{BB962C8B-B14F-4D97-AF65-F5344CB8AC3E}">
        <p14:creationId xmlns:p14="http://schemas.microsoft.com/office/powerpoint/2010/main" val="12757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basic building blocks of Angular applications.</a:t>
            </a:r>
          </a:p>
        </p:txBody>
      </p:sp>
      <p:sp>
        <p:nvSpPr>
          <p:cNvPr id="5" name="Content Placeholder 4"/>
          <p:cNvSpPr>
            <a:spLocks noGrp="1"/>
          </p:cNvSpPr>
          <p:nvPr>
            <p:ph idx="1"/>
          </p:nvPr>
        </p:nvSpPr>
        <p:spPr/>
        <p:txBody>
          <a:bodyPr>
            <a:normAutofit fontScale="62500" lnSpcReduction="20000"/>
          </a:bodyPr>
          <a:lstStyle/>
          <a:p>
            <a:pPr>
              <a:buFont typeface="Wingdings" panose="05000000000000000000" pitchFamily="2" charset="2"/>
              <a:buChar char="ü"/>
            </a:pPr>
            <a:r>
              <a:rPr lang="en-US" dirty="0"/>
              <a:t>Angular is a framework for building client applications in HTML and either JavaScript or a language like </a:t>
            </a:r>
            <a:r>
              <a:rPr lang="en-US" dirty="0" err="1"/>
              <a:t>TypeScript</a:t>
            </a:r>
            <a:r>
              <a:rPr lang="en-US" dirty="0"/>
              <a:t> that compiles to JavaScript</a:t>
            </a:r>
            <a:r>
              <a:rPr lang="en-US" dirty="0" smtClean="0"/>
              <a:t>.</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a:t>The framework consists of several libraries, some of them core and some optional</a:t>
            </a:r>
            <a:r>
              <a:rPr lang="en-US" dirty="0" smtClean="0"/>
              <a:t>.</a:t>
            </a:r>
          </a:p>
          <a:p>
            <a:pPr>
              <a:buFont typeface="Wingdings" panose="05000000000000000000" pitchFamily="2" charset="2"/>
              <a:buChar char="ü"/>
            </a:pPr>
            <a:endParaRPr lang="en-US" dirty="0"/>
          </a:p>
          <a:p>
            <a:pPr>
              <a:buFont typeface="Wingdings" panose="05000000000000000000" pitchFamily="2" charset="2"/>
              <a:buChar char="ü"/>
            </a:pPr>
            <a:r>
              <a:rPr lang="en-US" dirty="0"/>
              <a:t>You write Angular applications by composing HTML </a:t>
            </a:r>
            <a:r>
              <a:rPr lang="en-US" i="1" dirty="0"/>
              <a:t>templates</a:t>
            </a:r>
            <a:r>
              <a:rPr lang="en-US" dirty="0"/>
              <a:t> with </a:t>
            </a:r>
            <a:r>
              <a:rPr lang="en-US" dirty="0" err="1"/>
              <a:t>Angularized</a:t>
            </a:r>
            <a:r>
              <a:rPr lang="en-US" dirty="0"/>
              <a:t> markup, writing </a:t>
            </a:r>
            <a:r>
              <a:rPr lang="en-US" i="1" dirty="0"/>
              <a:t>component</a:t>
            </a:r>
            <a:r>
              <a:rPr lang="en-US" dirty="0"/>
              <a:t> classes to manage those templates, adding application logic in </a:t>
            </a:r>
            <a:r>
              <a:rPr lang="en-US" i="1" dirty="0"/>
              <a:t>services</a:t>
            </a:r>
            <a:r>
              <a:rPr lang="en-US" dirty="0"/>
              <a:t>, and boxing components and services in </a:t>
            </a:r>
            <a:r>
              <a:rPr lang="en-US" i="1" dirty="0"/>
              <a:t>modules</a:t>
            </a:r>
            <a:r>
              <a:rPr lang="en-US" dirty="0" smtClean="0"/>
              <a:t>.</a:t>
            </a:r>
          </a:p>
          <a:p>
            <a:pPr>
              <a:buFont typeface="Wingdings" panose="05000000000000000000" pitchFamily="2" charset="2"/>
              <a:buChar char="ü"/>
            </a:pPr>
            <a:endParaRPr lang="en-US" dirty="0"/>
          </a:p>
          <a:p>
            <a:pPr>
              <a:buFont typeface="Wingdings" panose="05000000000000000000" pitchFamily="2" charset="2"/>
              <a:buChar char="ü"/>
            </a:pPr>
            <a:r>
              <a:rPr lang="en-US" dirty="0"/>
              <a:t>Then you launch the app by </a:t>
            </a:r>
            <a:r>
              <a:rPr lang="en-US" i="1" dirty="0"/>
              <a:t>bootstrapping</a:t>
            </a:r>
            <a:r>
              <a:rPr lang="en-US" dirty="0"/>
              <a:t> the </a:t>
            </a:r>
            <a:r>
              <a:rPr lang="en-US" i="1" dirty="0"/>
              <a:t>root module</a:t>
            </a:r>
            <a:r>
              <a:rPr lang="en-US" dirty="0"/>
              <a:t>. Angular takes over, presenting your application content in a browser and responding to user interactions according to the instructions you've provided</a:t>
            </a:r>
            <a:r>
              <a:rPr lang="en-US" dirty="0" smtClean="0"/>
              <a:t>.</a:t>
            </a:r>
            <a:endParaRPr lang="en-US" dirty="0"/>
          </a:p>
        </p:txBody>
      </p:sp>
    </p:spTree>
    <p:extLst>
      <p:ext uri="{BB962C8B-B14F-4D97-AF65-F5344CB8AC3E}">
        <p14:creationId xmlns:p14="http://schemas.microsoft.com/office/powerpoint/2010/main" val="845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dirty="0"/>
              <a:t>Modules</a:t>
            </a:r>
          </a:p>
          <a:p>
            <a:pPr>
              <a:buFont typeface="Wingdings" panose="05000000000000000000" pitchFamily="2" charset="2"/>
              <a:buChar char="ü"/>
            </a:pPr>
            <a:r>
              <a:rPr lang="en-US" dirty="0"/>
              <a:t>Components</a:t>
            </a:r>
          </a:p>
          <a:p>
            <a:pPr>
              <a:buFont typeface="Wingdings" panose="05000000000000000000" pitchFamily="2" charset="2"/>
              <a:buChar char="ü"/>
            </a:pPr>
            <a:r>
              <a:rPr lang="en-US" dirty="0"/>
              <a:t>Templates</a:t>
            </a:r>
          </a:p>
          <a:p>
            <a:pPr>
              <a:buFont typeface="Wingdings" panose="05000000000000000000" pitchFamily="2" charset="2"/>
              <a:buChar char="ü"/>
            </a:pPr>
            <a:r>
              <a:rPr lang="en-US" dirty="0"/>
              <a:t>Metadata</a:t>
            </a:r>
          </a:p>
          <a:p>
            <a:pPr>
              <a:buFont typeface="Wingdings" panose="05000000000000000000" pitchFamily="2" charset="2"/>
              <a:buChar char="ü"/>
            </a:pPr>
            <a:r>
              <a:rPr lang="en-US" dirty="0"/>
              <a:t>Data binding</a:t>
            </a:r>
          </a:p>
          <a:p>
            <a:pPr>
              <a:buFont typeface="Wingdings" panose="05000000000000000000" pitchFamily="2" charset="2"/>
              <a:buChar char="ü"/>
            </a:pPr>
            <a:r>
              <a:rPr lang="en-US" dirty="0"/>
              <a:t>Directives</a:t>
            </a:r>
          </a:p>
          <a:p>
            <a:pPr>
              <a:buFont typeface="Wingdings" panose="05000000000000000000" pitchFamily="2" charset="2"/>
              <a:buChar char="ü"/>
            </a:pPr>
            <a:r>
              <a:rPr lang="en-US" dirty="0"/>
              <a:t>Services</a:t>
            </a:r>
          </a:p>
          <a:p>
            <a:pPr>
              <a:buFont typeface="Wingdings" panose="05000000000000000000" pitchFamily="2" charset="2"/>
              <a:buChar char="ü"/>
            </a:pPr>
            <a:r>
              <a:rPr lang="en-US" dirty="0"/>
              <a:t>Dependency injection</a:t>
            </a:r>
          </a:p>
        </p:txBody>
      </p:sp>
    </p:spTree>
    <p:extLst>
      <p:ext uri="{BB962C8B-B14F-4D97-AF65-F5344CB8AC3E}">
        <p14:creationId xmlns:p14="http://schemas.microsoft.com/office/powerpoint/2010/main" val="747278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553</Words>
  <Application>Microsoft Office PowerPoint</Application>
  <PresentationFormat>On-screen Show (4:3)</PresentationFormat>
  <Paragraphs>152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What should you know</vt:lpstr>
      <vt:lpstr>What is Angular 2</vt:lpstr>
      <vt:lpstr>What Angular 2 is not</vt:lpstr>
      <vt:lpstr>What Angular 2 Offers</vt:lpstr>
      <vt:lpstr>FEATURES &amp; BENEFITS</vt:lpstr>
      <vt:lpstr>Wha’s new from Angular 1?</vt:lpstr>
      <vt:lpstr>What is Typescript</vt:lpstr>
      <vt:lpstr>The basic building blocks of Angular applications.</vt:lpstr>
      <vt:lpstr>Building Blocks</vt:lpstr>
      <vt:lpstr>Big Picture</vt:lpstr>
      <vt:lpstr>Modules</vt:lpstr>
      <vt:lpstr>NgModule </vt:lpstr>
      <vt:lpstr>bootstrapping root module.</vt:lpstr>
      <vt:lpstr>Angular libraries</vt:lpstr>
      <vt:lpstr>Components</vt:lpstr>
      <vt:lpstr>Directives</vt:lpstr>
      <vt:lpstr>Services</vt:lpstr>
      <vt:lpstr>Dependency injection</vt:lpstr>
      <vt:lpstr>Installation Methods</vt:lpstr>
      <vt:lpstr>Reactive Forms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should you know</dc:title>
  <dc:creator>Zahid Nisar</dc:creator>
  <cp:lastModifiedBy>Zahid Nisar</cp:lastModifiedBy>
  <cp:revision>37</cp:revision>
  <dcterms:created xsi:type="dcterms:W3CDTF">2017-04-27T08:55:16Z</dcterms:created>
  <dcterms:modified xsi:type="dcterms:W3CDTF">2017-05-13T13:36:30Z</dcterms:modified>
</cp:coreProperties>
</file>