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73" r:id="rId4"/>
    <p:sldId id="275" r:id="rId5"/>
    <p:sldId id="281" r:id="rId6"/>
    <p:sldId id="274" r:id="rId7"/>
    <p:sldId id="276" r:id="rId8"/>
    <p:sldId id="277" r:id="rId9"/>
    <p:sldId id="271" r:id="rId10"/>
    <p:sldId id="272" r:id="rId11"/>
    <p:sldId id="262" r:id="rId12"/>
    <p:sldId id="268" r:id="rId13"/>
    <p:sldId id="261" r:id="rId14"/>
    <p:sldId id="264" r:id="rId15"/>
    <p:sldId id="266" r:id="rId16"/>
    <p:sldId id="267" r:id="rId17"/>
    <p:sldId id="269" r:id="rId18"/>
    <p:sldId id="270" r:id="rId19"/>
    <p:sldId id="278" r:id="rId20"/>
    <p:sldId id="280" r:id="rId21"/>
    <p:sldId id="279" r:id="rId22"/>
    <p:sldId id="25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976"/>
    <p:restoredTop sz="94684"/>
  </p:normalViewPr>
  <p:slideViewPr>
    <p:cSldViewPr snapToGrid="0" snapToObjects="1">
      <p:cViewPr varScale="1">
        <p:scale>
          <a:sx n="86" d="100"/>
          <a:sy n="86" d="100"/>
        </p:scale>
        <p:origin x="2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der Elkhatib" userId="1cd09d7fd8946ab7" providerId="LiveId" clId="{31BCA55B-AEC1-4E2A-8781-03E36762009F}"/>
    <pc:docChg chg="addSld modSld">
      <pc:chgData name="Nader Elkhatib" userId="1cd09d7fd8946ab7" providerId="LiveId" clId="{31BCA55B-AEC1-4E2A-8781-03E36762009F}" dt="2019-07-20T15:00:22.534" v="93" actId="14100"/>
      <pc:docMkLst>
        <pc:docMk/>
      </pc:docMkLst>
      <pc:sldChg chg="modSp">
        <pc:chgData name="Nader Elkhatib" userId="1cd09d7fd8946ab7" providerId="LiveId" clId="{31BCA55B-AEC1-4E2A-8781-03E36762009F}" dt="2019-07-20T14:59:30.317" v="92" actId="20577"/>
        <pc:sldMkLst>
          <pc:docMk/>
          <pc:sldMk cId="2528324173" sldId="274"/>
        </pc:sldMkLst>
        <pc:spChg chg="mod">
          <ac:chgData name="Nader Elkhatib" userId="1cd09d7fd8946ab7" providerId="LiveId" clId="{31BCA55B-AEC1-4E2A-8781-03E36762009F}" dt="2019-07-20T14:59:30.317" v="92" actId="20577"/>
          <ac:spMkLst>
            <pc:docMk/>
            <pc:sldMk cId="2528324173" sldId="274"/>
            <ac:spMk id="2" creationId="{233F7808-54E3-480C-9CC9-EC08AD2F48E8}"/>
          </ac:spMkLst>
        </pc:spChg>
      </pc:sldChg>
      <pc:sldChg chg="addSp delSp modSp">
        <pc:chgData name="Nader Elkhatib" userId="1cd09d7fd8946ab7" providerId="LiveId" clId="{31BCA55B-AEC1-4E2A-8781-03E36762009F}" dt="2019-07-20T14:58:22.091" v="27" actId="12788"/>
        <pc:sldMkLst>
          <pc:docMk/>
          <pc:sldMk cId="826569907" sldId="275"/>
        </pc:sldMkLst>
        <pc:spChg chg="mod">
          <ac:chgData name="Nader Elkhatib" userId="1cd09d7fd8946ab7" providerId="LiveId" clId="{31BCA55B-AEC1-4E2A-8781-03E36762009F}" dt="2019-07-20T14:56:30.095" v="18" actId="20577"/>
          <ac:spMkLst>
            <pc:docMk/>
            <pc:sldMk cId="826569907" sldId="275"/>
            <ac:spMk id="2" creationId="{6539BEE7-3ECD-4A05-91A0-78F843E1F3EA}"/>
          </ac:spMkLst>
        </pc:spChg>
        <pc:spChg chg="add del mod">
          <ac:chgData name="Nader Elkhatib" userId="1cd09d7fd8946ab7" providerId="LiveId" clId="{31BCA55B-AEC1-4E2A-8781-03E36762009F}" dt="2019-07-20T14:58:08.883" v="24"/>
          <ac:spMkLst>
            <pc:docMk/>
            <pc:sldMk cId="826569907" sldId="275"/>
            <ac:spMk id="3" creationId="{646CBB30-9840-42D6-93C1-6C781B4E69E8}"/>
          </ac:spMkLst>
        </pc:spChg>
        <pc:picChg chg="del">
          <ac:chgData name="Nader Elkhatib" userId="1cd09d7fd8946ab7" providerId="LiveId" clId="{31BCA55B-AEC1-4E2A-8781-03E36762009F}" dt="2019-07-20T14:58:01.280" v="23" actId="478"/>
          <ac:picMkLst>
            <pc:docMk/>
            <pc:sldMk cId="826569907" sldId="275"/>
            <ac:picMk id="2050" creationId="{863895F7-7763-4A0E-96EA-0956E1D91093}"/>
          </ac:picMkLst>
        </pc:picChg>
        <pc:picChg chg="mod">
          <ac:chgData name="Nader Elkhatib" userId="1cd09d7fd8946ab7" providerId="LiveId" clId="{31BCA55B-AEC1-4E2A-8781-03E36762009F}" dt="2019-07-20T14:58:22.091" v="27" actId="12788"/>
          <ac:picMkLst>
            <pc:docMk/>
            <pc:sldMk cId="826569907" sldId="275"/>
            <ac:picMk id="2052" creationId="{C9C102DB-415A-4FAF-B61A-5E8942AF7FEB}"/>
          </ac:picMkLst>
        </pc:picChg>
      </pc:sldChg>
      <pc:sldChg chg="addSp delSp modSp add">
        <pc:chgData name="Nader Elkhatib" userId="1cd09d7fd8946ab7" providerId="LiveId" clId="{31BCA55B-AEC1-4E2A-8781-03E36762009F}" dt="2019-07-20T15:00:22.534" v="93" actId="14100"/>
        <pc:sldMkLst>
          <pc:docMk/>
          <pc:sldMk cId="3742694816" sldId="281"/>
        </pc:sldMkLst>
        <pc:spChg chg="mod">
          <ac:chgData name="Nader Elkhatib" userId="1cd09d7fd8946ab7" providerId="LiveId" clId="{31BCA55B-AEC1-4E2A-8781-03E36762009F}" dt="2019-07-20T14:58:50.776" v="89" actId="20577"/>
          <ac:spMkLst>
            <pc:docMk/>
            <pc:sldMk cId="3742694816" sldId="281"/>
            <ac:spMk id="2" creationId="{140E48E8-7C5F-430B-A8C6-63ADF6082274}"/>
          </ac:spMkLst>
        </pc:spChg>
        <pc:spChg chg="del mod">
          <ac:chgData name="Nader Elkhatib" userId="1cd09d7fd8946ab7" providerId="LiveId" clId="{31BCA55B-AEC1-4E2A-8781-03E36762009F}" dt="2019-07-20T14:57:58.487" v="22"/>
          <ac:spMkLst>
            <pc:docMk/>
            <pc:sldMk cId="3742694816" sldId="281"/>
            <ac:spMk id="3" creationId="{ECCA8CAF-5C14-401A-B481-8080CB88F5B0}"/>
          </ac:spMkLst>
        </pc:spChg>
        <pc:picChg chg="add mod">
          <ac:chgData name="Nader Elkhatib" userId="1cd09d7fd8946ab7" providerId="LiveId" clId="{31BCA55B-AEC1-4E2A-8781-03E36762009F}" dt="2019-07-20T15:00:22.534" v="93" actId="14100"/>
          <ac:picMkLst>
            <pc:docMk/>
            <pc:sldMk cId="3742694816" sldId="281"/>
            <ac:picMk id="4" creationId="{4798B021-2595-4EC5-8891-8A66591C3CE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4E8C3B-681A-4D5C-B033-64FB98460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Airbnb Analysis – Texas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34C502-14D5-B144-9FAC-4F57B2991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Team Members:</a:t>
            </a:r>
          </a:p>
          <a:p>
            <a:pPr lvl="1"/>
            <a:r>
              <a:rPr lang="en-US" b="1" i="1" dirty="0" err="1"/>
              <a:t>Nisa</a:t>
            </a:r>
            <a:r>
              <a:rPr lang="en-US" b="1" i="1" dirty="0"/>
              <a:t> Bukhari</a:t>
            </a:r>
          </a:p>
          <a:p>
            <a:pPr lvl="1"/>
            <a:r>
              <a:rPr lang="en-US" b="1" i="1" dirty="0"/>
              <a:t>Nick Smith</a:t>
            </a:r>
          </a:p>
          <a:p>
            <a:pPr lvl="1"/>
            <a:r>
              <a:rPr lang="en-US" b="1" i="1" dirty="0"/>
              <a:t>Todd Grubbs</a:t>
            </a:r>
          </a:p>
          <a:p>
            <a:pPr lvl="1"/>
            <a:r>
              <a:rPr lang="en-US" b="1" i="1" dirty="0"/>
              <a:t>Nader </a:t>
            </a:r>
            <a:r>
              <a:rPr lang="en-US" b="1" i="1" dirty="0" err="1"/>
              <a:t>Elkhatib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272742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233FC-E945-417E-BB5D-7BE9CD793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Walks Scores vs Airbnb Listings &amp; Ave Price</a:t>
            </a:r>
            <a:br>
              <a:rPr lang="en-US" dirty="0"/>
            </a:b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D3E3511-4164-487B-9336-CB19AC4FE92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20799" y="2104009"/>
            <a:ext cx="4481652" cy="3698450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ED274F2-E664-4A6F-B6F2-C66863F87C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15808" y="2110044"/>
            <a:ext cx="4671957" cy="3537848"/>
          </a:xfrm>
        </p:spPr>
      </p:pic>
    </p:spTree>
    <p:extLst>
      <p:ext uri="{BB962C8B-B14F-4D97-AF65-F5344CB8AC3E}">
        <p14:creationId xmlns:p14="http://schemas.microsoft.com/office/powerpoint/2010/main" val="167726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7A42A-374B-1C41-A76F-1081D7254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Walks Scores vs Airbnb Listings &amp; Ave Price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D8299-1DF5-E44C-9999-D18BECE7E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Question: Do Walk Scores have an effect on Airbnb Listings count and Average Price per Night? </a:t>
            </a:r>
          </a:p>
          <a:p>
            <a:r>
              <a:rPr lang="en-US" dirty="0"/>
              <a:t>Analysis</a:t>
            </a:r>
          </a:p>
          <a:p>
            <a:pPr lvl="1"/>
            <a:r>
              <a:rPr lang="en-US" dirty="0"/>
              <a:t>When comparing walk score to the Airbnb listings, the dominate amount of Airbnb listings in Texas are considered “Car-Dependent”</a:t>
            </a:r>
          </a:p>
          <a:p>
            <a:pPr lvl="1"/>
            <a:r>
              <a:rPr lang="en-US" dirty="0"/>
              <a:t>When comparing the average price of Airbnb listings, it does not show any strong correlations with the walk score rating.</a:t>
            </a:r>
          </a:p>
        </p:txBody>
      </p:sp>
    </p:spTree>
    <p:extLst>
      <p:ext uri="{BB962C8B-B14F-4D97-AF65-F5344CB8AC3E}">
        <p14:creationId xmlns:p14="http://schemas.microsoft.com/office/powerpoint/2010/main" val="3798585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FFB13-F67D-40F7-ACFD-A3DB8116E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Population/Census Data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9DC53-DAB6-4A2F-801A-94ADC71A59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Population Data vs Airbnb Ave Rates</a:t>
            </a:r>
          </a:p>
        </p:txBody>
      </p:sp>
    </p:spTree>
    <p:extLst>
      <p:ext uri="{BB962C8B-B14F-4D97-AF65-F5344CB8AC3E}">
        <p14:creationId xmlns:p14="http://schemas.microsoft.com/office/powerpoint/2010/main" val="1842744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89A09-0F20-7B4D-9504-7E04EC1C0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Airbnb Average Rates vs Cities’ Population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E98FB33-D65A-4C31-A898-FFD823E6AFB1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1402671" y="2163185"/>
            <a:ext cx="4987911" cy="3325274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82DB20B-8223-43E2-BF49-A896CC00380B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>
          <a:blip r:embed="rId3"/>
          <a:stretch>
            <a:fillRect/>
          </a:stretch>
        </p:blipFill>
        <p:spPr>
          <a:xfrm>
            <a:off x="6096000" y="2164773"/>
            <a:ext cx="4982440" cy="3321627"/>
          </a:xfrm>
        </p:spPr>
      </p:pic>
    </p:spTree>
    <p:extLst>
      <p:ext uri="{BB962C8B-B14F-4D97-AF65-F5344CB8AC3E}">
        <p14:creationId xmlns:p14="http://schemas.microsoft.com/office/powerpoint/2010/main" val="371613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C66C932-2F75-4355-A2A3-A00CB0548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Airbnb Average Rates vs Cities’ Population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C058FD-0E48-407A-99C6-B49388FFC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Question: Is there a correlation between Airbnb average rate changes and population changes on a city level? </a:t>
            </a:r>
          </a:p>
          <a:p>
            <a:r>
              <a:rPr lang="en-US" dirty="0"/>
              <a:t>Analysis:</a:t>
            </a:r>
          </a:p>
          <a:p>
            <a:pPr lvl="1"/>
            <a:r>
              <a:rPr lang="en-US" dirty="0"/>
              <a:t>Population per city increases over time.</a:t>
            </a:r>
          </a:p>
          <a:p>
            <a:pPr lvl="1"/>
            <a:r>
              <a:rPr lang="en-US" dirty="0"/>
              <a:t>Airbnb rates seem to fluctuate in small intervals </a:t>
            </a:r>
          </a:p>
          <a:p>
            <a:pPr lvl="1"/>
            <a:r>
              <a:rPr lang="en-US" dirty="0"/>
              <a:t>Cannot conclude there is a correlation between the two variables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655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BD811-D017-4804-B469-F3022D8D4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Airbnb Average Rate vs State Population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D6D780F-9CBB-45D1-8035-09FAD6F5904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08699" y="2127335"/>
            <a:ext cx="4993751" cy="3329167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A72D935-97B3-4E3F-9F5B-FF621F662D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10861" y="2127335"/>
            <a:ext cx="4993752" cy="3329167"/>
          </a:xfrm>
        </p:spPr>
      </p:pic>
    </p:spTree>
    <p:extLst>
      <p:ext uri="{BB962C8B-B14F-4D97-AF65-F5344CB8AC3E}">
        <p14:creationId xmlns:p14="http://schemas.microsoft.com/office/powerpoint/2010/main" val="1349981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2C1F7-D252-409D-AC3E-5E534530B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Airbnb Average Rate vs State Population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98732-CF59-4712-A0C1-4BDC8A107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Question: Is there a correlation between Airbnb average rates and Texas’ population change? </a:t>
            </a:r>
          </a:p>
          <a:p>
            <a:r>
              <a:rPr lang="en-US" dirty="0"/>
              <a:t>Analysis: </a:t>
            </a:r>
          </a:p>
          <a:p>
            <a:pPr lvl="1"/>
            <a:r>
              <a:rPr lang="en-US" dirty="0"/>
              <a:t>Population and average rates on a state level both increase with time. </a:t>
            </a:r>
          </a:p>
          <a:p>
            <a:pPr lvl="1"/>
            <a:r>
              <a:rPr lang="en-US" dirty="0"/>
              <a:t>Potential positive correlation between the two variables.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162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51D49-3431-479A-9C67-0FFFECD0E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Airbnb Average Rate vs Poverty Levels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4F3FE72-C2BE-4D73-A355-DCA811DD439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68497" y="2233867"/>
            <a:ext cx="4833953" cy="3222635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3BB6407-21D9-4F2B-8579-F2B92B9D10D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70659" y="2233867"/>
            <a:ext cx="4833954" cy="3222635"/>
          </a:xfrm>
        </p:spPr>
      </p:pic>
    </p:spTree>
    <p:extLst>
      <p:ext uri="{BB962C8B-B14F-4D97-AF65-F5344CB8AC3E}">
        <p14:creationId xmlns:p14="http://schemas.microsoft.com/office/powerpoint/2010/main" val="3428801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8B14F-54A2-4909-B394-09A06A00A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Airbnb Average Rate vs Poverty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C38F4-2CBB-41B0-93B9-C1364F9D6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Question: Is there a correlation between Airbnb average rate and family count under poverty level in Texas? </a:t>
            </a:r>
          </a:p>
          <a:p>
            <a:r>
              <a:rPr lang="en-US" dirty="0"/>
              <a:t>Analysis:</a:t>
            </a:r>
          </a:p>
          <a:p>
            <a:pPr lvl="1"/>
            <a:r>
              <a:rPr lang="en-US" dirty="0"/>
              <a:t>Poverty level increase over time but starts to decrease 2014 and afterwards</a:t>
            </a:r>
          </a:p>
          <a:p>
            <a:pPr lvl="1"/>
            <a:r>
              <a:rPr lang="en-US" dirty="0"/>
              <a:t>Potential negative correlation post 2014 as renting out spaces may’ve become an additional source of income families under poverty levels utilized.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75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1D547-B137-41DE-B188-639472C98D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Restaurants Rating &amp; List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B691D8-F1C4-4AE5-B93B-D85626E9A3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740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D983A-4C85-B947-A83A-A230F7D52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ADF76-3A46-C247-A360-7B1CDED93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Airbnb Findings: Listings and Cost</a:t>
            </a:r>
          </a:p>
          <a:p>
            <a:r>
              <a:rPr lang="en-US" dirty="0"/>
              <a:t>Factors Impacting Airbnb variables:</a:t>
            </a:r>
          </a:p>
          <a:p>
            <a:pPr lvl="1"/>
            <a:r>
              <a:rPr lang="en-US" dirty="0"/>
              <a:t>Walk Scores</a:t>
            </a:r>
          </a:p>
          <a:p>
            <a:pPr lvl="1"/>
            <a:r>
              <a:rPr lang="en-US" dirty="0"/>
              <a:t>Population/Census Data</a:t>
            </a:r>
          </a:p>
          <a:p>
            <a:pPr lvl="1"/>
            <a:r>
              <a:rPr lang="en-US" dirty="0"/>
              <a:t>Restaurants Rating &amp; List</a:t>
            </a:r>
          </a:p>
        </p:txBody>
      </p:sp>
    </p:spTree>
    <p:extLst>
      <p:ext uri="{BB962C8B-B14F-4D97-AF65-F5344CB8AC3E}">
        <p14:creationId xmlns:p14="http://schemas.microsoft.com/office/powerpoint/2010/main" val="1616197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CA15-DB6E-4BF1-ABBB-FFB8BAA1B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Restaurants Rating &amp; List</a:t>
            </a:r>
          </a:p>
        </p:txBody>
      </p:sp>
      <p:pic>
        <p:nvPicPr>
          <p:cNvPr id="4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9F47971-236F-4019-9EFC-AC4FD8B213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6264" y="2133600"/>
            <a:ext cx="6609482" cy="3778250"/>
          </a:xfrm>
        </p:spPr>
      </p:pic>
    </p:spTree>
    <p:extLst>
      <p:ext uri="{BB962C8B-B14F-4D97-AF65-F5344CB8AC3E}">
        <p14:creationId xmlns:p14="http://schemas.microsoft.com/office/powerpoint/2010/main" val="326846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355DF-7C65-43B5-8275-35A8A7324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Restaurants Rating &amp; List for Airbnb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BDB42-C88C-4849-93E2-889D2DB8A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YELP API  the restaurants information that includes business names, phone numbers, addresses, distances, &amp; rating.</a:t>
            </a:r>
          </a:p>
          <a:p>
            <a:r>
              <a:rPr lang="en-US" dirty="0"/>
              <a:t>YELP Fusion API allows an individual to review millions of businesses across 32 countries. </a:t>
            </a:r>
          </a:p>
          <a:p>
            <a:r>
              <a:rPr lang="en-US" dirty="0"/>
              <a:t>It is much easier to locate the top rating restaurants in Texas with the YELP API.</a:t>
            </a:r>
          </a:p>
          <a:p>
            <a:r>
              <a:rPr lang="en-US" dirty="0"/>
              <a:t>The rating and the </a:t>
            </a:r>
            <a:r>
              <a:rPr lang="en-US"/>
              <a:t>restaurants list </a:t>
            </a:r>
            <a:r>
              <a:rPr lang="en-US" dirty="0"/>
              <a:t>at your fingertip.</a:t>
            </a:r>
          </a:p>
        </p:txBody>
      </p:sp>
    </p:spTree>
    <p:extLst>
      <p:ext uri="{BB962C8B-B14F-4D97-AF65-F5344CB8AC3E}">
        <p14:creationId xmlns:p14="http://schemas.microsoft.com/office/powerpoint/2010/main" val="38041283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D2C93-E0F7-1C4A-85D8-E603AB9BF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35FB3-014F-AC43-BDC3-81714B806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Kaggle CSV Airbnb Data Set: </a:t>
            </a:r>
          </a:p>
          <a:p>
            <a:r>
              <a:rPr lang="en-US" dirty="0"/>
              <a:t>https://</a:t>
            </a:r>
            <a:r>
              <a:rPr lang="en-US" dirty="0" err="1"/>
              <a:t>www.kaggle.com</a:t>
            </a:r>
            <a:r>
              <a:rPr lang="en-US" dirty="0"/>
              <a:t>/</a:t>
            </a:r>
            <a:r>
              <a:rPr lang="en-US" dirty="0" err="1"/>
              <a:t>PromptCloudHQ</a:t>
            </a:r>
            <a:r>
              <a:rPr lang="en-US" dirty="0"/>
              <a:t>/</a:t>
            </a:r>
            <a:r>
              <a:rPr lang="en-US" dirty="0" err="1"/>
              <a:t>airbnb</a:t>
            </a:r>
            <a:r>
              <a:rPr lang="en-US" dirty="0"/>
              <a:t>-</a:t>
            </a:r>
          </a:p>
          <a:p>
            <a:r>
              <a:rPr lang="en-US" dirty="0"/>
              <a:t>property-data-from-</a:t>
            </a:r>
            <a:r>
              <a:rPr lang="en-US" dirty="0" err="1"/>
              <a:t>texas</a:t>
            </a:r>
            <a:endParaRPr lang="en-US" dirty="0"/>
          </a:p>
          <a:p>
            <a:r>
              <a:rPr lang="en-US" dirty="0"/>
              <a:t>API’s: Yelp, Zillow, USA Census </a:t>
            </a:r>
            <a:r>
              <a:rPr lang="en-US" dirty="0" err="1"/>
              <a:t>Berueu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274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3CC53-77F3-4BD6-AD2E-9F652F09A1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Airbnb Findings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A30744-084D-427B-B9CD-26E87ACA9B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Listings and Cost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3149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9BEE7-3ECD-4A05-91A0-78F843E1F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Airbnb Findings: Total Listings </a:t>
            </a:r>
          </a:p>
        </p:txBody>
      </p:sp>
      <p:pic>
        <p:nvPicPr>
          <p:cNvPr id="2052" name="Picture 4" descr="AirBNB_Over_Time.png">
            <a:extLst>
              <a:ext uri="{FF2B5EF4-FFF2-40B4-BE49-F238E27FC236}">
                <a16:creationId xmlns:a16="http://schemas.microsoft.com/office/drawing/2014/main" id="{C9C102DB-415A-4FAF-B61A-5E8942AF7FE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38309" y="1390539"/>
            <a:ext cx="6115383" cy="4076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6569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E48E8-7C5F-430B-A8C6-63ADF6082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Airbnb Findings: Top 5 Cities Listings </a:t>
            </a:r>
          </a:p>
        </p:txBody>
      </p:sp>
      <p:pic>
        <p:nvPicPr>
          <p:cNvPr id="4" name="Picture 2" descr="Number_Listiings_Top_5.png">
            <a:extLst>
              <a:ext uri="{FF2B5EF4-FFF2-40B4-BE49-F238E27FC236}">
                <a16:creationId xmlns:a16="http://schemas.microsoft.com/office/drawing/2014/main" id="{4798B021-2595-4EC5-8891-8A66591C3CE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212" y="1733592"/>
            <a:ext cx="6177526" cy="411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694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F7808-54E3-480C-9CC9-EC08AD2F4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Airbnb Findings: Listings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D7384-BC52-4C26-AE3A-4D9AB62E0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Total Airbnb Listings vs five most popular cities:</a:t>
            </a:r>
          </a:p>
          <a:p>
            <a:pPr lvl="1"/>
            <a:r>
              <a:rPr lang="en-US" dirty="0"/>
              <a:t> It appears that the overall number of listings trends noticeably </a:t>
            </a:r>
            <a:r>
              <a:rPr lang="en-US"/>
              <a:t>upward but </a:t>
            </a:r>
            <a:r>
              <a:rPr lang="en-US" dirty="0"/>
              <a:t>the popular cities don't increase to account for the change. </a:t>
            </a:r>
          </a:p>
          <a:p>
            <a:pPr lvl="1"/>
            <a:r>
              <a:rPr lang="en-US" dirty="0"/>
              <a:t>This means the increase in listings is due to more listings in a variety of cities.</a:t>
            </a:r>
          </a:p>
        </p:txBody>
      </p:sp>
    </p:spTree>
    <p:extLst>
      <p:ext uri="{BB962C8B-B14F-4D97-AF65-F5344CB8AC3E}">
        <p14:creationId xmlns:p14="http://schemas.microsoft.com/office/powerpoint/2010/main" val="2528324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4D6F2-265D-4431-9018-41F54D2B2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Airbnb Findings: Top 15 Cities Cost</a:t>
            </a:r>
          </a:p>
        </p:txBody>
      </p:sp>
      <p:pic>
        <p:nvPicPr>
          <p:cNvPr id="3076" name="Picture 4" descr="Most_Popular_Cost.png">
            <a:extLst>
              <a:ext uri="{FF2B5EF4-FFF2-40B4-BE49-F238E27FC236}">
                <a16:creationId xmlns:a16="http://schemas.microsoft.com/office/drawing/2014/main" id="{5669D261-790C-490E-BD84-A790614EBF69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353" y="2317073"/>
            <a:ext cx="4715098" cy="3143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Most_Popular_Total_Listings.png">
            <a:extLst>
              <a:ext uri="{FF2B5EF4-FFF2-40B4-BE49-F238E27FC236}">
                <a16:creationId xmlns:a16="http://schemas.microsoft.com/office/drawing/2014/main" id="{64574213-D1A7-4786-BDAE-A58D1973806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514" y="2309136"/>
            <a:ext cx="4715099" cy="3143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5846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4B479-D82A-429A-B4A0-A1C7FC60E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Airbnb Findings: Top 15 Cities Cost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A0150-2572-4427-92CA-72F2FF0C9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Average Cost in Top 15 Cities:</a:t>
            </a:r>
          </a:p>
          <a:p>
            <a:pPr lvl="1"/>
            <a:r>
              <a:rPr lang="en-US" dirty="0"/>
              <a:t>Vacation spots will cost more money. </a:t>
            </a:r>
          </a:p>
          <a:p>
            <a:pPr lvl="1"/>
            <a:r>
              <a:rPr lang="en-US" dirty="0"/>
              <a:t>The anomaly here is College Station, it seems that Aggies are willing to pay more in order to stay near their alma mater.</a:t>
            </a:r>
          </a:p>
        </p:txBody>
      </p:sp>
    </p:spTree>
    <p:extLst>
      <p:ext uri="{BB962C8B-B14F-4D97-AF65-F5344CB8AC3E}">
        <p14:creationId xmlns:p14="http://schemas.microsoft.com/office/powerpoint/2010/main" val="4026787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C27B0-D43D-427D-B461-30769294F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 Scores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4A7A2-8EAA-4FE3-B78D-6AE8BB6905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Walks Scores vs Airbnb Listings &amp; Ave Price</a:t>
            </a:r>
          </a:p>
        </p:txBody>
      </p:sp>
    </p:spTree>
    <p:extLst>
      <p:ext uri="{BB962C8B-B14F-4D97-AF65-F5344CB8AC3E}">
        <p14:creationId xmlns:p14="http://schemas.microsoft.com/office/powerpoint/2010/main" val="112147107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Override1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658</TotalTime>
  <Words>544</Words>
  <Application>Microsoft Office PowerPoint</Application>
  <PresentationFormat>Widescreen</PresentationFormat>
  <Paragraphs>67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Century Gothic</vt:lpstr>
      <vt:lpstr>Wingdings 3</vt:lpstr>
      <vt:lpstr>Wisp</vt:lpstr>
      <vt:lpstr>Airbnb Analysis – Texas </vt:lpstr>
      <vt:lpstr>Outline </vt:lpstr>
      <vt:lpstr>Airbnb Findings</vt:lpstr>
      <vt:lpstr>Airbnb Findings: Total Listings </vt:lpstr>
      <vt:lpstr>Airbnb Findings: Top 5 Cities Listings </vt:lpstr>
      <vt:lpstr>Airbnb Findings: Listings </vt:lpstr>
      <vt:lpstr>Airbnb Findings: Top 15 Cities Cost</vt:lpstr>
      <vt:lpstr>Airbnb Findings: Top 15 Cities Cost</vt:lpstr>
      <vt:lpstr>Walk Scores</vt:lpstr>
      <vt:lpstr>Walks Scores vs Airbnb Listings &amp; Ave Price </vt:lpstr>
      <vt:lpstr>Walks Scores vs Airbnb Listings &amp; Ave Price</vt:lpstr>
      <vt:lpstr>Population/Census Data </vt:lpstr>
      <vt:lpstr>Airbnb Average Rates vs Cities’ Population</vt:lpstr>
      <vt:lpstr>Airbnb Average Rates vs Cities’ Population</vt:lpstr>
      <vt:lpstr>Airbnb Average Rate vs State Population</vt:lpstr>
      <vt:lpstr>Airbnb Average Rate vs State Population</vt:lpstr>
      <vt:lpstr>Airbnb Average Rate vs Poverty Levels</vt:lpstr>
      <vt:lpstr>Airbnb Average Rate vs Poverty Levels</vt:lpstr>
      <vt:lpstr>Restaurants Rating &amp; List</vt:lpstr>
      <vt:lpstr>Restaurants Rating &amp; List</vt:lpstr>
      <vt:lpstr>Restaurants Rating &amp; List for Airbnb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Sohail Ayaz Bukhari</dc:creator>
  <cp:lastModifiedBy>Nader Elkhatib</cp:lastModifiedBy>
  <cp:revision>18</cp:revision>
  <dcterms:created xsi:type="dcterms:W3CDTF">2019-07-19T01:00:50Z</dcterms:created>
  <dcterms:modified xsi:type="dcterms:W3CDTF">2019-07-20T15:00:25Z</dcterms:modified>
</cp:coreProperties>
</file>