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2B4D-7924-422C-996A-0C0B16EF6E6D}" type="datetimeFigureOut">
              <a:rPr lang="en-US" smtClean="0"/>
              <a:t>2/10/2015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C6C74-AF3C-4CA3-8C99-F867186F5ED7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2B4D-7924-422C-996A-0C0B16EF6E6D}" type="datetimeFigureOut">
              <a:rPr lang="en-US" smtClean="0"/>
              <a:t>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C6C74-AF3C-4CA3-8C99-F867186F5ED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2B4D-7924-422C-996A-0C0B16EF6E6D}" type="datetimeFigureOut">
              <a:rPr lang="en-US" smtClean="0"/>
              <a:t>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C6C74-AF3C-4CA3-8C99-F867186F5ED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2B4D-7924-422C-996A-0C0B16EF6E6D}" type="datetimeFigureOut">
              <a:rPr lang="en-US" smtClean="0"/>
              <a:t>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C6C74-AF3C-4CA3-8C99-F867186F5ED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2B4D-7924-422C-996A-0C0B16EF6E6D}" type="datetimeFigureOut">
              <a:rPr lang="en-US" smtClean="0"/>
              <a:t>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C6C74-AF3C-4CA3-8C99-F867186F5ED7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2B4D-7924-422C-996A-0C0B16EF6E6D}" type="datetimeFigureOut">
              <a:rPr lang="en-US" smtClean="0"/>
              <a:t>2/10/2015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C6C74-AF3C-4CA3-8C99-F867186F5ED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2B4D-7924-422C-996A-0C0B16EF6E6D}" type="datetimeFigureOut">
              <a:rPr lang="en-US" smtClean="0"/>
              <a:t>2/10/2015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C6C74-AF3C-4CA3-8C99-F867186F5ED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2B4D-7924-422C-996A-0C0B16EF6E6D}" type="datetimeFigureOut">
              <a:rPr lang="en-US" smtClean="0"/>
              <a:t>2/10/2015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C6C74-AF3C-4CA3-8C99-F867186F5ED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2B4D-7924-422C-996A-0C0B16EF6E6D}" type="datetimeFigureOut">
              <a:rPr lang="en-US" smtClean="0"/>
              <a:t>2/10/2015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C6C74-AF3C-4CA3-8C99-F867186F5ED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2B4D-7924-422C-996A-0C0B16EF6E6D}" type="datetimeFigureOut">
              <a:rPr lang="en-US" smtClean="0"/>
              <a:t>2/10/2015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C6C74-AF3C-4CA3-8C99-F867186F5ED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2B4D-7924-422C-996A-0C0B16EF6E6D}" type="datetimeFigureOut">
              <a:rPr lang="en-US" smtClean="0"/>
              <a:t>2/10/2015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4FC6C74-AF3C-4CA3-8C99-F867186F5ED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7DD2B4D-7924-422C-996A-0C0B16EF6E6D}" type="datetimeFigureOut">
              <a:rPr lang="en-US" smtClean="0"/>
              <a:t>2/10/2015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4FC6C74-AF3C-4CA3-8C99-F867186F5ED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8763000" cy="1470025"/>
          </a:xfrm>
        </p:spPr>
        <p:txBody>
          <a:bodyPr>
            <a:normAutofit/>
          </a:bodyPr>
          <a:lstStyle/>
          <a:p>
            <a:pPr algn="l"/>
            <a:r>
              <a:rPr lang="en-US" sz="7200" dirty="0" smtClean="0"/>
              <a:t>Functions In C++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600200"/>
            <a:ext cx="8915400" cy="5257800"/>
          </a:xfrm>
        </p:spPr>
        <p:txBody>
          <a:bodyPr/>
          <a:lstStyle/>
          <a:p>
            <a:pPr algn="l">
              <a:buFont typeface="Wingdings" pitchFamily="2" charset="2"/>
              <a:buChar char="Ø"/>
            </a:pPr>
            <a:r>
              <a:rPr lang="en-US" dirty="0" smtClean="0"/>
              <a:t> Main Function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 smtClean="0"/>
              <a:t>Function Prototyping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 smtClean="0"/>
              <a:t>Call By Reference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 smtClean="0"/>
              <a:t>Return By Reference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 smtClean="0"/>
              <a:t>Inline Function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 smtClean="0"/>
              <a:t>Default Arguments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 smtClean="0"/>
              <a:t>const Arguments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 smtClean="0"/>
              <a:t>Function Overloading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 smtClean="0"/>
              <a:t>Friend and Virtual Functions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 smtClean="0"/>
              <a:t>Math Library Functions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Some of the situation where inline </a:t>
            </a:r>
            <a:r>
              <a:rPr lang="en-US" dirty="0" err="1" smtClean="0"/>
              <a:t>expension</a:t>
            </a:r>
            <a:r>
              <a:rPr lang="en-US" dirty="0" smtClean="0"/>
              <a:t> may not work are: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/>
              <a:t>For the function </a:t>
            </a:r>
            <a:r>
              <a:rPr lang="en-US" b="1" dirty="0" smtClean="0"/>
              <a:t>returning values</a:t>
            </a:r>
            <a:r>
              <a:rPr lang="en-US" dirty="0" smtClean="0"/>
              <a:t>, if a </a:t>
            </a:r>
            <a:r>
              <a:rPr lang="en-US" b="1" dirty="0" smtClean="0"/>
              <a:t>loop</a:t>
            </a:r>
            <a:r>
              <a:rPr lang="en-US" dirty="0" smtClean="0"/>
              <a:t>, a </a:t>
            </a:r>
            <a:r>
              <a:rPr lang="en-US" b="1" dirty="0" smtClean="0"/>
              <a:t>switch</a:t>
            </a:r>
            <a:r>
              <a:rPr lang="en-US" dirty="0" smtClean="0"/>
              <a:t>, or a </a:t>
            </a:r>
            <a:r>
              <a:rPr lang="en-US" b="1" dirty="0" err="1" smtClean="0"/>
              <a:t>goto</a:t>
            </a:r>
            <a:r>
              <a:rPr lang="en-US" dirty="0" smtClean="0"/>
              <a:t> exist.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/>
              <a:t>For a function not returning values, if a return statement exist.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/>
              <a:t>if a function contains </a:t>
            </a:r>
            <a:r>
              <a:rPr lang="en-US" b="1" dirty="0" smtClean="0"/>
              <a:t>static </a:t>
            </a:r>
            <a:r>
              <a:rPr lang="en-US" dirty="0" smtClean="0"/>
              <a:t>variables.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/>
              <a:t>if inline functions are </a:t>
            </a:r>
            <a:r>
              <a:rPr lang="en-US" b="1" dirty="0" smtClean="0"/>
              <a:t>recursive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Default Arguments to the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i="1" dirty="0" smtClean="0"/>
              <a:t> C++ allows us to call a function without specifying all of its arguments. </a:t>
            </a:r>
          </a:p>
          <a:p>
            <a:r>
              <a:rPr lang="en-US" sz="2000" i="1" dirty="0" smtClean="0"/>
              <a:t> </a:t>
            </a:r>
            <a:r>
              <a:rPr lang="en-US" sz="2000" i="1" dirty="0" smtClean="0"/>
              <a:t>In such a cases the function assigns a </a:t>
            </a:r>
            <a:r>
              <a:rPr lang="en-US" sz="2000" b="1" i="1" dirty="0" smtClean="0"/>
              <a:t>default value </a:t>
            </a:r>
            <a:r>
              <a:rPr lang="en-US" sz="2000" i="1" dirty="0" smtClean="0"/>
              <a:t>to the parameter which does not have a matching arguments.</a:t>
            </a:r>
          </a:p>
          <a:p>
            <a:r>
              <a:rPr lang="en-US" sz="2000" b="1" i="1" dirty="0" smtClean="0"/>
              <a:t> </a:t>
            </a:r>
            <a:r>
              <a:rPr lang="en-US" sz="2000" b="1" i="1" dirty="0" smtClean="0"/>
              <a:t>Example:</a:t>
            </a:r>
          </a:p>
          <a:p>
            <a:pPr lvl="1"/>
            <a:r>
              <a:rPr lang="en-US" sz="1800" b="1" i="1" dirty="0" smtClean="0"/>
              <a:t>// function definition:</a:t>
            </a:r>
          </a:p>
          <a:p>
            <a:pPr lvl="1">
              <a:buNone/>
            </a:pPr>
            <a:r>
              <a:rPr lang="en-US" sz="1800" i="1" dirty="0" smtClean="0"/>
              <a:t>	float </a:t>
            </a:r>
            <a:r>
              <a:rPr lang="en-US" sz="1800" i="1" dirty="0" smtClean="0"/>
              <a:t>amount(float principal, float time, float rate=0.15) </a:t>
            </a:r>
            <a:r>
              <a:rPr lang="en-US" sz="1800" i="1" dirty="0" smtClean="0"/>
              <a:t>//</a:t>
            </a:r>
          </a:p>
          <a:p>
            <a:pPr lvl="1">
              <a:buNone/>
            </a:pPr>
            <a:r>
              <a:rPr lang="en-US" sz="1800" b="1" i="1" dirty="0" smtClean="0"/>
              <a:t>Function call:</a:t>
            </a:r>
          </a:p>
          <a:p>
            <a:pPr lvl="1">
              <a:buNone/>
            </a:pPr>
            <a:r>
              <a:rPr lang="en-US" sz="1800" i="1" dirty="0" smtClean="0"/>
              <a:t>amount(2000.00, 5); // one </a:t>
            </a:r>
            <a:r>
              <a:rPr lang="en-US" sz="1800" i="1" dirty="0" err="1" smtClean="0"/>
              <a:t>arg</a:t>
            </a:r>
            <a:r>
              <a:rPr lang="en-US" sz="1800" i="1" dirty="0" smtClean="0"/>
              <a:t> is missing</a:t>
            </a:r>
          </a:p>
          <a:p>
            <a:pPr lvl="1">
              <a:buNone/>
            </a:pPr>
            <a:endParaRPr lang="en-US" sz="1800" i="1" dirty="0" smtClean="0"/>
          </a:p>
          <a:p>
            <a:pPr lvl="1">
              <a:buNone/>
            </a:pPr>
            <a:r>
              <a:rPr lang="en-US" sz="1800" i="1" dirty="0" smtClean="0"/>
              <a:t>Note: </a:t>
            </a:r>
          </a:p>
          <a:p>
            <a:pPr lvl="1">
              <a:buNone/>
            </a:pPr>
            <a:r>
              <a:rPr lang="en-US" sz="1800" i="1" dirty="0" smtClean="0"/>
              <a:t>We can't provide a default value to a particular </a:t>
            </a:r>
            <a:r>
              <a:rPr lang="en-US" sz="1800" i="1" dirty="0" err="1" smtClean="0"/>
              <a:t>arg</a:t>
            </a:r>
            <a:r>
              <a:rPr lang="en-US" sz="1800" i="1" dirty="0" smtClean="0"/>
              <a:t>  in the middle of the </a:t>
            </a:r>
            <a:r>
              <a:rPr lang="en-US" sz="1800" i="1" dirty="0" err="1" smtClean="0"/>
              <a:t>args</a:t>
            </a:r>
            <a:r>
              <a:rPr lang="en-US" sz="1800" i="1" dirty="0" smtClean="0"/>
              <a:t> list.</a:t>
            </a:r>
          </a:p>
          <a:p>
            <a:pPr lvl="1">
              <a:buNone/>
            </a:pPr>
            <a:r>
              <a:rPr lang="en-US" sz="1800" dirty="0" smtClean="0"/>
              <a:t>amount(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i</a:t>
            </a:r>
            <a:r>
              <a:rPr lang="en-US" sz="1800" dirty="0" smtClean="0"/>
              <a:t>, </a:t>
            </a:r>
            <a:r>
              <a:rPr lang="en-US" sz="1800" dirty="0" err="1" smtClean="0"/>
              <a:t>int</a:t>
            </a:r>
            <a:r>
              <a:rPr lang="en-US" sz="1800" dirty="0" smtClean="0"/>
              <a:t> k=0) // legal</a:t>
            </a:r>
          </a:p>
          <a:p>
            <a:pPr lvl="1">
              <a:buNone/>
            </a:pPr>
            <a:r>
              <a:rPr lang="en-US" sz="1800" dirty="0" smtClean="0"/>
              <a:t>amount(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i</a:t>
            </a:r>
            <a:r>
              <a:rPr lang="en-US" sz="1800" dirty="0" smtClean="0"/>
              <a:t>=0, </a:t>
            </a:r>
            <a:r>
              <a:rPr lang="en-US" sz="1800" dirty="0" err="1" smtClean="0"/>
              <a:t>int</a:t>
            </a:r>
            <a:r>
              <a:rPr lang="en-US" sz="1800" dirty="0" smtClean="0"/>
              <a:t> k)// illegal</a:t>
            </a:r>
          </a:p>
          <a:p>
            <a:pPr lvl="1">
              <a:buNone/>
            </a:pPr>
            <a:r>
              <a:rPr lang="en-US" sz="1800" dirty="0" smtClean="0"/>
              <a:t>amount(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i</a:t>
            </a:r>
            <a:r>
              <a:rPr lang="en-US" sz="1800" dirty="0" smtClean="0"/>
              <a:t>=5, </a:t>
            </a:r>
            <a:r>
              <a:rPr lang="en-US" sz="1800" dirty="0" err="1" smtClean="0"/>
              <a:t>int</a:t>
            </a:r>
            <a:r>
              <a:rPr lang="en-US" sz="1800" dirty="0" smtClean="0"/>
              <a:t> k=4)//legal</a:t>
            </a:r>
          </a:p>
          <a:p>
            <a:pPr lvl="1">
              <a:buNone/>
            </a:pPr>
            <a:endParaRPr lang="en-US" sz="1800" b="1" i="1" dirty="0" smtClean="0"/>
          </a:p>
          <a:p>
            <a:pPr lvl="1">
              <a:buNone/>
            </a:pPr>
            <a:endParaRPr lang="en-US" sz="18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const</a:t>
            </a:r>
            <a:r>
              <a:rPr lang="en-US" dirty="0" smtClean="0"/>
              <a:t> </a:t>
            </a:r>
            <a:r>
              <a:rPr lang="en-US" dirty="0" smtClean="0"/>
              <a:t>Arguments to the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In C++, an argument to the function can be declared as </a:t>
            </a:r>
            <a:r>
              <a:rPr lang="en-US" b="1" dirty="0" smtClean="0"/>
              <a:t>const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strlen</a:t>
            </a:r>
            <a:r>
              <a:rPr lang="en-US" dirty="0" smtClean="0"/>
              <a:t>(</a:t>
            </a:r>
            <a:r>
              <a:rPr lang="en-US" b="1" dirty="0" smtClean="0"/>
              <a:t>const</a:t>
            </a:r>
            <a:r>
              <a:rPr lang="en-US" dirty="0" smtClean="0"/>
              <a:t> char *p)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length(</a:t>
            </a:r>
            <a:r>
              <a:rPr lang="en-US" b="1" dirty="0" smtClean="0"/>
              <a:t>const</a:t>
            </a:r>
            <a:r>
              <a:rPr lang="en-US" dirty="0" smtClean="0"/>
              <a:t> string &amp;s)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 The qualifier </a:t>
            </a:r>
            <a:r>
              <a:rPr lang="en-US" b="1" dirty="0" smtClean="0"/>
              <a:t>const </a:t>
            </a:r>
            <a:r>
              <a:rPr lang="en-US" dirty="0" smtClean="0"/>
              <a:t>tells the compiler that the function should not modify the argument.</a:t>
            </a:r>
          </a:p>
          <a:p>
            <a:pPr lvl="1"/>
            <a:r>
              <a:rPr lang="en-US" dirty="0" smtClean="0"/>
              <a:t>The compiler will generate an error when this condition is violated. 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Function Overloading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Friend and Virtual Functions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// Will study in another chapter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 Library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i="1" dirty="0" smtClean="0"/>
              <a:t>The standard C++ supports many math functions that can be used for performing certain commonly used calculations.</a:t>
            </a:r>
          </a:p>
          <a:p>
            <a:r>
              <a:rPr lang="en-US" sz="2000" i="1" dirty="0" smtClean="0"/>
              <a:t> </a:t>
            </a:r>
            <a:r>
              <a:rPr lang="en-US" sz="2000" i="1" dirty="0" smtClean="0"/>
              <a:t>most frequently used math library functions are as follows</a:t>
            </a:r>
          </a:p>
          <a:p>
            <a:pPr lvl="1"/>
            <a:r>
              <a:rPr lang="en-US" sz="2800" b="1" i="1" dirty="0" smtClean="0"/>
              <a:t>c</a:t>
            </a:r>
            <a:r>
              <a:rPr lang="en-US" sz="2800" b="1" i="1" dirty="0" smtClean="0"/>
              <a:t>eil(x), </a:t>
            </a:r>
            <a:r>
              <a:rPr lang="en-US" sz="2800" b="1" i="1" dirty="0" err="1" smtClean="0"/>
              <a:t>cos</a:t>
            </a:r>
            <a:r>
              <a:rPr lang="en-US" sz="2800" b="1" i="1" dirty="0" smtClean="0"/>
              <a:t>(x), exp(x) //e*, </a:t>
            </a:r>
            <a:r>
              <a:rPr lang="en-US" sz="2800" b="1" i="1" dirty="0" err="1" smtClean="0"/>
              <a:t>fabs</a:t>
            </a:r>
            <a:r>
              <a:rPr lang="en-US" sz="2800" b="1" i="1" dirty="0" smtClean="0"/>
              <a:t>(x), floor(x), log(x), log10(x), </a:t>
            </a:r>
            <a:r>
              <a:rPr lang="en-US" sz="2800" b="1" i="1" dirty="0" err="1" smtClean="0"/>
              <a:t>pow</a:t>
            </a:r>
            <a:r>
              <a:rPr lang="en-US" sz="2800" b="1" i="1" dirty="0" smtClean="0"/>
              <a:t>(</a:t>
            </a:r>
            <a:r>
              <a:rPr lang="en-US" sz="2800" b="1" i="1" dirty="0" err="1" smtClean="0"/>
              <a:t>x,y</a:t>
            </a:r>
            <a:r>
              <a:rPr lang="en-US" sz="2800" b="1" i="1" dirty="0" smtClean="0"/>
              <a:t>), sin(x), </a:t>
            </a:r>
            <a:r>
              <a:rPr lang="en-US" sz="2800" b="1" i="1" dirty="0" err="1" smtClean="0"/>
              <a:t>sqrt</a:t>
            </a:r>
            <a:r>
              <a:rPr lang="en-US" sz="2800" b="1" i="1" dirty="0" smtClean="0"/>
              <a:t>(x), tan(x), etc.</a:t>
            </a:r>
          </a:p>
          <a:p>
            <a:pPr lvl="1"/>
            <a:r>
              <a:rPr lang="en-US" sz="2800" i="1" dirty="0" err="1" smtClean="0"/>
              <a:t>Args</a:t>
            </a:r>
            <a:r>
              <a:rPr lang="en-US" sz="2800" i="1" dirty="0" smtClean="0"/>
              <a:t> x, y are of type </a:t>
            </a:r>
            <a:r>
              <a:rPr lang="en-US" sz="2800" b="1" i="1" dirty="0" smtClean="0"/>
              <a:t>double </a:t>
            </a:r>
            <a:r>
              <a:rPr lang="en-US" sz="2800" i="1" dirty="0" smtClean="0"/>
              <a:t>and all the function returns the </a:t>
            </a:r>
            <a:r>
              <a:rPr lang="en-US" sz="2800" b="1" i="1" dirty="0" smtClean="0"/>
              <a:t>double</a:t>
            </a:r>
            <a:r>
              <a:rPr lang="en-US" sz="2800" i="1" dirty="0" smtClean="0"/>
              <a:t> type.</a:t>
            </a:r>
          </a:p>
          <a:p>
            <a:pPr lvl="1"/>
            <a:r>
              <a:rPr lang="en-US" sz="2800" i="1" dirty="0" smtClean="0"/>
              <a:t>To use the math library function, we must include the header file </a:t>
            </a:r>
            <a:r>
              <a:rPr lang="en-US" sz="2800" b="1" i="1" dirty="0" err="1" smtClean="0"/>
              <a:t>math.h</a:t>
            </a:r>
            <a:r>
              <a:rPr lang="en-US" sz="2800" b="1" i="1" dirty="0" smtClean="0"/>
              <a:t> </a:t>
            </a:r>
            <a:endParaRPr lang="en-US" sz="28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mtClean="0"/>
              <a:t> 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651747" y="2551837"/>
            <a:ext cx="5840510" cy="280076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u="sng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Q  &amp;&amp; A</a:t>
            </a:r>
          </a:p>
          <a:p>
            <a:pPr algn="ctr">
              <a:buNone/>
            </a:pPr>
            <a:r>
              <a:rPr lang="en-US" sz="8800" b="1" u="sng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Thank You</a:t>
            </a:r>
            <a:endParaRPr lang="en-US" sz="8800" b="1" u="sng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Main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C does not specify any return type for the </a:t>
            </a:r>
            <a:r>
              <a:rPr lang="en-US" b="1" dirty="0" smtClean="0"/>
              <a:t>main</a:t>
            </a:r>
            <a:r>
              <a:rPr lang="en-US" dirty="0" smtClean="0"/>
              <a:t> function.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Main</a:t>
            </a:r>
            <a:r>
              <a:rPr lang="en-US" dirty="0" smtClean="0"/>
              <a:t> function is the starting point for the execution of a program.</a:t>
            </a:r>
          </a:p>
          <a:p>
            <a:r>
              <a:rPr lang="en-US" dirty="0" smtClean="0"/>
              <a:t> The definition of </a:t>
            </a:r>
            <a:r>
              <a:rPr lang="en-US" b="1" dirty="0" smtClean="0"/>
              <a:t>main</a:t>
            </a:r>
            <a:r>
              <a:rPr lang="en-US" dirty="0" smtClean="0"/>
              <a:t>() would look like</a:t>
            </a:r>
          </a:p>
          <a:p>
            <a:pPr lvl="1">
              <a:buNone/>
            </a:pPr>
            <a:r>
              <a:rPr lang="en-US" dirty="0" smtClean="0"/>
              <a:t>main(){</a:t>
            </a:r>
          </a:p>
          <a:p>
            <a:pPr lvl="1">
              <a:buNone/>
            </a:pPr>
            <a:r>
              <a:rPr lang="en-US" dirty="0" smtClean="0"/>
              <a:t>			//main program statements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}</a:t>
            </a:r>
          </a:p>
          <a:p>
            <a:pPr lvl="1">
              <a:buNone/>
            </a:pPr>
            <a:r>
              <a:rPr lang="en-US" dirty="0" smtClean="0"/>
              <a:t>This is perfectly valid because the </a:t>
            </a:r>
            <a:r>
              <a:rPr lang="en-US" b="1" dirty="0" smtClean="0"/>
              <a:t>main() </a:t>
            </a:r>
            <a:r>
              <a:rPr lang="en-US" dirty="0" smtClean="0"/>
              <a:t>in C does not return any value.</a:t>
            </a:r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Main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In C++, the main function returns a value of type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dirty="0" smtClean="0"/>
              <a:t>to the operating system.</a:t>
            </a:r>
          </a:p>
          <a:p>
            <a:pPr lvl="1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main(){</a:t>
            </a:r>
          </a:p>
          <a:p>
            <a:pPr lvl="1">
              <a:buNone/>
            </a:pPr>
            <a:r>
              <a:rPr lang="en-US" b="1" i="1" dirty="0" smtClean="0"/>
              <a:t>// main program statements</a:t>
            </a:r>
          </a:p>
          <a:p>
            <a:pPr lvl="1">
              <a:buNone/>
            </a:pPr>
            <a:endParaRPr lang="en-US" b="1" i="1" dirty="0" smtClean="0"/>
          </a:p>
          <a:p>
            <a:pPr lvl="1">
              <a:buNone/>
            </a:pPr>
            <a:r>
              <a:rPr lang="en-US" b="1" i="1" dirty="0" smtClean="0"/>
              <a:t>return 0;</a:t>
            </a:r>
            <a:endParaRPr lang="en-US" b="1" i="1" dirty="0" smtClean="0"/>
          </a:p>
          <a:p>
            <a:pPr lvl="1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Function </a:t>
            </a:r>
            <a:r>
              <a:rPr lang="en-US" dirty="0" smtClean="0"/>
              <a:t>Prototyping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1" dirty="0" smtClean="0"/>
              <a:t> Function prototyping is one of the major improvements  added to C++ functions.</a:t>
            </a:r>
          </a:p>
          <a:p>
            <a:r>
              <a:rPr lang="en-US" sz="2400" i="1" dirty="0" smtClean="0"/>
              <a:t> </a:t>
            </a:r>
            <a:r>
              <a:rPr lang="en-US" sz="2400" i="1" dirty="0" smtClean="0"/>
              <a:t>prototype describe the function interface to the compiler by giving details such as the number and type of arguments and the type of return values.</a:t>
            </a:r>
          </a:p>
          <a:p>
            <a:r>
              <a:rPr lang="en-US" sz="2400" i="1" dirty="0" smtClean="0"/>
              <a:t> Function prototyping is a </a:t>
            </a:r>
            <a:r>
              <a:rPr lang="en-US" sz="2400" b="1" i="1" dirty="0" smtClean="0"/>
              <a:t>declaration statement.</a:t>
            </a:r>
          </a:p>
          <a:p>
            <a:r>
              <a:rPr lang="en-US" sz="2400" b="1" i="1" dirty="0" smtClean="0"/>
              <a:t>Example:</a:t>
            </a:r>
          </a:p>
          <a:p>
            <a:pPr lvl="1">
              <a:buNone/>
            </a:pPr>
            <a:r>
              <a:rPr lang="en-US" sz="2000" b="1" i="1" dirty="0" smtClean="0"/>
              <a:t>//type function-name(</a:t>
            </a:r>
            <a:r>
              <a:rPr lang="en-US" sz="2000" b="1" i="1" dirty="0" err="1" smtClean="0"/>
              <a:t>args_list</a:t>
            </a:r>
            <a:r>
              <a:rPr lang="en-US" sz="2000" b="1" i="1" dirty="0" smtClean="0"/>
              <a:t>)</a:t>
            </a:r>
          </a:p>
          <a:p>
            <a:pPr lvl="1">
              <a:buNone/>
            </a:pPr>
            <a:r>
              <a:rPr lang="en-US" sz="2000" b="1" i="1" dirty="0" smtClean="0"/>
              <a:t>// float volume(</a:t>
            </a:r>
            <a:r>
              <a:rPr lang="en-US" sz="2000" b="1" i="1" dirty="0" err="1" smtClean="0"/>
              <a:t>int</a:t>
            </a:r>
            <a:r>
              <a:rPr lang="en-US" sz="2000" b="1" i="1" dirty="0" smtClean="0"/>
              <a:t> x, </a:t>
            </a:r>
            <a:r>
              <a:rPr lang="en-US" sz="2000" b="1" i="1" dirty="0" err="1" smtClean="0"/>
              <a:t>int</a:t>
            </a:r>
            <a:r>
              <a:rPr lang="en-US" sz="2000" b="1" i="1" dirty="0" smtClean="0"/>
              <a:t> y, </a:t>
            </a:r>
            <a:r>
              <a:rPr lang="en-US" sz="2000" b="1" i="1" dirty="0" err="1" smtClean="0"/>
              <a:t>int</a:t>
            </a:r>
            <a:r>
              <a:rPr lang="en-US" sz="2000" b="1" i="1" dirty="0" smtClean="0"/>
              <a:t> z);</a:t>
            </a:r>
            <a:endParaRPr lang="en-US" sz="2000" b="1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Function Prototyping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 In general, we can either include or exclude the variable names in the argument list of prototypes.</a:t>
            </a:r>
          </a:p>
          <a:p>
            <a:pPr>
              <a:buNone/>
            </a:pPr>
            <a:endParaRPr lang="en-US" sz="1800" dirty="0" smtClean="0"/>
          </a:p>
          <a:p>
            <a:r>
              <a:rPr lang="en-US" sz="1800" dirty="0" smtClean="0"/>
              <a:t> </a:t>
            </a:r>
            <a:r>
              <a:rPr lang="en-US" sz="1800" dirty="0" smtClean="0"/>
              <a:t>variable names are just placeholders and, if names are used, they don’t have to match the names used in the </a:t>
            </a:r>
            <a:r>
              <a:rPr lang="en-US" sz="1800" b="1" i="1" dirty="0" smtClean="0"/>
              <a:t>function call </a:t>
            </a:r>
            <a:r>
              <a:rPr lang="en-US" sz="1800" dirty="0" smtClean="0"/>
              <a:t>or </a:t>
            </a:r>
            <a:r>
              <a:rPr lang="en-US" sz="1800" b="1" i="1" dirty="0" smtClean="0"/>
              <a:t>function definition.</a:t>
            </a:r>
          </a:p>
          <a:p>
            <a:pPr>
              <a:buNone/>
            </a:pPr>
            <a:r>
              <a:rPr lang="en-US" sz="1800" b="1" i="1" dirty="0" smtClean="0"/>
              <a:t>// 		float volume(float, float, float);</a:t>
            </a:r>
          </a:p>
          <a:p>
            <a:r>
              <a:rPr lang="en-US" sz="1800" dirty="0" smtClean="0"/>
              <a:t> In the function definition, names are required because the </a:t>
            </a:r>
            <a:r>
              <a:rPr lang="en-US" sz="1800" dirty="0" err="1" smtClean="0"/>
              <a:t>args</a:t>
            </a:r>
            <a:r>
              <a:rPr lang="en-US" sz="1800" dirty="0" smtClean="0"/>
              <a:t> must be referenced inside the function.</a:t>
            </a:r>
          </a:p>
          <a:p>
            <a:endParaRPr lang="en-US" sz="1800" dirty="0" smtClean="0"/>
          </a:p>
          <a:p>
            <a:pPr>
              <a:buNone/>
            </a:pPr>
            <a:r>
              <a:rPr lang="en-US" sz="1800" b="1" i="1" dirty="0" smtClean="0"/>
              <a:t>	float volume(float x, float y, float z){</a:t>
            </a:r>
          </a:p>
          <a:p>
            <a:pPr>
              <a:buNone/>
            </a:pPr>
            <a:r>
              <a:rPr lang="en-US" sz="1800" b="1" i="1" dirty="0" smtClean="0"/>
              <a:t>	</a:t>
            </a:r>
            <a:r>
              <a:rPr lang="en-US" sz="1800" b="1" i="1" dirty="0" smtClean="0"/>
              <a:t>	float v = x*y*z;</a:t>
            </a:r>
          </a:p>
          <a:p>
            <a:pPr>
              <a:buNone/>
            </a:pPr>
            <a:r>
              <a:rPr lang="en-US" sz="1800" b="1" i="1" dirty="0" smtClean="0"/>
              <a:t>	</a:t>
            </a:r>
            <a:r>
              <a:rPr lang="en-US" sz="1800" b="1" i="1" dirty="0" smtClean="0"/>
              <a:t>	return v;</a:t>
            </a:r>
          </a:p>
          <a:p>
            <a:pPr>
              <a:buNone/>
            </a:pPr>
            <a:r>
              <a:rPr lang="en-US" sz="1800" b="1" i="1" dirty="0" smtClean="0"/>
              <a:t>		}</a:t>
            </a:r>
            <a:endParaRPr lang="en-US" sz="18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 by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i="1" dirty="0" smtClean="0"/>
              <a:t> In general, a function call passes </a:t>
            </a:r>
            <a:r>
              <a:rPr lang="en-US" sz="2000" i="1" dirty="0" err="1" smtClean="0"/>
              <a:t>args</a:t>
            </a:r>
            <a:r>
              <a:rPr lang="en-US" sz="2000" i="1" dirty="0" smtClean="0"/>
              <a:t> by value. The called function creates a new set of variables and copies the values of </a:t>
            </a:r>
            <a:r>
              <a:rPr lang="en-US" sz="2000" i="1" dirty="0" err="1" smtClean="0"/>
              <a:t>args</a:t>
            </a:r>
            <a:r>
              <a:rPr lang="en-US" sz="2000" i="1" dirty="0" smtClean="0"/>
              <a:t> into them. The function does not have access to the actual variables.</a:t>
            </a:r>
          </a:p>
          <a:p>
            <a:endParaRPr lang="en-US" sz="2000" i="1" dirty="0" smtClean="0"/>
          </a:p>
          <a:p>
            <a:r>
              <a:rPr lang="en-US" sz="2000" i="1" dirty="0" smtClean="0"/>
              <a:t> Reference variables permits us to pass parameters to the functions  by reference. This means, the function is working with its own </a:t>
            </a:r>
            <a:r>
              <a:rPr lang="en-US" sz="2000" i="1" dirty="0" err="1" smtClean="0"/>
              <a:t>args</a:t>
            </a:r>
            <a:r>
              <a:rPr lang="en-US" sz="2000" i="1" dirty="0" smtClean="0"/>
              <a:t>, it is actually working on the original data.</a:t>
            </a:r>
          </a:p>
          <a:p>
            <a:pPr lvl="1">
              <a:buNone/>
            </a:pPr>
            <a:r>
              <a:rPr lang="en-US" sz="1800" b="1" i="1" u="sng" dirty="0" smtClean="0"/>
              <a:t>Example:</a:t>
            </a:r>
          </a:p>
          <a:p>
            <a:pPr lvl="1">
              <a:buNone/>
            </a:pPr>
            <a:r>
              <a:rPr lang="en-US" sz="1800" b="1" i="1" dirty="0" smtClean="0"/>
              <a:t>// void swap(</a:t>
            </a:r>
            <a:r>
              <a:rPr lang="en-US" sz="1800" b="1" i="1" dirty="0" err="1" smtClean="0"/>
              <a:t>int</a:t>
            </a:r>
            <a:r>
              <a:rPr lang="en-US" sz="1800" b="1" i="1" dirty="0" smtClean="0"/>
              <a:t> &amp;a,  &amp;b){ //  a and b are reference variables</a:t>
            </a:r>
          </a:p>
          <a:p>
            <a:pPr lvl="1">
              <a:buNone/>
            </a:pPr>
            <a:r>
              <a:rPr lang="en-US" sz="1800" b="1" i="1" dirty="0" smtClean="0"/>
              <a:t>	</a:t>
            </a:r>
            <a:r>
              <a:rPr lang="en-US" sz="1800" b="1" i="1" dirty="0" err="1" smtClean="0"/>
              <a:t>int</a:t>
            </a:r>
            <a:r>
              <a:rPr lang="en-US" sz="1800" b="1" i="1" dirty="0" smtClean="0"/>
              <a:t>  t = a;</a:t>
            </a:r>
          </a:p>
          <a:p>
            <a:pPr lvl="1">
              <a:buNone/>
            </a:pPr>
            <a:r>
              <a:rPr lang="en-US" sz="1800" b="1" i="1" dirty="0" smtClean="0"/>
              <a:t>	 </a:t>
            </a:r>
            <a:r>
              <a:rPr lang="en-US" sz="1800" b="1" i="1" dirty="0" smtClean="0"/>
              <a:t>  a= b;</a:t>
            </a:r>
          </a:p>
          <a:p>
            <a:pPr lvl="1">
              <a:buNone/>
            </a:pPr>
            <a:r>
              <a:rPr lang="en-US" sz="1800" b="1" i="1" dirty="0" smtClean="0"/>
              <a:t>	</a:t>
            </a:r>
            <a:r>
              <a:rPr lang="en-US" sz="1800" b="1" i="1" dirty="0" smtClean="0"/>
              <a:t>    b = t;</a:t>
            </a:r>
            <a:endParaRPr lang="en-US" sz="1800" b="1" i="1" dirty="0" smtClean="0"/>
          </a:p>
          <a:p>
            <a:pPr lvl="1">
              <a:buNone/>
            </a:pPr>
            <a:r>
              <a:rPr lang="en-US" sz="1800" b="1" i="1" dirty="0" smtClean="0"/>
              <a:t>}</a:t>
            </a:r>
            <a:endParaRPr lang="en-US" sz="1800" b="1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by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function can also return a reference. </a:t>
            </a:r>
            <a:endParaRPr lang="en-US" dirty="0" smtClean="0"/>
          </a:p>
          <a:p>
            <a:pPr lvl="1">
              <a:buNone/>
            </a:pPr>
            <a:r>
              <a:rPr lang="en-US" sz="2000" b="1" i="1" dirty="0" err="1" smtClean="0"/>
              <a:t>int</a:t>
            </a:r>
            <a:r>
              <a:rPr lang="en-US" sz="2000" b="1" i="1" dirty="0" smtClean="0"/>
              <a:t> &amp;max(</a:t>
            </a:r>
            <a:r>
              <a:rPr lang="en-US" sz="2000" b="1" i="1" dirty="0" err="1" smtClean="0"/>
              <a:t>int</a:t>
            </a:r>
            <a:r>
              <a:rPr lang="en-US" sz="2000" b="1" i="1" dirty="0" smtClean="0"/>
              <a:t> &amp;x, </a:t>
            </a:r>
            <a:r>
              <a:rPr lang="en-US" sz="2000" b="1" i="1" dirty="0" err="1" smtClean="0"/>
              <a:t>int</a:t>
            </a:r>
            <a:r>
              <a:rPr lang="en-US" sz="2000" b="1" i="1" dirty="0" smtClean="0"/>
              <a:t> &amp;y){</a:t>
            </a:r>
          </a:p>
          <a:p>
            <a:pPr lvl="1">
              <a:buNone/>
            </a:pPr>
            <a:r>
              <a:rPr lang="en-US" sz="2000" b="1" i="1" dirty="0" smtClean="0"/>
              <a:t>If(x&gt;y)</a:t>
            </a:r>
          </a:p>
          <a:p>
            <a:pPr lvl="1">
              <a:buNone/>
            </a:pPr>
            <a:r>
              <a:rPr lang="en-US" sz="2000" b="1" i="1" dirty="0" smtClean="0"/>
              <a:t>	return x;</a:t>
            </a:r>
          </a:p>
          <a:p>
            <a:pPr lvl="1">
              <a:buNone/>
            </a:pPr>
            <a:r>
              <a:rPr lang="en-US" sz="2000" b="1" i="1" dirty="0" smtClean="0"/>
              <a:t>else</a:t>
            </a:r>
          </a:p>
          <a:p>
            <a:pPr lvl="1">
              <a:buNone/>
            </a:pPr>
            <a:r>
              <a:rPr lang="en-US" sz="2000" b="1" i="1" dirty="0" smtClean="0"/>
              <a:t>	return y;</a:t>
            </a:r>
            <a:endParaRPr lang="en-US" sz="2000" b="1" i="1" dirty="0" smtClean="0"/>
          </a:p>
          <a:p>
            <a:pPr lvl="1">
              <a:buNone/>
            </a:pPr>
            <a:r>
              <a:rPr lang="en-US" sz="2000" b="1" i="1" dirty="0" smtClean="0"/>
              <a:t>}</a:t>
            </a:r>
          </a:p>
          <a:p>
            <a:pPr lvl="1">
              <a:buNone/>
            </a:pPr>
            <a:endParaRPr lang="en-US" sz="2000" b="1" i="1" dirty="0" smtClean="0"/>
          </a:p>
          <a:p>
            <a:pPr lvl="1">
              <a:buNone/>
            </a:pPr>
            <a:r>
              <a:rPr lang="en-US" sz="2000" b="1" i="1" dirty="0" smtClean="0"/>
              <a:t>This function returns reference to x and y.</a:t>
            </a:r>
            <a:endParaRPr lang="en-US" sz="20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i="1" dirty="0" smtClean="0"/>
              <a:t> One objective of using functions in a program is to save some memory space, which becomes appreciable.</a:t>
            </a:r>
          </a:p>
          <a:p>
            <a:endParaRPr lang="en-US" sz="2000" i="1" dirty="0" smtClean="0"/>
          </a:p>
          <a:p>
            <a:r>
              <a:rPr lang="en-US" sz="2000" i="1" dirty="0" smtClean="0"/>
              <a:t> every time function is called, it takes a lots of extra time in executing series of instructions for task such as </a:t>
            </a:r>
            <a:r>
              <a:rPr lang="en-US" sz="2000" b="1" i="1" dirty="0" smtClean="0"/>
              <a:t>jumping to the function, saving registers, pushing </a:t>
            </a:r>
            <a:r>
              <a:rPr lang="en-US" sz="2000" b="1" i="1" dirty="0" err="1" smtClean="0"/>
              <a:t>args</a:t>
            </a:r>
            <a:r>
              <a:rPr lang="en-US" sz="2000" b="1" i="1" dirty="0" smtClean="0"/>
              <a:t> into stack, and returning to the calling function</a:t>
            </a:r>
            <a:r>
              <a:rPr lang="en-US" sz="2000" i="1" dirty="0" smtClean="0"/>
              <a:t>.</a:t>
            </a:r>
          </a:p>
          <a:p>
            <a:r>
              <a:rPr lang="en-US" sz="2000" i="1" dirty="0" smtClean="0"/>
              <a:t>To eliminate the cost of calls to small functions, C++ proposes a new feature called </a:t>
            </a:r>
            <a:r>
              <a:rPr lang="en-US" sz="2000" b="1" i="1" dirty="0" smtClean="0"/>
              <a:t>inline function</a:t>
            </a:r>
            <a:r>
              <a:rPr lang="en-US" sz="2000" i="1" dirty="0" smtClean="0"/>
              <a:t>. </a:t>
            </a:r>
          </a:p>
          <a:p>
            <a:r>
              <a:rPr lang="en-US" sz="2000" i="1" dirty="0" smtClean="0"/>
              <a:t> </a:t>
            </a:r>
            <a:r>
              <a:rPr lang="en-US" sz="2000" i="1" dirty="0" smtClean="0"/>
              <a:t>An </a:t>
            </a:r>
            <a:r>
              <a:rPr lang="en-US" sz="2000" b="1" i="1" dirty="0" smtClean="0"/>
              <a:t>inline function</a:t>
            </a:r>
            <a:r>
              <a:rPr lang="en-US" sz="2000" i="1" dirty="0" smtClean="0"/>
              <a:t> is a function that is extended in line when it is invoked/ called. The compiler replaces the function call with the corresponding function code.</a:t>
            </a:r>
            <a:endParaRPr lang="en-US" sz="2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Example:</a:t>
            </a:r>
          </a:p>
          <a:p>
            <a:pPr lvl="1">
              <a:buNone/>
            </a:pPr>
            <a:r>
              <a:rPr lang="en-US" sz="2000" b="1" i="1" dirty="0" smtClean="0"/>
              <a:t>inline void cube(double a){</a:t>
            </a:r>
          </a:p>
          <a:p>
            <a:pPr lvl="1">
              <a:buNone/>
            </a:pPr>
            <a:r>
              <a:rPr lang="en-US" sz="2000" b="1" i="1" dirty="0" smtClean="0"/>
              <a:t>	</a:t>
            </a:r>
            <a:r>
              <a:rPr lang="en-US" sz="2000" b="1" i="1" dirty="0" err="1" smtClean="0"/>
              <a:t>c</a:t>
            </a:r>
            <a:r>
              <a:rPr lang="en-US" sz="2000" b="1" i="1" dirty="0" err="1" smtClean="0"/>
              <a:t>out</a:t>
            </a:r>
            <a:r>
              <a:rPr lang="en-US" sz="2000" b="1" i="1" dirty="0" smtClean="0"/>
              <a:t>&lt;&lt;“Cube=”&lt;&lt;(a*a*a)&lt;&lt;</a:t>
            </a:r>
            <a:r>
              <a:rPr lang="en-US" sz="2000" b="1" i="1" dirty="0" err="1" smtClean="0"/>
              <a:t>endl</a:t>
            </a:r>
            <a:r>
              <a:rPr lang="en-US" sz="2000" b="1" i="1" dirty="0" smtClean="0"/>
              <a:t>;</a:t>
            </a:r>
            <a:endParaRPr lang="en-US" sz="2000" b="1" i="1" dirty="0" smtClean="0"/>
          </a:p>
          <a:p>
            <a:pPr lvl="1">
              <a:buNone/>
            </a:pPr>
            <a:r>
              <a:rPr lang="en-US" sz="2000" b="1" i="1" dirty="0" smtClean="0"/>
              <a:t>}</a:t>
            </a:r>
          </a:p>
          <a:p>
            <a:pPr lvl="1">
              <a:buNone/>
            </a:pPr>
            <a:endParaRPr lang="en-US" sz="2000" b="1" i="1" dirty="0" smtClean="0"/>
          </a:p>
          <a:p>
            <a:pPr lvl="1">
              <a:buNone/>
            </a:pPr>
            <a:r>
              <a:rPr lang="en-US" sz="2000" b="1" i="1" dirty="0" smtClean="0"/>
              <a:t>Note: </a:t>
            </a:r>
          </a:p>
          <a:p>
            <a:pPr lvl="1">
              <a:buNone/>
            </a:pPr>
            <a:r>
              <a:rPr lang="en-US" sz="2000" i="1" dirty="0" smtClean="0"/>
              <a:t>The inline keyword merely sends a request, not a command to the compiler. The compiler may ignore this request if the function definition is too large or too complicated and compile the function as normal functions.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107</TotalTime>
  <Words>764</Words>
  <Application>Microsoft Office PowerPoint</Application>
  <PresentationFormat>On-screen Show (4:3)</PresentationFormat>
  <Paragraphs>117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Flow</vt:lpstr>
      <vt:lpstr>Functions In C++</vt:lpstr>
      <vt:lpstr>The Main Function</vt:lpstr>
      <vt:lpstr>The Main Function</vt:lpstr>
      <vt:lpstr> Function Prototyping</vt:lpstr>
      <vt:lpstr> Function Prototyping</vt:lpstr>
      <vt:lpstr>Function call by Reference</vt:lpstr>
      <vt:lpstr>Return by Reference</vt:lpstr>
      <vt:lpstr>Inline Function</vt:lpstr>
      <vt:lpstr>Inline Function</vt:lpstr>
      <vt:lpstr>Inline Function</vt:lpstr>
      <vt:lpstr>Default Arguments to the Function</vt:lpstr>
      <vt:lpstr>const Arguments to the Function</vt:lpstr>
      <vt:lpstr>Slide 13</vt:lpstr>
      <vt:lpstr>Math Library Function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 In C++</dc:title>
  <dc:creator>user</dc:creator>
  <cp:lastModifiedBy>user</cp:lastModifiedBy>
  <cp:revision>59</cp:revision>
  <dcterms:created xsi:type="dcterms:W3CDTF">2015-02-10T15:36:24Z</dcterms:created>
  <dcterms:modified xsi:type="dcterms:W3CDTF">2015-02-10T17:23:25Z</dcterms:modified>
</cp:coreProperties>
</file>