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11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4CE508D-F273-4B2F-BC8E-4D0F841B1886}" type="datetimeFigureOut">
              <a:rPr lang="en-US" smtClean="0"/>
              <a:pPr/>
              <a:t>2/10/2015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E56A51D-3508-4EF7-A685-073A01DC75D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CE508D-F273-4B2F-BC8E-4D0F841B1886}" type="datetimeFigureOut">
              <a:rPr lang="en-US" smtClean="0"/>
              <a:pPr/>
              <a:t>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56A51D-3508-4EF7-A685-073A01DC75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CE508D-F273-4B2F-BC8E-4D0F841B1886}" type="datetimeFigureOut">
              <a:rPr lang="en-US" smtClean="0"/>
              <a:pPr/>
              <a:t>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56A51D-3508-4EF7-A685-073A01DC75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CE508D-F273-4B2F-BC8E-4D0F841B1886}" type="datetimeFigureOut">
              <a:rPr lang="en-US" smtClean="0"/>
              <a:pPr/>
              <a:t>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56A51D-3508-4EF7-A685-073A01DC75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CE508D-F273-4B2F-BC8E-4D0F841B1886}" type="datetimeFigureOut">
              <a:rPr lang="en-US" smtClean="0"/>
              <a:pPr/>
              <a:t>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56A51D-3508-4EF7-A685-073A01DC75D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4CE508D-F273-4B2F-BC8E-4D0F841B1886}" type="datetimeFigureOut">
              <a:rPr lang="en-US" smtClean="0"/>
              <a:pPr/>
              <a:t>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56A51D-3508-4EF7-A685-073A01DC75D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4CE508D-F273-4B2F-BC8E-4D0F841B1886}" type="datetimeFigureOut">
              <a:rPr lang="en-US" smtClean="0"/>
              <a:pPr/>
              <a:t>2/10/2015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56A51D-3508-4EF7-A685-073A01DC75D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4CE508D-F273-4B2F-BC8E-4D0F841B1886}" type="datetimeFigureOut">
              <a:rPr lang="en-US" smtClean="0"/>
              <a:pPr/>
              <a:t>2/10/2015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56A51D-3508-4EF7-A685-073A01DC75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CE508D-F273-4B2F-BC8E-4D0F841B1886}" type="datetimeFigureOut">
              <a:rPr lang="en-US" smtClean="0"/>
              <a:pPr/>
              <a:t>2/10/2015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56A51D-3508-4EF7-A685-073A01DC75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4CE508D-F273-4B2F-BC8E-4D0F841B1886}" type="datetimeFigureOut">
              <a:rPr lang="en-US" smtClean="0"/>
              <a:pPr/>
              <a:t>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56A51D-3508-4EF7-A685-073A01DC75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4CE508D-F273-4B2F-BC8E-4D0F841B1886}" type="datetimeFigureOut">
              <a:rPr lang="en-US" smtClean="0"/>
              <a:pPr/>
              <a:t>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E56A51D-3508-4EF7-A685-073A01DC75D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4CE508D-F273-4B2F-BC8E-4D0F841B1886}" type="datetimeFigureOut">
              <a:rPr lang="en-US" smtClean="0"/>
              <a:pPr/>
              <a:t>2/10/2015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E56A51D-3508-4EF7-A685-073A01DC75D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tutorialspoint.com/cplusplus/cpp_data_abstraction.ht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en.wikipedia.org/wiki/Algorithm" TargetMode="External"/><Relationship Id="rId3" Type="http://schemas.openxmlformats.org/officeDocument/2006/relationships/hyperlink" Target="http://en.wikipedia.org/wiki/Constructed_language" TargetMode="External"/><Relationship Id="rId7" Type="http://schemas.openxmlformats.org/officeDocument/2006/relationships/hyperlink" Target="http://en.wikipedia.org/wiki/Program_(machine)" TargetMode="External"/><Relationship Id="rId12" Type="http://schemas.openxmlformats.org/officeDocument/2006/relationships/hyperlink" Target="http://en.wikipedia.org/wiki/International_Organization_for_Standardization" TargetMode="External"/><Relationship Id="rId2" Type="http://schemas.openxmlformats.org/officeDocument/2006/relationships/hyperlink" Target="http://en.wikipedia.org/wiki/Formal_language" TargetMode="External"/><Relationship Id="rId1" Type="http://schemas.openxmlformats.org/officeDocument/2006/relationships/slideLayout" Target="../slideLayouts/slideLayout2.xml"/><Relationship Id="rId6" Type="http://schemas.openxmlformats.org/officeDocument/2006/relationships/hyperlink" Target="http://en.wikipedia.org/wiki/Computer" TargetMode="External"/><Relationship Id="rId11" Type="http://schemas.openxmlformats.org/officeDocument/2006/relationships/hyperlink" Target="http://en.wikipedia.org/wiki/C_(programming_language)" TargetMode="External"/><Relationship Id="rId5" Type="http://schemas.openxmlformats.org/officeDocument/2006/relationships/hyperlink" Target="http://en.wikipedia.org/wiki/Machine" TargetMode="External"/><Relationship Id="rId10" Type="http://schemas.openxmlformats.org/officeDocument/2006/relationships/hyperlink" Target="http://en.wikipedia.org/wiki/Semantics" TargetMode="External"/><Relationship Id="rId4" Type="http://schemas.openxmlformats.org/officeDocument/2006/relationships/hyperlink" Target="http://en.wikipedia.org/wiki/Machine_instruction" TargetMode="External"/><Relationship Id="rId9" Type="http://schemas.openxmlformats.org/officeDocument/2006/relationships/hyperlink" Target="http://en.wikipedia.org/wiki/Syntax_(programming_languag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0"/>
            <a:ext cx="8763000" cy="1470025"/>
          </a:xfrm>
        </p:spPr>
        <p:txBody>
          <a:bodyPr>
            <a:normAutofit/>
          </a:bodyPr>
          <a:lstStyle/>
          <a:p>
            <a:pPr algn="l"/>
            <a:r>
              <a:rPr lang="en-US" sz="6000" dirty="0" smtClean="0"/>
              <a:t>Programming Concept </a:t>
            </a:r>
            <a:endParaRPr lang="en-US" sz="6000" dirty="0"/>
          </a:p>
        </p:txBody>
      </p:sp>
      <p:sp>
        <p:nvSpPr>
          <p:cNvPr id="3" name="Subtitle 2"/>
          <p:cNvSpPr>
            <a:spLocks noGrp="1"/>
          </p:cNvSpPr>
          <p:nvPr>
            <p:ph type="subTitle" idx="1"/>
          </p:nvPr>
        </p:nvSpPr>
        <p:spPr>
          <a:xfrm>
            <a:off x="152400" y="1524000"/>
            <a:ext cx="8839200" cy="5105400"/>
          </a:xfrm>
        </p:spPr>
        <p:txBody>
          <a:bodyPr>
            <a:normAutofit/>
          </a:bodyPr>
          <a:lstStyle/>
          <a:p>
            <a:pPr algn="l">
              <a:buFont typeface="Wingdings" pitchFamily="2" charset="2"/>
              <a:buChar char="Ø"/>
            </a:pPr>
            <a:r>
              <a:rPr lang="en-US" sz="2800" b="1" dirty="0" smtClean="0"/>
              <a:t> Programming language</a:t>
            </a:r>
          </a:p>
          <a:p>
            <a:pPr algn="l">
              <a:buFont typeface="Wingdings" pitchFamily="2" charset="2"/>
              <a:buChar char="Ø"/>
            </a:pPr>
            <a:r>
              <a:rPr lang="en-US" sz="2800" b="1" dirty="0" smtClean="0"/>
              <a:t>Introduction to C++</a:t>
            </a:r>
            <a:endParaRPr lang="en-US" sz="2800" dirty="0" smtClean="0"/>
          </a:p>
          <a:p>
            <a:pPr algn="l">
              <a:buFont typeface="Wingdings" pitchFamily="2" charset="2"/>
              <a:buChar char="Ø"/>
            </a:pPr>
            <a:r>
              <a:rPr lang="en-US" sz="2800" b="1" dirty="0" smtClean="0"/>
              <a:t> Overview of structural programming approach </a:t>
            </a:r>
            <a:endParaRPr lang="en-US" sz="2800" dirty="0" smtClean="0"/>
          </a:p>
          <a:p>
            <a:pPr algn="l">
              <a:buFont typeface="Wingdings" pitchFamily="2" charset="2"/>
              <a:buChar char="Ø"/>
            </a:pPr>
            <a:r>
              <a:rPr lang="en-US" sz="2800" b="1" dirty="0" smtClean="0"/>
              <a:t> Object oriented approach </a:t>
            </a:r>
            <a:endParaRPr lang="en-US" sz="2800" dirty="0" smtClean="0"/>
          </a:p>
          <a:p>
            <a:pPr algn="l">
              <a:buFont typeface="Wingdings" pitchFamily="2" charset="2"/>
              <a:buChar char="Ø"/>
            </a:pPr>
            <a:r>
              <a:rPr lang="en-US" sz="2800" b="1" dirty="0" smtClean="0"/>
              <a:t> Features of object oriented Languages</a:t>
            </a:r>
            <a:endParaRPr lang="en-US" sz="2800" dirty="0" smtClean="0"/>
          </a:p>
          <a:p>
            <a:pPr algn="l"/>
            <a:endParaRPr 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Approaches</a:t>
            </a:r>
            <a:endParaRPr lang="en-US" dirty="0"/>
          </a:p>
        </p:txBody>
      </p:sp>
      <p:sp>
        <p:nvSpPr>
          <p:cNvPr id="3" name="Content Placeholder 2"/>
          <p:cNvSpPr>
            <a:spLocks noGrp="1"/>
          </p:cNvSpPr>
          <p:nvPr>
            <p:ph idx="1"/>
          </p:nvPr>
        </p:nvSpPr>
        <p:spPr>
          <a:ln>
            <a:solidFill>
              <a:schemeClr val="tx1"/>
            </a:solidFill>
          </a:ln>
        </p:spPr>
        <p:txBody>
          <a:bodyPr>
            <a:normAutofit fontScale="92500" lnSpcReduction="20000"/>
          </a:bodyPr>
          <a:lstStyle/>
          <a:p>
            <a:pPr>
              <a:buNone/>
            </a:pPr>
            <a:r>
              <a:rPr lang="en-US" b="1" u="sng" dirty="0" smtClean="0"/>
              <a:t>2. Object oriented approach </a:t>
            </a:r>
          </a:p>
          <a:p>
            <a:r>
              <a:rPr lang="en-US" dirty="0" smtClean="0"/>
              <a:t>Object-oriented programming (OOP) is a programming language model organized around </a:t>
            </a:r>
            <a:r>
              <a:rPr lang="en-US" b="1" u="sng" dirty="0" smtClean="0"/>
              <a:t>objects </a:t>
            </a:r>
            <a:r>
              <a:rPr lang="en-US" dirty="0" smtClean="0"/>
              <a:t>rather than "actions" and data rather than logic. Historically, a program has been viewed as a logical procedure that takes input data, processes it, and produces output data.</a:t>
            </a:r>
          </a:p>
          <a:p>
            <a:endParaRPr lang="en-US" dirty="0" smtClean="0"/>
          </a:p>
          <a:p>
            <a:r>
              <a:rPr lang="en-US" dirty="0" smtClean="0"/>
              <a:t>On of the main principles in the object oriented (OO) approach is that of abstraction, not of data structures and processes separately but both together. </a:t>
            </a:r>
          </a:p>
          <a:p>
            <a:endParaRPr lang="en-US" dirty="0" smtClean="0"/>
          </a:p>
          <a:p>
            <a:r>
              <a:rPr lang="en-US" dirty="0" smtClean="0"/>
              <a:t>An object is a set of data structures and the methods or operations needed to access those structures. </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Features of OOP</a:t>
            </a:r>
            <a:endParaRPr lang="en-US" dirty="0"/>
          </a:p>
        </p:txBody>
      </p:sp>
      <p:sp>
        <p:nvSpPr>
          <p:cNvPr id="3" name="Content Placeholder 2"/>
          <p:cNvSpPr>
            <a:spLocks noGrp="1"/>
          </p:cNvSpPr>
          <p:nvPr>
            <p:ph idx="1"/>
          </p:nvPr>
        </p:nvSpPr>
        <p:spPr/>
        <p:txBody>
          <a:bodyPr>
            <a:normAutofit/>
          </a:bodyPr>
          <a:lstStyle/>
          <a:p>
            <a:pPr lvl="0"/>
            <a:r>
              <a:rPr lang="en-US" b="1" u="sng" dirty="0" smtClean="0"/>
              <a:t>Classes</a:t>
            </a:r>
            <a:endParaRPr lang="en-US" dirty="0" smtClean="0"/>
          </a:p>
          <a:p>
            <a:pPr lvl="0"/>
            <a:r>
              <a:rPr lang="en-US" b="1" u="sng" dirty="0" smtClean="0"/>
              <a:t>Objects</a:t>
            </a:r>
            <a:r>
              <a:rPr lang="en-US" u="sng" dirty="0" smtClean="0"/>
              <a:t> </a:t>
            </a:r>
            <a:endParaRPr lang="en-US" dirty="0" smtClean="0"/>
          </a:p>
          <a:p>
            <a:pPr lvl="0"/>
            <a:r>
              <a:rPr lang="en-US" u="sng" dirty="0" smtClean="0"/>
              <a:t>Inheritance </a:t>
            </a:r>
            <a:endParaRPr lang="en-US" dirty="0" smtClean="0"/>
          </a:p>
          <a:p>
            <a:pPr lvl="1"/>
            <a:r>
              <a:rPr lang="en-US" u="sng" dirty="0" smtClean="0"/>
              <a:t>Method Overriding</a:t>
            </a:r>
            <a:endParaRPr lang="en-US" dirty="0" smtClean="0"/>
          </a:p>
          <a:p>
            <a:pPr lvl="0"/>
            <a:r>
              <a:rPr lang="en-US" u="sng" dirty="0" err="1" smtClean="0"/>
              <a:t>Polymerphism</a:t>
            </a:r>
            <a:endParaRPr lang="en-US" dirty="0" smtClean="0"/>
          </a:p>
          <a:p>
            <a:pPr lvl="1"/>
            <a:r>
              <a:rPr lang="en-US" u="sng" dirty="0" smtClean="0"/>
              <a:t>Method Overloading</a:t>
            </a:r>
            <a:endParaRPr lang="en-US" dirty="0" smtClean="0"/>
          </a:p>
          <a:p>
            <a:pPr lvl="0"/>
            <a:r>
              <a:rPr lang="en-US" u="sng" dirty="0" smtClean="0"/>
              <a:t>Encapsulation </a:t>
            </a:r>
            <a:r>
              <a:rPr lang="en-US" dirty="0" smtClean="0"/>
              <a:t>(public, private, public)</a:t>
            </a:r>
          </a:p>
          <a:p>
            <a:pPr lvl="1"/>
            <a:r>
              <a:rPr lang="en-US" dirty="0" smtClean="0"/>
              <a:t>Data </a:t>
            </a:r>
            <a:r>
              <a:rPr lang="en-US" u="sng" dirty="0" smtClean="0">
                <a:hlinkClick r:id="rId2"/>
              </a:rPr>
              <a:t>Abstraction</a:t>
            </a:r>
            <a:endParaRPr lang="en-US" dirty="0" smtClean="0"/>
          </a:p>
          <a:p>
            <a:r>
              <a:rPr lang="en-US" u="sng" dirty="0" smtClean="0"/>
              <a:t>Interfaces</a:t>
            </a:r>
            <a:endParaRPr lang="en-US" u="sng"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pPr>
              <a:buNone/>
            </a:pPr>
            <a:endParaRPr lang="en-US" dirty="0" smtClean="0"/>
          </a:p>
          <a:p>
            <a:pPr>
              <a:buNone/>
            </a:pPr>
            <a:endParaRPr lang="en-US" sz="6000" dirty="0" smtClean="0"/>
          </a:p>
          <a:p>
            <a:pPr>
              <a:buNone/>
            </a:pPr>
            <a:r>
              <a:rPr lang="en-US" sz="6000" b="1" u="sng"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Thank You</a:t>
            </a:r>
            <a:endParaRPr lang="en-US" sz="6000" b="1" u="sng"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Rectangle 3"/>
          <p:cNvSpPr/>
          <p:nvPr/>
        </p:nvSpPr>
        <p:spPr>
          <a:xfrm>
            <a:off x="1066800" y="2967334"/>
            <a:ext cx="6781800" cy="1569660"/>
          </a:xfrm>
          <a:prstGeom prst="rect">
            <a:avLst/>
          </a:prstGeom>
          <a:noFill/>
        </p:spPr>
        <p:txBody>
          <a:bodyPr wrap="square" lIns="91440" tIns="45720" rIns="91440" bIns="45720">
            <a:spAutoFit/>
          </a:bodyPr>
          <a:lstStyle/>
          <a:p>
            <a:pPr algn="ctr"/>
            <a:r>
              <a:rPr lang="en-US" sz="9600" b="1" u="sng"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Q &amp; A</a:t>
            </a:r>
            <a:endParaRPr lang="en-US" sz="9600" b="1" u="sng"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 Programming language</a:t>
            </a:r>
            <a:endParaRPr lang="en-US" dirty="0"/>
          </a:p>
        </p:txBody>
      </p:sp>
      <p:sp>
        <p:nvSpPr>
          <p:cNvPr id="3" name="Content Placeholder 2"/>
          <p:cNvSpPr>
            <a:spLocks noGrp="1"/>
          </p:cNvSpPr>
          <p:nvPr>
            <p:ph idx="1"/>
          </p:nvPr>
        </p:nvSpPr>
        <p:spPr/>
        <p:txBody>
          <a:bodyPr>
            <a:normAutofit fontScale="92500"/>
          </a:bodyPr>
          <a:lstStyle/>
          <a:p>
            <a:r>
              <a:rPr lang="en-US" dirty="0" smtClean="0"/>
              <a:t>A </a:t>
            </a:r>
            <a:r>
              <a:rPr lang="en-US" b="1" dirty="0" smtClean="0"/>
              <a:t>programming language:</a:t>
            </a:r>
            <a:r>
              <a:rPr lang="en-US" dirty="0" smtClean="0"/>
              <a:t> is a </a:t>
            </a:r>
            <a:r>
              <a:rPr lang="en-US" u="sng" dirty="0" smtClean="0">
                <a:hlinkClick r:id="rId2"/>
              </a:rPr>
              <a:t>formal</a:t>
            </a:r>
            <a:r>
              <a:rPr lang="en-US" dirty="0" smtClean="0"/>
              <a:t> </a:t>
            </a:r>
            <a:r>
              <a:rPr lang="en-US" u="sng" dirty="0" smtClean="0">
                <a:hlinkClick r:id="rId3"/>
              </a:rPr>
              <a:t>constructed language</a:t>
            </a:r>
            <a:r>
              <a:rPr lang="en-US" dirty="0" smtClean="0"/>
              <a:t> designed to communicate </a:t>
            </a:r>
            <a:r>
              <a:rPr lang="en-US" u="sng" dirty="0" smtClean="0">
                <a:hlinkClick r:id="rId4"/>
              </a:rPr>
              <a:t>instructions</a:t>
            </a:r>
            <a:r>
              <a:rPr lang="en-US" dirty="0" smtClean="0"/>
              <a:t> to a </a:t>
            </a:r>
            <a:r>
              <a:rPr lang="en-US" u="sng" dirty="0" smtClean="0">
                <a:hlinkClick r:id="rId5"/>
              </a:rPr>
              <a:t>machine</a:t>
            </a:r>
            <a:r>
              <a:rPr lang="en-US" dirty="0" smtClean="0"/>
              <a:t>, particularly a </a:t>
            </a:r>
            <a:r>
              <a:rPr lang="en-US" u="sng" dirty="0" smtClean="0">
                <a:hlinkClick r:id="rId6"/>
              </a:rPr>
              <a:t>computer</a:t>
            </a:r>
            <a:r>
              <a:rPr lang="en-US" dirty="0" smtClean="0"/>
              <a:t>. Programming languages can be used to create </a:t>
            </a:r>
            <a:r>
              <a:rPr lang="en-US" u="sng" dirty="0" smtClean="0">
                <a:hlinkClick r:id="rId7"/>
              </a:rPr>
              <a:t>programs</a:t>
            </a:r>
            <a:r>
              <a:rPr lang="en-US" dirty="0" smtClean="0"/>
              <a:t> to control the behavior of a machine or to express </a:t>
            </a:r>
            <a:r>
              <a:rPr lang="en-US" u="sng" dirty="0" smtClean="0">
                <a:hlinkClick r:id="rId8"/>
              </a:rPr>
              <a:t>algorithms</a:t>
            </a:r>
            <a:r>
              <a:rPr lang="en-US" dirty="0" smtClean="0"/>
              <a:t>.</a:t>
            </a:r>
          </a:p>
          <a:p>
            <a:pPr>
              <a:buNone/>
            </a:pPr>
            <a:r>
              <a:rPr lang="en-US" dirty="0" smtClean="0"/>
              <a:t> </a:t>
            </a:r>
          </a:p>
          <a:p>
            <a:r>
              <a:rPr lang="en-US" dirty="0" smtClean="0"/>
              <a:t>The description of a programming language is usually split into the two components of </a:t>
            </a:r>
            <a:r>
              <a:rPr lang="en-US" u="sng" dirty="0" smtClean="0">
                <a:hlinkClick r:id="rId9"/>
              </a:rPr>
              <a:t>syntax</a:t>
            </a:r>
            <a:r>
              <a:rPr lang="en-US" dirty="0" smtClean="0"/>
              <a:t> (form) and </a:t>
            </a:r>
            <a:r>
              <a:rPr lang="en-US" u="sng" dirty="0" smtClean="0">
                <a:hlinkClick r:id="rId10"/>
              </a:rPr>
              <a:t>semantics</a:t>
            </a:r>
            <a:r>
              <a:rPr lang="en-US" dirty="0" smtClean="0"/>
              <a:t> (meaning). Some languages are defined by a specification document (for example, the </a:t>
            </a:r>
            <a:r>
              <a:rPr lang="en-US" u="sng" dirty="0" smtClean="0">
                <a:hlinkClick r:id="rId11"/>
              </a:rPr>
              <a:t>C</a:t>
            </a:r>
            <a:r>
              <a:rPr lang="en-US" dirty="0" smtClean="0"/>
              <a:t> programming language is specified by an </a:t>
            </a:r>
            <a:r>
              <a:rPr lang="en-US" u="sng" dirty="0" smtClean="0">
                <a:hlinkClick r:id="rId12"/>
              </a:rPr>
              <a:t>ISO</a:t>
            </a:r>
            <a:r>
              <a:rPr lang="en-US" dirty="0" smtClean="0"/>
              <a:t> Standard)</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Introduction to C++</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1. Introduction:</a:t>
            </a:r>
          </a:p>
          <a:p>
            <a:r>
              <a:rPr lang="en-US" dirty="0" smtClean="0"/>
              <a:t> C++ is a </a:t>
            </a:r>
            <a:r>
              <a:rPr lang="en-US" b="1" dirty="0" smtClean="0"/>
              <a:t>statically typed, compiled, general-purpose, case-sensitive</a:t>
            </a:r>
            <a:r>
              <a:rPr lang="en-US" dirty="0" smtClean="0"/>
              <a:t> programming language that supports procedural, object-oriented, and generic programming.</a:t>
            </a:r>
          </a:p>
          <a:p>
            <a:endParaRPr lang="en-US" dirty="0" smtClean="0"/>
          </a:p>
          <a:p>
            <a:r>
              <a:rPr lang="en-US" dirty="0" smtClean="0"/>
              <a:t>C++ is regarded as a </a:t>
            </a:r>
            <a:r>
              <a:rPr lang="en-US" b="1" dirty="0" smtClean="0"/>
              <a:t>middle-level</a:t>
            </a:r>
            <a:r>
              <a:rPr lang="en-US" dirty="0" smtClean="0"/>
              <a:t> language, as it comprises a combination of both high-level and low-level language features.</a:t>
            </a:r>
          </a:p>
          <a:p>
            <a:endParaRPr lang="en-US" dirty="0" smtClean="0"/>
          </a:p>
          <a:p>
            <a:r>
              <a:rPr lang="en-US" dirty="0" smtClean="0"/>
              <a:t>C++ was developed by </a:t>
            </a:r>
            <a:r>
              <a:rPr lang="en-US" b="1" dirty="0" err="1" smtClean="0"/>
              <a:t>Bjarne</a:t>
            </a:r>
            <a:r>
              <a:rPr lang="en-US" b="1" dirty="0" smtClean="0"/>
              <a:t> </a:t>
            </a:r>
            <a:r>
              <a:rPr lang="en-US" b="1" dirty="0" err="1" smtClean="0"/>
              <a:t>Stroustrup</a:t>
            </a:r>
            <a:r>
              <a:rPr lang="en-US" dirty="0" smtClean="0"/>
              <a:t> starting in </a:t>
            </a:r>
            <a:r>
              <a:rPr lang="en-US" b="1" dirty="0" smtClean="0"/>
              <a:t>1979</a:t>
            </a:r>
            <a:r>
              <a:rPr lang="en-US" dirty="0" smtClean="0"/>
              <a:t> at Bell Labs in Murray Hill, New Jersey, as an enhancement to the C language and originally named C with Classes but later it was renamed C++ in 1983.</a:t>
            </a:r>
          </a:p>
          <a:p>
            <a:endParaRPr lang="en-US" dirty="0" smtClean="0"/>
          </a:p>
          <a:p>
            <a:r>
              <a:rPr lang="en-US" dirty="0" smtClean="0"/>
              <a:t>C++ is a superset of C, and that virtually any legal C program is a legal C++ program.</a:t>
            </a:r>
          </a:p>
          <a:p>
            <a:endParaRPr lang="en-US" b="1" dirty="0" smtClean="0"/>
          </a:p>
          <a:p>
            <a:r>
              <a:rPr lang="en-US" b="1" dirty="0" smtClean="0"/>
              <a:t>Note:</a:t>
            </a:r>
            <a:r>
              <a:rPr lang="en-US" dirty="0" smtClean="0"/>
              <a:t> A programming language is said to use static typing when type checking is performed during compile-time as opposed to run-time.</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t>Introduction to C++</a:t>
            </a:r>
            <a:endParaRPr lang="en-US" dirty="0"/>
          </a:p>
        </p:txBody>
      </p:sp>
      <p:sp>
        <p:nvSpPr>
          <p:cNvPr id="3" name="Content Placeholder 2"/>
          <p:cNvSpPr>
            <a:spLocks noGrp="1"/>
          </p:cNvSpPr>
          <p:nvPr>
            <p:ph idx="1"/>
          </p:nvPr>
        </p:nvSpPr>
        <p:spPr/>
        <p:txBody>
          <a:bodyPr/>
          <a:lstStyle/>
          <a:p>
            <a:pPr>
              <a:buNone/>
            </a:pPr>
            <a:r>
              <a:rPr lang="en-US" b="1" dirty="0" smtClean="0"/>
              <a:t>2. Object-Oriented Programming</a:t>
            </a:r>
          </a:p>
          <a:p>
            <a:r>
              <a:rPr lang="en-US" dirty="0" smtClean="0"/>
              <a:t>C++ fully supports object-oriented programming, including the four pillars of object-oriented development:</a:t>
            </a:r>
          </a:p>
          <a:p>
            <a:pPr lvl="1"/>
            <a:r>
              <a:rPr lang="en-US" dirty="0" smtClean="0"/>
              <a:t>Encapsulation</a:t>
            </a:r>
          </a:p>
          <a:p>
            <a:pPr lvl="1"/>
            <a:r>
              <a:rPr lang="en-US" dirty="0" smtClean="0"/>
              <a:t>Data hiding</a:t>
            </a:r>
          </a:p>
          <a:p>
            <a:pPr lvl="1"/>
            <a:r>
              <a:rPr lang="en-US" dirty="0" smtClean="0"/>
              <a:t>Inheritance</a:t>
            </a:r>
          </a:p>
          <a:p>
            <a:pPr lvl="1"/>
            <a:r>
              <a:rPr lang="en-US" dirty="0" smtClean="0"/>
              <a:t>Polymorphism</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smtClean="0"/>
              <a:t>Introduction to C++</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3. Standard Libraries</a:t>
            </a:r>
          </a:p>
          <a:p>
            <a:r>
              <a:rPr lang="en-US" dirty="0" smtClean="0"/>
              <a:t>Standard C++ consists of three important parts:</a:t>
            </a:r>
          </a:p>
          <a:p>
            <a:pPr lvl="0"/>
            <a:endParaRPr lang="en-US" dirty="0" smtClean="0"/>
          </a:p>
          <a:p>
            <a:pPr lvl="0"/>
            <a:r>
              <a:rPr lang="en-US" dirty="0" smtClean="0"/>
              <a:t>The core language giving all the building blocks including variables, data types and literals, etc.</a:t>
            </a:r>
          </a:p>
          <a:p>
            <a:pPr lvl="0"/>
            <a:endParaRPr lang="en-US" dirty="0" smtClean="0"/>
          </a:p>
          <a:p>
            <a:pPr lvl="0"/>
            <a:r>
              <a:rPr lang="en-US" dirty="0" smtClean="0"/>
              <a:t> The C++ Standard Library giving a rich set of functions manipulating files, strings, etc.</a:t>
            </a:r>
          </a:p>
          <a:p>
            <a:pPr lvl="0"/>
            <a:endParaRPr lang="en-US" dirty="0" smtClean="0"/>
          </a:p>
          <a:p>
            <a:pPr lvl="0"/>
            <a:r>
              <a:rPr lang="en-US" dirty="0" smtClean="0"/>
              <a:t>The Standard Template Library (STL) giving a rich set of methods manipulating data structures, etc.</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t>Introduction to C++</a:t>
            </a:r>
            <a:endParaRPr lang="en-US" dirty="0"/>
          </a:p>
        </p:txBody>
      </p:sp>
      <p:sp>
        <p:nvSpPr>
          <p:cNvPr id="3" name="Content Placeholder 2"/>
          <p:cNvSpPr>
            <a:spLocks noGrp="1"/>
          </p:cNvSpPr>
          <p:nvPr>
            <p:ph idx="1"/>
          </p:nvPr>
        </p:nvSpPr>
        <p:spPr/>
        <p:txBody>
          <a:bodyPr/>
          <a:lstStyle/>
          <a:p>
            <a:pPr>
              <a:buNone/>
            </a:pPr>
            <a:r>
              <a:rPr lang="en-US" b="1" dirty="0" smtClean="0"/>
              <a:t>4. The ANSI Standard</a:t>
            </a:r>
          </a:p>
          <a:p>
            <a:endParaRPr lang="en-US" dirty="0" smtClean="0"/>
          </a:p>
          <a:p>
            <a:r>
              <a:rPr lang="en-US" dirty="0" smtClean="0"/>
              <a:t>The ANSI standard is an attempt to ensure that C++ is portable -- that code you write for Microsoft's compiler will compile without errors, using a compiler on a Mac, UNIX, a Windows box, or an Alpha.</a:t>
            </a:r>
          </a:p>
          <a:p>
            <a:endParaRPr lang="en-US" dirty="0" smtClean="0"/>
          </a:p>
          <a:p>
            <a:r>
              <a:rPr lang="en-US" dirty="0" smtClean="0"/>
              <a:t>The ANSI standard has been stable for a while, and all the major C++ compiler manufacturers support the ANSI standard.</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smtClean="0"/>
              <a:t>Introduction to C++</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5. Learning C++</a:t>
            </a:r>
          </a:p>
          <a:p>
            <a:r>
              <a:rPr lang="en-US" dirty="0" smtClean="0"/>
              <a:t>The most important thing to do when learning C++ is to focus on concepts and not get lost in language technical details.</a:t>
            </a:r>
          </a:p>
          <a:p>
            <a:endParaRPr lang="en-US" dirty="0" smtClean="0"/>
          </a:p>
          <a:p>
            <a:r>
              <a:rPr lang="en-US" dirty="0" smtClean="0"/>
              <a:t>The purpose of learning a programming language is to become a better programmer; that is, to become more effective at designing and implementing new systems and at maintaining old ones.</a:t>
            </a:r>
          </a:p>
          <a:p>
            <a:endParaRPr lang="en-US" dirty="0" smtClean="0"/>
          </a:p>
          <a:p>
            <a:r>
              <a:rPr lang="en-US" dirty="0" smtClean="0"/>
              <a:t>C++ supports a variety of programming styles. You can write in the style of Fortran, C, Smalltalk, etc., in any language. Each style can achieve its aims effectively while maintaining runtime and space efficiency.</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smtClean="0"/>
              <a:t>Introduction to C++</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6. Use of C++</a:t>
            </a:r>
          </a:p>
          <a:p>
            <a:r>
              <a:rPr lang="en-US" dirty="0" smtClean="0"/>
              <a:t>C++ is used by hundreds of thousands of programmers in essentially every application domain.</a:t>
            </a:r>
          </a:p>
          <a:p>
            <a:endParaRPr lang="en-US" dirty="0" smtClean="0"/>
          </a:p>
          <a:p>
            <a:r>
              <a:rPr lang="en-US" dirty="0" smtClean="0"/>
              <a:t>C++ is being highly used to write device drivers and other software's that rely on direct manipulation of hardware under real-time constraints.</a:t>
            </a:r>
          </a:p>
          <a:p>
            <a:endParaRPr lang="en-US" dirty="0" smtClean="0"/>
          </a:p>
          <a:p>
            <a:r>
              <a:rPr lang="en-US" dirty="0" smtClean="0"/>
              <a:t>C++ is widely used for teaching and research because it is clean enough for successful teaching of basic concepts.</a:t>
            </a:r>
          </a:p>
          <a:p>
            <a:endParaRPr lang="en-US" dirty="0" smtClean="0"/>
          </a:p>
          <a:p>
            <a:r>
              <a:rPr lang="en-US" dirty="0" smtClean="0"/>
              <a:t>Anyone who has used either an Apple Macintosh or a PC running Windows has indirectly used C++ because the primary user interfaces of these systems are written in C++.</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Approaches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u="sng" dirty="0" smtClean="0"/>
              <a:t>1. STRUCTURED PROGRAMMING</a:t>
            </a:r>
          </a:p>
          <a:p>
            <a:r>
              <a:rPr lang="en-US" dirty="0" smtClean="0"/>
              <a:t>Structured programming makes use of the control structures (sequence, selection and repetition ). </a:t>
            </a:r>
          </a:p>
          <a:p>
            <a:endParaRPr lang="en-US" dirty="0" smtClean="0"/>
          </a:p>
          <a:p>
            <a:r>
              <a:rPr lang="en-US" dirty="0" smtClean="0"/>
              <a:t>Structured programming does not use GO TO commands. </a:t>
            </a:r>
          </a:p>
          <a:p>
            <a:endParaRPr lang="en-US" dirty="0" smtClean="0"/>
          </a:p>
          <a:p>
            <a:r>
              <a:rPr lang="en-US" dirty="0" smtClean="0"/>
              <a:t>The sequence principle implies that program instructions should be executed in the order in which they appear.</a:t>
            </a:r>
          </a:p>
          <a:p>
            <a:endParaRPr lang="en-US" dirty="0" smtClean="0"/>
          </a:p>
          <a:p>
            <a:r>
              <a:rPr lang="en-US" dirty="0" smtClean="0"/>
              <a:t> The selection principle implies that instructions may be executed selectively  using IF-THEN and/or IF-THEN-ELSE statements. These statements work in the following way. IF a condition is met or is true, THEN a specific set of instructions will be executed. If the condition is false, then another set of instruct ions will be executed. </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41</TotalTime>
  <Words>701</Words>
  <Application>Microsoft Office PowerPoint</Application>
  <PresentationFormat>On-screen Show (4:3)</PresentationFormat>
  <Paragraphs>92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Programming Concept </vt:lpstr>
      <vt:lpstr> Programming language</vt:lpstr>
      <vt:lpstr>Introduction to C++</vt:lpstr>
      <vt:lpstr>Introduction to C++</vt:lpstr>
      <vt:lpstr>Introduction to C++</vt:lpstr>
      <vt:lpstr>Introduction to C++</vt:lpstr>
      <vt:lpstr>Introduction to C++</vt:lpstr>
      <vt:lpstr>Introduction to C++</vt:lpstr>
      <vt:lpstr>Programming Approaches</vt:lpstr>
      <vt:lpstr>Programming Approaches</vt:lpstr>
      <vt:lpstr>Features of OOP</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31</cp:revision>
  <dcterms:created xsi:type="dcterms:W3CDTF">2015-02-10T14:51:27Z</dcterms:created>
  <dcterms:modified xsi:type="dcterms:W3CDTF">2015-02-10T15:34:32Z</dcterms:modified>
</cp:coreProperties>
</file>