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7" r:id="rId1"/>
  </p:sldMasterIdLst>
  <p:notesMasterIdLst>
    <p:notesMasterId r:id="rId53"/>
  </p:notesMasterIdLst>
  <p:sldIdLst>
    <p:sldId id="294" r:id="rId2"/>
    <p:sldId id="295"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297" r:id="rId19"/>
    <p:sldId id="298" r:id="rId20"/>
    <p:sldId id="300" r:id="rId21"/>
    <p:sldId id="301" r:id="rId22"/>
    <p:sldId id="344" r:id="rId23"/>
    <p:sldId id="345" r:id="rId24"/>
    <p:sldId id="346" r:id="rId25"/>
    <p:sldId id="347" r:id="rId26"/>
    <p:sldId id="303" r:id="rId27"/>
    <p:sldId id="304" r:id="rId28"/>
    <p:sldId id="305" r:id="rId29"/>
    <p:sldId id="306" r:id="rId30"/>
    <p:sldId id="307" r:id="rId31"/>
    <p:sldId id="308" r:id="rId32"/>
    <p:sldId id="324" r:id="rId33"/>
    <p:sldId id="325" r:id="rId34"/>
    <p:sldId id="326" r:id="rId35"/>
    <p:sldId id="327" r:id="rId36"/>
    <p:sldId id="328" r:id="rId37"/>
    <p:sldId id="329" r:id="rId38"/>
    <p:sldId id="330" r:id="rId39"/>
    <p:sldId id="331" r:id="rId40"/>
    <p:sldId id="332" r:id="rId41"/>
    <p:sldId id="333" r:id="rId42"/>
    <p:sldId id="334" r:id="rId43"/>
    <p:sldId id="335" r:id="rId44"/>
    <p:sldId id="336" r:id="rId45"/>
    <p:sldId id="337" r:id="rId46"/>
    <p:sldId id="338" r:id="rId47"/>
    <p:sldId id="339" r:id="rId48"/>
    <p:sldId id="340" r:id="rId49"/>
    <p:sldId id="341" r:id="rId50"/>
    <p:sldId id="342" r:id="rId51"/>
    <p:sldId id="343" r:id="rId52"/>
  </p:sldIdLst>
  <p:sldSz cx="9144000" cy="6858000" type="screen4x3"/>
  <p:notesSz cx="6858000" cy="9144000"/>
  <p:defaultTextStyle>
    <a:defPPr>
      <a:defRPr lang="en-US"/>
    </a:defPPr>
    <a:lvl1pPr algn="l" rtl="0" fontAlgn="base">
      <a:spcBef>
        <a:spcPct val="0"/>
      </a:spcBef>
      <a:spcAft>
        <a:spcPct val="0"/>
      </a:spcAft>
      <a:defRPr sz="3600" kern="1200">
        <a:solidFill>
          <a:schemeClr val="tx1"/>
        </a:solidFill>
        <a:latin typeface="Times New Roman" pitchFamily="18" charset="0"/>
        <a:ea typeface="+mn-ea"/>
        <a:cs typeface="+mn-cs"/>
      </a:defRPr>
    </a:lvl1pPr>
    <a:lvl2pPr marL="457200" algn="l" rtl="0" fontAlgn="base">
      <a:spcBef>
        <a:spcPct val="0"/>
      </a:spcBef>
      <a:spcAft>
        <a:spcPct val="0"/>
      </a:spcAft>
      <a:defRPr sz="3600" kern="1200">
        <a:solidFill>
          <a:schemeClr val="tx1"/>
        </a:solidFill>
        <a:latin typeface="Times New Roman" pitchFamily="18" charset="0"/>
        <a:ea typeface="+mn-ea"/>
        <a:cs typeface="+mn-cs"/>
      </a:defRPr>
    </a:lvl2pPr>
    <a:lvl3pPr marL="914400" algn="l" rtl="0" fontAlgn="base">
      <a:spcBef>
        <a:spcPct val="0"/>
      </a:spcBef>
      <a:spcAft>
        <a:spcPct val="0"/>
      </a:spcAft>
      <a:defRPr sz="3600" kern="1200">
        <a:solidFill>
          <a:schemeClr val="tx1"/>
        </a:solidFill>
        <a:latin typeface="Times New Roman" pitchFamily="18" charset="0"/>
        <a:ea typeface="+mn-ea"/>
        <a:cs typeface="+mn-cs"/>
      </a:defRPr>
    </a:lvl3pPr>
    <a:lvl4pPr marL="1371600" algn="l" rtl="0" fontAlgn="base">
      <a:spcBef>
        <a:spcPct val="0"/>
      </a:spcBef>
      <a:spcAft>
        <a:spcPct val="0"/>
      </a:spcAft>
      <a:defRPr sz="3600" kern="1200">
        <a:solidFill>
          <a:schemeClr val="tx1"/>
        </a:solidFill>
        <a:latin typeface="Times New Roman" pitchFamily="18" charset="0"/>
        <a:ea typeface="+mn-ea"/>
        <a:cs typeface="+mn-cs"/>
      </a:defRPr>
    </a:lvl4pPr>
    <a:lvl5pPr marL="1828800" algn="l" rtl="0" fontAlgn="base">
      <a:spcBef>
        <a:spcPct val="0"/>
      </a:spcBef>
      <a:spcAft>
        <a:spcPct val="0"/>
      </a:spcAft>
      <a:defRPr sz="3600" kern="1200">
        <a:solidFill>
          <a:schemeClr val="tx1"/>
        </a:solidFill>
        <a:latin typeface="Times New Roman" pitchFamily="18" charset="0"/>
        <a:ea typeface="+mn-ea"/>
        <a:cs typeface="+mn-cs"/>
      </a:defRPr>
    </a:lvl5pPr>
    <a:lvl6pPr marL="2286000" algn="l" defTabSz="914400" rtl="0" eaLnBrk="1" latinLnBrk="0" hangingPunct="1">
      <a:defRPr sz="3600" kern="1200">
        <a:solidFill>
          <a:schemeClr val="tx1"/>
        </a:solidFill>
        <a:latin typeface="Times New Roman" pitchFamily="18" charset="0"/>
        <a:ea typeface="+mn-ea"/>
        <a:cs typeface="+mn-cs"/>
      </a:defRPr>
    </a:lvl6pPr>
    <a:lvl7pPr marL="2743200" algn="l" defTabSz="914400" rtl="0" eaLnBrk="1" latinLnBrk="0" hangingPunct="1">
      <a:defRPr sz="3600" kern="1200">
        <a:solidFill>
          <a:schemeClr val="tx1"/>
        </a:solidFill>
        <a:latin typeface="Times New Roman" pitchFamily="18" charset="0"/>
        <a:ea typeface="+mn-ea"/>
        <a:cs typeface="+mn-cs"/>
      </a:defRPr>
    </a:lvl7pPr>
    <a:lvl8pPr marL="3200400" algn="l" defTabSz="914400" rtl="0" eaLnBrk="1" latinLnBrk="0" hangingPunct="1">
      <a:defRPr sz="3600" kern="1200">
        <a:solidFill>
          <a:schemeClr val="tx1"/>
        </a:solidFill>
        <a:latin typeface="Times New Roman" pitchFamily="18" charset="0"/>
        <a:ea typeface="+mn-ea"/>
        <a:cs typeface="+mn-cs"/>
      </a:defRPr>
    </a:lvl8pPr>
    <a:lvl9pPr marL="3657600" algn="l" defTabSz="914400" rtl="0" eaLnBrk="1" latinLnBrk="0" hangingPunct="1">
      <a:defRPr sz="36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66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04" autoAdjust="0"/>
    <p:restoredTop sz="90929"/>
  </p:normalViewPr>
  <p:slideViewPr>
    <p:cSldViewPr>
      <p:cViewPr varScale="1">
        <p:scale>
          <a:sx n="68" d="100"/>
          <a:sy n="68" d="100"/>
        </p:scale>
        <p:origin x="136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2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8" tIns="45719" rIns="91438" bIns="45719"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38" tIns="45719" rIns="91438" bIns="45719" rtlCol="0"/>
          <a:lstStyle>
            <a:lvl1pPr algn="r">
              <a:defRPr sz="1200"/>
            </a:lvl1pPr>
          </a:lstStyle>
          <a:p>
            <a:pPr>
              <a:defRPr/>
            </a:pPr>
            <a:fld id="{E39904DE-C5F4-456E-9490-271E670CD71D}" type="datetimeFigureOut">
              <a:rPr lang="en-US"/>
              <a:pPr>
                <a:defRPr/>
              </a:pPr>
              <a:t>2/25/2015</a:t>
            </a:fld>
            <a:endParaRPr lang="en-US"/>
          </a:p>
        </p:txBody>
      </p:sp>
      <p:sp>
        <p:nvSpPr>
          <p:cNvPr id="4" name="Slide Image Placeholder 3"/>
          <p:cNvSpPr>
            <a:spLocks noGrp="1" noRot="1" noChangeAspect="1"/>
          </p:cNvSpPr>
          <p:nvPr>
            <p:ph type="sldImg" idx="2"/>
          </p:nvPr>
        </p:nvSpPr>
        <p:spPr>
          <a:xfrm>
            <a:off x="1143000" y="685800"/>
            <a:ext cx="4573588" cy="3429000"/>
          </a:xfrm>
          <a:prstGeom prst="rect">
            <a:avLst/>
          </a:prstGeom>
          <a:noFill/>
          <a:ln w="12700">
            <a:solidFill>
              <a:prstClr val="black"/>
            </a:solidFill>
          </a:ln>
        </p:spPr>
        <p:txBody>
          <a:bodyPr vert="horz" lIns="91438" tIns="45719" rIns="91438" bIns="45719"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8" tIns="45719" rIns="91438" bIns="4571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38" tIns="45719" rIns="91438" bIns="45719"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38" tIns="45719" rIns="91438" bIns="45719" rtlCol="0" anchor="b"/>
          <a:lstStyle>
            <a:lvl1pPr algn="r">
              <a:defRPr sz="1200"/>
            </a:lvl1pPr>
          </a:lstStyle>
          <a:p>
            <a:pPr>
              <a:defRPr/>
            </a:pPr>
            <a:fld id="{081624BA-6D1E-42FD-81A1-EF475FE5E75E}" type="slidenum">
              <a:rPr lang="en-US"/>
              <a:pPr>
                <a:defRPr/>
              </a:pPr>
              <a:t>‹#›</a:t>
            </a:fld>
            <a:endParaRPr lang="en-US"/>
          </a:p>
        </p:txBody>
      </p:sp>
    </p:spTree>
    <p:extLst>
      <p:ext uri="{BB962C8B-B14F-4D97-AF65-F5344CB8AC3E}">
        <p14:creationId xmlns:p14="http://schemas.microsoft.com/office/powerpoint/2010/main" val="42711529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pPr>
              <a:defRPr/>
            </a:pPr>
            <a:fld id="{F4A99FA9-5687-469D-A277-9FDEF717D52C}"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EE71F55-8F05-43E8-B2D2-25FA3D3F64F1}"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A0350BB-8BC1-410E-9193-810052A08DC6}"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3373C25-50E7-45A1-8301-DA820B1E2D7C}"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B2E1E00-D079-4C9A-9175-A318F076B213}"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6508757-19EF-42D0-A0BB-CC22CB73037A}"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47EBC77-0968-4062-92EB-FA105F41B296}"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16A86225-7B14-4AF1-8FAF-199C33A77ECF}"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C5D4693-76D6-42AF-992B-9442B6FD7483}"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3BA1CB1-88A1-43FB-AF9E-1B9FDBFF2A71}"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2B2D33A9-C978-4777-86BB-634C0B160667}"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AD92C1AF-DFDA-43BE-BDA8-4D86982A117F}"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wipe(left)">
                                      <p:cBhvr>
                                        <p:cTn id="7" dur="500"/>
                                        <p:tgtEl>
                                          <p:spTgt spid="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xEl>
                                              <p:pRg st="1" end="1"/>
                                            </p:txEl>
                                          </p:spTgt>
                                        </p:tgtEl>
                                        <p:attrNameLst>
                                          <p:attrName>style.visibility</p:attrName>
                                        </p:attrNameLst>
                                      </p:cBhvr>
                                      <p:to>
                                        <p:strVal val="visible"/>
                                      </p:to>
                                    </p:set>
                                    <p:animEffect transition="in" filter="wipe(left)">
                                      <p:cBhvr>
                                        <p:cTn id="12" dur="500"/>
                                        <p:tgtEl>
                                          <p:spTgt spid="30">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animEffect transition="in" filter="wipe(left)">
                                      <p:cBhvr>
                                        <p:cTn id="15" dur="500"/>
                                        <p:tgtEl>
                                          <p:spTgt spid="30">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0">
                                            <p:txEl>
                                              <p:pRg st="3" end="3"/>
                                            </p:txEl>
                                          </p:spTgt>
                                        </p:tgtEl>
                                        <p:attrNameLst>
                                          <p:attrName>style.visibility</p:attrName>
                                        </p:attrNameLst>
                                      </p:cBhvr>
                                      <p:to>
                                        <p:strVal val="visible"/>
                                      </p:to>
                                    </p:set>
                                    <p:animEffect transition="in" filter="wipe(left)">
                                      <p:cBhvr>
                                        <p:cTn id="18" dur="500"/>
                                        <p:tgtEl>
                                          <p:spTgt spid="30">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0">
                                            <p:txEl>
                                              <p:pRg st="4" end="4"/>
                                            </p:txEl>
                                          </p:spTgt>
                                        </p:tgtEl>
                                        <p:attrNameLst>
                                          <p:attrName>style.visibility</p:attrName>
                                        </p:attrNameLst>
                                      </p:cBhvr>
                                      <p:to>
                                        <p:strVal val="visible"/>
                                      </p:to>
                                    </p:set>
                                    <p:animEffect transition="in" filter="wipe(left)">
                                      <p:cBhvr>
                                        <p:cTn id="21" dur="5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bldLvl="4" autoUpdateAnimBg="0"/>
    </p:bld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46088" y="1905000"/>
            <a:ext cx="8197850" cy="1152525"/>
          </a:xfrm>
        </p:spPr>
        <p:txBody>
          <a:bodyPr>
            <a:normAutofit/>
          </a:bodyPr>
          <a:lstStyle/>
          <a:p>
            <a:pPr eaLnBrk="1" hangingPunct="1">
              <a:tabLst>
                <a:tab pos="249238" algn="l"/>
                <a:tab pos="498475" algn="l"/>
                <a:tab pos="749300" algn="l"/>
                <a:tab pos="998538" algn="l"/>
                <a:tab pos="1249363" algn="l"/>
                <a:tab pos="1498600" algn="l"/>
                <a:tab pos="1749425" algn="l"/>
                <a:tab pos="1998663" algn="l"/>
                <a:tab pos="2249488" algn="l"/>
                <a:tab pos="2498725" algn="l"/>
                <a:tab pos="2749550" algn="l"/>
                <a:tab pos="2998788" algn="l"/>
              </a:tabLst>
            </a:pPr>
            <a:r>
              <a:rPr lang="en-US" sz="2800" b="1" u="sng" dirty="0" smtClean="0">
                <a:latin typeface="BlairMdITC TT-Medium"/>
                <a:sym typeface="BlairMdITC TT-Medium"/>
              </a:rPr>
              <a:t>Object Oriented Programming Language (OOP) </a:t>
            </a:r>
            <a:endParaRPr lang="en-US" sz="2000" b="1" dirty="0" smtClean="0">
              <a:latin typeface="BlairMdITC TT-Medium"/>
              <a:ea typeface="ヒラギノ角ゴ ProN W6"/>
              <a:cs typeface="ヒラギノ角ゴ ProN W6"/>
              <a:sym typeface="BlairMdITC TT-Medium"/>
            </a:endParaRPr>
          </a:p>
        </p:txBody>
      </p:sp>
      <p:sp>
        <p:nvSpPr>
          <p:cNvPr id="14339" name="Rectangle 3"/>
          <p:cNvSpPr>
            <a:spLocks noGrp="1" noChangeArrowheads="1"/>
          </p:cNvSpPr>
          <p:nvPr>
            <p:ph idx="1"/>
          </p:nvPr>
        </p:nvSpPr>
        <p:spPr>
          <a:xfrm>
            <a:off x="714375" y="3352800"/>
            <a:ext cx="7608888" cy="2590800"/>
          </a:xfrm>
        </p:spPr>
        <p:txBody>
          <a:bodyPr/>
          <a:lstStyle/>
          <a:p>
            <a:pPr marL="0" indent="0" algn="ctr" eaLnBrk="1" hangingPunct="1">
              <a:buFontTx/>
              <a:buNone/>
            </a:pPr>
            <a:endParaRPr lang="en-US" dirty="0" smtClean="0"/>
          </a:p>
        </p:txBody>
      </p:sp>
      <p:pic>
        <p:nvPicPr>
          <p:cNvPr id="14340" name="Picture 4"/>
          <p:cNvPicPr>
            <a:picLocks noChangeAspect="1" noChangeArrowheads="1"/>
          </p:cNvPicPr>
          <p:nvPr/>
        </p:nvPicPr>
        <p:blipFill>
          <a:blip r:embed="rId2" cstate="print"/>
          <a:srcRect/>
          <a:stretch>
            <a:fillRect/>
          </a:stretch>
        </p:blipFill>
        <p:spPr bwMode="auto">
          <a:xfrm>
            <a:off x="7848600" y="5289550"/>
            <a:ext cx="1143000" cy="1339850"/>
          </a:xfrm>
          <a:prstGeom prst="rect">
            <a:avLst/>
          </a:prstGeom>
          <a:noFill/>
          <a:ln w="12700">
            <a:noFill/>
            <a:miter lim="800000"/>
            <a:headEnd/>
            <a:tailEnd/>
          </a:ln>
        </p:spPr>
      </p:pic>
      <p:sp>
        <p:nvSpPr>
          <p:cNvPr id="6" name="Rectangle 2"/>
          <p:cNvSpPr txBox="1">
            <a:spLocks noChangeArrowheads="1"/>
          </p:cNvSpPr>
          <p:nvPr/>
        </p:nvSpPr>
        <p:spPr bwMode="auto">
          <a:xfrm>
            <a:off x="820738" y="685800"/>
            <a:ext cx="7608887" cy="1152525"/>
          </a:xfrm>
          <a:prstGeom prst="rect">
            <a:avLst/>
          </a:prstGeom>
          <a:noFill/>
          <a:ln w="12700">
            <a:noFill/>
            <a:miter lim="800000"/>
            <a:headEnd/>
            <a:tailEnd/>
          </a:ln>
          <a:effectLst>
            <a:outerShdw dist="12699" dir="16200000" algn="ctr" rotWithShape="0">
              <a:schemeClr val="bg2">
                <a:alpha val="70000"/>
              </a:schemeClr>
            </a:outerShdw>
          </a:effectLst>
        </p:spPr>
        <p:txBody>
          <a:bodyPr lIns="35717" tIns="35717" rIns="35717" bIns="35717" anchor="ctr"/>
          <a:lstStyle/>
          <a:p>
            <a:pPr algn="ctr">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a:pPr>
            <a:r>
              <a:rPr lang="ar-SA" sz="3400" dirty="0">
                <a:solidFill>
                  <a:srgbClr val="FFFFFF"/>
                </a:solidFill>
                <a:latin typeface="BlairMdITC TT-Medium" charset="0"/>
                <a:ea typeface="ヒラギノ明朝 ProN W6" charset="-128"/>
                <a:cs typeface="ALAWI-3-33" pitchFamily="2" charset="-78"/>
                <a:sym typeface="BlairMdITC TT-Medium" charset="0"/>
              </a:rPr>
              <a:t>بسم الله الرحمن الرحيم</a:t>
            </a:r>
            <a:endParaRPr lang="en-US" dirty="0">
              <a:solidFill>
                <a:srgbClr val="FFFFFF"/>
              </a:solidFill>
              <a:latin typeface="BlairMdITC TT-Medium" charset="0"/>
              <a:ea typeface="ヒラギノ角ゴ ProN W6" charset="-128"/>
              <a:cs typeface="ALAWI-3-33" pitchFamily="2" charset="-78"/>
              <a:sym typeface="BlairMdITC TT-Medium"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wipe(left)">
                                      <p:cBhvr>
                                        <p:cTn id="7" dur="500"/>
                                        <p:tgtEl>
                                          <p:spTgt spid="14338"/>
                                        </p:tgtEl>
                                      </p:cBhvr>
                                    </p:animEffect>
                                  </p:childTnLst>
                                </p:cTn>
                              </p:par>
                            </p:childTnLst>
                          </p:cTn>
                        </p:par>
                        <p:par>
                          <p:cTn id="8" fill="hold">
                            <p:stCondLst>
                              <p:cond delay="500"/>
                            </p:stCondLst>
                            <p:childTnLst>
                              <p:par>
                                <p:cTn id="9" presetID="22" presetClass="entr" presetSubtype="8" fill="hold" grpId="0" nodeType="afterEffect" nodePh="1">
                                  <p:stCondLst>
                                    <p:cond delay="0"/>
                                  </p:stCondLst>
                                  <p:endCondLst>
                                    <p:cond evt="begin" delay="0">
                                      <p:tn val="9"/>
                                    </p:cond>
                                  </p:endCondLst>
                                  <p:childTnLst>
                                    <p:set>
                                      <p:cBhvr>
                                        <p:cTn id="10" dur="1" fill="hold">
                                          <p:stCondLst>
                                            <p:cond delay="0"/>
                                          </p:stCondLst>
                                        </p:cTn>
                                        <p:tgtEl>
                                          <p:spTgt spid="14339">
                                            <p:txEl>
                                              <p:pRg st="0" end="0"/>
                                            </p:txEl>
                                          </p:spTgt>
                                        </p:tgtEl>
                                        <p:attrNameLst>
                                          <p:attrName>style.visibility</p:attrName>
                                        </p:attrNameLst>
                                      </p:cBhvr>
                                      <p:to>
                                        <p:strVal val="visible"/>
                                      </p:to>
                                    </p:set>
                                    <p:animEffect transition="in" filter="wipe(left)">
                                      <p:cBhvr>
                                        <p:cTn id="11" dur="500"/>
                                        <p:tgtEl>
                                          <p:spTgt spid="14339">
                                            <p:txEl>
                                              <p:pRg st="0" end="0"/>
                                            </p:txEl>
                                          </p:spTgt>
                                        </p:tgtEl>
                                      </p:cBhvr>
                                    </p:animEffect>
                                  </p:childTnLst>
                                </p:cTn>
                              </p:par>
                            </p:childTnLst>
                          </p:cTn>
                        </p:par>
                        <p:par>
                          <p:cTn id="12" fill="hold">
                            <p:stCondLst>
                              <p:cond delay="1000"/>
                            </p:stCondLst>
                            <p:childTnLst>
                              <p:par>
                                <p:cTn id="13" presetID="2" presetClass="entr" presetSubtype="1" fill="hold" nodeType="afterEffect">
                                  <p:stCondLst>
                                    <p:cond delay="0"/>
                                  </p:stCondLst>
                                  <p:childTnLst>
                                    <p:set>
                                      <p:cBhvr>
                                        <p:cTn id="14" dur="1" fill="hold">
                                          <p:stCondLst>
                                            <p:cond delay="0"/>
                                          </p:stCondLst>
                                        </p:cTn>
                                        <p:tgtEl>
                                          <p:spTgt spid="14340"/>
                                        </p:tgtEl>
                                        <p:attrNameLst>
                                          <p:attrName>style.visibility</p:attrName>
                                        </p:attrNameLst>
                                      </p:cBhvr>
                                      <p:to>
                                        <p:strVal val="visible"/>
                                      </p:to>
                                    </p:set>
                                    <p:anim calcmode="lin" valueType="num">
                                      <p:cBhvr additive="base">
                                        <p:cTn id="15" dur="500" fill="hold"/>
                                        <p:tgtEl>
                                          <p:spTgt spid="14340"/>
                                        </p:tgtEl>
                                        <p:attrNameLst>
                                          <p:attrName>ppt_x</p:attrName>
                                        </p:attrNameLst>
                                      </p:cBhvr>
                                      <p:tavLst>
                                        <p:tav tm="0">
                                          <p:val>
                                            <p:strVal val="#ppt_x"/>
                                          </p:val>
                                        </p:tav>
                                        <p:tav tm="100000">
                                          <p:val>
                                            <p:strVal val="#ppt_x"/>
                                          </p:val>
                                        </p:tav>
                                      </p:tavLst>
                                    </p:anim>
                                    <p:anim calcmode="lin" valueType="num">
                                      <p:cBhvr additive="base">
                                        <p:cTn id="16" dur="500" fill="hold"/>
                                        <p:tgtEl>
                                          <p:spTgt spid="14340"/>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39" grpId="0" build="p" bldLvl="5" autoUpdateAnimBg="0" advAuto="0"/>
      <p:bldP spid="6"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685800" y="228600"/>
            <a:ext cx="7772400" cy="5867400"/>
          </a:xfrm>
        </p:spPr>
        <p:txBody>
          <a:bodyPr/>
          <a:lstStyle/>
          <a:p>
            <a:pPr eaLnBrk="1" hangingPunct="1">
              <a:buFontTx/>
              <a:buNone/>
            </a:pPr>
            <a:endParaRPr lang="en-US" sz="1800" smtClean="0"/>
          </a:p>
          <a:p>
            <a:pPr eaLnBrk="1" hangingPunct="1">
              <a:buFontTx/>
              <a:buNone/>
            </a:pPr>
            <a:r>
              <a:rPr lang="en-US" sz="2000" smtClean="0"/>
              <a:t>      In the above example, the nested class "Display" is given as "public" member of the class "Nest".</a:t>
            </a:r>
            <a:endParaRPr lang="en-US" smtClean="0"/>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85800" y="228600"/>
            <a:ext cx="7772400" cy="762000"/>
          </a:xfrm>
        </p:spPr>
        <p:txBody>
          <a:bodyPr>
            <a:normAutofit fontScale="90000"/>
          </a:bodyPr>
          <a:lstStyle/>
          <a:p>
            <a:pPr eaLnBrk="1" hangingPunct="1"/>
            <a:r>
              <a:rPr lang="en-US" b="1" smtClean="0"/>
              <a:t>Local class</a:t>
            </a:r>
            <a:endParaRPr lang="en-US" smtClean="0"/>
          </a:p>
        </p:txBody>
      </p:sp>
      <p:sp>
        <p:nvSpPr>
          <p:cNvPr id="3" name="Content Placeholder 2"/>
          <p:cNvSpPr>
            <a:spLocks noGrp="1"/>
          </p:cNvSpPr>
          <p:nvPr>
            <p:ph idx="1"/>
          </p:nvPr>
        </p:nvSpPr>
        <p:spPr>
          <a:xfrm>
            <a:off x="457200" y="990600"/>
            <a:ext cx="8077200" cy="5334000"/>
          </a:xfrm>
        </p:spPr>
        <p:txBody>
          <a:bodyPr/>
          <a:lstStyle/>
          <a:p>
            <a:pPr eaLnBrk="1" hangingPunct="1">
              <a:defRPr/>
            </a:pPr>
            <a:r>
              <a:rPr lang="en-US" b="1" dirty="0" smtClean="0">
                <a:solidFill>
                  <a:srgbClr val="0070C0"/>
                </a:solidFill>
              </a:rPr>
              <a:t>Explanation</a:t>
            </a:r>
            <a:r>
              <a:rPr lang="en-US" b="1" dirty="0" smtClean="0">
                <a:solidFill>
                  <a:srgbClr val="FFFF00"/>
                </a:solidFill>
              </a:rPr>
              <a:t> </a:t>
            </a:r>
          </a:p>
          <a:p>
            <a:pPr algn="just" eaLnBrk="1" hangingPunct="1">
              <a:buFontTx/>
              <a:buNone/>
              <a:defRPr/>
            </a:pPr>
            <a:r>
              <a:rPr lang="en-US" b="1" dirty="0" smtClean="0"/>
              <a:t>   </a:t>
            </a:r>
            <a:r>
              <a:rPr lang="en-US" b="1" dirty="0" smtClean="0">
                <a:solidFill>
                  <a:schemeClr val="tx1">
                    <a:lumMod val="85000"/>
                    <a:lumOff val="15000"/>
                  </a:schemeClr>
                </a:solidFill>
              </a:rPr>
              <a:t> </a:t>
            </a:r>
            <a:r>
              <a:rPr lang="en-US" sz="2000" b="1" dirty="0" smtClean="0">
                <a:solidFill>
                  <a:schemeClr val="tx1">
                    <a:lumMod val="85000"/>
                    <a:lumOff val="15000"/>
                  </a:schemeClr>
                </a:solidFill>
              </a:rPr>
              <a:t>Local class</a:t>
            </a:r>
            <a:r>
              <a:rPr lang="en-US" sz="2000" dirty="0" smtClean="0">
                <a:solidFill>
                  <a:schemeClr val="tx1">
                    <a:lumMod val="85000"/>
                    <a:lumOff val="15000"/>
                  </a:schemeClr>
                </a:solidFill>
              </a:rPr>
              <a:t> is a class defined inside a function. Following are some of the rules for using these classes.</a:t>
            </a:r>
          </a:p>
          <a:p>
            <a:pPr eaLnBrk="1" hangingPunct="1">
              <a:defRPr/>
            </a:pPr>
            <a:r>
              <a:rPr lang="en-US" sz="2000" dirty="0" smtClean="0"/>
              <a:t> Global variables declared above the function can be used with the scope operator "::".</a:t>
            </a:r>
          </a:p>
          <a:p>
            <a:pPr eaLnBrk="1" hangingPunct="1">
              <a:defRPr/>
            </a:pPr>
            <a:r>
              <a:rPr lang="en-US" sz="2000" dirty="0" smtClean="0"/>
              <a:t>Static variables declared inside the function can also be used.</a:t>
            </a:r>
          </a:p>
          <a:p>
            <a:pPr eaLnBrk="1" hangingPunct="1">
              <a:defRPr/>
            </a:pPr>
            <a:r>
              <a:rPr lang="en-US" sz="2000" dirty="0" smtClean="0"/>
              <a:t>Automatic local variables cannot be used.</a:t>
            </a:r>
          </a:p>
          <a:p>
            <a:pPr eaLnBrk="1" hangingPunct="1">
              <a:defRPr/>
            </a:pPr>
            <a:r>
              <a:rPr lang="en-US" sz="2000" dirty="0" smtClean="0"/>
              <a:t>It cannot have static data member objects.</a:t>
            </a:r>
          </a:p>
          <a:p>
            <a:pPr eaLnBrk="1" hangingPunct="1">
              <a:defRPr/>
            </a:pPr>
            <a:r>
              <a:rPr lang="en-US" sz="2000" dirty="0" smtClean="0"/>
              <a:t>Member functions must be defined inside the local classes.</a:t>
            </a:r>
          </a:p>
          <a:p>
            <a:pPr eaLnBrk="1" hangingPunct="1">
              <a:defRPr/>
            </a:pPr>
            <a:r>
              <a:rPr lang="en-US" sz="2000" dirty="0" smtClean="0"/>
              <a:t>Enclosing functions cannot access the private member objects of a local class.</a:t>
            </a:r>
          </a:p>
          <a:p>
            <a:pPr algn="just" eaLnBrk="1" hangingPunct="1">
              <a:buFontTx/>
              <a:buNone/>
              <a:defRPr/>
            </a:pPr>
            <a:endParaRPr lang="en-US" dirty="0" smtClean="0"/>
          </a:p>
          <a:p>
            <a:pPr eaLnBrk="1" hangingPunct="1">
              <a:buFontTx/>
              <a:buNone/>
              <a:defRPr/>
            </a:pP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85800" y="76200"/>
            <a:ext cx="7772400" cy="609600"/>
          </a:xfrm>
        </p:spPr>
        <p:txBody>
          <a:bodyPr>
            <a:normAutofit fontScale="90000"/>
          </a:bodyPr>
          <a:lstStyle/>
          <a:p>
            <a:pPr eaLnBrk="1" hangingPunct="1"/>
            <a:r>
              <a:rPr lang="en-US" sz="4000" b="1" dirty="0" smtClean="0">
                <a:solidFill>
                  <a:schemeClr val="accent1">
                    <a:lumMod val="50000"/>
                  </a:schemeClr>
                </a:solidFill>
              </a:rPr>
              <a:t>Example</a:t>
            </a:r>
            <a:r>
              <a:rPr lang="en-US" sz="4000" b="1" dirty="0" smtClean="0"/>
              <a:t>:</a:t>
            </a:r>
            <a:endParaRPr lang="en-US" sz="4000" dirty="0" smtClean="0"/>
          </a:p>
        </p:txBody>
      </p:sp>
      <p:sp>
        <p:nvSpPr>
          <p:cNvPr id="15363" name="Rounded Rectangle 3"/>
          <p:cNvSpPr>
            <a:spLocks noChangeArrowheads="1"/>
          </p:cNvSpPr>
          <p:nvPr/>
        </p:nvSpPr>
        <p:spPr bwMode="auto">
          <a:xfrm>
            <a:off x="76200" y="685800"/>
            <a:ext cx="3429000" cy="5867400"/>
          </a:xfrm>
          <a:prstGeom prst="roundRect">
            <a:avLst>
              <a:gd name="adj" fmla="val 16667"/>
            </a:avLst>
          </a:prstGeom>
          <a:solidFill>
            <a:schemeClr val="accent1"/>
          </a:solidFill>
          <a:ln w="12700" algn="ctr">
            <a:solidFill>
              <a:schemeClr val="tx1"/>
            </a:solidFill>
            <a:round/>
            <a:headEnd type="none" w="sm" len="sm"/>
            <a:tailEnd type="none" w="sm" len="sm"/>
          </a:ln>
        </p:spPr>
        <p:txBody>
          <a:bodyPr wrap="none"/>
          <a:lstStyle/>
          <a:p>
            <a:r>
              <a:rPr lang="en-US" sz="2000" b="1" dirty="0">
                <a:solidFill>
                  <a:schemeClr val="bg1"/>
                </a:solidFill>
              </a:rPr>
              <a:t> #include &lt;</a:t>
            </a:r>
            <a:r>
              <a:rPr lang="en-US" sz="2000" b="1" dirty="0" err="1">
                <a:solidFill>
                  <a:schemeClr val="bg1"/>
                </a:solidFill>
              </a:rPr>
              <a:t>iostream.h</a:t>
            </a:r>
            <a:r>
              <a:rPr lang="en-US" sz="2000" b="1" dirty="0">
                <a:solidFill>
                  <a:schemeClr val="bg1"/>
                </a:solidFill>
              </a:rPr>
              <a:t>&gt; </a:t>
            </a:r>
          </a:p>
          <a:p>
            <a:r>
              <a:rPr lang="en-US" sz="2000" b="1" dirty="0">
                <a:solidFill>
                  <a:schemeClr val="bg1"/>
                </a:solidFill>
              </a:rPr>
              <a:t>     </a:t>
            </a:r>
            <a:r>
              <a:rPr lang="en-US" sz="2000" b="1" dirty="0" err="1">
                <a:solidFill>
                  <a:schemeClr val="bg1"/>
                </a:solidFill>
              </a:rPr>
              <a:t>int</a:t>
            </a:r>
            <a:r>
              <a:rPr lang="en-US" sz="2000" b="1" dirty="0">
                <a:solidFill>
                  <a:schemeClr val="bg1"/>
                </a:solidFill>
              </a:rPr>
              <a:t> y; </a:t>
            </a:r>
          </a:p>
          <a:p>
            <a:r>
              <a:rPr lang="en-US" sz="2000" b="1" dirty="0">
                <a:solidFill>
                  <a:schemeClr val="bg1"/>
                </a:solidFill>
              </a:rPr>
              <a:t>     void g();</a:t>
            </a:r>
          </a:p>
          <a:p>
            <a:r>
              <a:rPr lang="en-US" sz="2000" b="1" dirty="0">
                <a:solidFill>
                  <a:schemeClr val="bg1"/>
                </a:solidFill>
              </a:rPr>
              <a:t>     </a:t>
            </a:r>
            <a:r>
              <a:rPr lang="en-US" sz="2000" b="1" dirty="0" err="1">
                <a:solidFill>
                  <a:schemeClr val="bg1"/>
                </a:solidFill>
              </a:rPr>
              <a:t>int</a:t>
            </a:r>
            <a:r>
              <a:rPr lang="en-US" sz="2000" b="1" dirty="0">
                <a:solidFill>
                  <a:schemeClr val="bg1"/>
                </a:solidFill>
              </a:rPr>
              <a:t> main() </a:t>
            </a:r>
          </a:p>
          <a:p>
            <a:r>
              <a:rPr lang="en-US" sz="2000" b="1" dirty="0">
                <a:solidFill>
                  <a:schemeClr val="bg1"/>
                </a:solidFill>
              </a:rPr>
              <a:t>     { </a:t>
            </a:r>
          </a:p>
          <a:p>
            <a:r>
              <a:rPr lang="en-US" sz="2000" b="1" dirty="0">
                <a:solidFill>
                  <a:schemeClr val="bg1"/>
                </a:solidFill>
              </a:rPr>
              <a:t>       g();</a:t>
            </a:r>
          </a:p>
          <a:p>
            <a:r>
              <a:rPr lang="en-US" sz="2000" b="1" dirty="0">
                <a:solidFill>
                  <a:schemeClr val="bg1"/>
                </a:solidFill>
              </a:rPr>
              <a:t>      return 0; </a:t>
            </a:r>
          </a:p>
          <a:p>
            <a:r>
              <a:rPr lang="en-US" sz="2000" b="1" dirty="0">
                <a:solidFill>
                  <a:schemeClr val="bg1"/>
                </a:solidFill>
              </a:rPr>
              <a:t>      }   </a:t>
            </a:r>
          </a:p>
          <a:p>
            <a:r>
              <a:rPr lang="en-US" sz="2000" b="1" dirty="0">
                <a:solidFill>
                  <a:schemeClr val="bg1"/>
                </a:solidFill>
              </a:rPr>
              <a:t>      void g()</a:t>
            </a:r>
          </a:p>
          <a:p>
            <a:r>
              <a:rPr lang="en-US" sz="2000" b="1" dirty="0">
                <a:solidFill>
                  <a:schemeClr val="bg1"/>
                </a:solidFill>
              </a:rPr>
              <a:t>      {</a:t>
            </a:r>
          </a:p>
          <a:p>
            <a:r>
              <a:rPr lang="en-US" sz="2000" b="1" dirty="0">
                <a:solidFill>
                  <a:schemeClr val="bg1"/>
                </a:solidFill>
              </a:rPr>
              <a:t>        class local </a:t>
            </a:r>
          </a:p>
          <a:p>
            <a:r>
              <a:rPr lang="en-US" sz="2000" b="1" dirty="0">
                <a:solidFill>
                  <a:schemeClr val="bg1"/>
                </a:solidFill>
              </a:rPr>
              <a:t>       { public: </a:t>
            </a:r>
          </a:p>
          <a:p>
            <a:r>
              <a:rPr lang="en-US" sz="2000" b="1" dirty="0">
                <a:solidFill>
                  <a:schemeClr val="bg1"/>
                </a:solidFill>
              </a:rPr>
              <a:t>          void put( </a:t>
            </a:r>
            <a:r>
              <a:rPr lang="en-US" sz="2000" b="1" dirty="0" err="1">
                <a:solidFill>
                  <a:schemeClr val="bg1"/>
                </a:solidFill>
              </a:rPr>
              <a:t>int</a:t>
            </a:r>
            <a:r>
              <a:rPr lang="en-US" sz="2000" b="1" dirty="0">
                <a:solidFill>
                  <a:schemeClr val="bg1"/>
                </a:solidFill>
              </a:rPr>
              <a:t> n) </a:t>
            </a:r>
          </a:p>
          <a:p>
            <a:r>
              <a:rPr lang="en-US" sz="2000" b="1" dirty="0">
                <a:solidFill>
                  <a:schemeClr val="bg1"/>
                </a:solidFill>
              </a:rPr>
              <a:t>         {</a:t>
            </a:r>
          </a:p>
          <a:p>
            <a:r>
              <a:rPr lang="en-US" sz="2000" b="1" dirty="0">
                <a:solidFill>
                  <a:schemeClr val="bg1"/>
                </a:solidFill>
              </a:rPr>
              <a:t>             ::y=n;</a:t>
            </a:r>
          </a:p>
          <a:p>
            <a:r>
              <a:rPr lang="en-US" sz="2000" b="1" dirty="0">
                <a:solidFill>
                  <a:schemeClr val="bg1"/>
                </a:solidFill>
              </a:rPr>
              <a:t>         }</a:t>
            </a:r>
          </a:p>
        </p:txBody>
      </p:sp>
      <p:sp>
        <p:nvSpPr>
          <p:cNvPr id="15364" name="Rounded Rectangle 4"/>
          <p:cNvSpPr>
            <a:spLocks noChangeArrowheads="1"/>
          </p:cNvSpPr>
          <p:nvPr/>
        </p:nvSpPr>
        <p:spPr bwMode="auto">
          <a:xfrm>
            <a:off x="3657600" y="762000"/>
            <a:ext cx="5334000" cy="5867400"/>
          </a:xfrm>
          <a:prstGeom prst="roundRect">
            <a:avLst>
              <a:gd name="adj" fmla="val 16667"/>
            </a:avLst>
          </a:prstGeom>
          <a:solidFill>
            <a:schemeClr val="accent1"/>
          </a:solidFill>
          <a:ln w="12700" algn="ctr">
            <a:solidFill>
              <a:schemeClr val="tx1"/>
            </a:solidFill>
            <a:round/>
            <a:headEnd type="none" w="sm" len="sm"/>
            <a:tailEnd type="none" w="sm" len="sm"/>
          </a:ln>
        </p:spPr>
        <p:txBody>
          <a:bodyPr wrap="none"/>
          <a:lstStyle/>
          <a:p>
            <a:endParaRPr lang="en-US" sz="2000" b="1" dirty="0">
              <a:solidFill>
                <a:schemeClr val="bg1"/>
              </a:solidFill>
            </a:endParaRPr>
          </a:p>
          <a:p>
            <a:r>
              <a:rPr lang="en-US" sz="2000" b="1" dirty="0" err="1">
                <a:solidFill>
                  <a:schemeClr val="bg1"/>
                </a:solidFill>
              </a:rPr>
              <a:t>int</a:t>
            </a:r>
            <a:r>
              <a:rPr lang="en-US" sz="2000" b="1" dirty="0">
                <a:solidFill>
                  <a:schemeClr val="bg1"/>
                </a:solidFill>
              </a:rPr>
              <a:t> get() </a:t>
            </a:r>
          </a:p>
          <a:p>
            <a:r>
              <a:rPr lang="en-US" sz="2000" b="1" dirty="0">
                <a:solidFill>
                  <a:schemeClr val="bg1"/>
                </a:solidFill>
              </a:rPr>
              <a:t>       {return ::y;} </a:t>
            </a:r>
          </a:p>
          <a:p>
            <a:r>
              <a:rPr lang="en-US" sz="2000" b="1" dirty="0">
                <a:solidFill>
                  <a:schemeClr val="bg1"/>
                </a:solidFill>
              </a:rPr>
              <a:t>     }  </a:t>
            </a:r>
            <a:r>
              <a:rPr lang="en-US" sz="2000" b="1" dirty="0" err="1">
                <a:solidFill>
                  <a:schemeClr val="bg1"/>
                </a:solidFill>
              </a:rPr>
              <a:t>ab</a:t>
            </a:r>
            <a:r>
              <a:rPr lang="en-US" sz="2000" b="1" dirty="0">
                <a:solidFill>
                  <a:schemeClr val="bg1"/>
                </a:solidFill>
              </a:rPr>
              <a:t>; </a:t>
            </a:r>
          </a:p>
          <a:p>
            <a:r>
              <a:rPr lang="en-US" sz="2000" b="1" dirty="0">
                <a:solidFill>
                  <a:schemeClr val="bg1"/>
                </a:solidFill>
              </a:rPr>
              <a:t>     </a:t>
            </a:r>
            <a:r>
              <a:rPr lang="en-US" sz="2000" b="1" dirty="0" err="1">
                <a:solidFill>
                  <a:schemeClr val="bg1"/>
                </a:solidFill>
              </a:rPr>
              <a:t>ab.put</a:t>
            </a:r>
            <a:r>
              <a:rPr lang="en-US" sz="2000" b="1" dirty="0">
                <a:solidFill>
                  <a:schemeClr val="bg1"/>
                </a:solidFill>
              </a:rPr>
              <a:t>(20); </a:t>
            </a:r>
          </a:p>
          <a:p>
            <a:r>
              <a:rPr lang="en-US" sz="1600" b="1" dirty="0">
                <a:solidFill>
                  <a:schemeClr val="bg1"/>
                </a:solidFill>
              </a:rPr>
              <a:t>     </a:t>
            </a:r>
            <a:r>
              <a:rPr lang="en-US" sz="1600" b="1" dirty="0" err="1">
                <a:solidFill>
                  <a:schemeClr val="bg1"/>
                </a:solidFill>
              </a:rPr>
              <a:t>cout</a:t>
            </a:r>
            <a:r>
              <a:rPr lang="en-US" sz="1600" b="1" dirty="0">
                <a:solidFill>
                  <a:schemeClr val="bg1"/>
                </a:solidFill>
              </a:rPr>
              <a:t> &lt;&lt; "The value assigned to y is::"&lt;&lt; </a:t>
            </a:r>
            <a:r>
              <a:rPr lang="en-US" sz="1600" b="1" dirty="0" err="1">
                <a:solidFill>
                  <a:schemeClr val="bg1"/>
                </a:solidFill>
              </a:rPr>
              <a:t>ab.get</a:t>
            </a:r>
            <a:r>
              <a:rPr lang="en-US" sz="1600" b="1" dirty="0">
                <a:solidFill>
                  <a:schemeClr val="bg1"/>
                </a:solidFill>
              </a:rPr>
              <a:t>(); </a:t>
            </a:r>
          </a:p>
          <a:p>
            <a:r>
              <a:rPr lang="en-US" sz="2000" b="1" dirty="0">
                <a:solidFill>
                  <a:schemeClr val="bg1"/>
                </a:solidFill>
              </a:rPr>
              <a:t>    }</a:t>
            </a:r>
          </a:p>
        </p:txBody>
      </p:sp>
      <p:sp>
        <p:nvSpPr>
          <p:cNvPr id="15365" name="Rounded Rectangle 5"/>
          <p:cNvSpPr>
            <a:spLocks noChangeArrowheads="1"/>
          </p:cNvSpPr>
          <p:nvPr/>
        </p:nvSpPr>
        <p:spPr bwMode="auto">
          <a:xfrm>
            <a:off x="4267200" y="3733800"/>
            <a:ext cx="4267200" cy="1981200"/>
          </a:xfrm>
          <a:prstGeom prst="roundRect">
            <a:avLst>
              <a:gd name="adj" fmla="val 16667"/>
            </a:avLst>
          </a:prstGeom>
          <a:solidFill>
            <a:schemeClr val="accent1"/>
          </a:solidFill>
          <a:ln w="12700" algn="ctr">
            <a:solidFill>
              <a:schemeClr val="tx1"/>
            </a:solidFill>
            <a:round/>
            <a:headEnd type="none" w="sm" len="sm"/>
            <a:tailEnd type="none" w="sm" len="sm"/>
          </a:ln>
        </p:spPr>
        <p:txBody>
          <a:bodyPr wrap="none"/>
          <a:lstStyle/>
          <a:p>
            <a:r>
              <a:rPr lang="en-US" sz="2400" b="1" u="sng">
                <a:solidFill>
                  <a:schemeClr val="bg1"/>
                </a:solidFill>
              </a:rPr>
              <a:t>Result:</a:t>
            </a:r>
            <a:r>
              <a:rPr lang="en-US" sz="2400">
                <a:solidFill>
                  <a:schemeClr val="bg1"/>
                </a:solidFill>
              </a:rPr>
              <a:t/>
            </a:r>
            <a:br>
              <a:rPr lang="en-US" sz="2400">
                <a:solidFill>
                  <a:schemeClr val="bg1"/>
                </a:solidFill>
              </a:rPr>
            </a:br>
            <a:r>
              <a:rPr lang="en-US" sz="2400">
                <a:solidFill>
                  <a:schemeClr val="bg1"/>
                </a:solidFill>
              </a:rPr>
              <a:t>The value assigned to y is::20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457200" y="457200"/>
            <a:ext cx="7924800" cy="5181600"/>
          </a:xfrm>
        </p:spPr>
        <p:txBody>
          <a:bodyPr/>
          <a:lstStyle/>
          <a:p>
            <a:pPr algn="just" eaLnBrk="1" hangingPunct="1">
              <a:buFontTx/>
              <a:buNone/>
            </a:pPr>
            <a:r>
              <a:rPr lang="en-US" sz="2400" smtClean="0"/>
              <a:t>     In the above example, the local class "local" uses the variable "y" which is declared globally. Inside the function it is used using the "::" operator. The object "ab" is used to set, get the assigned values in the local class.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81000"/>
            <a:ext cx="7772400" cy="6096000"/>
          </a:xfrm>
        </p:spPr>
        <p:txBody>
          <a:bodyPr>
            <a:normAutofit lnSpcReduction="10000"/>
          </a:bodyPr>
          <a:lstStyle/>
          <a:p>
            <a:pPr algn="just" eaLnBrk="1" hangingPunct="1">
              <a:buFontTx/>
              <a:buNone/>
              <a:defRPr/>
            </a:pPr>
            <a:r>
              <a:rPr lang="en-US" sz="2000" dirty="0" smtClean="0">
                <a:solidFill>
                  <a:schemeClr val="accent1">
                    <a:lumMod val="50000"/>
                  </a:schemeClr>
                </a:solidFill>
              </a:rPr>
              <a:t>      </a:t>
            </a:r>
            <a:r>
              <a:rPr lang="en-US" b="1" dirty="0" smtClean="0">
                <a:solidFill>
                  <a:schemeClr val="accent1">
                    <a:lumMod val="50000"/>
                  </a:schemeClr>
                </a:solidFill>
              </a:rPr>
              <a:t>Explanation</a:t>
            </a:r>
            <a:endParaRPr lang="en-US" sz="2000" b="1" dirty="0" smtClean="0">
              <a:solidFill>
                <a:schemeClr val="accent1">
                  <a:lumMod val="50000"/>
                </a:schemeClr>
              </a:solidFill>
            </a:endParaRPr>
          </a:p>
          <a:p>
            <a:pPr algn="just" eaLnBrk="1" hangingPunct="1">
              <a:defRPr/>
            </a:pPr>
            <a:r>
              <a:rPr lang="en-US" sz="2000" b="1" dirty="0" smtClean="0"/>
              <a:t> </a:t>
            </a:r>
            <a:r>
              <a:rPr lang="en-US" sz="2000" b="1" dirty="0" smtClean="0">
                <a:solidFill>
                  <a:schemeClr val="tx2">
                    <a:lumMod val="60000"/>
                    <a:lumOff val="40000"/>
                  </a:schemeClr>
                </a:solidFill>
              </a:rPr>
              <a:t>Object Oriented programming</a:t>
            </a:r>
            <a:r>
              <a:rPr lang="en-US" sz="2000" dirty="0" smtClean="0">
                <a:solidFill>
                  <a:schemeClr val="tx2">
                    <a:lumMod val="60000"/>
                    <a:lumOff val="40000"/>
                  </a:schemeClr>
                </a:solidFill>
              </a:rPr>
              <a:t> </a:t>
            </a:r>
            <a:r>
              <a:rPr lang="en-US" sz="2000" dirty="0" smtClean="0"/>
              <a:t>is method of programming where  -  </a:t>
            </a:r>
          </a:p>
          <a:p>
            <a:pPr algn="just" eaLnBrk="1" hangingPunct="1">
              <a:buFontTx/>
              <a:buNone/>
              <a:defRPr/>
            </a:pPr>
            <a:r>
              <a:rPr lang="en-US" sz="2000" dirty="0" smtClean="0"/>
              <a:t>     a system is considered as a collection of objects that interact together to accomplish certain tasks. Objects are entities that encapsulate data and procedures that operate on the data.</a:t>
            </a:r>
          </a:p>
          <a:p>
            <a:pPr algn="just" eaLnBrk="1" hangingPunct="1">
              <a:defRPr/>
            </a:pPr>
            <a:r>
              <a:rPr lang="en-US" sz="2000" dirty="0" smtClean="0"/>
              <a:t>In </a:t>
            </a:r>
            <a:r>
              <a:rPr lang="en-US" sz="2000" b="1" dirty="0" smtClean="0">
                <a:solidFill>
                  <a:schemeClr val="tx2">
                    <a:lumMod val="60000"/>
                    <a:lumOff val="40000"/>
                  </a:schemeClr>
                </a:solidFill>
              </a:rPr>
              <a:t>OOPS </a:t>
            </a:r>
            <a:r>
              <a:rPr lang="en-US" sz="2000" dirty="0" smtClean="0"/>
              <a:t>first a concept known as "Object Oriented Analysis </a:t>
            </a:r>
            <a:r>
              <a:rPr lang="en-US" sz="2000" b="1" dirty="0" smtClean="0">
                <a:solidFill>
                  <a:schemeClr val="tx2">
                    <a:lumMod val="60000"/>
                    <a:lumOff val="40000"/>
                  </a:schemeClr>
                </a:solidFill>
              </a:rPr>
              <a:t>(OOA)" </a:t>
            </a:r>
            <a:r>
              <a:rPr lang="en-US" sz="2000" dirty="0" smtClean="0"/>
              <a:t>is used to specify the objects in term of real world requirements, their behavior and interactions required. The next concept would be the "Object Oriented Design </a:t>
            </a:r>
            <a:r>
              <a:rPr lang="en-US" sz="2000" b="1" dirty="0" smtClean="0">
                <a:solidFill>
                  <a:schemeClr val="tx2">
                    <a:lumMod val="60000"/>
                    <a:lumOff val="40000"/>
                  </a:schemeClr>
                </a:solidFill>
              </a:rPr>
              <a:t>(OOD)" </a:t>
            </a:r>
            <a:r>
              <a:rPr lang="en-US" sz="2000" dirty="0" smtClean="0"/>
              <a:t>that converts these real-time requirements as a hierarchy of objects in terms of software development requirement. Finally OOPS is used to implement the requirements using the C++ programming language.</a:t>
            </a:r>
          </a:p>
          <a:p>
            <a:pPr algn="just" eaLnBrk="1" hangingPunct="1">
              <a:defRPr/>
            </a:pPr>
            <a:r>
              <a:rPr lang="en-US" sz="2000" dirty="0" smtClean="0"/>
              <a:t> The main purpose of object oriented programming is to simplify the design, programming and most importantly debugging a program. So to modify a particular data, it is easy to identify which function to use. To add additional features it is easy to identify where to add functions and its related data.</a:t>
            </a:r>
          </a:p>
          <a:p>
            <a:pPr algn="just" eaLnBrk="1" hangingPunct="1">
              <a:buFontTx/>
              <a:buNone/>
              <a:defRPr/>
            </a:pPr>
            <a:endParaRPr lang="en-US" sz="2000" dirty="0" smtClean="0"/>
          </a:p>
          <a:p>
            <a:pPr algn="just" eaLnBrk="1" hangingPunct="1">
              <a:defRPr/>
            </a:pPr>
            <a:endParaRPr lang="en-US" sz="20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81000"/>
            <a:ext cx="7772400" cy="5715000"/>
          </a:xfrm>
        </p:spPr>
        <p:txBody>
          <a:bodyPr/>
          <a:lstStyle/>
          <a:p>
            <a:pPr eaLnBrk="1" hangingPunct="1">
              <a:defRPr/>
            </a:pPr>
            <a:r>
              <a:rPr lang="en-US" sz="2000" dirty="0" smtClean="0"/>
              <a:t> </a:t>
            </a:r>
            <a:r>
              <a:rPr lang="en-US" dirty="0" smtClean="0">
                <a:solidFill>
                  <a:schemeClr val="tx2"/>
                </a:solidFill>
                <a:latin typeface="+mj-lt"/>
                <a:ea typeface="+mj-ea"/>
                <a:cs typeface="+mj-cs"/>
              </a:rPr>
              <a:t>Following are the basic elements of Object oriented programming(OOPS)</a:t>
            </a:r>
          </a:p>
          <a:p>
            <a:pPr eaLnBrk="1" hangingPunct="1">
              <a:buFontTx/>
              <a:buNone/>
              <a:defRPr/>
            </a:pPr>
            <a:endParaRPr lang="en-US" sz="2000" dirty="0" smtClean="0"/>
          </a:p>
          <a:p>
            <a:pPr eaLnBrk="1" hangingPunct="1">
              <a:defRPr/>
            </a:pPr>
            <a:r>
              <a:rPr lang="en-US" sz="2000" dirty="0" smtClean="0"/>
              <a:t>Object </a:t>
            </a:r>
          </a:p>
          <a:p>
            <a:pPr eaLnBrk="1" hangingPunct="1">
              <a:defRPr/>
            </a:pPr>
            <a:r>
              <a:rPr lang="en-US" sz="2000" dirty="0" smtClean="0"/>
              <a:t> Classes </a:t>
            </a:r>
          </a:p>
          <a:p>
            <a:pPr eaLnBrk="1" hangingPunct="1">
              <a:defRPr/>
            </a:pPr>
            <a:r>
              <a:rPr lang="en-US" sz="2000" dirty="0" smtClean="0"/>
              <a:t> Inheritance </a:t>
            </a:r>
          </a:p>
          <a:p>
            <a:pPr eaLnBrk="1" hangingPunct="1">
              <a:defRPr/>
            </a:pPr>
            <a:r>
              <a:rPr lang="en-US" sz="2000" dirty="0" smtClean="0"/>
              <a:t> Dynamic Binding </a:t>
            </a:r>
          </a:p>
          <a:p>
            <a:pPr eaLnBrk="1" hangingPunct="1">
              <a:defRPr/>
            </a:pPr>
            <a:r>
              <a:rPr lang="en-US" sz="2000" dirty="0" smtClean="0"/>
              <a:t> Polymorphism </a:t>
            </a:r>
          </a:p>
          <a:p>
            <a:pPr eaLnBrk="1" hangingPunct="1">
              <a:defRPr/>
            </a:pPr>
            <a:r>
              <a:rPr lang="en-US" sz="2000" dirty="0" smtClean="0"/>
              <a:t> Message Passing </a:t>
            </a:r>
          </a:p>
          <a:p>
            <a:pPr eaLnBrk="1" hangingPunct="1">
              <a:defRPr/>
            </a:pPr>
            <a:r>
              <a:rPr lang="en-US" sz="2000" dirty="0" smtClean="0"/>
              <a:t> Encapsulation </a:t>
            </a:r>
          </a:p>
          <a:p>
            <a:pPr eaLnBrk="1" hangingPunct="1">
              <a:buFontTx/>
              <a:buNone/>
              <a:defRPr/>
            </a:pPr>
            <a:r>
              <a:rPr lang="en-US" sz="2000" dirty="0" smtClean="0"/>
              <a:t/>
            </a:r>
            <a:br>
              <a:rPr lang="en-US" sz="2000" dirty="0" smtClean="0"/>
            </a:br>
            <a:endParaRPr lang="en-US" sz="2000" dirty="0" smtClean="0"/>
          </a:p>
          <a:p>
            <a:pPr algn="just" eaLnBrk="1" hangingPunct="1">
              <a:defRPr/>
            </a:pPr>
            <a:endParaRPr lang="en-US" sz="20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85800" y="228600"/>
            <a:ext cx="7772400" cy="762000"/>
          </a:xfrm>
        </p:spPr>
        <p:txBody>
          <a:bodyPr>
            <a:normAutofit fontScale="90000"/>
          </a:bodyPr>
          <a:lstStyle/>
          <a:p>
            <a:pPr eaLnBrk="1" hangingPunct="1"/>
            <a:r>
              <a:rPr lang="en-US" b="1" dirty="0" smtClean="0">
                <a:solidFill>
                  <a:schemeClr val="accent1">
                    <a:lumMod val="50000"/>
                  </a:schemeClr>
                </a:solidFill>
              </a:rPr>
              <a:t>Objects</a:t>
            </a:r>
            <a:endParaRPr lang="en-US" dirty="0" smtClean="0">
              <a:solidFill>
                <a:schemeClr val="accent1">
                  <a:lumMod val="50000"/>
                </a:schemeClr>
              </a:solidFill>
            </a:endParaRPr>
          </a:p>
        </p:txBody>
      </p:sp>
      <p:sp>
        <p:nvSpPr>
          <p:cNvPr id="3" name="Content Placeholder 2"/>
          <p:cNvSpPr>
            <a:spLocks noGrp="1"/>
          </p:cNvSpPr>
          <p:nvPr>
            <p:ph idx="1"/>
          </p:nvPr>
        </p:nvSpPr>
        <p:spPr>
          <a:xfrm>
            <a:off x="685800" y="1219200"/>
            <a:ext cx="7772400" cy="4648200"/>
          </a:xfrm>
        </p:spPr>
        <p:txBody>
          <a:bodyPr/>
          <a:lstStyle/>
          <a:p>
            <a:pPr algn="just" eaLnBrk="1" hangingPunct="1">
              <a:defRPr/>
            </a:pPr>
            <a:r>
              <a:rPr lang="en-US" sz="2400" dirty="0" smtClean="0"/>
              <a:t> </a:t>
            </a:r>
            <a:r>
              <a:rPr lang="en-US" b="1" dirty="0" smtClean="0">
                <a:solidFill>
                  <a:srgbClr val="00B050"/>
                </a:solidFill>
              </a:rPr>
              <a:t>Explanation</a:t>
            </a:r>
            <a:endParaRPr lang="en-US" sz="2400" b="1" dirty="0" smtClean="0">
              <a:solidFill>
                <a:srgbClr val="00B050"/>
              </a:solidFill>
            </a:endParaRPr>
          </a:p>
          <a:p>
            <a:pPr algn="just" eaLnBrk="1" hangingPunct="1">
              <a:buFontTx/>
              <a:buNone/>
              <a:defRPr/>
            </a:pPr>
            <a:r>
              <a:rPr lang="en-US" sz="2400" b="1" dirty="0" smtClean="0"/>
              <a:t>    </a:t>
            </a:r>
            <a:r>
              <a:rPr lang="en-US" sz="2400" b="1" dirty="0" smtClean="0">
                <a:solidFill>
                  <a:schemeClr val="accent1">
                    <a:lumMod val="60000"/>
                    <a:lumOff val="40000"/>
                  </a:schemeClr>
                </a:solidFill>
              </a:rPr>
              <a:t>Objects</a:t>
            </a:r>
            <a:r>
              <a:rPr lang="en-US" sz="2400" dirty="0" smtClean="0"/>
              <a:t> are instance of a class, that interact with each other at runtime. In OOPs, Objects are declared at the end of the class definition or after the "}" braces. They can be of any type based on its declaration</a:t>
            </a:r>
          </a:p>
          <a:p>
            <a:pPr algn="just" eaLnBrk="1" hangingPunct="1">
              <a:defRPr/>
            </a:pPr>
            <a:endParaRPr lang="en-US"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85800" y="152400"/>
            <a:ext cx="7772400" cy="762000"/>
          </a:xfrm>
        </p:spPr>
        <p:txBody>
          <a:bodyPr>
            <a:normAutofit fontScale="90000"/>
          </a:bodyPr>
          <a:lstStyle/>
          <a:p>
            <a:pPr eaLnBrk="1" hangingPunct="1"/>
            <a:r>
              <a:rPr lang="en-US" b="1" dirty="0" smtClean="0">
                <a:solidFill>
                  <a:schemeClr val="accent1">
                    <a:lumMod val="50000"/>
                  </a:schemeClr>
                </a:solidFill>
              </a:rPr>
              <a:t>Example:</a:t>
            </a:r>
            <a:endParaRPr lang="en-US" dirty="0" smtClean="0">
              <a:solidFill>
                <a:schemeClr val="accent1">
                  <a:lumMod val="50000"/>
                </a:schemeClr>
              </a:solidFill>
            </a:endParaRPr>
          </a:p>
        </p:txBody>
      </p:sp>
      <p:sp>
        <p:nvSpPr>
          <p:cNvPr id="20483" name="Content Placeholder 2"/>
          <p:cNvSpPr>
            <a:spLocks noGrp="1"/>
          </p:cNvSpPr>
          <p:nvPr>
            <p:ph idx="1"/>
          </p:nvPr>
        </p:nvSpPr>
        <p:spPr>
          <a:xfrm>
            <a:off x="533400" y="838200"/>
            <a:ext cx="7772400" cy="4572000"/>
          </a:xfrm>
        </p:spPr>
        <p:txBody>
          <a:bodyPr/>
          <a:lstStyle/>
          <a:p>
            <a:pPr eaLnBrk="1" hangingPunct="1">
              <a:buFontTx/>
              <a:buNone/>
            </a:pPr>
            <a:r>
              <a:rPr lang="en-US" sz="2000" smtClean="0"/>
              <a:t>#include &lt;iostream.h&gt;</a:t>
            </a:r>
          </a:p>
          <a:p>
            <a:pPr eaLnBrk="1" hangingPunct="1">
              <a:buFontTx/>
              <a:buNone/>
            </a:pPr>
            <a:r>
              <a:rPr lang="en-US" sz="2000" smtClean="0"/>
              <a:t>     class Cube </a:t>
            </a:r>
          </a:p>
          <a:p>
            <a:pPr eaLnBrk="1" hangingPunct="1">
              <a:buFontTx/>
              <a:buNone/>
            </a:pPr>
            <a:r>
              <a:rPr lang="en-US" sz="2000" smtClean="0"/>
              <a:t>      { </a:t>
            </a:r>
          </a:p>
          <a:p>
            <a:pPr eaLnBrk="1" hangingPunct="1">
              <a:buFontTx/>
              <a:buNone/>
            </a:pPr>
            <a:r>
              <a:rPr lang="en-US" sz="2000" smtClean="0"/>
              <a:t>       public:</a:t>
            </a:r>
          </a:p>
          <a:p>
            <a:pPr eaLnBrk="1" hangingPunct="1">
              <a:buFontTx/>
              <a:buNone/>
            </a:pPr>
            <a:r>
              <a:rPr lang="en-US" sz="2000" smtClean="0"/>
              <a:t>       int cub( val)</a:t>
            </a:r>
          </a:p>
          <a:p>
            <a:pPr eaLnBrk="1" hangingPunct="1">
              <a:buFontTx/>
              <a:buNone/>
            </a:pPr>
            <a:r>
              <a:rPr lang="en-US" sz="2000" smtClean="0"/>
              <a:t>       {</a:t>
            </a:r>
          </a:p>
          <a:p>
            <a:pPr eaLnBrk="1" hangingPunct="1">
              <a:buFontTx/>
              <a:buNone/>
            </a:pPr>
            <a:r>
              <a:rPr lang="en-US" sz="2000" smtClean="0"/>
              <a:t>         r = val*val*val; return r; </a:t>
            </a:r>
          </a:p>
          <a:p>
            <a:pPr eaLnBrk="1" hangingPunct="1">
              <a:buFontTx/>
              <a:buNone/>
            </a:pPr>
            <a:r>
              <a:rPr lang="en-US" sz="2000" smtClean="0"/>
              <a:t>       }</a:t>
            </a:r>
          </a:p>
          <a:p>
            <a:pPr eaLnBrk="1" hangingPunct="1">
              <a:buFontTx/>
              <a:buNone/>
            </a:pPr>
            <a:r>
              <a:rPr lang="en-US" sz="2000" smtClean="0"/>
              <a:t>      void show() </a:t>
            </a:r>
          </a:p>
          <a:p>
            <a:pPr eaLnBrk="1" hangingPunct="1">
              <a:buFontTx/>
              <a:buNone/>
            </a:pPr>
            <a:r>
              <a:rPr lang="en-US" sz="2000" smtClean="0"/>
              <a:t>       { cout &lt;&lt; "The cube is::" &lt;&lt; r; }</a:t>
            </a:r>
          </a:p>
          <a:p>
            <a:pPr eaLnBrk="1" hangingPunct="1">
              <a:buFontTx/>
              <a:buNone/>
            </a:pPr>
            <a:r>
              <a:rPr lang="en-US" sz="2000" smtClean="0"/>
              <a:t>       private: </a:t>
            </a:r>
          </a:p>
          <a:p>
            <a:pPr eaLnBrk="1" hangingPunct="1">
              <a:buFontTx/>
              <a:buNone/>
            </a:pPr>
            <a:r>
              <a:rPr lang="en-US" sz="2000" smtClean="0"/>
              <a:t>       int val, r; }x;</a:t>
            </a:r>
          </a:p>
        </p:txBody>
      </p:sp>
      <p:sp>
        <p:nvSpPr>
          <p:cNvPr id="4" name="Rounded Rectangle 3"/>
          <p:cNvSpPr/>
          <p:nvPr/>
        </p:nvSpPr>
        <p:spPr bwMode="auto">
          <a:xfrm>
            <a:off x="5486400" y="1219200"/>
            <a:ext cx="3048000" cy="2286000"/>
          </a:xfrm>
          <a:prstGeom prst="roundRect">
            <a:avLst/>
          </a:prstGeom>
          <a:ln>
            <a:headEnd type="none" w="sm" len="sm"/>
            <a:tailEnd type="none" w="sm" len="sm"/>
          </a:ln>
        </p:spPr>
        <p:style>
          <a:lnRef idx="1">
            <a:schemeClr val="dk1"/>
          </a:lnRef>
          <a:fillRef idx="3">
            <a:schemeClr val="dk1"/>
          </a:fillRef>
          <a:effectRef idx="2">
            <a:schemeClr val="dk1"/>
          </a:effectRef>
          <a:fontRef idx="minor">
            <a:schemeClr val="lt1"/>
          </a:fontRef>
        </p:style>
        <p:txBody>
          <a:bodyPr wrap="none"/>
          <a:lstStyle/>
          <a:p>
            <a:pPr>
              <a:defRPr/>
            </a:pPr>
            <a:r>
              <a:rPr lang="en-US" sz="2000" dirty="0" err="1" smtClean="0"/>
              <a:t>int</a:t>
            </a:r>
            <a:r>
              <a:rPr lang="en-US" sz="2000" dirty="0" smtClean="0"/>
              <a:t> </a:t>
            </a:r>
            <a:r>
              <a:rPr lang="en-US" sz="2000" dirty="0"/>
              <a:t>main() </a:t>
            </a:r>
          </a:p>
          <a:p>
            <a:pPr>
              <a:defRPr/>
            </a:pPr>
            <a:r>
              <a:rPr lang="en-US" sz="2000" dirty="0"/>
              <a:t>{ </a:t>
            </a:r>
          </a:p>
          <a:p>
            <a:pPr>
              <a:defRPr/>
            </a:pPr>
            <a:r>
              <a:rPr lang="en-US" sz="2000" dirty="0"/>
              <a:t>  Cube x; </a:t>
            </a:r>
          </a:p>
          <a:p>
            <a:pPr>
              <a:defRPr/>
            </a:pPr>
            <a:r>
              <a:rPr lang="en-US" sz="2000" dirty="0"/>
              <a:t>   x.cub(2); </a:t>
            </a:r>
          </a:p>
          <a:p>
            <a:pPr>
              <a:defRPr/>
            </a:pPr>
            <a:r>
              <a:rPr lang="en-US" sz="2000" dirty="0"/>
              <a:t>   </a:t>
            </a:r>
            <a:r>
              <a:rPr lang="en-US" sz="2000" dirty="0" err="1"/>
              <a:t>x.show</a:t>
            </a:r>
            <a:r>
              <a:rPr lang="en-US" sz="2000" dirty="0"/>
              <a:t>(); </a:t>
            </a:r>
            <a:endParaRPr lang="en-US" sz="2000" dirty="0" smtClean="0"/>
          </a:p>
          <a:p>
            <a:pPr>
              <a:defRPr/>
            </a:pPr>
            <a:r>
              <a:rPr lang="en-US" sz="2000" smtClean="0"/>
              <a:t> return </a:t>
            </a:r>
            <a:r>
              <a:rPr lang="en-US" sz="2000" dirty="0" smtClean="0"/>
              <a:t>0;</a:t>
            </a:r>
            <a:endParaRPr lang="en-US" sz="2000" dirty="0"/>
          </a:p>
          <a:p>
            <a:pPr>
              <a:defRPr/>
            </a:pPr>
            <a:r>
              <a:rPr lang="en-US" sz="2000" dirty="0"/>
              <a:t>  }</a:t>
            </a:r>
            <a:endParaRPr lang="en-US" sz="2000" dirty="0">
              <a:solidFill>
                <a:schemeClr val="tx1"/>
              </a:solidFill>
            </a:endParaRPr>
          </a:p>
        </p:txBody>
      </p:sp>
      <p:sp>
        <p:nvSpPr>
          <p:cNvPr id="5" name="Rounded Rectangle 4"/>
          <p:cNvSpPr/>
          <p:nvPr/>
        </p:nvSpPr>
        <p:spPr bwMode="auto">
          <a:xfrm>
            <a:off x="5867400" y="3810000"/>
            <a:ext cx="2133600" cy="1066800"/>
          </a:xfrm>
          <a:prstGeom prst="roundRect">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wrap="none"/>
          <a:lstStyle/>
          <a:p>
            <a:pPr>
              <a:defRPr/>
            </a:pPr>
            <a:r>
              <a:rPr lang="en-US" sz="2000" b="1" u="sng" dirty="0"/>
              <a:t>Result:</a:t>
            </a:r>
            <a:r>
              <a:rPr lang="en-US" sz="2000" dirty="0"/>
              <a:t/>
            </a:r>
            <a:br>
              <a:rPr lang="en-US" sz="2000" dirty="0"/>
            </a:br>
            <a:r>
              <a:rPr lang="en-US" sz="2000" dirty="0"/>
              <a:t>The </a:t>
            </a:r>
            <a:r>
              <a:rPr lang="en-US" sz="2000" dirty="0" err="1"/>
              <a:t>cbe</a:t>
            </a:r>
            <a:r>
              <a:rPr lang="en-US" sz="2000" dirty="0"/>
              <a:t> is :: 8</a:t>
            </a:r>
            <a:endParaRPr lang="en-US" sz="2000" dirty="0">
              <a:solidFill>
                <a:schemeClr val="tx1"/>
              </a:solidFill>
            </a:endParaRPr>
          </a:p>
        </p:txBody>
      </p:sp>
      <p:sp>
        <p:nvSpPr>
          <p:cNvPr id="6" name="Rounded Rectangle 5"/>
          <p:cNvSpPr/>
          <p:nvPr/>
        </p:nvSpPr>
        <p:spPr bwMode="auto">
          <a:xfrm>
            <a:off x="838200" y="5486400"/>
            <a:ext cx="7239000" cy="1143000"/>
          </a:xfrm>
          <a:prstGeom prst="roundRect">
            <a:avLst/>
          </a:prstGeom>
          <a:ln>
            <a:headEnd type="none" w="sm" len="sm"/>
            <a:tailEnd type="none" w="sm" len="sm"/>
          </a:ln>
        </p:spPr>
        <p:style>
          <a:lnRef idx="3">
            <a:schemeClr val="lt1"/>
          </a:lnRef>
          <a:fillRef idx="1">
            <a:schemeClr val="accent6"/>
          </a:fillRef>
          <a:effectRef idx="1">
            <a:schemeClr val="accent6"/>
          </a:effectRef>
          <a:fontRef idx="minor">
            <a:schemeClr val="lt1"/>
          </a:fontRef>
        </p:style>
        <p:txBody>
          <a:bodyPr wrap="none"/>
          <a:lstStyle/>
          <a:p>
            <a:pPr>
              <a:defRPr/>
            </a:pPr>
            <a:r>
              <a:rPr lang="en-US" sz="2400" dirty="0"/>
              <a:t>In the above example "x" is an object of the class "Cube“</a:t>
            </a:r>
          </a:p>
          <a:p>
            <a:pPr>
              <a:defRPr/>
            </a:pPr>
            <a:r>
              <a:rPr lang="en-US" sz="2400" dirty="0"/>
              <a:t> used to access the functions inside the class.</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304800"/>
            <a:ext cx="7772400" cy="762000"/>
          </a:xfrm>
        </p:spPr>
        <p:txBody>
          <a:bodyPr>
            <a:normAutofit fontScale="90000"/>
          </a:bodyPr>
          <a:lstStyle/>
          <a:p>
            <a:pPr eaLnBrk="1" hangingPunct="1"/>
            <a:r>
              <a:rPr lang="en-US" dirty="0" smtClean="0">
                <a:solidFill>
                  <a:schemeClr val="accent1">
                    <a:lumMod val="50000"/>
                  </a:schemeClr>
                </a:solidFill>
              </a:rPr>
              <a:t>Classes </a:t>
            </a:r>
          </a:p>
        </p:txBody>
      </p:sp>
      <p:sp>
        <p:nvSpPr>
          <p:cNvPr id="21507" name="Content Placeholder 2"/>
          <p:cNvSpPr>
            <a:spLocks noGrp="1"/>
          </p:cNvSpPr>
          <p:nvPr>
            <p:ph idx="1"/>
          </p:nvPr>
        </p:nvSpPr>
        <p:spPr>
          <a:xfrm>
            <a:off x="768350" y="1219200"/>
            <a:ext cx="7607300" cy="3741738"/>
          </a:xfrm>
        </p:spPr>
        <p:txBody>
          <a:bodyPr/>
          <a:lstStyle/>
          <a:p>
            <a:pPr algn="just" eaLnBrk="1" hangingPunct="1"/>
            <a:r>
              <a:rPr lang="en-US" b="1" smtClean="0">
                <a:solidFill>
                  <a:srgbClr val="00B050"/>
                </a:solidFill>
              </a:rPr>
              <a:t>Explanation : </a:t>
            </a:r>
            <a:r>
              <a:rPr lang="en-US" smtClean="0">
                <a:latin typeface="Agency FB" pitchFamily="34" charset="0"/>
              </a:rPr>
              <a:t>has the data and its associated function wrapped in it. Classes are also known as a collection of similar objects or objects of same type. In the OOPs concept the variables declared inside a class are known as "Data Members" and the functions are known as "Member Functions".</a:t>
            </a:r>
            <a:r>
              <a:rPr lang="en-US" smtClean="0"/>
              <a:t> </a:t>
            </a:r>
          </a:p>
          <a:p>
            <a:pPr eaLnBrk="1" hangingPunct="1"/>
            <a:endParaRPr lang="en-US"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solidFill>
                  <a:srgbClr val="FFFF00"/>
                </a:solidFill>
              </a:rPr>
              <a:t>Syntax:</a:t>
            </a:r>
          </a:p>
        </p:txBody>
      </p:sp>
      <p:sp>
        <p:nvSpPr>
          <p:cNvPr id="3" name="Content Placeholder 2"/>
          <p:cNvSpPr>
            <a:spLocks noGrp="1"/>
          </p:cNvSpPr>
          <p:nvPr>
            <p:ph idx="1"/>
          </p:nvPr>
        </p:nvSpPr>
        <p:spPr>
          <a:xfrm>
            <a:off x="768350" y="457200"/>
            <a:ext cx="7607300" cy="5045075"/>
          </a:xfrm>
        </p:spPr>
        <p:txBody>
          <a:bodyPr>
            <a:normAutofit/>
          </a:bodyPr>
          <a:lstStyle/>
          <a:p>
            <a:pPr eaLnBrk="1" hangingPunct="1">
              <a:buFontTx/>
              <a:buNone/>
              <a:defRPr/>
            </a:pPr>
            <a:r>
              <a:rPr lang="en-US" sz="2400" dirty="0" smtClean="0">
                <a:solidFill>
                  <a:srgbClr val="FFC000"/>
                </a:solidFill>
              </a:rPr>
              <a:t>     </a:t>
            </a:r>
          </a:p>
          <a:p>
            <a:pPr eaLnBrk="1" hangingPunct="1">
              <a:buFontTx/>
              <a:buNone/>
              <a:defRPr/>
            </a:pPr>
            <a:endParaRPr lang="en-US" sz="2400" dirty="0" smtClean="0">
              <a:solidFill>
                <a:srgbClr val="FFC000"/>
              </a:solidFill>
            </a:endParaRPr>
          </a:p>
          <a:p>
            <a:pPr eaLnBrk="1" hangingPunct="1">
              <a:buFontTx/>
              <a:buNone/>
              <a:defRPr/>
            </a:pPr>
            <a:r>
              <a:rPr lang="en-US" sz="2400" dirty="0" smtClean="0">
                <a:solidFill>
                  <a:schemeClr val="accent1">
                    <a:lumMod val="50000"/>
                  </a:schemeClr>
                </a:solidFill>
              </a:rPr>
              <a:t>class </a:t>
            </a:r>
            <a:r>
              <a:rPr lang="en-US" sz="2400" dirty="0" err="1" smtClean="0">
                <a:solidFill>
                  <a:schemeClr val="accent1">
                    <a:lumMod val="50000"/>
                  </a:schemeClr>
                </a:solidFill>
              </a:rPr>
              <a:t>class</a:t>
            </a:r>
            <a:r>
              <a:rPr lang="en-US" sz="2400" dirty="0" smtClean="0">
                <a:solidFill>
                  <a:schemeClr val="accent1">
                    <a:lumMod val="50000"/>
                  </a:schemeClr>
                </a:solidFill>
              </a:rPr>
              <a:t>-name</a:t>
            </a:r>
            <a:r>
              <a:rPr lang="en-US" sz="2400" dirty="0" smtClean="0">
                <a:solidFill>
                  <a:srgbClr val="FFC000"/>
                </a:solidFill>
              </a:rPr>
              <a:t> </a:t>
            </a:r>
          </a:p>
          <a:p>
            <a:pPr eaLnBrk="1" hangingPunct="1">
              <a:buFontTx/>
              <a:buNone/>
              <a:defRPr/>
            </a:pPr>
            <a:r>
              <a:rPr lang="en-US" sz="2400" dirty="0" smtClean="0">
                <a:solidFill>
                  <a:srgbClr val="00B050"/>
                </a:solidFill>
              </a:rPr>
              <a:t>        { </a:t>
            </a:r>
          </a:p>
          <a:p>
            <a:pPr eaLnBrk="1" hangingPunct="1">
              <a:buFontTx/>
              <a:buNone/>
              <a:defRPr/>
            </a:pPr>
            <a:r>
              <a:rPr lang="en-US" sz="2400" dirty="0" smtClean="0">
                <a:solidFill>
                  <a:srgbClr val="00B050"/>
                </a:solidFill>
              </a:rPr>
              <a:t>            </a:t>
            </a:r>
            <a:r>
              <a:rPr lang="en-US" sz="2400" dirty="0" smtClean="0">
                <a:solidFill>
                  <a:schemeClr val="accent5"/>
                </a:solidFill>
              </a:rPr>
              <a:t>private: </a:t>
            </a:r>
          </a:p>
          <a:p>
            <a:pPr eaLnBrk="1" hangingPunct="1">
              <a:buFontTx/>
              <a:buNone/>
              <a:defRPr/>
            </a:pPr>
            <a:r>
              <a:rPr lang="en-US" sz="2400" dirty="0" smtClean="0">
                <a:solidFill>
                  <a:srgbClr val="00B050"/>
                </a:solidFill>
              </a:rPr>
              <a:t>                variable declaration; </a:t>
            </a:r>
          </a:p>
          <a:p>
            <a:pPr eaLnBrk="1" hangingPunct="1">
              <a:buFontTx/>
              <a:buNone/>
              <a:defRPr/>
            </a:pPr>
            <a:r>
              <a:rPr lang="en-US" sz="2400" dirty="0" smtClean="0">
                <a:solidFill>
                  <a:srgbClr val="00B050"/>
                </a:solidFill>
              </a:rPr>
              <a:t>                function declaration; </a:t>
            </a:r>
          </a:p>
          <a:p>
            <a:pPr eaLnBrk="1" hangingPunct="1">
              <a:buFontTx/>
              <a:buNone/>
              <a:defRPr/>
            </a:pPr>
            <a:r>
              <a:rPr lang="en-US" sz="2400" dirty="0" smtClean="0">
                <a:solidFill>
                  <a:srgbClr val="00B050"/>
                </a:solidFill>
              </a:rPr>
              <a:t>            </a:t>
            </a:r>
            <a:r>
              <a:rPr lang="en-US" sz="2400" dirty="0" smtClean="0">
                <a:solidFill>
                  <a:schemeClr val="accent5"/>
                </a:solidFill>
              </a:rPr>
              <a:t>public: </a:t>
            </a:r>
          </a:p>
          <a:p>
            <a:pPr eaLnBrk="1" hangingPunct="1">
              <a:buFontTx/>
              <a:buNone/>
              <a:defRPr/>
            </a:pPr>
            <a:r>
              <a:rPr lang="en-US" sz="2400" dirty="0" smtClean="0">
                <a:solidFill>
                  <a:srgbClr val="00B050"/>
                </a:solidFill>
              </a:rPr>
              <a:t>                variable declaration;  </a:t>
            </a:r>
          </a:p>
          <a:p>
            <a:pPr eaLnBrk="1" hangingPunct="1">
              <a:buFontTx/>
              <a:buNone/>
              <a:defRPr/>
            </a:pPr>
            <a:r>
              <a:rPr lang="en-US" sz="2400" dirty="0" smtClean="0">
                <a:solidFill>
                  <a:srgbClr val="00B050"/>
                </a:solidFill>
              </a:rPr>
              <a:t>                function declaration;  </a:t>
            </a:r>
          </a:p>
          <a:p>
            <a:pPr eaLnBrk="1" hangingPunct="1">
              <a:buFontTx/>
              <a:buNone/>
              <a:defRPr/>
            </a:pPr>
            <a:r>
              <a:rPr lang="en-US" sz="2400" dirty="0" smtClean="0">
                <a:solidFill>
                  <a:srgbClr val="00B050"/>
                </a:solidFill>
              </a:rPr>
              <a:t>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5750" y="228600"/>
            <a:ext cx="4179888" cy="731838"/>
          </a:xfrm>
        </p:spPr>
        <p:txBody>
          <a:bodyPr>
            <a:normAutofit fontScale="90000"/>
          </a:bodyPr>
          <a:lstStyle/>
          <a:p>
            <a:pPr eaLnBrk="1" hangingPunct="1"/>
            <a:r>
              <a:rPr lang="en-US" dirty="0" smtClean="0">
                <a:solidFill>
                  <a:schemeClr val="tx1"/>
                </a:solidFill>
              </a:rPr>
              <a:t>Course Outline </a:t>
            </a:r>
          </a:p>
        </p:txBody>
      </p:sp>
      <p:sp>
        <p:nvSpPr>
          <p:cNvPr id="4099" name="Content Placeholder 2"/>
          <p:cNvSpPr>
            <a:spLocks noGrp="1"/>
          </p:cNvSpPr>
          <p:nvPr>
            <p:ph idx="1"/>
          </p:nvPr>
        </p:nvSpPr>
        <p:spPr>
          <a:xfrm>
            <a:off x="874713" y="1174750"/>
            <a:ext cx="7608887" cy="5037138"/>
          </a:xfrm>
        </p:spPr>
        <p:txBody>
          <a:bodyPr>
            <a:normAutofit fontScale="92500" lnSpcReduction="20000"/>
          </a:bodyPr>
          <a:lstStyle/>
          <a:p>
            <a:pPr eaLnBrk="1" hangingPunct="1">
              <a:buFont typeface="Wingdings" pitchFamily="2" charset="2"/>
              <a:buChar char="Ø"/>
            </a:pPr>
            <a:r>
              <a:rPr lang="en-US" sz="3200" dirty="0" smtClean="0">
                <a:solidFill>
                  <a:srgbClr val="00B050"/>
                </a:solidFill>
                <a:latin typeface="Aparajita" pitchFamily="34" charset="0"/>
                <a:cs typeface="Aparajita" pitchFamily="34" charset="0"/>
              </a:rPr>
              <a:t> Basic Concept</a:t>
            </a:r>
          </a:p>
          <a:p>
            <a:pPr eaLnBrk="1" hangingPunct="1">
              <a:buFont typeface="Wingdings" pitchFamily="2" charset="2"/>
              <a:buChar char="Ø"/>
            </a:pPr>
            <a:r>
              <a:rPr lang="en-US" sz="3200" dirty="0" smtClean="0">
                <a:solidFill>
                  <a:srgbClr val="00B050"/>
                </a:solidFill>
                <a:latin typeface="Aparajita" pitchFamily="34" charset="0"/>
                <a:cs typeface="Aparajita" pitchFamily="34" charset="0"/>
              </a:rPr>
              <a:t> Classes Types </a:t>
            </a:r>
          </a:p>
          <a:p>
            <a:pPr eaLnBrk="1" hangingPunct="1">
              <a:buFont typeface="Wingdings" pitchFamily="2" charset="2"/>
              <a:buChar char="Ø"/>
            </a:pPr>
            <a:r>
              <a:rPr lang="en-US" sz="3200" dirty="0" smtClean="0">
                <a:solidFill>
                  <a:srgbClr val="00B050"/>
                </a:solidFill>
                <a:latin typeface="Aparajita" pitchFamily="34" charset="0"/>
                <a:cs typeface="Aparajita" pitchFamily="34" charset="0"/>
              </a:rPr>
              <a:t> Constructor and Destructor</a:t>
            </a:r>
          </a:p>
          <a:p>
            <a:pPr eaLnBrk="1" hangingPunct="1">
              <a:buFont typeface="Wingdings" pitchFamily="2" charset="2"/>
              <a:buChar char="Ø"/>
            </a:pPr>
            <a:r>
              <a:rPr lang="en-US" sz="3200" dirty="0" smtClean="0">
                <a:solidFill>
                  <a:srgbClr val="00B050"/>
                </a:solidFill>
                <a:latin typeface="Aparajita" pitchFamily="34" charset="0"/>
                <a:cs typeface="Aparajita" pitchFamily="34" charset="0"/>
              </a:rPr>
              <a:t> Encapsulation </a:t>
            </a:r>
          </a:p>
          <a:p>
            <a:pPr eaLnBrk="1" hangingPunct="1">
              <a:buFont typeface="Wingdings" pitchFamily="2" charset="2"/>
              <a:buChar char="Ø"/>
            </a:pPr>
            <a:r>
              <a:rPr lang="en-US" sz="3200" dirty="0" smtClean="0">
                <a:solidFill>
                  <a:srgbClr val="00B050"/>
                </a:solidFill>
                <a:latin typeface="Aparajita" pitchFamily="34" charset="0"/>
                <a:cs typeface="Aparajita" pitchFamily="34" charset="0"/>
              </a:rPr>
              <a:t> Inheritance </a:t>
            </a:r>
          </a:p>
          <a:p>
            <a:pPr lvl="3" eaLnBrk="1" hangingPunct="1">
              <a:buFont typeface="Wingdings" pitchFamily="2" charset="2"/>
              <a:buChar char="ü"/>
            </a:pPr>
            <a:r>
              <a:rPr lang="en-US" sz="2400" dirty="0" smtClean="0">
                <a:solidFill>
                  <a:srgbClr val="00B050"/>
                </a:solidFill>
                <a:latin typeface="Aparajita" pitchFamily="34" charset="0"/>
                <a:cs typeface="Aparajita" pitchFamily="34" charset="0"/>
              </a:rPr>
              <a:t>Private Inheritance   </a:t>
            </a:r>
          </a:p>
          <a:p>
            <a:pPr lvl="3" eaLnBrk="1" hangingPunct="1">
              <a:buFont typeface="Wingdings" pitchFamily="2" charset="2"/>
              <a:buChar char="ü"/>
            </a:pPr>
            <a:r>
              <a:rPr lang="en-US" sz="2400" dirty="0" smtClean="0">
                <a:solidFill>
                  <a:srgbClr val="00B050"/>
                </a:solidFill>
                <a:latin typeface="Aparajita" pitchFamily="34" charset="0"/>
                <a:cs typeface="Aparajita" pitchFamily="34" charset="0"/>
              </a:rPr>
              <a:t> Protected Inheritance </a:t>
            </a:r>
          </a:p>
          <a:p>
            <a:pPr lvl="3" eaLnBrk="1" hangingPunct="1">
              <a:buFont typeface="Wingdings" pitchFamily="2" charset="2"/>
              <a:buChar char="ü"/>
            </a:pPr>
            <a:r>
              <a:rPr lang="en-US" sz="2400" dirty="0" smtClean="0">
                <a:solidFill>
                  <a:srgbClr val="00B050"/>
                </a:solidFill>
                <a:latin typeface="Aparajita" pitchFamily="34" charset="0"/>
                <a:cs typeface="Aparajita" pitchFamily="34" charset="0"/>
              </a:rPr>
              <a:t> Public Inheritance </a:t>
            </a:r>
          </a:p>
          <a:p>
            <a:pPr>
              <a:buFont typeface="Wingdings" pitchFamily="2" charset="2"/>
              <a:buChar char="Ø"/>
            </a:pPr>
            <a:r>
              <a:rPr lang="en-US" sz="3200" dirty="0" smtClean="0">
                <a:solidFill>
                  <a:srgbClr val="00B050"/>
                </a:solidFill>
                <a:latin typeface="Aparajita" pitchFamily="34" charset="0"/>
                <a:cs typeface="Aparajita" pitchFamily="34" charset="0"/>
              </a:rPr>
              <a:t> Types of Inheritance </a:t>
            </a:r>
          </a:p>
          <a:p>
            <a:pPr>
              <a:buFont typeface="Wingdings" pitchFamily="2" charset="2"/>
              <a:buChar char="Ø"/>
            </a:pPr>
            <a:r>
              <a:rPr lang="en-US" sz="3200" dirty="0" smtClean="0">
                <a:solidFill>
                  <a:srgbClr val="00B050"/>
                </a:solidFill>
                <a:latin typeface="Aparajita" pitchFamily="34" charset="0"/>
                <a:cs typeface="Aparajita" pitchFamily="34" charset="0"/>
              </a:rPr>
              <a:t>Polymorphism </a:t>
            </a:r>
          </a:p>
          <a:p>
            <a:pPr>
              <a:buFont typeface="Wingdings" pitchFamily="2" charset="2"/>
              <a:buChar char="Ø"/>
            </a:pPr>
            <a:r>
              <a:rPr lang="en-US" sz="3200" dirty="0" smtClean="0">
                <a:solidFill>
                  <a:srgbClr val="00B050"/>
                </a:solidFill>
                <a:latin typeface="Aparajita" pitchFamily="34" charset="0"/>
                <a:cs typeface="Aparajita" pitchFamily="34" charset="0"/>
              </a:rPr>
              <a:t> Data Abstraction</a:t>
            </a:r>
          </a:p>
          <a:p>
            <a:pPr lvl="3" eaLnBrk="1" hangingPunct="1">
              <a:buNone/>
            </a:pPr>
            <a:r>
              <a:rPr lang="en-US" sz="2400" dirty="0" smtClean="0">
                <a:solidFill>
                  <a:srgbClr val="00B050"/>
                </a:solidFill>
                <a:latin typeface="Aparajita" pitchFamily="34" charset="0"/>
                <a:cs typeface="Aparajita" pitchFamily="34" charset="0"/>
              </a:rPr>
              <a:t>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85800" y="0"/>
            <a:ext cx="7772400" cy="762000"/>
          </a:xfrm>
        </p:spPr>
        <p:txBody>
          <a:bodyPr>
            <a:normAutofit fontScale="90000"/>
          </a:bodyPr>
          <a:lstStyle/>
          <a:p>
            <a:pPr eaLnBrk="1" hangingPunct="1"/>
            <a:r>
              <a:rPr lang="en-US" b="1" dirty="0" smtClean="0">
                <a:solidFill>
                  <a:schemeClr val="accent1">
                    <a:lumMod val="50000"/>
                  </a:schemeClr>
                </a:solidFill>
              </a:rPr>
              <a:t>Example:</a:t>
            </a:r>
            <a:endParaRPr lang="en-US" dirty="0" smtClean="0">
              <a:solidFill>
                <a:schemeClr val="accent1">
                  <a:lumMod val="50000"/>
                </a:schemeClr>
              </a:solidFill>
            </a:endParaRPr>
          </a:p>
        </p:txBody>
      </p:sp>
      <p:sp>
        <p:nvSpPr>
          <p:cNvPr id="3" name="Content Placeholder 2"/>
          <p:cNvSpPr>
            <a:spLocks noGrp="1"/>
          </p:cNvSpPr>
          <p:nvPr>
            <p:ph idx="1"/>
          </p:nvPr>
        </p:nvSpPr>
        <p:spPr>
          <a:xfrm>
            <a:off x="685800" y="685800"/>
            <a:ext cx="7772400" cy="5943600"/>
          </a:xfrm>
        </p:spPr>
        <p:txBody>
          <a:bodyPr/>
          <a:lstStyle/>
          <a:p>
            <a:pPr eaLnBrk="1" hangingPunct="1">
              <a:buFontTx/>
              <a:buNone/>
              <a:defRPr/>
            </a:pPr>
            <a:r>
              <a:rPr lang="en-US" sz="1800" dirty="0" smtClean="0">
                <a:solidFill>
                  <a:schemeClr val="accent1">
                    <a:lumMod val="50000"/>
                  </a:schemeClr>
                </a:solidFill>
              </a:rPr>
              <a:t>    #include &lt;</a:t>
            </a:r>
            <a:r>
              <a:rPr lang="en-US" sz="1800" dirty="0" err="1" smtClean="0">
                <a:solidFill>
                  <a:schemeClr val="accent1">
                    <a:lumMod val="50000"/>
                  </a:schemeClr>
                </a:solidFill>
              </a:rPr>
              <a:t>iostream.h</a:t>
            </a:r>
            <a:r>
              <a:rPr lang="en-US" sz="1800" dirty="0" smtClean="0">
                <a:solidFill>
                  <a:schemeClr val="accent1">
                    <a:lumMod val="50000"/>
                  </a:schemeClr>
                </a:solidFill>
              </a:rPr>
              <a:t>&gt; </a:t>
            </a:r>
          </a:p>
          <a:p>
            <a:pPr eaLnBrk="1" hangingPunct="1">
              <a:buFontTx/>
              <a:buNone/>
              <a:defRPr/>
            </a:pPr>
            <a:r>
              <a:rPr lang="en-US" sz="1800" dirty="0" smtClean="0">
                <a:solidFill>
                  <a:schemeClr val="accent1">
                    <a:lumMod val="50000"/>
                  </a:schemeClr>
                </a:solidFill>
              </a:rPr>
              <a:t>     class Square </a:t>
            </a:r>
          </a:p>
          <a:p>
            <a:pPr eaLnBrk="1" hangingPunct="1">
              <a:buFontTx/>
              <a:buNone/>
              <a:defRPr/>
            </a:pPr>
            <a:r>
              <a:rPr lang="en-US" sz="1800" dirty="0" smtClean="0">
                <a:solidFill>
                  <a:schemeClr val="accent1">
                    <a:lumMod val="50000"/>
                  </a:schemeClr>
                </a:solidFill>
              </a:rPr>
              <a:t>    { </a:t>
            </a:r>
          </a:p>
          <a:p>
            <a:pPr eaLnBrk="1" hangingPunct="1">
              <a:buFontTx/>
              <a:buNone/>
              <a:defRPr/>
            </a:pPr>
            <a:r>
              <a:rPr lang="en-US" sz="1800" dirty="0" smtClean="0">
                <a:solidFill>
                  <a:schemeClr val="accent1">
                    <a:lumMod val="50000"/>
                  </a:schemeClr>
                </a:solidFill>
              </a:rPr>
              <a:t>        private:  </a:t>
            </a:r>
          </a:p>
          <a:p>
            <a:pPr eaLnBrk="1" hangingPunct="1">
              <a:buFontTx/>
              <a:buNone/>
              <a:defRPr/>
            </a:pPr>
            <a:r>
              <a:rPr lang="en-US" sz="1800" dirty="0" smtClean="0">
                <a:solidFill>
                  <a:schemeClr val="accent1">
                    <a:lumMod val="50000"/>
                  </a:schemeClr>
                </a:solidFill>
              </a:rPr>
              <a:t>         </a:t>
            </a:r>
            <a:r>
              <a:rPr lang="en-US" sz="1800" dirty="0" err="1" smtClean="0">
                <a:solidFill>
                  <a:schemeClr val="accent1">
                    <a:lumMod val="50000"/>
                  </a:schemeClr>
                </a:solidFill>
              </a:rPr>
              <a:t>int</a:t>
            </a:r>
            <a:r>
              <a:rPr lang="en-US" sz="1800" dirty="0" smtClean="0">
                <a:solidFill>
                  <a:schemeClr val="accent1">
                    <a:lumMod val="50000"/>
                  </a:schemeClr>
                </a:solidFill>
              </a:rPr>
              <a:t> side, a; </a:t>
            </a:r>
          </a:p>
          <a:p>
            <a:pPr eaLnBrk="1" hangingPunct="1">
              <a:buFontTx/>
              <a:buNone/>
              <a:defRPr/>
            </a:pPr>
            <a:r>
              <a:rPr lang="en-US" sz="1800" dirty="0" smtClean="0">
                <a:solidFill>
                  <a:schemeClr val="accent1">
                    <a:lumMod val="50000"/>
                  </a:schemeClr>
                </a:solidFill>
              </a:rPr>
              <a:t>         public: </a:t>
            </a:r>
          </a:p>
          <a:p>
            <a:pPr eaLnBrk="1" hangingPunct="1">
              <a:buFontTx/>
              <a:buNone/>
              <a:defRPr/>
            </a:pPr>
            <a:r>
              <a:rPr lang="en-US" sz="1800" dirty="0" smtClean="0">
                <a:solidFill>
                  <a:schemeClr val="accent1">
                    <a:lumMod val="50000"/>
                  </a:schemeClr>
                </a:solidFill>
              </a:rPr>
              <a:t>          </a:t>
            </a:r>
            <a:r>
              <a:rPr lang="en-US" sz="1800" dirty="0" err="1" smtClean="0">
                <a:solidFill>
                  <a:schemeClr val="accent1">
                    <a:lumMod val="50000"/>
                  </a:schemeClr>
                </a:solidFill>
              </a:rPr>
              <a:t>int</a:t>
            </a:r>
            <a:r>
              <a:rPr lang="en-US" sz="1800" dirty="0" smtClean="0">
                <a:solidFill>
                  <a:schemeClr val="accent1">
                    <a:lumMod val="50000"/>
                  </a:schemeClr>
                </a:solidFill>
              </a:rPr>
              <a:t> area( side) </a:t>
            </a:r>
          </a:p>
          <a:p>
            <a:pPr eaLnBrk="1" hangingPunct="1">
              <a:buFontTx/>
              <a:buNone/>
              <a:defRPr/>
            </a:pPr>
            <a:r>
              <a:rPr lang="en-US" sz="1800" dirty="0" smtClean="0">
                <a:solidFill>
                  <a:schemeClr val="accent1">
                    <a:lumMod val="50000"/>
                  </a:schemeClr>
                </a:solidFill>
              </a:rPr>
              <a:t>           { </a:t>
            </a:r>
          </a:p>
          <a:p>
            <a:pPr eaLnBrk="1" hangingPunct="1">
              <a:buFontTx/>
              <a:buNone/>
              <a:defRPr/>
            </a:pPr>
            <a:r>
              <a:rPr lang="en-US" sz="1800" dirty="0" smtClean="0">
                <a:solidFill>
                  <a:schemeClr val="accent1">
                    <a:lumMod val="50000"/>
                  </a:schemeClr>
                </a:solidFill>
              </a:rPr>
              <a:t>             a =side*side;</a:t>
            </a:r>
          </a:p>
          <a:p>
            <a:pPr eaLnBrk="1" hangingPunct="1">
              <a:buFontTx/>
              <a:buNone/>
              <a:defRPr/>
            </a:pPr>
            <a:r>
              <a:rPr lang="en-US" sz="1800" dirty="0" smtClean="0">
                <a:solidFill>
                  <a:schemeClr val="accent1">
                    <a:lumMod val="50000"/>
                  </a:schemeClr>
                </a:solidFill>
              </a:rPr>
              <a:t>              return a; </a:t>
            </a:r>
          </a:p>
          <a:p>
            <a:pPr eaLnBrk="1" hangingPunct="1">
              <a:buFontTx/>
              <a:buNone/>
              <a:defRPr/>
            </a:pPr>
            <a:r>
              <a:rPr lang="en-US" sz="1800" dirty="0" smtClean="0">
                <a:solidFill>
                  <a:schemeClr val="accent1">
                    <a:lumMod val="50000"/>
                  </a:schemeClr>
                </a:solidFill>
              </a:rPr>
              <a:t>            }</a:t>
            </a:r>
          </a:p>
          <a:p>
            <a:pPr eaLnBrk="1" hangingPunct="1">
              <a:buFontTx/>
              <a:buNone/>
              <a:defRPr/>
            </a:pPr>
            <a:r>
              <a:rPr lang="en-US" sz="1800" dirty="0" smtClean="0">
                <a:solidFill>
                  <a:schemeClr val="accent1">
                    <a:lumMod val="50000"/>
                  </a:schemeClr>
                </a:solidFill>
              </a:rPr>
              <a:t>             void show() </a:t>
            </a:r>
          </a:p>
          <a:p>
            <a:pPr eaLnBrk="1" hangingPunct="1">
              <a:buFontTx/>
              <a:buNone/>
              <a:defRPr/>
            </a:pPr>
            <a:r>
              <a:rPr lang="en-US" sz="1800" dirty="0" smtClean="0">
                <a:solidFill>
                  <a:schemeClr val="accent1">
                    <a:lumMod val="50000"/>
                  </a:schemeClr>
                </a:solidFill>
              </a:rPr>
              <a:t>           {</a:t>
            </a:r>
          </a:p>
          <a:p>
            <a:pPr eaLnBrk="1" hangingPunct="1">
              <a:buFontTx/>
              <a:buNone/>
              <a:defRPr/>
            </a:pPr>
            <a:r>
              <a:rPr lang="en-US" sz="1800" dirty="0" smtClean="0">
                <a:solidFill>
                  <a:schemeClr val="accent1">
                    <a:lumMod val="50000"/>
                  </a:schemeClr>
                </a:solidFill>
              </a:rPr>
              <a:t>                </a:t>
            </a:r>
            <a:r>
              <a:rPr lang="en-US" sz="1800" dirty="0" err="1" smtClean="0">
                <a:solidFill>
                  <a:schemeClr val="accent1">
                    <a:lumMod val="50000"/>
                  </a:schemeClr>
                </a:solidFill>
              </a:rPr>
              <a:t>cout</a:t>
            </a:r>
            <a:r>
              <a:rPr lang="en-US" sz="1800" dirty="0" smtClean="0">
                <a:solidFill>
                  <a:schemeClr val="accent1">
                    <a:lumMod val="50000"/>
                  </a:schemeClr>
                </a:solidFill>
              </a:rPr>
              <a:t> &lt;&lt; "The area is::" &lt;&lt; a;</a:t>
            </a:r>
          </a:p>
          <a:p>
            <a:pPr eaLnBrk="1" hangingPunct="1">
              <a:buFontTx/>
              <a:buNone/>
              <a:defRPr/>
            </a:pPr>
            <a:r>
              <a:rPr lang="en-US" sz="1800" dirty="0" smtClean="0">
                <a:solidFill>
                  <a:schemeClr val="accent1">
                    <a:lumMod val="50000"/>
                  </a:schemeClr>
                </a:solidFill>
              </a:rPr>
              <a:t>           }</a:t>
            </a:r>
          </a:p>
          <a:p>
            <a:pPr eaLnBrk="1" hangingPunct="1">
              <a:buFontTx/>
              <a:buNone/>
              <a:defRPr/>
            </a:pPr>
            <a:r>
              <a:rPr lang="en-US" sz="1800" dirty="0" smtClean="0">
                <a:solidFill>
                  <a:schemeClr val="accent1">
                    <a:lumMod val="50000"/>
                  </a:schemeClr>
                </a:solidFill>
              </a:rPr>
              <a:t>     };</a:t>
            </a:r>
          </a:p>
        </p:txBody>
      </p:sp>
      <p:sp>
        <p:nvSpPr>
          <p:cNvPr id="4" name="Rounded Rectangle 3"/>
          <p:cNvSpPr/>
          <p:nvPr/>
        </p:nvSpPr>
        <p:spPr bwMode="auto">
          <a:xfrm>
            <a:off x="5334000" y="1143000"/>
            <a:ext cx="3352800" cy="4953000"/>
          </a:xfrm>
          <a:prstGeom prst="roundRect">
            <a:avLst/>
          </a:prstGeom>
          <a:ln>
            <a:headEnd type="none" w="sm" len="sm"/>
            <a:tailEnd type="none" w="sm" len="sm"/>
          </a:ln>
        </p:spPr>
        <p:style>
          <a:lnRef idx="1">
            <a:schemeClr val="dk1"/>
          </a:lnRef>
          <a:fillRef idx="3">
            <a:schemeClr val="dk1"/>
          </a:fillRef>
          <a:effectRef idx="2">
            <a:schemeClr val="dk1"/>
          </a:effectRef>
          <a:fontRef idx="minor">
            <a:schemeClr val="lt1"/>
          </a:fontRef>
        </p:style>
        <p:txBody>
          <a:bodyPr wrap="none"/>
          <a:lstStyle/>
          <a:p>
            <a:pPr>
              <a:defRPr/>
            </a:pPr>
            <a:r>
              <a:rPr lang="en-US" sz="2400" dirty="0">
                <a:solidFill>
                  <a:srgbClr val="FFFF00"/>
                </a:solidFill>
              </a:rPr>
              <a:t> </a:t>
            </a:r>
          </a:p>
          <a:p>
            <a:pPr>
              <a:defRPr/>
            </a:pPr>
            <a:r>
              <a:rPr lang="en-US" sz="2400" dirty="0">
                <a:solidFill>
                  <a:srgbClr val="FFFF00"/>
                </a:solidFill>
              </a:rPr>
              <a:t>  void main()</a:t>
            </a:r>
          </a:p>
          <a:p>
            <a:pPr>
              <a:defRPr/>
            </a:pPr>
            <a:r>
              <a:rPr lang="en-US" sz="2400" dirty="0">
                <a:solidFill>
                  <a:srgbClr val="FFFF00"/>
                </a:solidFill>
              </a:rPr>
              <a:t>     {</a:t>
            </a:r>
          </a:p>
          <a:p>
            <a:pPr>
              <a:defRPr/>
            </a:pPr>
            <a:r>
              <a:rPr lang="en-US" sz="2400" dirty="0">
                <a:solidFill>
                  <a:srgbClr val="FFFF00"/>
                </a:solidFill>
              </a:rPr>
              <a:t>         Square x;</a:t>
            </a:r>
          </a:p>
          <a:p>
            <a:pPr>
              <a:defRPr/>
            </a:pPr>
            <a:r>
              <a:rPr lang="en-US" sz="2400" dirty="0">
                <a:solidFill>
                  <a:srgbClr val="FFFF00"/>
                </a:solidFill>
              </a:rPr>
              <a:t>         </a:t>
            </a:r>
            <a:r>
              <a:rPr lang="en-US" sz="2400" dirty="0" err="1">
                <a:solidFill>
                  <a:srgbClr val="FFFF00"/>
                </a:solidFill>
              </a:rPr>
              <a:t>x.area</a:t>
            </a:r>
            <a:r>
              <a:rPr lang="en-US" sz="2400" dirty="0">
                <a:solidFill>
                  <a:srgbClr val="FFFF00"/>
                </a:solidFill>
              </a:rPr>
              <a:t>(10); </a:t>
            </a:r>
          </a:p>
          <a:p>
            <a:pPr>
              <a:defRPr/>
            </a:pPr>
            <a:r>
              <a:rPr lang="en-US" sz="2400" dirty="0">
                <a:solidFill>
                  <a:srgbClr val="FFFF00"/>
                </a:solidFill>
              </a:rPr>
              <a:t>         </a:t>
            </a:r>
            <a:r>
              <a:rPr lang="en-US" sz="2400" dirty="0" err="1">
                <a:solidFill>
                  <a:srgbClr val="FFFF00"/>
                </a:solidFill>
              </a:rPr>
              <a:t>x.show</a:t>
            </a:r>
            <a:r>
              <a:rPr lang="en-US" sz="2400" dirty="0">
                <a:solidFill>
                  <a:srgbClr val="FFFF00"/>
                </a:solidFill>
              </a:rPr>
              <a:t>(); </a:t>
            </a:r>
          </a:p>
          <a:p>
            <a:pPr>
              <a:defRPr/>
            </a:pPr>
            <a:r>
              <a:rPr lang="en-US" sz="2400" dirty="0">
                <a:solidFill>
                  <a:srgbClr val="FFFF00"/>
                </a:solidFill>
              </a:rPr>
              <a:t>       }</a:t>
            </a:r>
          </a:p>
        </p:txBody>
      </p:sp>
      <p:sp>
        <p:nvSpPr>
          <p:cNvPr id="5" name="Rounded Rectangle 4"/>
          <p:cNvSpPr/>
          <p:nvPr/>
        </p:nvSpPr>
        <p:spPr bwMode="auto">
          <a:xfrm>
            <a:off x="5715000" y="4267200"/>
            <a:ext cx="2667000" cy="1600200"/>
          </a:xfrm>
          <a:prstGeom prst="roundRect">
            <a:avLst/>
          </a:prstGeom>
          <a:ln>
            <a:headEnd type="none" w="sm" len="sm"/>
            <a:tailEnd type="none" w="sm" len="sm"/>
          </a:ln>
        </p:spPr>
        <p:style>
          <a:lnRef idx="3">
            <a:schemeClr val="lt1"/>
          </a:lnRef>
          <a:fillRef idx="1">
            <a:schemeClr val="accent6"/>
          </a:fillRef>
          <a:effectRef idx="1">
            <a:schemeClr val="accent6"/>
          </a:effectRef>
          <a:fontRef idx="minor">
            <a:schemeClr val="lt1"/>
          </a:fontRef>
        </p:style>
        <p:txBody>
          <a:bodyPr wrap="none"/>
          <a:lstStyle/>
          <a:p>
            <a:pPr>
              <a:defRPr/>
            </a:pPr>
            <a:r>
              <a:rPr lang="en-US" sz="2400" b="1" u="sng" dirty="0">
                <a:solidFill>
                  <a:schemeClr val="tx2">
                    <a:lumMod val="40000"/>
                    <a:lumOff val="60000"/>
                  </a:schemeClr>
                </a:solidFill>
              </a:rPr>
              <a:t>Result:</a:t>
            </a:r>
            <a:r>
              <a:rPr lang="en-US" sz="2800" dirty="0">
                <a:solidFill>
                  <a:schemeClr val="tx2">
                    <a:lumMod val="40000"/>
                    <a:lumOff val="60000"/>
                  </a:schemeClr>
                </a:solidFill>
              </a:rPr>
              <a:t/>
            </a:r>
            <a:br>
              <a:rPr lang="en-US" sz="2800" dirty="0">
                <a:solidFill>
                  <a:schemeClr val="tx2">
                    <a:lumMod val="40000"/>
                    <a:lumOff val="60000"/>
                  </a:schemeClr>
                </a:solidFill>
              </a:rPr>
            </a:br>
            <a:r>
              <a:rPr lang="en-US" sz="2800" dirty="0">
                <a:solidFill>
                  <a:schemeClr val="tx2">
                    <a:lumMod val="40000"/>
                    <a:lumOff val="60000"/>
                  </a:schemeClr>
                </a:solidFill>
              </a:rPr>
              <a:t>The area is:: 100 </a:t>
            </a:r>
          </a:p>
          <a:p>
            <a:pPr>
              <a:defRPr/>
            </a:pP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458200" cy="6172200"/>
          </a:xfrm>
        </p:spPr>
        <p:txBody>
          <a:bodyPr/>
          <a:lstStyle/>
          <a:p>
            <a:pPr eaLnBrk="1" hangingPunct="1">
              <a:buFontTx/>
              <a:buNone/>
              <a:defRPr/>
            </a:pPr>
            <a:endParaRPr lang="en-US" sz="1600" dirty="0" smtClean="0"/>
          </a:p>
          <a:p>
            <a:pPr algn="just" eaLnBrk="1" hangingPunct="1">
              <a:defRPr/>
            </a:pPr>
            <a:r>
              <a:rPr lang="en-US" sz="2400" dirty="0" smtClean="0">
                <a:solidFill>
                  <a:schemeClr val="accent1">
                    <a:lumMod val="50000"/>
                  </a:schemeClr>
                </a:solidFill>
              </a:rPr>
              <a:t>In the above OOPs example the class "square" has functions </a:t>
            </a:r>
            <a:r>
              <a:rPr lang="en-US" sz="2400" dirty="0" smtClean="0">
                <a:solidFill>
                  <a:schemeClr val="tx2">
                    <a:lumMod val="60000"/>
                    <a:lumOff val="40000"/>
                  </a:schemeClr>
                </a:solidFill>
              </a:rPr>
              <a:t>"</a:t>
            </a:r>
            <a:r>
              <a:rPr lang="en-US" sz="2400" b="1" dirty="0" smtClean="0"/>
              <a:t>area</a:t>
            </a:r>
            <a:r>
              <a:rPr lang="en-US" sz="2400" dirty="0" smtClean="0">
                <a:solidFill>
                  <a:schemeClr val="tx2">
                    <a:lumMod val="60000"/>
                    <a:lumOff val="40000"/>
                  </a:schemeClr>
                </a:solidFill>
              </a:rPr>
              <a:t>" </a:t>
            </a:r>
            <a:r>
              <a:rPr lang="en-US" sz="2400" dirty="0" smtClean="0">
                <a:solidFill>
                  <a:schemeClr val="accent1">
                    <a:lumMod val="50000"/>
                  </a:schemeClr>
                </a:solidFill>
              </a:rPr>
              <a:t>and</a:t>
            </a:r>
            <a:r>
              <a:rPr lang="en-US" sz="2400" dirty="0" smtClean="0">
                <a:solidFill>
                  <a:schemeClr val="tx2">
                    <a:lumMod val="60000"/>
                    <a:lumOff val="40000"/>
                  </a:schemeClr>
                </a:solidFill>
              </a:rPr>
              <a:t> "</a:t>
            </a:r>
            <a:r>
              <a:rPr lang="en-US" sz="2400" b="1" dirty="0" smtClean="0"/>
              <a:t>show</a:t>
            </a:r>
            <a:r>
              <a:rPr lang="en-US" sz="2400" dirty="0" smtClean="0">
                <a:solidFill>
                  <a:schemeClr val="tx2">
                    <a:lumMod val="60000"/>
                    <a:lumOff val="40000"/>
                  </a:schemeClr>
                </a:solidFill>
              </a:rPr>
              <a:t>" </a:t>
            </a:r>
            <a:r>
              <a:rPr lang="en-US" sz="2400" dirty="0" smtClean="0">
                <a:solidFill>
                  <a:schemeClr val="accent1">
                    <a:lumMod val="50000"/>
                  </a:schemeClr>
                </a:solidFill>
              </a:rPr>
              <a:t>to calculate the area of the square and to display the area. so all these are objects that are related to the class "Square".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and Destructor</a:t>
            </a:r>
            <a:endParaRPr lang="en-US" dirty="0"/>
          </a:p>
        </p:txBody>
      </p:sp>
      <p:sp>
        <p:nvSpPr>
          <p:cNvPr id="3" name="Content Placeholder 2"/>
          <p:cNvSpPr>
            <a:spLocks noGrp="1"/>
          </p:cNvSpPr>
          <p:nvPr>
            <p:ph idx="1"/>
          </p:nvPr>
        </p:nvSpPr>
        <p:spPr/>
        <p:txBody>
          <a:bodyPr>
            <a:normAutofit/>
          </a:bodyPr>
          <a:lstStyle/>
          <a:p>
            <a:pPr>
              <a:buNone/>
            </a:pPr>
            <a:r>
              <a:rPr lang="en-US" b="1" i="1" dirty="0" smtClean="0"/>
              <a:t>Constructor:</a:t>
            </a:r>
          </a:p>
          <a:p>
            <a:r>
              <a:rPr lang="en-US" i="1" dirty="0" smtClean="0"/>
              <a:t>A constructor is a special member function that is </a:t>
            </a:r>
            <a:r>
              <a:rPr lang="en-US" b="1" i="1" dirty="0" smtClean="0"/>
              <a:t>executed automatically</a:t>
            </a:r>
            <a:r>
              <a:rPr lang="en-US" i="1" dirty="0" smtClean="0"/>
              <a:t> whenever an object is created. </a:t>
            </a:r>
          </a:p>
          <a:p>
            <a:r>
              <a:rPr lang="en-US" i="1" dirty="0" smtClean="0"/>
              <a:t>It is used for automatic initialization.</a:t>
            </a:r>
          </a:p>
          <a:p>
            <a:r>
              <a:rPr lang="en-US" i="1" dirty="0" smtClean="0"/>
              <a:t> Automatic initialization is the process of initializing object’s data members when it is first created, without making a separate call to a member function. </a:t>
            </a:r>
          </a:p>
          <a:p>
            <a:r>
              <a:rPr lang="en-US" i="1" dirty="0" smtClean="0"/>
              <a:t>The name of the constructor is </a:t>
            </a:r>
            <a:r>
              <a:rPr lang="en-US" b="1" i="1" dirty="0" smtClean="0"/>
              <a:t>same as the class name.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class </a:t>
            </a:r>
            <a:r>
              <a:rPr lang="en-US" b="1" dirty="0" smtClean="0"/>
              <a:t>rectangle</a:t>
            </a:r>
            <a:r>
              <a:rPr lang="en-US" dirty="0" smtClean="0"/>
              <a:t> { </a:t>
            </a:r>
          </a:p>
          <a:p>
            <a:pPr>
              <a:buNone/>
            </a:pPr>
            <a:r>
              <a:rPr lang="en-US" dirty="0" smtClean="0"/>
              <a:t>	private: </a:t>
            </a:r>
          </a:p>
          <a:p>
            <a:pPr>
              <a:buNone/>
            </a:pPr>
            <a:r>
              <a:rPr lang="en-US" dirty="0" smtClean="0"/>
              <a:t>	</a:t>
            </a:r>
            <a:r>
              <a:rPr lang="en-US" dirty="0" err="1" smtClean="0"/>
              <a:t>int</a:t>
            </a:r>
            <a:r>
              <a:rPr lang="en-US" dirty="0" smtClean="0"/>
              <a:t> length; </a:t>
            </a:r>
          </a:p>
          <a:p>
            <a:pPr>
              <a:buNone/>
            </a:pPr>
            <a:r>
              <a:rPr lang="en-US" dirty="0" smtClean="0"/>
              <a:t>	</a:t>
            </a:r>
            <a:r>
              <a:rPr lang="en-US" dirty="0" err="1" smtClean="0"/>
              <a:t>int</a:t>
            </a:r>
            <a:r>
              <a:rPr lang="en-US" dirty="0" smtClean="0"/>
              <a:t> breadth; </a:t>
            </a:r>
          </a:p>
          <a:p>
            <a:pPr>
              <a:buNone/>
            </a:pPr>
            <a:r>
              <a:rPr lang="en-US" b="1" dirty="0" smtClean="0"/>
              <a:t>public</a:t>
            </a:r>
            <a:r>
              <a:rPr lang="en-US" dirty="0" smtClean="0"/>
              <a:t>: </a:t>
            </a:r>
            <a:r>
              <a:rPr lang="en-US" b="1" dirty="0" smtClean="0"/>
              <a:t>rectangle</a:t>
            </a:r>
            <a:r>
              <a:rPr lang="en-US" dirty="0" smtClean="0"/>
              <a:t>() {</a:t>
            </a:r>
          </a:p>
          <a:p>
            <a:pPr>
              <a:buNone/>
            </a:pPr>
            <a:r>
              <a:rPr lang="en-US" dirty="0" smtClean="0"/>
              <a:t>		 //constructor </a:t>
            </a:r>
          </a:p>
          <a:p>
            <a:pPr>
              <a:buNone/>
            </a:pPr>
            <a:r>
              <a:rPr lang="en-US" dirty="0" smtClean="0"/>
              <a:t>		length = 0; </a:t>
            </a:r>
          </a:p>
          <a:p>
            <a:pPr>
              <a:buNone/>
            </a:pPr>
            <a:r>
              <a:rPr lang="en-US" dirty="0" smtClean="0"/>
              <a:t>		breadth = 0; </a:t>
            </a:r>
          </a:p>
          <a:p>
            <a:pPr>
              <a:buNone/>
            </a:pPr>
            <a:r>
              <a:rPr lang="en-US" dirty="0" smtClean="0"/>
              <a:t>	} </a:t>
            </a:r>
          </a:p>
          <a:p>
            <a:pPr>
              <a:buNone/>
            </a:pPr>
            <a:r>
              <a:rPr lang="en-US" dirty="0" smtClean="0"/>
              <a:t>};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a:t>
            </a:r>
            <a:endParaRPr lang="en-US" dirty="0"/>
          </a:p>
        </p:txBody>
      </p:sp>
      <p:sp>
        <p:nvSpPr>
          <p:cNvPr id="3" name="Content Placeholder 2"/>
          <p:cNvSpPr>
            <a:spLocks noGrp="1"/>
          </p:cNvSpPr>
          <p:nvPr>
            <p:ph idx="1"/>
          </p:nvPr>
        </p:nvSpPr>
        <p:spPr/>
        <p:txBody>
          <a:bodyPr>
            <a:normAutofit fontScale="77500" lnSpcReduction="20000"/>
          </a:bodyPr>
          <a:lstStyle/>
          <a:p>
            <a:endParaRPr lang="en-US" i="1" dirty="0" smtClean="0"/>
          </a:p>
          <a:p>
            <a:r>
              <a:rPr lang="en-US" i="1" dirty="0" smtClean="0"/>
              <a:t>A </a:t>
            </a:r>
            <a:r>
              <a:rPr lang="en-US" b="1" i="1" dirty="0" smtClean="0"/>
              <a:t>destructor</a:t>
            </a:r>
            <a:r>
              <a:rPr lang="en-US" i="1" dirty="0" smtClean="0"/>
              <a:t> is a special member function that is executed automatically just before lifetime of an object is finished.</a:t>
            </a:r>
          </a:p>
          <a:p>
            <a:endParaRPr lang="en-US" i="1" dirty="0" smtClean="0"/>
          </a:p>
          <a:p>
            <a:r>
              <a:rPr lang="en-US" i="1" dirty="0" smtClean="0"/>
              <a:t> A destructor has the same name as the constructor (which is the same as the class name) but is preceded by a </a:t>
            </a:r>
            <a:r>
              <a:rPr lang="en-US" b="1" i="1" dirty="0" smtClean="0"/>
              <a:t>tilde </a:t>
            </a:r>
            <a:r>
              <a:rPr lang="en-US" i="1" dirty="0" smtClean="0"/>
              <a:t>(~).</a:t>
            </a:r>
          </a:p>
          <a:p>
            <a:endParaRPr lang="en-US" i="1" dirty="0" smtClean="0"/>
          </a:p>
          <a:p>
            <a:r>
              <a:rPr lang="en-US" i="1" dirty="0" smtClean="0"/>
              <a:t> Like constructors, </a:t>
            </a:r>
            <a:r>
              <a:rPr lang="en-US" b="1" i="1" dirty="0" smtClean="0"/>
              <a:t>destructors do not have a return value</a:t>
            </a:r>
            <a:r>
              <a:rPr lang="en-US" i="1" dirty="0" smtClean="0"/>
              <a:t>. </a:t>
            </a:r>
          </a:p>
          <a:p>
            <a:endParaRPr lang="en-US" i="1" dirty="0" smtClean="0"/>
          </a:p>
          <a:p>
            <a:r>
              <a:rPr lang="en-US" i="1" dirty="0" smtClean="0"/>
              <a:t>They also take</a:t>
            </a:r>
            <a:r>
              <a:rPr lang="en-US" b="1" i="1" dirty="0" smtClean="0"/>
              <a:t> no arguments</a:t>
            </a:r>
            <a:r>
              <a:rPr lang="en-US" i="1" dirty="0" smtClean="0"/>
              <a:t>. Hence, we can use only one destructor in a class.</a:t>
            </a:r>
          </a:p>
          <a:p>
            <a:endParaRPr lang="en-US" i="1" dirty="0" smtClean="0"/>
          </a:p>
          <a:p>
            <a:r>
              <a:rPr lang="en-US" i="1" dirty="0" smtClean="0"/>
              <a:t> The most common use of destructors is to de-allocate memory that was allocated for the object by the </a:t>
            </a:r>
            <a:r>
              <a:rPr lang="en-US" b="1" i="1" dirty="0" smtClean="0"/>
              <a:t>constructor</a:t>
            </a:r>
            <a:r>
              <a:rPr lang="en-US" i="1" dirty="0" smtClean="0"/>
              <a:t>. </a:t>
            </a:r>
          </a:p>
          <a:p>
            <a:pPr>
              <a:buNone/>
            </a:pPr>
            <a:endParaRPr lang="en-US" i="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buNone/>
            </a:pPr>
            <a:r>
              <a:rPr lang="en-US" dirty="0" smtClean="0"/>
              <a:t>class Test {</a:t>
            </a:r>
          </a:p>
          <a:p>
            <a:pPr>
              <a:buNone/>
            </a:pPr>
            <a:r>
              <a:rPr lang="en-US" dirty="0" smtClean="0"/>
              <a:t>	 private: </a:t>
            </a:r>
            <a:r>
              <a:rPr lang="en-US" dirty="0" err="1" smtClean="0"/>
              <a:t>int</a:t>
            </a:r>
            <a:r>
              <a:rPr lang="en-US" dirty="0" smtClean="0"/>
              <a:t> </a:t>
            </a:r>
            <a:r>
              <a:rPr lang="en-US" dirty="0" err="1" smtClean="0"/>
              <a:t>x,y</a:t>
            </a:r>
            <a:r>
              <a:rPr lang="en-US" dirty="0" smtClean="0"/>
              <a:t>; </a:t>
            </a:r>
          </a:p>
          <a:p>
            <a:pPr>
              <a:buNone/>
            </a:pPr>
            <a:r>
              <a:rPr lang="en-US" dirty="0" smtClean="0"/>
              <a:t>	public: Test() {</a:t>
            </a:r>
          </a:p>
          <a:p>
            <a:pPr lvl="1">
              <a:buNone/>
            </a:pPr>
            <a:r>
              <a:rPr lang="en-US" dirty="0" smtClean="0"/>
              <a:t> </a:t>
            </a:r>
            <a:r>
              <a:rPr lang="en-US" dirty="0" err="1" smtClean="0"/>
              <a:t>cout</a:t>
            </a:r>
            <a:r>
              <a:rPr lang="en-US" dirty="0" smtClean="0"/>
              <a:t>&lt;&lt;”Memory is allocated”&lt;&lt;</a:t>
            </a:r>
            <a:r>
              <a:rPr lang="en-US" dirty="0" err="1" smtClean="0"/>
              <a:t>endl</a:t>
            </a:r>
            <a:r>
              <a:rPr lang="en-US" dirty="0" smtClean="0"/>
              <a:t>; </a:t>
            </a:r>
          </a:p>
          <a:p>
            <a:pPr>
              <a:buNone/>
            </a:pPr>
            <a:r>
              <a:rPr lang="en-US" dirty="0" smtClean="0"/>
              <a:t>	} </a:t>
            </a:r>
          </a:p>
          <a:p>
            <a:pPr>
              <a:buNone/>
            </a:pPr>
            <a:r>
              <a:rPr lang="en-US" b="1" dirty="0" smtClean="0"/>
              <a:t>~Test() </a:t>
            </a:r>
            <a:r>
              <a:rPr lang="en-US" dirty="0" smtClean="0"/>
              <a:t>{</a:t>
            </a:r>
          </a:p>
          <a:p>
            <a:pPr>
              <a:buNone/>
            </a:pPr>
            <a:r>
              <a:rPr lang="en-US" dirty="0" smtClean="0"/>
              <a:t>		 </a:t>
            </a:r>
            <a:r>
              <a:rPr lang="en-US" dirty="0" err="1" smtClean="0"/>
              <a:t>cout</a:t>
            </a:r>
            <a:r>
              <a:rPr lang="en-US" dirty="0" smtClean="0"/>
              <a:t>&lt;&lt;”Memory is </a:t>
            </a:r>
            <a:r>
              <a:rPr lang="en-US" dirty="0" err="1" smtClean="0"/>
              <a:t>deallocated</a:t>
            </a:r>
            <a:r>
              <a:rPr lang="en-US" dirty="0" smtClean="0"/>
              <a:t>”&lt;&lt;</a:t>
            </a:r>
            <a:r>
              <a:rPr lang="en-US" dirty="0" err="1" smtClean="0"/>
              <a:t>endl</a:t>
            </a:r>
            <a:r>
              <a:rPr lang="en-US" dirty="0" smtClean="0"/>
              <a:t>; </a:t>
            </a:r>
          </a:p>
          <a:p>
            <a:pPr>
              <a:buNone/>
            </a:pPr>
            <a:r>
              <a:rPr lang="en-US" dirty="0" smtClean="0"/>
              <a:t>	        } </a:t>
            </a:r>
          </a:p>
          <a:p>
            <a:pPr>
              <a:buNone/>
            </a:pPr>
            <a:r>
              <a:rPr lang="en-US" dirty="0" smtClean="0"/>
              <a:t>	} </a:t>
            </a:r>
          </a:p>
          <a:p>
            <a:pPr>
              <a:buNone/>
            </a:pPr>
            <a:endParaRPr lang="en-US" dirty="0" smtClean="0"/>
          </a:p>
          <a:p>
            <a:pPr>
              <a:buNone/>
            </a:pPr>
            <a:r>
              <a:rPr lang="en-US" b="1" dirty="0" smtClean="0"/>
              <a:t>void main() </a:t>
            </a:r>
            <a:r>
              <a:rPr lang="en-US" dirty="0" smtClean="0"/>
              <a:t>{</a:t>
            </a:r>
          </a:p>
          <a:p>
            <a:pPr>
              <a:buNone/>
            </a:pPr>
            <a:r>
              <a:rPr lang="en-US" dirty="0" smtClean="0"/>
              <a:t>	  Test p; </a:t>
            </a:r>
          </a:p>
          <a:p>
            <a:r>
              <a:rPr lang="en-US" dirty="0" smtClean="0"/>
              <a:t> // life time of p finishes here, and destructor is called </a:t>
            </a:r>
          </a:p>
          <a:p>
            <a:r>
              <a:rPr lang="en-US" dirty="0" smtClean="0"/>
              <a:t>} </a:t>
            </a:r>
          </a:p>
          <a:p>
            <a:r>
              <a:rPr lang="en-US" b="1" dirty="0" smtClean="0"/>
              <a:t>Output: </a:t>
            </a:r>
          </a:p>
          <a:p>
            <a:r>
              <a:rPr lang="en-US" b="1" dirty="0" smtClean="0"/>
              <a:t>Memory is allocated </a:t>
            </a:r>
          </a:p>
          <a:p>
            <a:r>
              <a:rPr lang="en-US" b="1" dirty="0" smtClean="0"/>
              <a:t>Memory is de-allocated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b="1" smtClean="0"/>
              <a:t>Explanation</a:t>
            </a:r>
            <a:endParaRPr lang="en-US" smtClean="0"/>
          </a:p>
        </p:txBody>
      </p:sp>
      <p:sp>
        <p:nvSpPr>
          <p:cNvPr id="26627" name="Content Placeholder 2"/>
          <p:cNvSpPr>
            <a:spLocks noGrp="1"/>
          </p:cNvSpPr>
          <p:nvPr>
            <p:ph idx="1"/>
          </p:nvPr>
        </p:nvSpPr>
        <p:spPr>
          <a:xfrm>
            <a:off x="609600" y="1219200"/>
            <a:ext cx="7772400" cy="4648200"/>
          </a:xfrm>
        </p:spPr>
        <p:txBody>
          <a:bodyPr/>
          <a:lstStyle/>
          <a:p>
            <a:pPr algn="just" eaLnBrk="1" hangingPunct="1">
              <a:defRPr/>
            </a:pPr>
            <a:endParaRPr lang="en-US" sz="2400" b="1" dirty="0" smtClean="0">
              <a:solidFill>
                <a:schemeClr val="tx2">
                  <a:lumMod val="40000"/>
                  <a:lumOff val="60000"/>
                </a:schemeClr>
              </a:solidFill>
            </a:endParaRPr>
          </a:p>
          <a:p>
            <a:pPr algn="just" eaLnBrk="1" hangingPunct="1">
              <a:defRPr/>
            </a:pPr>
            <a:endParaRPr lang="en-US" sz="2400" b="1" dirty="0" smtClean="0">
              <a:solidFill>
                <a:schemeClr val="tx2">
                  <a:lumMod val="40000"/>
                  <a:lumOff val="60000"/>
                </a:schemeClr>
              </a:solidFill>
            </a:endParaRPr>
          </a:p>
          <a:p>
            <a:pPr algn="just" eaLnBrk="1" hangingPunct="1">
              <a:defRPr/>
            </a:pPr>
            <a:r>
              <a:rPr lang="en-US" sz="3600" b="1" dirty="0" smtClean="0">
                <a:solidFill>
                  <a:schemeClr val="accent1">
                    <a:lumMod val="50000"/>
                  </a:schemeClr>
                </a:solidFill>
              </a:rPr>
              <a:t>Inheritance</a:t>
            </a:r>
            <a:r>
              <a:rPr lang="en-US" sz="2400" dirty="0" smtClean="0"/>
              <a:t> is a method by which new classes are created or derived from the existing classes.</a:t>
            </a:r>
          </a:p>
          <a:p>
            <a:pPr algn="just" eaLnBrk="1" hangingPunct="1">
              <a:defRPr/>
            </a:pPr>
            <a:r>
              <a:rPr lang="en-US" sz="2400" dirty="0" smtClean="0"/>
              <a:t> Using Inheritance some qualities of the base classes are added to the newly derived class, apart from its own features.</a:t>
            </a:r>
          </a:p>
          <a:p>
            <a:pPr algn="just" eaLnBrk="1" hangingPunct="1">
              <a:defRPr/>
            </a:pPr>
            <a:r>
              <a:rPr lang="en-US" sz="2400" dirty="0" smtClean="0"/>
              <a:t> The advantage of using "Inheritance" is due to the reusability of classes in multiple derived classes.</a:t>
            </a:r>
          </a:p>
          <a:p>
            <a:pPr algn="just" eaLnBrk="1" hangingPunct="1">
              <a:defRPr/>
            </a:pPr>
            <a:r>
              <a:rPr lang="en-US" sz="2400" dirty="0" smtClean="0"/>
              <a:t> The </a:t>
            </a:r>
            <a:r>
              <a:rPr lang="en-US" dirty="0" smtClean="0">
                <a:solidFill>
                  <a:srgbClr val="00B050"/>
                </a:solidFill>
              </a:rPr>
              <a:t>":"</a:t>
            </a:r>
            <a:r>
              <a:rPr lang="en-US" sz="2400" dirty="0" smtClean="0"/>
              <a:t> operator is used for inheriting a class.</a:t>
            </a: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z="3200" smtClean="0"/>
              <a:t>The following table lists the visibility of the base class members in the derived classes</a:t>
            </a:r>
          </a:p>
        </p:txBody>
      </p:sp>
      <p:graphicFrame>
        <p:nvGraphicFramePr>
          <p:cNvPr id="4" name="Table 3"/>
          <p:cNvGraphicFramePr>
            <a:graphicFrameLocks noGrp="1"/>
          </p:cNvGraphicFramePr>
          <p:nvPr/>
        </p:nvGraphicFramePr>
        <p:xfrm>
          <a:off x="228600" y="2057400"/>
          <a:ext cx="8686800" cy="4243538"/>
        </p:xfrm>
        <a:graphic>
          <a:graphicData uri="http://schemas.openxmlformats.org/drawingml/2006/table">
            <a:tbl>
              <a:tblPr/>
              <a:tblGrid>
                <a:gridCol w="2742975"/>
                <a:gridCol w="1870851"/>
                <a:gridCol w="1922901"/>
                <a:gridCol w="2150073"/>
              </a:tblGrid>
              <a:tr h="1132118">
                <a:tc>
                  <a:txBody>
                    <a:bodyPr/>
                    <a:lstStyle/>
                    <a:p>
                      <a:pPr algn="l">
                        <a:lnSpc>
                          <a:spcPct val="115000"/>
                        </a:lnSpc>
                        <a:spcAft>
                          <a:spcPts val="1000"/>
                        </a:spcAft>
                      </a:pPr>
                      <a:r>
                        <a:rPr lang="en-US" sz="1000" dirty="0">
                          <a:latin typeface="Calibri"/>
                          <a:ea typeface="Calibri"/>
                          <a:cs typeface="Arial"/>
                        </a:rPr>
                        <a:t> </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3">
                  <a:txBody>
                    <a:bodyPr/>
                    <a:lstStyle/>
                    <a:p>
                      <a:pPr algn="ctr">
                        <a:lnSpc>
                          <a:spcPct val="115000"/>
                        </a:lnSpc>
                        <a:spcAft>
                          <a:spcPts val="0"/>
                        </a:spcAft>
                      </a:pPr>
                      <a:r>
                        <a:rPr lang="en-US" sz="2800" b="1" dirty="0">
                          <a:latin typeface="Bradley Hand ITC"/>
                          <a:ea typeface="Calibri"/>
                          <a:cs typeface="ALAWI-3-67"/>
                        </a:rPr>
                        <a:t>Derived Class Visibility</a:t>
                      </a:r>
                      <a:endParaRPr lang="en-US" sz="1600" dirty="0">
                        <a:latin typeface="Calibri"/>
                        <a:ea typeface="Calibri"/>
                        <a:cs typeface="Arial"/>
                      </a:endParaRPr>
                    </a:p>
                  </a:txBody>
                  <a:tcPr marL="61912" marR="619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hMerge="1">
                  <a:txBody>
                    <a:bodyPr/>
                    <a:lstStyle/>
                    <a:p>
                      <a:endParaRPr lang="en-US"/>
                    </a:p>
                  </a:txBody>
                  <a:tcPr/>
                </a:tc>
                <a:tc hMerge="1">
                  <a:txBody>
                    <a:bodyPr/>
                    <a:lstStyle/>
                    <a:p>
                      <a:endParaRPr lang="en-US"/>
                    </a:p>
                  </a:txBody>
                  <a:tcPr/>
                </a:tc>
              </a:tr>
              <a:tr h="928916">
                <a:tc>
                  <a:txBody>
                    <a:bodyPr/>
                    <a:lstStyle/>
                    <a:p>
                      <a:pPr algn="ctr">
                        <a:lnSpc>
                          <a:spcPct val="115000"/>
                        </a:lnSpc>
                        <a:spcAft>
                          <a:spcPts val="0"/>
                        </a:spcAft>
                      </a:pPr>
                      <a:r>
                        <a:rPr lang="en-US" sz="2800" b="1" dirty="0">
                          <a:latin typeface="Bradley Hand ITC"/>
                          <a:ea typeface="Calibri"/>
                          <a:cs typeface="ALAWI-3-67"/>
                        </a:rPr>
                        <a:t>Base Class Visibility</a:t>
                      </a:r>
                      <a:endParaRPr lang="en-US" sz="1600" dirty="0">
                        <a:latin typeface="Calibri"/>
                        <a:ea typeface="Calibri"/>
                        <a:cs typeface="Arial"/>
                      </a:endParaRPr>
                    </a:p>
                  </a:txBody>
                  <a:tcPr marL="61912" marR="619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ctr">
                        <a:lnSpc>
                          <a:spcPct val="115000"/>
                        </a:lnSpc>
                        <a:spcAft>
                          <a:spcPts val="0"/>
                        </a:spcAft>
                      </a:pPr>
                      <a:r>
                        <a:rPr lang="en-US" sz="1800" dirty="0">
                          <a:solidFill>
                            <a:schemeClr val="accent1">
                              <a:lumMod val="75000"/>
                            </a:schemeClr>
                          </a:solidFill>
                          <a:latin typeface="Arial"/>
                          <a:ea typeface="Calibri"/>
                          <a:cs typeface="Arial"/>
                        </a:rPr>
                        <a:t>Public</a:t>
                      </a:r>
                      <a:r>
                        <a:rPr lang="en-US" sz="1800" dirty="0">
                          <a:latin typeface="Arial"/>
                          <a:ea typeface="Calibri"/>
                          <a:cs typeface="Arial"/>
                        </a:rPr>
                        <a:t> </a:t>
                      </a:r>
                      <a:r>
                        <a:rPr lang="en-US" sz="1800" dirty="0">
                          <a:solidFill>
                            <a:schemeClr val="accent1">
                              <a:lumMod val="75000"/>
                            </a:schemeClr>
                          </a:solidFill>
                          <a:latin typeface="Arial"/>
                          <a:ea typeface="Calibri"/>
                          <a:cs typeface="Arial"/>
                        </a:rPr>
                        <a:t>derivation</a:t>
                      </a:r>
                      <a:endParaRPr lang="en-US" sz="1200" dirty="0">
                        <a:solidFill>
                          <a:schemeClr val="accent1">
                            <a:lumMod val="75000"/>
                          </a:schemeClr>
                        </a:solidFill>
                        <a:latin typeface="Calibri"/>
                        <a:ea typeface="Calibri"/>
                        <a:cs typeface="Arial"/>
                      </a:endParaRPr>
                    </a:p>
                  </a:txBody>
                  <a:tcPr marL="61912" marR="619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US" sz="1800" dirty="0">
                          <a:solidFill>
                            <a:schemeClr val="accent1">
                              <a:lumMod val="75000"/>
                            </a:schemeClr>
                          </a:solidFill>
                          <a:latin typeface="Arial"/>
                          <a:ea typeface="Calibri"/>
                          <a:cs typeface="Arial"/>
                        </a:rPr>
                        <a:t>Private derivation</a:t>
                      </a:r>
                      <a:endParaRPr lang="en-US" sz="1200" dirty="0">
                        <a:solidFill>
                          <a:schemeClr val="accent1">
                            <a:lumMod val="75000"/>
                          </a:schemeClr>
                        </a:solidFill>
                        <a:latin typeface="Calibri"/>
                        <a:ea typeface="Calibri"/>
                        <a:cs typeface="Arial"/>
                      </a:endParaRPr>
                    </a:p>
                  </a:txBody>
                  <a:tcPr marL="61912" marR="619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US" sz="1800" dirty="0">
                          <a:solidFill>
                            <a:schemeClr val="accent1">
                              <a:lumMod val="75000"/>
                            </a:schemeClr>
                          </a:solidFill>
                          <a:latin typeface="Arial"/>
                          <a:ea typeface="Calibri"/>
                          <a:cs typeface="Arial"/>
                        </a:rPr>
                        <a:t>Protected derivation</a:t>
                      </a:r>
                      <a:endParaRPr lang="en-US" sz="1200" dirty="0">
                        <a:solidFill>
                          <a:schemeClr val="accent1">
                            <a:lumMod val="75000"/>
                          </a:schemeClr>
                        </a:solidFill>
                        <a:latin typeface="Calibri"/>
                        <a:ea typeface="Calibri"/>
                        <a:cs typeface="Arial"/>
                      </a:endParaRPr>
                    </a:p>
                  </a:txBody>
                  <a:tcPr marL="61912" marR="619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709988">
                <a:tc>
                  <a:txBody>
                    <a:bodyPr/>
                    <a:lstStyle/>
                    <a:p>
                      <a:pPr algn="ctr">
                        <a:lnSpc>
                          <a:spcPct val="115000"/>
                        </a:lnSpc>
                        <a:spcAft>
                          <a:spcPts val="0"/>
                        </a:spcAft>
                      </a:pPr>
                      <a:r>
                        <a:rPr lang="en-US" sz="1800" dirty="0">
                          <a:solidFill>
                            <a:schemeClr val="accent1">
                              <a:lumMod val="75000"/>
                            </a:schemeClr>
                          </a:solidFill>
                          <a:latin typeface="Arial"/>
                          <a:ea typeface="Calibri"/>
                          <a:cs typeface="Arial"/>
                        </a:rPr>
                        <a:t>Private</a:t>
                      </a:r>
                      <a:endParaRPr lang="en-US" sz="1200" dirty="0">
                        <a:solidFill>
                          <a:schemeClr val="accent1">
                            <a:lumMod val="75000"/>
                          </a:schemeClr>
                        </a:solidFill>
                        <a:latin typeface="Calibri"/>
                        <a:ea typeface="Calibri"/>
                        <a:cs typeface="Arial"/>
                      </a:endParaRPr>
                    </a:p>
                  </a:txBody>
                  <a:tcPr marL="61912" marR="619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US" sz="1800" dirty="0">
                          <a:solidFill>
                            <a:schemeClr val="accent5">
                              <a:lumMod val="10000"/>
                            </a:schemeClr>
                          </a:solidFill>
                          <a:latin typeface="Times New Roman"/>
                          <a:ea typeface="Calibri"/>
                          <a:cs typeface="Arial"/>
                        </a:rPr>
                        <a:t>Not inherited</a:t>
                      </a:r>
                      <a:endParaRPr lang="en-US" sz="1400" dirty="0">
                        <a:solidFill>
                          <a:schemeClr val="accent5">
                            <a:lumMod val="10000"/>
                          </a:schemeClr>
                        </a:solidFill>
                        <a:latin typeface="Calibri"/>
                        <a:ea typeface="Calibri"/>
                        <a:cs typeface="Arial"/>
                      </a:endParaRPr>
                    </a:p>
                  </a:txBody>
                  <a:tcPr marL="61912" marR="619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800">
                          <a:solidFill>
                            <a:schemeClr val="accent5">
                              <a:lumMod val="10000"/>
                            </a:schemeClr>
                          </a:solidFill>
                          <a:latin typeface="Times New Roman"/>
                          <a:ea typeface="Calibri"/>
                          <a:cs typeface="Arial"/>
                        </a:rPr>
                        <a:t>Not inherited</a:t>
                      </a:r>
                      <a:endParaRPr lang="en-US" sz="1400">
                        <a:solidFill>
                          <a:schemeClr val="accent5">
                            <a:lumMod val="10000"/>
                          </a:schemeClr>
                        </a:solidFill>
                        <a:latin typeface="Calibri"/>
                        <a:ea typeface="Calibri"/>
                        <a:cs typeface="Arial"/>
                      </a:endParaRPr>
                    </a:p>
                  </a:txBody>
                  <a:tcPr marL="61912" marR="619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800" dirty="0">
                          <a:solidFill>
                            <a:schemeClr val="accent5">
                              <a:lumMod val="10000"/>
                            </a:schemeClr>
                          </a:solidFill>
                          <a:latin typeface="Times New Roman"/>
                          <a:ea typeface="Calibri"/>
                          <a:cs typeface="Arial"/>
                        </a:rPr>
                        <a:t>Not inherited</a:t>
                      </a:r>
                      <a:endParaRPr lang="en-US" sz="1400" dirty="0">
                        <a:solidFill>
                          <a:schemeClr val="accent5">
                            <a:lumMod val="10000"/>
                          </a:schemeClr>
                        </a:solidFill>
                        <a:latin typeface="Calibri"/>
                        <a:ea typeface="Calibri"/>
                        <a:cs typeface="Arial"/>
                      </a:endParaRPr>
                    </a:p>
                  </a:txBody>
                  <a:tcPr marL="61912" marR="619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709988">
                <a:tc>
                  <a:txBody>
                    <a:bodyPr/>
                    <a:lstStyle/>
                    <a:p>
                      <a:pPr algn="ctr">
                        <a:lnSpc>
                          <a:spcPct val="115000"/>
                        </a:lnSpc>
                        <a:spcAft>
                          <a:spcPts val="0"/>
                        </a:spcAft>
                      </a:pPr>
                      <a:r>
                        <a:rPr lang="en-US" sz="1800" dirty="0">
                          <a:solidFill>
                            <a:schemeClr val="accent1">
                              <a:lumMod val="75000"/>
                            </a:schemeClr>
                          </a:solidFill>
                          <a:latin typeface="Arial"/>
                          <a:ea typeface="Calibri"/>
                          <a:cs typeface="Arial"/>
                        </a:rPr>
                        <a:t>Protected</a:t>
                      </a:r>
                      <a:endParaRPr lang="en-US" sz="1200" dirty="0">
                        <a:solidFill>
                          <a:schemeClr val="accent1">
                            <a:lumMod val="75000"/>
                          </a:schemeClr>
                        </a:solidFill>
                        <a:latin typeface="Calibri"/>
                        <a:ea typeface="Calibri"/>
                        <a:cs typeface="Arial"/>
                      </a:endParaRPr>
                    </a:p>
                  </a:txBody>
                  <a:tcPr marL="61912" marR="619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US" sz="1800" dirty="0">
                          <a:solidFill>
                            <a:schemeClr val="accent5">
                              <a:lumMod val="10000"/>
                            </a:schemeClr>
                          </a:solidFill>
                          <a:latin typeface="Times New Roman"/>
                          <a:ea typeface="Calibri"/>
                          <a:cs typeface="Arial"/>
                        </a:rPr>
                        <a:t>Protected</a:t>
                      </a:r>
                      <a:endParaRPr lang="en-US" sz="1400" dirty="0">
                        <a:solidFill>
                          <a:schemeClr val="accent5">
                            <a:lumMod val="10000"/>
                          </a:schemeClr>
                        </a:solidFill>
                        <a:latin typeface="Calibri"/>
                        <a:ea typeface="Calibri"/>
                        <a:cs typeface="Arial"/>
                      </a:endParaRPr>
                    </a:p>
                  </a:txBody>
                  <a:tcPr marL="61912" marR="619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800" dirty="0">
                          <a:solidFill>
                            <a:schemeClr val="accent5">
                              <a:lumMod val="10000"/>
                            </a:schemeClr>
                          </a:solidFill>
                          <a:latin typeface="Times New Roman"/>
                          <a:ea typeface="Calibri"/>
                          <a:cs typeface="Arial"/>
                        </a:rPr>
                        <a:t>Private</a:t>
                      </a:r>
                      <a:endParaRPr lang="en-US" sz="1400" dirty="0">
                        <a:solidFill>
                          <a:schemeClr val="accent5">
                            <a:lumMod val="10000"/>
                          </a:schemeClr>
                        </a:solidFill>
                        <a:latin typeface="Calibri"/>
                        <a:ea typeface="Calibri"/>
                        <a:cs typeface="Arial"/>
                      </a:endParaRPr>
                    </a:p>
                  </a:txBody>
                  <a:tcPr marL="61912" marR="619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800">
                          <a:solidFill>
                            <a:schemeClr val="accent5">
                              <a:lumMod val="10000"/>
                            </a:schemeClr>
                          </a:solidFill>
                          <a:latin typeface="Times New Roman"/>
                          <a:ea typeface="Calibri"/>
                          <a:cs typeface="Arial"/>
                        </a:rPr>
                        <a:t>Protected</a:t>
                      </a:r>
                      <a:endParaRPr lang="en-US" sz="1400">
                        <a:solidFill>
                          <a:schemeClr val="accent5">
                            <a:lumMod val="10000"/>
                          </a:schemeClr>
                        </a:solidFill>
                        <a:latin typeface="Calibri"/>
                        <a:ea typeface="Calibri"/>
                        <a:cs typeface="Arial"/>
                      </a:endParaRPr>
                    </a:p>
                  </a:txBody>
                  <a:tcPr marL="61912" marR="619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709988">
                <a:tc>
                  <a:txBody>
                    <a:bodyPr/>
                    <a:lstStyle/>
                    <a:p>
                      <a:pPr algn="ctr">
                        <a:lnSpc>
                          <a:spcPct val="115000"/>
                        </a:lnSpc>
                        <a:spcAft>
                          <a:spcPts val="0"/>
                        </a:spcAft>
                      </a:pPr>
                      <a:r>
                        <a:rPr lang="en-US" sz="1800" dirty="0">
                          <a:solidFill>
                            <a:schemeClr val="accent1">
                              <a:lumMod val="75000"/>
                            </a:schemeClr>
                          </a:solidFill>
                          <a:latin typeface="Arial"/>
                          <a:ea typeface="Calibri"/>
                          <a:cs typeface="Arial"/>
                        </a:rPr>
                        <a:t>Public</a:t>
                      </a:r>
                      <a:endParaRPr lang="en-US" sz="1200" dirty="0">
                        <a:solidFill>
                          <a:schemeClr val="accent1">
                            <a:lumMod val="75000"/>
                          </a:schemeClr>
                        </a:solidFill>
                        <a:latin typeface="Calibri"/>
                        <a:ea typeface="Calibri"/>
                        <a:cs typeface="Arial"/>
                      </a:endParaRPr>
                    </a:p>
                  </a:txBody>
                  <a:tcPr marL="61912" marR="619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US" sz="1800">
                          <a:solidFill>
                            <a:schemeClr val="accent5">
                              <a:lumMod val="10000"/>
                            </a:schemeClr>
                          </a:solidFill>
                          <a:latin typeface="Times New Roman"/>
                          <a:ea typeface="Calibri"/>
                          <a:cs typeface="Arial"/>
                        </a:rPr>
                        <a:t>Public</a:t>
                      </a:r>
                      <a:endParaRPr lang="en-US" sz="1400">
                        <a:solidFill>
                          <a:schemeClr val="accent5">
                            <a:lumMod val="10000"/>
                          </a:schemeClr>
                        </a:solidFill>
                        <a:latin typeface="Calibri"/>
                        <a:ea typeface="Calibri"/>
                        <a:cs typeface="Arial"/>
                      </a:endParaRPr>
                    </a:p>
                  </a:txBody>
                  <a:tcPr marL="61912" marR="619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800" dirty="0">
                          <a:solidFill>
                            <a:schemeClr val="accent5">
                              <a:lumMod val="10000"/>
                            </a:schemeClr>
                          </a:solidFill>
                          <a:latin typeface="Times New Roman"/>
                          <a:ea typeface="Calibri"/>
                          <a:cs typeface="Arial"/>
                        </a:rPr>
                        <a:t>Private</a:t>
                      </a:r>
                      <a:endParaRPr lang="en-US" sz="1400" dirty="0">
                        <a:solidFill>
                          <a:schemeClr val="accent5">
                            <a:lumMod val="10000"/>
                          </a:schemeClr>
                        </a:solidFill>
                        <a:latin typeface="Calibri"/>
                        <a:ea typeface="Calibri"/>
                        <a:cs typeface="Arial"/>
                      </a:endParaRPr>
                    </a:p>
                  </a:txBody>
                  <a:tcPr marL="61912" marR="619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US" sz="1800" dirty="0">
                          <a:solidFill>
                            <a:schemeClr val="accent5">
                              <a:lumMod val="10000"/>
                            </a:schemeClr>
                          </a:solidFill>
                          <a:latin typeface="Times New Roman"/>
                          <a:ea typeface="Calibri"/>
                          <a:cs typeface="Arial"/>
                        </a:rPr>
                        <a:t>Protected</a:t>
                      </a:r>
                      <a:endParaRPr lang="en-US" sz="1400" dirty="0">
                        <a:solidFill>
                          <a:schemeClr val="accent5">
                            <a:lumMod val="10000"/>
                          </a:schemeClr>
                        </a:solidFill>
                        <a:latin typeface="Calibri"/>
                        <a:ea typeface="Calibri"/>
                        <a:cs typeface="Arial"/>
                      </a:endParaRPr>
                    </a:p>
                  </a:txBody>
                  <a:tcPr marL="61912" marR="619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z="3200" smtClean="0"/>
              <a:t>Following are the different types of inheritance followed in C++.</a:t>
            </a:r>
          </a:p>
        </p:txBody>
      </p:sp>
      <p:sp>
        <p:nvSpPr>
          <p:cNvPr id="28675" name="Content Placeholder 2"/>
          <p:cNvSpPr>
            <a:spLocks noGrp="1"/>
          </p:cNvSpPr>
          <p:nvPr>
            <p:ph idx="1"/>
          </p:nvPr>
        </p:nvSpPr>
        <p:spPr/>
        <p:txBody>
          <a:bodyPr/>
          <a:lstStyle/>
          <a:p>
            <a:r>
              <a:rPr lang="en-US" smtClean="0"/>
              <a:t>Single Inheritance </a:t>
            </a:r>
          </a:p>
          <a:p>
            <a:r>
              <a:rPr lang="en-US" smtClean="0"/>
              <a:t>Multiple Inheritance </a:t>
            </a:r>
          </a:p>
          <a:p>
            <a:r>
              <a:rPr lang="en-US" smtClean="0"/>
              <a:t>Hierarchical Inheritance </a:t>
            </a:r>
          </a:p>
          <a:p>
            <a:r>
              <a:rPr lang="en-US" smtClean="0"/>
              <a:t>Multilevel Inheritance </a:t>
            </a:r>
          </a:p>
          <a:p>
            <a:r>
              <a:rPr lang="en-US" smtClean="0"/>
              <a:t>Hybrid Inheritance  </a:t>
            </a:r>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85800" y="76200"/>
            <a:ext cx="7772400" cy="762000"/>
          </a:xfrm>
        </p:spPr>
        <p:txBody>
          <a:bodyPr>
            <a:normAutofit fontScale="90000"/>
          </a:bodyPr>
          <a:lstStyle/>
          <a:p>
            <a:pPr eaLnBrk="1" hangingPunct="1"/>
            <a:r>
              <a:rPr lang="en-US" b="1" smtClean="0"/>
              <a:t>Example:</a:t>
            </a:r>
            <a:endParaRPr lang="en-US" smtClean="0"/>
          </a:p>
        </p:txBody>
      </p:sp>
      <p:sp>
        <p:nvSpPr>
          <p:cNvPr id="29699" name="Content Placeholder 2"/>
          <p:cNvSpPr>
            <a:spLocks noGrp="1"/>
          </p:cNvSpPr>
          <p:nvPr>
            <p:ph idx="1"/>
          </p:nvPr>
        </p:nvSpPr>
        <p:spPr>
          <a:xfrm>
            <a:off x="685800" y="762000"/>
            <a:ext cx="4495800" cy="5867400"/>
          </a:xfrm>
        </p:spPr>
        <p:txBody>
          <a:bodyPr/>
          <a:lstStyle/>
          <a:p>
            <a:pPr eaLnBrk="1" hangingPunct="1">
              <a:buFontTx/>
              <a:buNone/>
              <a:defRPr/>
            </a:pPr>
            <a:r>
              <a:rPr lang="en-US" sz="1800" dirty="0" smtClean="0">
                <a:solidFill>
                  <a:schemeClr val="accent1">
                    <a:lumMod val="50000"/>
                  </a:schemeClr>
                </a:solidFill>
              </a:rPr>
              <a:t>    #include &lt;</a:t>
            </a:r>
            <a:r>
              <a:rPr lang="en-US" sz="1800" dirty="0" err="1" smtClean="0">
                <a:solidFill>
                  <a:schemeClr val="accent1">
                    <a:lumMod val="50000"/>
                  </a:schemeClr>
                </a:solidFill>
              </a:rPr>
              <a:t>iostream.h</a:t>
            </a:r>
            <a:r>
              <a:rPr lang="en-US" sz="1800" dirty="0" smtClean="0">
                <a:solidFill>
                  <a:schemeClr val="accent1">
                    <a:lumMod val="50000"/>
                  </a:schemeClr>
                </a:solidFill>
              </a:rPr>
              <a:t>&gt; </a:t>
            </a:r>
          </a:p>
          <a:p>
            <a:pPr eaLnBrk="1" hangingPunct="1">
              <a:buFontTx/>
              <a:buNone/>
              <a:defRPr/>
            </a:pPr>
            <a:r>
              <a:rPr lang="en-US" sz="1800" dirty="0" smtClean="0">
                <a:solidFill>
                  <a:schemeClr val="accent1">
                    <a:lumMod val="50000"/>
                  </a:schemeClr>
                </a:solidFill>
              </a:rPr>
              <a:t>      class </a:t>
            </a:r>
            <a:r>
              <a:rPr lang="en-US" sz="1800" b="1" dirty="0" smtClean="0">
                <a:solidFill>
                  <a:schemeClr val="accent1">
                    <a:lumMod val="50000"/>
                  </a:schemeClr>
                </a:solidFill>
              </a:rPr>
              <a:t>Value </a:t>
            </a:r>
          </a:p>
          <a:p>
            <a:pPr eaLnBrk="1" hangingPunct="1">
              <a:buFontTx/>
              <a:buNone/>
              <a:defRPr/>
            </a:pPr>
            <a:r>
              <a:rPr lang="en-US" sz="1800" dirty="0" smtClean="0">
                <a:solidFill>
                  <a:schemeClr val="accent1">
                    <a:lumMod val="50000"/>
                  </a:schemeClr>
                </a:solidFill>
              </a:rPr>
              <a:t>        {</a:t>
            </a:r>
          </a:p>
          <a:p>
            <a:pPr eaLnBrk="1" hangingPunct="1">
              <a:buFontTx/>
              <a:buNone/>
              <a:defRPr/>
            </a:pPr>
            <a:r>
              <a:rPr lang="en-US" sz="1800" dirty="0" smtClean="0">
                <a:solidFill>
                  <a:schemeClr val="accent1">
                    <a:lumMod val="50000"/>
                  </a:schemeClr>
                </a:solidFill>
              </a:rPr>
              <a:t>               protected:</a:t>
            </a:r>
          </a:p>
          <a:p>
            <a:pPr eaLnBrk="1" hangingPunct="1">
              <a:buFontTx/>
              <a:buNone/>
              <a:defRPr/>
            </a:pPr>
            <a:r>
              <a:rPr lang="en-US" sz="1800" dirty="0" smtClean="0">
                <a:solidFill>
                  <a:schemeClr val="accent1">
                    <a:lumMod val="50000"/>
                  </a:schemeClr>
                </a:solidFill>
              </a:rPr>
              <a:t>               </a:t>
            </a:r>
            <a:r>
              <a:rPr lang="en-US" sz="1800" dirty="0" err="1" smtClean="0">
                <a:solidFill>
                  <a:schemeClr val="accent1">
                    <a:lumMod val="50000"/>
                  </a:schemeClr>
                </a:solidFill>
              </a:rPr>
              <a:t>int</a:t>
            </a:r>
            <a:r>
              <a:rPr lang="en-US" sz="1800" dirty="0" smtClean="0">
                <a:solidFill>
                  <a:schemeClr val="accent1">
                    <a:lumMod val="50000"/>
                  </a:schemeClr>
                </a:solidFill>
              </a:rPr>
              <a:t> </a:t>
            </a:r>
            <a:r>
              <a:rPr lang="en-US" sz="1800" dirty="0" err="1" smtClean="0">
                <a:solidFill>
                  <a:schemeClr val="accent1">
                    <a:lumMod val="50000"/>
                  </a:schemeClr>
                </a:solidFill>
              </a:rPr>
              <a:t>val</a:t>
            </a:r>
            <a:r>
              <a:rPr lang="en-US" sz="1800" dirty="0" smtClean="0">
                <a:solidFill>
                  <a:schemeClr val="accent1">
                    <a:lumMod val="50000"/>
                  </a:schemeClr>
                </a:solidFill>
              </a:rPr>
              <a:t>;</a:t>
            </a:r>
          </a:p>
          <a:p>
            <a:pPr eaLnBrk="1" hangingPunct="1">
              <a:buFontTx/>
              <a:buNone/>
              <a:defRPr/>
            </a:pPr>
            <a:r>
              <a:rPr lang="en-US" sz="1800" dirty="0" smtClean="0">
                <a:solidFill>
                  <a:schemeClr val="accent1">
                    <a:lumMod val="50000"/>
                  </a:schemeClr>
                </a:solidFill>
              </a:rPr>
              <a:t>               public: </a:t>
            </a:r>
          </a:p>
          <a:p>
            <a:pPr eaLnBrk="1" hangingPunct="1">
              <a:buFontTx/>
              <a:buNone/>
              <a:defRPr/>
            </a:pPr>
            <a:r>
              <a:rPr lang="en-US" sz="1800" dirty="0" smtClean="0">
                <a:solidFill>
                  <a:schemeClr val="accent1">
                    <a:lumMod val="50000"/>
                  </a:schemeClr>
                </a:solidFill>
              </a:rPr>
              <a:t>               void </a:t>
            </a:r>
            <a:r>
              <a:rPr lang="en-US" sz="1800" dirty="0" err="1" smtClean="0">
                <a:solidFill>
                  <a:schemeClr val="accent1">
                    <a:lumMod val="50000"/>
                  </a:schemeClr>
                </a:solidFill>
              </a:rPr>
              <a:t>set_values</a:t>
            </a:r>
            <a:r>
              <a:rPr lang="en-US" sz="1800" dirty="0" smtClean="0">
                <a:solidFill>
                  <a:schemeClr val="accent1">
                    <a:lumMod val="50000"/>
                  </a:schemeClr>
                </a:solidFill>
              </a:rPr>
              <a:t> (</a:t>
            </a:r>
            <a:r>
              <a:rPr lang="en-US" sz="1800" dirty="0" err="1" smtClean="0">
                <a:solidFill>
                  <a:schemeClr val="accent1">
                    <a:lumMod val="50000"/>
                  </a:schemeClr>
                </a:solidFill>
              </a:rPr>
              <a:t>int</a:t>
            </a:r>
            <a:r>
              <a:rPr lang="en-US" sz="1800" dirty="0" smtClean="0">
                <a:solidFill>
                  <a:schemeClr val="accent1">
                    <a:lumMod val="50000"/>
                  </a:schemeClr>
                </a:solidFill>
              </a:rPr>
              <a:t> a)</a:t>
            </a:r>
          </a:p>
          <a:p>
            <a:pPr eaLnBrk="1" hangingPunct="1">
              <a:buFontTx/>
              <a:buNone/>
              <a:defRPr/>
            </a:pPr>
            <a:r>
              <a:rPr lang="en-US" sz="1800" dirty="0" smtClean="0">
                <a:solidFill>
                  <a:schemeClr val="accent1">
                    <a:lumMod val="50000"/>
                  </a:schemeClr>
                </a:solidFill>
              </a:rPr>
              <a:t>              { </a:t>
            </a:r>
            <a:r>
              <a:rPr lang="en-US" sz="1800" dirty="0" err="1" smtClean="0">
                <a:solidFill>
                  <a:schemeClr val="accent1">
                    <a:lumMod val="50000"/>
                  </a:schemeClr>
                </a:solidFill>
              </a:rPr>
              <a:t>val</a:t>
            </a:r>
            <a:r>
              <a:rPr lang="en-US" sz="1800" dirty="0" smtClean="0">
                <a:solidFill>
                  <a:schemeClr val="accent1">
                    <a:lumMod val="50000"/>
                  </a:schemeClr>
                </a:solidFill>
              </a:rPr>
              <a:t>=a;}</a:t>
            </a:r>
          </a:p>
          <a:p>
            <a:pPr eaLnBrk="1" hangingPunct="1">
              <a:buFontTx/>
              <a:buNone/>
              <a:defRPr/>
            </a:pPr>
            <a:r>
              <a:rPr lang="en-US" sz="1800" dirty="0" smtClean="0">
                <a:solidFill>
                  <a:schemeClr val="accent1">
                    <a:lumMod val="50000"/>
                  </a:schemeClr>
                </a:solidFill>
              </a:rPr>
              <a:t>         };</a:t>
            </a:r>
          </a:p>
          <a:p>
            <a:pPr eaLnBrk="1" hangingPunct="1">
              <a:buFontTx/>
              <a:buNone/>
              <a:defRPr/>
            </a:pPr>
            <a:r>
              <a:rPr lang="en-US" sz="1800" dirty="0" smtClean="0">
                <a:solidFill>
                  <a:schemeClr val="accent1">
                    <a:lumMod val="50000"/>
                  </a:schemeClr>
                </a:solidFill>
              </a:rPr>
              <a:t>               class </a:t>
            </a:r>
            <a:r>
              <a:rPr lang="en-US" sz="1800" b="1" dirty="0" smtClean="0">
                <a:solidFill>
                  <a:schemeClr val="accent1">
                    <a:lumMod val="50000"/>
                  </a:schemeClr>
                </a:solidFill>
              </a:rPr>
              <a:t>Square</a:t>
            </a:r>
            <a:r>
              <a:rPr lang="en-US" sz="1800" dirty="0" smtClean="0">
                <a:solidFill>
                  <a:schemeClr val="accent1">
                    <a:lumMod val="50000"/>
                  </a:schemeClr>
                </a:solidFill>
              </a:rPr>
              <a:t>: public </a:t>
            </a:r>
            <a:r>
              <a:rPr lang="en-US" sz="1800" b="1" dirty="0" smtClean="0">
                <a:solidFill>
                  <a:schemeClr val="accent1">
                    <a:lumMod val="50000"/>
                  </a:schemeClr>
                </a:solidFill>
              </a:rPr>
              <a:t>Value</a:t>
            </a:r>
          </a:p>
          <a:p>
            <a:pPr eaLnBrk="1" hangingPunct="1">
              <a:buFontTx/>
              <a:buNone/>
              <a:defRPr/>
            </a:pPr>
            <a:r>
              <a:rPr lang="en-US" sz="1800" dirty="0" smtClean="0">
                <a:solidFill>
                  <a:schemeClr val="accent1">
                    <a:lumMod val="50000"/>
                  </a:schemeClr>
                </a:solidFill>
              </a:rPr>
              <a:t>            { </a:t>
            </a:r>
          </a:p>
          <a:p>
            <a:pPr eaLnBrk="1" hangingPunct="1">
              <a:buFontTx/>
              <a:buNone/>
              <a:defRPr/>
            </a:pPr>
            <a:r>
              <a:rPr lang="en-US" sz="1800" dirty="0" smtClean="0">
                <a:solidFill>
                  <a:schemeClr val="accent1">
                    <a:lumMod val="50000"/>
                  </a:schemeClr>
                </a:solidFill>
              </a:rPr>
              <a:t>                public:</a:t>
            </a:r>
          </a:p>
          <a:p>
            <a:pPr eaLnBrk="1" hangingPunct="1">
              <a:buFontTx/>
              <a:buNone/>
              <a:defRPr/>
            </a:pPr>
            <a:r>
              <a:rPr lang="en-US" sz="1800" dirty="0" smtClean="0">
                <a:solidFill>
                  <a:schemeClr val="accent1">
                    <a:lumMod val="50000"/>
                  </a:schemeClr>
                </a:solidFill>
              </a:rPr>
              <a:t>                </a:t>
            </a:r>
            <a:r>
              <a:rPr lang="en-US" sz="1800" dirty="0" err="1" smtClean="0">
                <a:solidFill>
                  <a:schemeClr val="accent1">
                    <a:lumMod val="50000"/>
                  </a:schemeClr>
                </a:solidFill>
              </a:rPr>
              <a:t>int</a:t>
            </a:r>
            <a:r>
              <a:rPr lang="en-US" sz="1800" dirty="0" smtClean="0">
                <a:solidFill>
                  <a:schemeClr val="accent1">
                    <a:lumMod val="50000"/>
                  </a:schemeClr>
                </a:solidFill>
              </a:rPr>
              <a:t> square() </a:t>
            </a:r>
          </a:p>
          <a:p>
            <a:pPr eaLnBrk="1" hangingPunct="1">
              <a:buFontTx/>
              <a:buNone/>
              <a:defRPr/>
            </a:pPr>
            <a:r>
              <a:rPr lang="en-US" sz="1800" dirty="0" smtClean="0">
                <a:solidFill>
                  <a:schemeClr val="accent1">
                    <a:lumMod val="50000"/>
                  </a:schemeClr>
                </a:solidFill>
              </a:rPr>
              <a:t>             { return (</a:t>
            </a:r>
            <a:r>
              <a:rPr lang="en-US" sz="1800" dirty="0" err="1" smtClean="0">
                <a:solidFill>
                  <a:schemeClr val="accent1">
                    <a:lumMod val="50000"/>
                  </a:schemeClr>
                </a:solidFill>
              </a:rPr>
              <a:t>val</a:t>
            </a:r>
            <a:r>
              <a:rPr lang="en-US" sz="1800" dirty="0" smtClean="0">
                <a:solidFill>
                  <a:schemeClr val="accent1">
                    <a:lumMod val="50000"/>
                  </a:schemeClr>
                </a:solidFill>
              </a:rPr>
              <a:t>*</a:t>
            </a:r>
            <a:r>
              <a:rPr lang="en-US" sz="1800" dirty="0" err="1" smtClean="0">
                <a:solidFill>
                  <a:schemeClr val="accent1">
                    <a:lumMod val="50000"/>
                  </a:schemeClr>
                </a:solidFill>
              </a:rPr>
              <a:t>val</a:t>
            </a:r>
            <a:r>
              <a:rPr lang="en-US" sz="1800" dirty="0" smtClean="0">
                <a:solidFill>
                  <a:schemeClr val="accent1">
                    <a:lumMod val="50000"/>
                  </a:schemeClr>
                </a:solidFill>
              </a:rPr>
              <a:t>); }</a:t>
            </a:r>
          </a:p>
          <a:p>
            <a:pPr eaLnBrk="1" hangingPunct="1">
              <a:buFontTx/>
              <a:buNone/>
              <a:defRPr/>
            </a:pPr>
            <a:r>
              <a:rPr lang="en-US" sz="1800" dirty="0" smtClean="0">
                <a:solidFill>
                  <a:schemeClr val="accent1">
                    <a:lumMod val="50000"/>
                  </a:schemeClr>
                </a:solidFill>
              </a:rPr>
              <a:t>             };</a:t>
            </a:r>
          </a:p>
          <a:p>
            <a:pPr eaLnBrk="1" hangingPunct="1">
              <a:buFontTx/>
              <a:buNone/>
              <a:defRPr/>
            </a:pPr>
            <a:r>
              <a:rPr lang="en-US" sz="1800" dirty="0" smtClean="0">
                <a:solidFill>
                  <a:schemeClr val="accent1">
                    <a:lumMod val="50000"/>
                  </a:schemeClr>
                </a:solidFill>
              </a:rPr>
              <a:t> </a:t>
            </a:r>
          </a:p>
        </p:txBody>
      </p:sp>
      <p:sp>
        <p:nvSpPr>
          <p:cNvPr id="4" name="Rounded Rectangle 3"/>
          <p:cNvSpPr/>
          <p:nvPr/>
        </p:nvSpPr>
        <p:spPr bwMode="auto">
          <a:xfrm>
            <a:off x="4114800" y="1295400"/>
            <a:ext cx="4876800" cy="2057400"/>
          </a:xfrm>
          <a:prstGeom prst="roundRect">
            <a:avLst/>
          </a:prstGeom>
          <a:ln>
            <a:headEnd type="none" w="sm" len="sm"/>
            <a:tailEnd type="none" w="sm" len="sm"/>
          </a:ln>
        </p:spPr>
        <p:style>
          <a:lnRef idx="0">
            <a:schemeClr val="dk1"/>
          </a:lnRef>
          <a:fillRef idx="3">
            <a:schemeClr val="dk1"/>
          </a:fillRef>
          <a:effectRef idx="3">
            <a:schemeClr val="dk1"/>
          </a:effectRef>
          <a:fontRef idx="minor">
            <a:schemeClr val="lt1"/>
          </a:fontRef>
        </p:style>
        <p:txBody>
          <a:bodyPr wrap="none"/>
          <a:lstStyle/>
          <a:p>
            <a:pPr>
              <a:defRPr/>
            </a:pPr>
            <a:r>
              <a:rPr lang="en-US" sz="1600" dirty="0" err="1">
                <a:solidFill>
                  <a:schemeClr val="bg1"/>
                </a:solidFill>
              </a:rPr>
              <a:t>int</a:t>
            </a:r>
            <a:r>
              <a:rPr lang="en-US" sz="1600" dirty="0">
                <a:solidFill>
                  <a:schemeClr val="bg1"/>
                </a:solidFill>
              </a:rPr>
              <a:t> main () </a:t>
            </a:r>
          </a:p>
          <a:p>
            <a:pPr>
              <a:defRPr/>
            </a:pPr>
            <a:r>
              <a:rPr lang="en-US" sz="1600" dirty="0">
                <a:solidFill>
                  <a:schemeClr val="bg1"/>
                </a:solidFill>
              </a:rPr>
              <a:t> {</a:t>
            </a:r>
          </a:p>
          <a:p>
            <a:pPr>
              <a:defRPr/>
            </a:pPr>
            <a:r>
              <a:rPr lang="en-US" sz="1600" dirty="0">
                <a:solidFill>
                  <a:schemeClr val="bg1"/>
                </a:solidFill>
              </a:rPr>
              <a:t> Square sq; </a:t>
            </a:r>
          </a:p>
          <a:p>
            <a:pPr>
              <a:defRPr/>
            </a:pPr>
            <a:r>
              <a:rPr lang="en-US" sz="1600" dirty="0">
                <a:solidFill>
                  <a:schemeClr val="bg1"/>
                </a:solidFill>
              </a:rPr>
              <a:t>  </a:t>
            </a:r>
            <a:r>
              <a:rPr lang="en-US" sz="1600" dirty="0" err="1">
                <a:solidFill>
                  <a:schemeClr val="bg1"/>
                </a:solidFill>
              </a:rPr>
              <a:t>sq.set_values</a:t>
            </a:r>
            <a:r>
              <a:rPr lang="en-US" sz="1600" dirty="0">
                <a:solidFill>
                  <a:schemeClr val="bg1"/>
                </a:solidFill>
              </a:rPr>
              <a:t> (5); </a:t>
            </a:r>
          </a:p>
          <a:p>
            <a:pPr>
              <a:defRPr/>
            </a:pPr>
            <a:r>
              <a:rPr lang="en-US" sz="1600" dirty="0">
                <a:solidFill>
                  <a:schemeClr val="bg1"/>
                </a:solidFill>
              </a:rPr>
              <a:t>   </a:t>
            </a:r>
            <a:r>
              <a:rPr lang="en-US" sz="1600" dirty="0" err="1">
                <a:solidFill>
                  <a:schemeClr val="bg1"/>
                </a:solidFill>
              </a:rPr>
              <a:t>cout</a:t>
            </a:r>
            <a:r>
              <a:rPr lang="en-US" sz="1600" dirty="0">
                <a:solidFill>
                  <a:schemeClr val="bg1"/>
                </a:solidFill>
              </a:rPr>
              <a:t> &lt;&lt; "The square of 5 is::" &lt;&lt; </a:t>
            </a:r>
            <a:r>
              <a:rPr lang="en-US" sz="1600" dirty="0" err="1">
                <a:solidFill>
                  <a:schemeClr val="bg1"/>
                </a:solidFill>
              </a:rPr>
              <a:t>sq.square</a:t>
            </a:r>
            <a:r>
              <a:rPr lang="en-US" sz="1600" dirty="0">
                <a:solidFill>
                  <a:schemeClr val="bg1"/>
                </a:solidFill>
              </a:rPr>
              <a:t>() &lt;&lt; </a:t>
            </a:r>
            <a:r>
              <a:rPr lang="en-US" sz="1600" dirty="0" err="1">
                <a:solidFill>
                  <a:schemeClr val="bg1"/>
                </a:solidFill>
              </a:rPr>
              <a:t>endl</a:t>
            </a:r>
            <a:r>
              <a:rPr lang="en-US" sz="1600" dirty="0">
                <a:solidFill>
                  <a:schemeClr val="bg1"/>
                </a:solidFill>
              </a:rPr>
              <a:t>; </a:t>
            </a:r>
          </a:p>
          <a:p>
            <a:pPr>
              <a:defRPr/>
            </a:pPr>
            <a:r>
              <a:rPr lang="en-US" sz="1600" dirty="0">
                <a:solidFill>
                  <a:schemeClr val="bg1"/>
                </a:solidFill>
              </a:rPr>
              <a:t>  return 0; </a:t>
            </a:r>
          </a:p>
          <a:p>
            <a:pPr>
              <a:defRPr/>
            </a:pPr>
            <a:r>
              <a:rPr lang="en-US" sz="1600" dirty="0">
                <a:solidFill>
                  <a:schemeClr val="bg1"/>
                </a:solidFill>
              </a:rPr>
              <a:t>  }</a:t>
            </a:r>
          </a:p>
        </p:txBody>
      </p:sp>
      <p:sp>
        <p:nvSpPr>
          <p:cNvPr id="5" name="Rounded Rectangle 4"/>
          <p:cNvSpPr/>
          <p:nvPr/>
        </p:nvSpPr>
        <p:spPr bwMode="auto">
          <a:xfrm>
            <a:off x="4572000" y="3505200"/>
            <a:ext cx="3962400" cy="1524000"/>
          </a:xfrm>
          <a:prstGeom prst="roundRect">
            <a:avLst/>
          </a:prstGeom>
          <a:ln>
            <a:headEnd type="none" w="sm" len="sm"/>
            <a:tailEnd type="none" w="sm" len="sm"/>
          </a:ln>
        </p:spPr>
        <p:style>
          <a:lnRef idx="3">
            <a:schemeClr val="lt1"/>
          </a:lnRef>
          <a:fillRef idx="1">
            <a:schemeClr val="dk1"/>
          </a:fillRef>
          <a:effectRef idx="1">
            <a:schemeClr val="dk1"/>
          </a:effectRef>
          <a:fontRef idx="minor">
            <a:schemeClr val="lt1"/>
          </a:fontRef>
        </p:style>
        <p:txBody>
          <a:bodyPr wrap="none"/>
          <a:lstStyle/>
          <a:p>
            <a:pPr>
              <a:defRPr/>
            </a:pPr>
            <a:r>
              <a:rPr lang="en-US" sz="1600" b="1" u="sng" dirty="0"/>
              <a:t>Result:</a:t>
            </a:r>
            <a:r>
              <a:rPr lang="en-US" sz="1600" dirty="0"/>
              <a:t/>
            </a:r>
            <a:br>
              <a:rPr lang="en-US" sz="1600" dirty="0"/>
            </a:br>
            <a:r>
              <a:rPr lang="en-US" sz="1600" dirty="0"/>
              <a:t>The square of 5 is:: 25</a:t>
            </a:r>
            <a:endParaRPr lang="en-US" sz="1600" dirty="0">
              <a:solidFill>
                <a:schemeClr val="tx1"/>
              </a:solidFill>
            </a:endParaRPr>
          </a:p>
        </p:txBody>
      </p:sp>
      <p:sp>
        <p:nvSpPr>
          <p:cNvPr id="29704" name="Rounded Rectangle 5"/>
          <p:cNvSpPr>
            <a:spLocks noChangeArrowheads="1"/>
          </p:cNvSpPr>
          <p:nvPr/>
        </p:nvSpPr>
        <p:spPr bwMode="auto">
          <a:xfrm>
            <a:off x="1066800" y="5791200"/>
            <a:ext cx="7467600" cy="914400"/>
          </a:xfrm>
          <a:prstGeom prst="roundRect">
            <a:avLst>
              <a:gd name="adj" fmla="val 16667"/>
            </a:avLst>
          </a:prstGeom>
          <a:solidFill>
            <a:schemeClr val="accent1"/>
          </a:solidFill>
          <a:ln w="12700" algn="ctr">
            <a:solidFill>
              <a:schemeClr val="tx1"/>
            </a:solidFill>
            <a:round/>
            <a:headEnd type="none" w="sm" len="sm"/>
            <a:tailEnd type="none" w="sm" len="sm"/>
          </a:ln>
        </p:spPr>
        <p:txBody>
          <a:bodyPr wrap="none"/>
          <a:lstStyle/>
          <a:p>
            <a:r>
              <a:rPr lang="en-US" sz="2000"/>
              <a:t>In the above example the object "val" of class "Value" is inherited </a:t>
            </a:r>
          </a:p>
          <a:p>
            <a:r>
              <a:rPr lang="en-US" sz="2000"/>
              <a:t>in the derived class "Square".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85800" y="228600"/>
            <a:ext cx="7772400" cy="762000"/>
          </a:xfrm>
        </p:spPr>
        <p:txBody>
          <a:bodyPr>
            <a:normAutofit fontScale="90000"/>
          </a:bodyPr>
          <a:lstStyle/>
          <a:p>
            <a:pPr eaLnBrk="1" hangingPunct="1"/>
            <a:r>
              <a:rPr lang="en-US" b="1" dirty="0" smtClean="0">
                <a:solidFill>
                  <a:srgbClr val="0070C0"/>
                </a:solidFill>
              </a:rPr>
              <a:t>Explanation</a:t>
            </a:r>
            <a:endParaRPr lang="en-US" dirty="0" smtClean="0">
              <a:solidFill>
                <a:srgbClr val="0070C0"/>
              </a:solidFill>
            </a:endParaRPr>
          </a:p>
        </p:txBody>
      </p:sp>
      <p:sp>
        <p:nvSpPr>
          <p:cNvPr id="3" name="Content Placeholder 2"/>
          <p:cNvSpPr>
            <a:spLocks noGrp="1"/>
          </p:cNvSpPr>
          <p:nvPr>
            <p:ph idx="1"/>
          </p:nvPr>
        </p:nvSpPr>
        <p:spPr>
          <a:xfrm>
            <a:off x="685800" y="1143000"/>
            <a:ext cx="7772400" cy="4648200"/>
          </a:xfrm>
        </p:spPr>
        <p:txBody>
          <a:bodyPr>
            <a:normAutofit lnSpcReduction="10000"/>
          </a:bodyPr>
          <a:lstStyle/>
          <a:p>
            <a:pPr algn="just" eaLnBrk="1" hangingPunct="1">
              <a:defRPr/>
            </a:pPr>
            <a:r>
              <a:rPr lang="en-US" sz="2400" dirty="0" smtClean="0"/>
              <a:t>A </a:t>
            </a:r>
            <a:r>
              <a:rPr lang="en-US" sz="2400" b="1" dirty="0" smtClean="0"/>
              <a:t>Class : </a:t>
            </a:r>
            <a:r>
              <a:rPr lang="en-US" sz="2400" dirty="0" smtClean="0">
                <a:solidFill>
                  <a:srgbClr val="0070C0"/>
                </a:solidFill>
              </a:rPr>
              <a:t>is a way to bind the data and its associated functions together. All the elements of a class are private by default, even elements can be declared as public or protected. An object is an instance of a class.</a:t>
            </a:r>
          </a:p>
          <a:p>
            <a:pPr eaLnBrk="1" hangingPunct="1">
              <a:defRPr/>
            </a:pPr>
            <a:r>
              <a:rPr lang="en-US" b="1" u="sng" dirty="0" smtClean="0">
                <a:solidFill>
                  <a:srgbClr val="00B050"/>
                </a:solidFill>
              </a:rPr>
              <a:t>Syntax:</a:t>
            </a:r>
            <a:r>
              <a:rPr lang="en-US" dirty="0" smtClean="0">
                <a:solidFill>
                  <a:srgbClr val="00B050"/>
                </a:solidFill>
              </a:rPr>
              <a:t> </a:t>
            </a:r>
          </a:p>
          <a:p>
            <a:pPr eaLnBrk="1" hangingPunct="1">
              <a:buFontTx/>
              <a:buNone/>
              <a:defRPr/>
            </a:pPr>
            <a:r>
              <a:rPr lang="en-US" dirty="0" smtClean="0"/>
              <a:t>   </a:t>
            </a:r>
            <a:r>
              <a:rPr lang="en-US" sz="2000" dirty="0" smtClean="0">
                <a:solidFill>
                  <a:schemeClr val="accent5">
                    <a:lumMod val="90000"/>
                  </a:schemeClr>
                </a:solidFill>
              </a:rPr>
              <a:t> </a:t>
            </a:r>
            <a:r>
              <a:rPr lang="en-US" sz="2400" dirty="0" smtClean="0"/>
              <a:t>class </a:t>
            </a:r>
            <a:r>
              <a:rPr lang="en-US" sz="2400" dirty="0" err="1" smtClean="0"/>
              <a:t>class</a:t>
            </a:r>
            <a:r>
              <a:rPr lang="en-US" sz="2400" dirty="0" smtClean="0"/>
              <a:t>-name</a:t>
            </a:r>
          </a:p>
          <a:p>
            <a:pPr eaLnBrk="1" hangingPunct="1">
              <a:buFontTx/>
              <a:buNone/>
              <a:defRPr/>
            </a:pPr>
            <a:r>
              <a:rPr lang="en-US" sz="2400" dirty="0" smtClean="0"/>
              <a:t>          {</a:t>
            </a:r>
          </a:p>
          <a:p>
            <a:pPr eaLnBrk="1" hangingPunct="1">
              <a:buFontTx/>
              <a:buNone/>
              <a:defRPr/>
            </a:pPr>
            <a:r>
              <a:rPr lang="en-US" sz="2400" dirty="0" smtClean="0"/>
              <a:t>      </a:t>
            </a:r>
            <a:r>
              <a:rPr lang="en-US" sz="2400" dirty="0" err="1" smtClean="0"/>
              <a:t>access:specifier</a:t>
            </a:r>
            <a:r>
              <a:rPr lang="en-US" sz="2400" dirty="0" smtClean="0"/>
              <a:t>  </a:t>
            </a:r>
          </a:p>
          <a:p>
            <a:pPr eaLnBrk="1" hangingPunct="1">
              <a:buFontTx/>
              <a:buNone/>
              <a:defRPr/>
            </a:pPr>
            <a:r>
              <a:rPr lang="en-US" sz="2400" dirty="0" smtClean="0"/>
              <a:t>   //          private data and functions </a:t>
            </a:r>
          </a:p>
          <a:p>
            <a:pPr eaLnBrk="1" hangingPunct="1">
              <a:buFontTx/>
              <a:buNone/>
              <a:defRPr/>
            </a:pPr>
            <a:r>
              <a:rPr lang="en-US" sz="2400" dirty="0" smtClean="0"/>
              <a:t>//		 public data and functions</a:t>
            </a:r>
            <a:endParaRPr lang="en-US" sz="2400" dirty="0" smtClean="0"/>
          </a:p>
          <a:p>
            <a:pPr eaLnBrk="1" hangingPunct="1">
              <a:buFontTx/>
              <a:buNone/>
              <a:defRPr/>
            </a:pPr>
            <a:r>
              <a:rPr lang="en-US" sz="2400" dirty="0" smtClean="0"/>
              <a:t>          }</a:t>
            </a:r>
            <a:endParaRPr lang="en-US" sz="32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85800" y="304800"/>
            <a:ext cx="7772400" cy="762000"/>
          </a:xfrm>
        </p:spPr>
        <p:txBody>
          <a:bodyPr>
            <a:normAutofit fontScale="90000"/>
          </a:bodyPr>
          <a:lstStyle/>
          <a:p>
            <a:pPr eaLnBrk="1" hangingPunct="1"/>
            <a:r>
              <a:rPr lang="en-US" b="1" smtClean="0"/>
              <a:t>Explanation</a:t>
            </a:r>
            <a:endParaRPr lang="en-US" smtClean="0"/>
          </a:p>
        </p:txBody>
      </p:sp>
      <p:sp>
        <p:nvSpPr>
          <p:cNvPr id="30723" name="Content Placeholder 2"/>
          <p:cNvSpPr>
            <a:spLocks noGrp="1"/>
          </p:cNvSpPr>
          <p:nvPr>
            <p:ph idx="1"/>
          </p:nvPr>
        </p:nvSpPr>
        <p:spPr>
          <a:xfrm>
            <a:off x="685800" y="1066800"/>
            <a:ext cx="7772400" cy="4648200"/>
          </a:xfrm>
        </p:spPr>
        <p:txBody>
          <a:bodyPr/>
          <a:lstStyle/>
          <a:p>
            <a:pPr eaLnBrk="1" hangingPunct="1">
              <a:defRPr/>
            </a:pPr>
            <a:r>
              <a:rPr lang="en-US" sz="2400" b="1" dirty="0" smtClean="0">
                <a:solidFill>
                  <a:schemeClr val="tx2">
                    <a:lumMod val="40000"/>
                    <a:lumOff val="60000"/>
                  </a:schemeClr>
                </a:solidFill>
              </a:rPr>
              <a:t>Single Inheritance</a:t>
            </a:r>
            <a:r>
              <a:rPr lang="en-US" sz="2400" dirty="0" smtClean="0">
                <a:solidFill>
                  <a:schemeClr val="tx2">
                    <a:lumMod val="40000"/>
                    <a:lumOff val="60000"/>
                  </a:schemeClr>
                </a:solidFill>
              </a:rPr>
              <a:t> </a:t>
            </a:r>
            <a:r>
              <a:rPr lang="en-US" sz="2400" dirty="0" smtClean="0"/>
              <a:t>is method in which a derived class has only one base class.</a:t>
            </a:r>
          </a:p>
          <a:p>
            <a:pPr eaLnBrk="1" hangingPunct="1">
              <a:defRPr/>
            </a:pPr>
            <a:endParaRPr lang="en-US" dirty="0" smtClean="0"/>
          </a:p>
          <a:p>
            <a:pPr eaLnBrk="1" hangingPunct="1">
              <a:defRPr/>
            </a:pP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85800" y="152400"/>
            <a:ext cx="7772400" cy="762000"/>
          </a:xfrm>
        </p:spPr>
        <p:txBody>
          <a:bodyPr>
            <a:normAutofit fontScale="90000"/>
          </a:bodyPr>
          <a:lstStyle/>
          <a:p>
            <a:r>
              <a:rPr lang="en-US" b="1" smtClean="0"/>
              <a:t>Example:</a:t>
            </a:r>
            <a:endParaRPr lang="en-US" smtClean="0"/>
          </a:p>
        </p:txBody>
      </p:sp>
      <p:sp>
        <p:nvSpPr>
          <p:cNvPr id="31747" name="Content Placeholder 2"/>
          <p:cNvSpPr>
            <a:spLocks noGrp="1"/>
          </p:cNvSpPr>
          <p:nvPr>
            <p:ph idx="1"/>
          </p:nvPr>
        </p:nvSpPr>
        <p:spPr>
          <a:xfrm>
            <a:off x="381000" y="838200"/>
            <a:ext cx="3886200" cy="5257800"/>
          </a:xfrm>
        </p:spPr>
        <p:txBody>
          <a:bodyPr/>
          <a:lstStyle/>
          <a:p>
            <a:pPr eaLnBrk="1" hangingPunct="1">
              <a:buFontTx/>
              <a:buNone/>
              <a:defRPr/>
            </a:pPr>
            <a:r>
              <a:rPr lang="en-US" sz="1800" dirty="0" smtClean="0">
                <a:solidFill>
                  <a:schemeClr val="tx2">
                    <a:lumMod val="50000"/>
                  </a:schemeClr>
                </a:solidFill>
              </a:rPr>
              <a:t>     # include &lt;</a:t>
            </a:r>
            <a:r>
              <a:rPr lang="en-US" sz="1800" dirty="0" err="1" smtClean="0">
                <a:solidFill>
                  <a:schemeClr val="tx2">
                    <a:lumMod val="50000"/>
                  </a:schemeClr>
                </a:solidFill>
              </a:rPr>
              <a:t>iostream.h</a:t>
            </a:r>
            <a:r>
              <a:rPr lang="en-US" sz="1800" dirty="0" smtClean="0">
                <a:solidFill>
                  <a:schemeClr val="tx2">
                    <a:lumMod val="50000"/>
                  </a:schemeClr>
                </a:solidFill>
              </a:rPr>
              <a:t>&gt;</a:t>
            </a:r>
          </a:p>
          <a:p>
            <a:pPr eaLnBrk="1" hangingPunct="1">
              <a:buFontTx/>
              <a:buNone/>
              <a:defRPr/>
            </a:pPr>
            <a:r>
              <a:rPr lang="en-US" sz="1800" dirty="0" smtClean="0">
                <a:solidFill>
                  <a:schemeClr val="tx2">
                    <a:lumMod val="50000"/>
                  </a:schemeClr>
                </a:solidFill>
              </a:rPr>
              <a:t>      class Value </a:t>
            </a:r>
          </a:p>
          <a:p>
            <a:pPr eaLnBrk="1" hangingPunct="1">
              <a:buFontTx/>
              <a:buNone/>
              <a:defRPr/>
            </a:pPr>
            <a:r>
              <a:rPr lang="en-US" sz="1800" dirty="0" smtClean="0">
                <a:solidFill>
                  <a:schemeClr val="tx2">
                    <a:lumMod val="50000"/>
                  </a:schemeClr>
                </a:solidFill>
              </a:rPr>
              <a:t>     {</a:t>
            </a:r>
          </a:p>
          <a:p>
            <a:pPr eaLnBrk="1" hangingPunct="1">
              <a:buFontTx/>
              <a:buNone/>
              <a:defRPr/>
            </a:pPr>
            <a:r>
              <a:rPr lang="en-US" sz="1800" dirty="0" smtClean="0">
                <a:solidFill>
                  <a:schemeClr val="tx2">
                    <a:lumMod val="50000"/>
                  </a:schemeClr>
                </a:solidFill>
              </a:rPr>
              <a:t>      protected:</a:t>
            </a:r>
          </a:p>
          <a:p>
            <a:pPr eaLnBrk="1" hangingPunct="1">
              <a:buFontTx/>
              <a:buNone/>
              <a:defRPr/>
            </a:pPr>
            <a:r>
              <a:rPr lang="en-US" sz="1800" dirty="0" smtClean="0">
                <a:solidFill>
                  <a:schemeClr val="tx2">
                    <a:lumMod val="50000"/>
                  </a:schemeClr>
                </a:solidFill>
              </a:rPr>
              <a:t>      </a:t>
            </a:r>
            <a:r>
              <a:rPr lang="en-US" sz="1800" dirty="0" err="1" smtClean="0">
                <a:solidFill>
                  <a:schemeClr val="tx2">
                    <a:lumMod val="50000"/>
                  </a:schemeClr>
                </a:solidFill>
              </a:rPr>
              <a:t>int</a:t>
            </a:r>
            <a:r>
              <a:rPr lang="en-US" sz="1800" dirty="0" smtClean="0">
                <a:solidFill>
                  <a:schemeClr val="tx2">
                    <a:lumMod val="50000"/>
                  </a:schemeClr>
                </a:solidFill>
              </a:rPr>
              <a:t> </a:t>
            </a:r>
            <a:r>
              <a:rPr lang="en-US" sz="1800" dirty="0" err="1" smtClean="0">
                <a:solidFill>
                  <a:schemeClr val="tx2">
                    <a:lumMod val="50000"/>
                  </a:schemeClr>
                </a:solidFill>
              </a:rPr>
              <a:t>val</a:t>
            </a:r>
            <a:r>
              <a:rPr lang="en-US" sz="1800" dirty="0" smtClean="0">
                <a:solidFill>
                  <a:schemeClr val="tx2">
                    <a:lumMod val="50000"/>
                  </a:schemeClr>
                </a:solidFill>
              </a:rPr>
              <a:t>; </a:t>
            </a:r>
          </a:p>
          <a:p>
            <a:pPr eaLnBrk="1" hangingPunct="1">
              <a:buFontTx/>
              <a:buNone/>
              <a:defRPr/>
            </a:pPr>
            <a:r>
              <a:rPr lang="en-US" sz="1800" dirty="0" smtClean="0">
                <a:solidFill>
                  <a:schemeClr val="tx2">
                    <a:lumMod val="50000"/>
                  </a:schemeClr>
                </a:solidFill>
              </a:rPr>
              <a:t>      public: </a:t>
            </a:r>
          </a:p>
          <a:p>
            <a:pPr eaLnBrk="1" hangingPunct="1">
              <a:buFontTx/>
              <a:buNone/>
              <a:defRPr/>
            </a:pPr>
            <a:r>
              <a:rPr lang="en-US" sz="1800" dirty="0" smtClean="0">
                <a:solidFill>
                  <a:schemeClr val="tx2">
                    <a:lumMod val="50000"/>
                  </a:schemeClr>
                </a:solidFill>
              </a:rPr>
              <a:t>      void </a:t>
            </a:r>
            <a:r>
              <a:rPr lang="en-US" sz="1800" dirty="0" err="1" smtClean="0">
                <a:solidFill>
                  <a:schemeClr val="tx2">
                    <a:lumMod val="50000"/>
                  </a:schemeClr>
                </a:solidFill>
              </a:rPr>
              <a:t>set_values</a:t>
            </a:r>
            <a:r>
              <a:rPr lang="en-US" sz="1800" dirty="0" smtClean="0">
                <a:solidFill>
                  <a:schemeClr val="tx2">
                    <a:lumMod val="50000"/>
                  </a:schemeClr>
                </a:solidFill>
              </a:rPr>
              <a:t> (</a:t>
            </a:r>
            <a:r>
              <a:rPr lang="en-US" sz="1800" dirty="0" err="1" smtClean="0">
                <a:solidFill>
                  <a:schemeClr val="tx2">
                    <a:lumMod val="50000"/>
                  </a:schemeClr>
                </a:solidFill>
              </a:rPr>
              <a:t>int</a:t>
            </a:r>
            <a:r>
              <a:rPr lang="en-US" sz="1800" dirty="0" smtClean="0">
                <a:solidFill>
                  <a:schemeClr val="tx2">
                    <a:lumMod val="50000"/>
                  </a:schemeClr>
                </a:solidFill>
              </a:rPr>
              <a:t> a) </a:t>
            </a:r>
          </a:p>
          <a:p>
            <a:pPr eaLnBrk="1" hangingPunct="1">
              <a:buFontTx/>
              <a:buNone/>
              <a:defRPr/>
            </a:pPr>
            <a:r>
              <a:rPr lang="en-US" sz="1800" dirty="0" smtClean="0">
                <a:solidFill>
                  <a:schemeClr val="tx2">
                    <a:lumMod val="50000"/>
                  </a:schemeClr>
                </a:solidFill>
              </a:rPr>
              <a:t>     { </a:t>
            </a:r>
            <a:r>
              <a:rPr lang="en-US" sz="1800" dirty="0" err="1" smtClean="0">
                <a:solidFill>
                  <a:schemeClr val="tx2">
                    <a:lumMod val="50000"/>
                  </a:schemeClr>
                </a:solidFill>
              </a:rPr>
              <a:t>val</a:t>
            </a:r>
            <a:r>
              <a:rPr lang="en-US" sz="1800" dirty="0" smtClean="0">
                <a:solidFill>
                  <a:schemeClr val="tx2">
                    <a:lumMod val="50000"/>
                  </a:schemeClr>
                </a:solidFill>
              </a:rPr>
              <a:t>=a;} </a:t>
            </a:r>
          </a:p>
          <a:p>
            <a:pPr eaLnBrk="1" hangingPunct="1">
              <a:buFontTx/>
              <a:buNone/>
              <a:defRPr/>
            </a:pPr>
            <a:r>
              <a:rPr lang="en-US" sz="1800" dirty="0" smtClean="0">
                <a:solidFill>
                  <a:schemeClr val="tx2">
                    <a:lumMod val="50000"/>
                  </a:schemeClr>
                </a:solidFill>
              </a:rPr>
              <a:t>     }; </a:t>
            </a:r>
          </a:p>
          <a:p>
            <a:pPr eaLnBrk="1" hangingPunct="1">
              <a:buFontTx/>
              <a:buNone/>
              <a:defRPr/>
            </a:pPr>
            <a:r>
              <a:rPr lang="en-US" sz="1800" dirty="0" smtClean="0">
                <a:solidFill>
                  <a:schemeClr val="tx2">
                    <a:lumMod val="50000"/>
                  </a:schemeClr>
                </a:solidFill>
              </a:rPr>
              <a:t>         class Cube: public Value </a:t>
            </a:r>
          </a:p>
          <a:p>
            <a:pPr eaLnBrk="1" hangingPunct="1">
              <a:buFontTx/>
              <a:buNone/>
              <a:defRPr/>
            </a:pPr>
            <a:r>
              <a:rPr lang="en-US" sz="1800" dirty="0" smtClean="0">
                <a:solidFill>
                  <a:schemeClr val="tx2">
                    <a:lumMod val="50000"/>
                  </a:schemeClr>
                </a:solidFill>
              </a:rPr>
              <a:t>        {</a:t>
            </a:r>
          </a:p>
          <a:p>
            <a:pPr eaLnBrk="1" hangingPunct="1">
              <a:buFontTx/>
              <a:buNone/>
              <a:defRPr/>
            </a:pPr>
            <a:r>
              <a:rPr lang="en-US" sz="1800" dirty="0" smtClean="0">
                <a:solidFill>
                  <a:schemeClr val="tx2">
                    <a:lumMod val="50000"/>
                  </a:schemeClr>
                </a:solidFill>
              </a:rPr>
              <a:t>         public: </a:t>
            </a:r>
          </a:p>
          <a:p>
            <a:pPr eaLnBrk="1" hangingPunct="1">
              <a:buFontTx/>
              <a:buNone/>
              <a:defRPr/>
            </a:pPr>
            <a:r>
              <a:rPr lang="en-US" sz="1800" dirty="0" smtClean="0">
                <a:solidFill>
                  <a:schemeClr val="tx2">
                    <a:lumMod val="50000"/>
                  </a:schemeClr>
                </a:solidFill>
              </a:rPr>
              <a:t>        </a:t>
            </a:r>
            <a:r>
              <a:rPr lang="en-US" sz="1800" dirty="0" err="1" smtClean="0">
                <a:solidFill>
                  <a:schemeClr val="tx2">
                    <a:lumMod val="50000"/>
                  </a:schemeClr>
                </a:solidFill>
              </a:rPr>
              <a:t>int</a:t>
            </a:r>
            <a:r>
              <a:rPr lang="en-US" sz="1800" dirty="0" smtClean="0">
                <a:solidFill>
                  <a:schemeClr val="tx2">
                    <a:lumMod val="50000"/>
                  </a:schemeClr>
                </a:solidFill>
              </a:rPr>
              <a:t> cube() </a:t>
            </a:r>
          </a:p>
          <a:p>
            <a:pPr eaLnBrk="1" hangingPunct="1">
              <a:buFontTx/>
              <a:buNone/>
              <a:defRPr/>
            </a:pPr>
            <a:r>
              <a:rPr lang="en-US" sz="1800" dirty="0" smtClean="0">
                <a:solidFill>
                  <a:schemeClr val="tx2">
                    <a:lumMod val="50000"/>
                  </a:schemeClr>
                </a:solidFill>
              </a:rPr>
              <a:t>            { return (</a:t>
            </a:r>
            <a:r>
              <a:rPr lang="en-US" sz="1800" dirty="0" err="1" smtClean="0">
                <a:solidFill>
                  <a:schemeClr val="tx2">
                    <a:lumMod val="50000"/>
                  </a:schemeClr>
                </a:solidFill>
              </a:rPr>
              <a:t>val</a:t>
            </a:r>
            <a:r>
              <a:rPr lang="en-US" sz="1800" dirty="0" smtClean="0">
                <a:solidFill>
                  <a:schemeClr val="tx2">
                    <a:lumMod val="50000"/>
                  </a:schemeClr>
                </a:solidFill>
              </a:rPr>
              <a:t>*</a:t>
            </a:r>
            <a:r>
              <a:rPr lang="en-US" sz="1800" dirty="0" err="1" smtClean="0">
                <a:solidFill>
                  <a:schemeClr val="tx2">
                    <a:lumMod val="50000"/>
                  </a:schemeClr>
                </a:solidFill>
              </a:rPr>
              <a:t>val</a:t>
            </a:r>
            <a:r>
              <a:rPr lang="en-US" sz="1800" dirty="0" smtClean="0">
                <a:solidFill>
                  <a:schemeClr val="tx2">
                    <a:lumMod val="50000"/>
                  </a:schemeClr>
                </a:solidFill>
              </a:rPr>
              <a:t>*</a:t>
            </a:r>
            <a:r>
              <a:rPr lang="en-US" sz="1800" dirty="0" err="1" smtClean="0">
                <a:solidFill>
                  <a:schemeClr val="tx2">
                    <a:lumMod val="50000"/>
                  </a:schemeClr>
                </a:solidFill>
              </a:rPr>
              <a:t>val</a:t>
            </a:r>
            <a:r>
              <a:rPr lang="en-US" sz="1800" dirty="0" smtClean="0">
                <a:solidFill>
                  <a:schemeClr val="tx2">
                    <a:lumMod val="50000"/>
                  </a:schemeClr>
                </a:solidFill>
              </a:rPr>
              <a:t>);  } </a:t>
            </a:r>
          </a:p>
          <a:p>
            <a:pPr eaLnBrk="1" hangingPunct="1">
              <a:buFontTx/>
              <a:buNone/>
              <a:defRPr/>
            </a:pPr>
            <a:r>
              <a:rPr lang="en-US" sz="1800" dirty="0" smtClean="0">
                <a:solidFill>
                  <a:schemeClr val="tx2">
                    <a:lumMod val="50000"/>
                  </a:schemeClr>
                </a:solidFill>
              </a:rPr>
              <a:t>        }; </a:t>
            </a:r>
          </a:p>
        </p:txBody>
      </p:sp>
      <p:sp>
        <p:nvSpPr>
          <p:cNvPr id="4" name="Rounded Rectangle 3"/>
          <p:cNvSpPr/>
          <p:nvPr/>
        </p:nvSpPr>
        <p:spPr bwMode="auto">
          <a:xfrm>
            <a:off x="3810000" y="990600"/>
            <a:ext cx="5105400" cy="2590800"/>
          </a:xfrm>
          <a:prstGeom prst="roundRect">
            <a:avLst/>
          </a:prstGeom>
          <a:ln>
            <a:headEnd type="none" w="sm" len="sm"/>
            <a:tailEnd type="none" w="sm" len="sm"/>
          </a:ln>
        </p:spPr>
        <p:style>
          <a:lnRef idx="0">
            <a:schemeClr val="dk1"/>
          </a:lnRef>
          <a:fillRef idx="3">
            <a:schemeClr val="dk1"/>
          </a:fillRef>
          <a:effectRef idx="3">
            <a:schemeClr val="dk1"/>
          </a:effectRef>
          <a:fontRef idx="minor">
            <a:schemeClr val="lt1"/>
          </a:fontRef>
        </p:style>
        <p:txBody>
          <a:bodyPr wrap="none"/>
          <a:lstStyle/>
          <a:p>
            <a:pPr>
              <a:defRPr/>
            </a:pPr>
            <a:r>
              <a:rPr lang="en-US" sz="1800" dirty="0" err="1">
                <a:solidFill>
                  <a:schemeClr val="bg1"/>
                </a:solidFill>
              </a:rPr>
              <a:t>int</a:t>
            </a:r>
            <a:r>
              <a:rPr lang="en-US" sz="1800" dirty="0">
                <a:solidFill>
                  <a:schemeClr val="bg1"/>
                </a:solidFill>
              </a:rPr>
              <a:t> main () </a:t>
            </a:r>
          </a:p>
          <a:p>
            <a:pPr>
              <a:defRPr/>
            </a:pPr>
            <a:r>
              <a:rPr lang="en-US" sz="1800" dirty="0">
                <a:solidFill>
                  <a:schemeClr val="bg1"/>
                </a:solidFill>
              </a:rPr>
              <a:t>{</a:t>
            </a:r>
          </a:p>
          <a:p>
            <a:pPr>
              <a:defRPr/>
            </a:pPr>
            <a:r>
              <a:rPr lang="en-US" sz="1800" dirty="0">
                <a:solidFill>
                  <a:schemeClr val="bg1"/>
                </a:solidFill>
              </a:rPr>
              <a:t> Cube cub;</a:t>
            </a:r>
          </a:p>
          <a:p>
            <a:pPr>
              <a:defRPr/>
            </a:pPr>
            <a:r>
              <a:rPr lang="en-US" sz="1800" dirty="0">
                <a:solidFill>
                  <a:schemeClr val="bg1"/>
                </a:solidFill>
              </a:rPr>
              <a:t> </a:t>
            </a:r>
            <a:r>
              <a:rPr lang="en-US" sz="1800" dirty="0" err="1">
                <a:solidFill>
                  <a:schemeClr val="bg1"/>
                </a:solidFill>
              </a:rPr>
              <a:t>cub.set_values</a:t>
            </a:r>
            <a:r>
              <a:rPr lang="en-US" sz="1800" dirty="0">
                <a:solidFill>
                  <a:schemeClr val="bg1"/>
                </a:solidFill>
              </a:rPr>
              <a:t> (5);</a:t>
            </a:r>
          </a:p>
          <a:p>
            <a:pPr>
              <a:defRPr/>
            </a:pPr>
            <a:r>
              <a:rPr lang="en-US" sz="1800" dirty="0">
                <a:solidFill>
                  <a:schemeClr val="bg1"/>
                </a:solidFill>
              </a:rPr>
              <a:t> </a:t>
            </a:r>
            <a:r>
              <a:rPr lang="en-US" sz="1800" dirty="0" err="1">
                <a:solidFill>
                  <a:schemeClr val="bg1"/>
                </a:solidFill>
              </a:rPr>
              <a:t>cout</a:t>
            </a:r>
            <a:r>
              <a:rPr lang="en-US" sz="1800" dirty="0">
                <a:solidFill>
                  <a:schemeClr val="bg1"/>
                </a:solidFill>
              </a:rPr>
              <a:t> &lt;&lt; "The Cube of 5 is::" &lt;&lt; </a:t>
            </a:r>
            <a:r>
              <a:rPr lang="en-US" sz="1800" dirty="0" err="1">
                <a:solidFill>
                  <a:schemeClr val="bg1"/>
                </a:solidFill>
              </a:rPr>
              <a:t>cub.cube</a:t>
            </a:r>
            <a:r>
              <a:rPr lang="en-US" sz="1800" dirty="0">
                <a:solidFill>
                  <a:schemeClr val="bg1"/>
                </a:solidFill>
              </a:rPr>
              <a:t>() &lt;&lt; </a:t>
            </a:r>
            <a:r>
              <a:rPr lang="en-US" sz="1800" dirty="0" err="1">
                <a:solidFill>
                  <a:schemeClr val="bg1"/>
                </a:solidFill>
              </a:rPr>
              <a:t>endl</a:t>
            </a:r>
            <a:r>
              <a:rPr lang="en-US" sz="1800" dirty="0">
                <a:solidFill>
                  <a:schemeClr val="bg1"/>
                </a:solidFill>
              </a:rPr>
              <a:t>;</a:t>
            </a:r>
          </a:p>
          <a:p>
            <a:pPr>
              <a:defRPr/>
            </a:pPr>
            <a:r>
              <a:rPr lang="en-US" sz="1800" dirty="0">
                <a:solidFill>
                  <a:schemeClr val="bg1"/>
                </a:solidFill>
              </a:rPr>
              <a:t>  return 0; </a:t>
            </a:r>
          </a:p>
          <a:p>
            <a:pPr>
              <a:defRPr/>
            </a:pPr>
            <a:r>
              <a:rPr lang="en-US" sz="1800" dirty="0">
                <a:solidFill>
                  <a:schemeClr val="bg1"/>
                </a:solidFill>
              </a:rPr>
              <a:t> } </a:t>
            </a:r>
          </a:p>
        </p:txBody>
      </p:sp>
      <p:sp>
        <p:nvSpPr>
          <p:cNvPr id="5" name="Rounded Rectangle 4"/>
          <p:cNvSpPr/>
          <p:nvPr/>
        </p:nvSpPr>
        <p:spPr bwMode="auto">
          <a:xfrm>
            <a:off x="4953000" y="3810000"/>
            <a:ext cx="2667000" cy="1066800"/>
          </a:xfrm>
          <a:prstGeom prst="roundRect">
            <a:avLst/>
          </a:prstGeom>
          <a:ln>
            <a:headEnd type="none" w="sm" len="sm"/>
            <a:tailEnd type="none" w="sm" len="sm"/>
          </a:ln>
        </p:spPr>
        <p:style>
          <a:lnRef idx="3">
            <a:schemeClr val="lt1"/>
          </a:lnRef>
          <a:fillRef idx="1">
            <a:schemeClr val="accent6"/>
          </a:fillRef>
          <a:effectRef idx="1">
            <a:schemeClr val="accent6"/>
          </a:effectRef>
          <a:fontRef idx="minor">
            <a:schemeClr val="lt1"/>
          </a:fontRef>
        </p:style>
        <p:txBody>
          <a:bodyPr wrap="none"/>
          <a:lstStyle/>
          <a:p>
            <a:pPr>
              <a:defRPr/>
            </a:pPr>
            <a:r>
              <a:rPr lang="en-US" sz="1800" b="1" u="sng" dirty="0"/>
              <a:t>Result:</a:t>
            </a:r>
            <a:r>
              <a:rPr lang="en-US" sz="1800" dirty="0"/>
              <a:t/>
            </a:r>
            <a:br>
              <a:rPr lang="en-US" sz="1800" dirty="0"/>
            </a:br>
            <a:r>
              <a:rPr lang="en-US" sz="1800" dirty="0"/>
              <a:t>The Cube of 5 is:: 125 </a:t>
            </a:r>
            <a:endParaRPr lang="en-US" sz="1800" dirty="0">
              <a:solidFill>
                <a:schemeClr val="tx2">
                  <a:lumMod val="60000"/>
                  <a:lumOff val="40000"/>
                </a:schemeClr>
              </a:solidFill>
            </a:endParaRPr>
          </a:p>
        </p:txBody>
      </p:sp>
      <p:sp>
        <p:nvSpPr>
          <p:cNvPr id="31752" name="Rounded Rectangle 5"/>
          <p:cNvSpPr>
            <a:spLocks noChangeArrowheads="1"/>
          </p:cNvSpPr>
          <p:nvPr/>
        </p:nvSpPr>
        <p:spPr bwMode="auto">
          <a:xfrm>
            <a:off x="1143000" y="5867400"/>
            <a:ext cx="7086600" cy="914400"/>
          </a:xfrm>
          <a:prstGeom prst="roundRect">
            <a:avLst>
              <a:gd name="adj" fmla="val 16667"/>
            </a:avLst>
          </a:prstGeom>
          <a:solidFill>
            <a:schemeClr val="accent1"/>
          </a:solidFill>
          <a:ln w="12700" algn="ctr">
            <a:solidFill>
              <a:schemeClr val="tx1"/>
            </a:solidFill>
            <a:round/>
            <a:headEnd type="none" w="sm" len="sm"/>
            <a:tailEnd type="none" w="sm" len="sm"/>
          </a:ln>
        </p:spPr>
        <p:txBody>
          <a:bodyPr wrap="none"/>
          <a:lstStyle/>
          <a:p>
            <a:r>
              <a:rPr lang="en-US" sz="2000"/>
              <a:t>In the above example the derived class "Cube" has only one base </a:t>
            </a:r>
          </a:p>
          <a:p>
            <a:r>
              <a:rPr lang="en-US" sz="2000"/>
              <a:t>class "Value". This is the single inheritance OOP's concept.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b="1" smtClean="0"/>
              <a:t>Multiple Inheritance</a:t>
            </a:r>
            <a:endParaRPr lang="en-US" smtClean="0"/>
          </a:p>
        </p:txBody>
      </p:sp>
      <p:sp>
        <p:nvSpPr>
          <p:cNvPr id="3" name="Content Placeholder 2"/>
          <p:cNvSpPr>
            <a:spLocks noGrp="1"/>
          </p:cNvSpPr>
          <p:nvPr>
            <p:ph idx="1"/>
          </p:nvPr>
        </p:nvSpPr>
        <p:spPr>
          <a:xfrm>
            <a:off x="685800" y="1295400"/>
            <a:ext cx="7772400" cy="4648200"/>
          </a:xfrm>
        </p:spPr>
        <p:txBody>
          <a:bodyPr/>
          <a:lstStyle/>
          <a:p>
            <a:pPr>
              <a:defRPr/>
            </a:pPr>
            <a:endParaRPr lang="en-US" dirty="0" smtClean="0">
              <a:solidFill>
                <a:srgbClr val="00B050"/>
              </a:solidFill>
            </a:endParaRPr>
          </a:p>
          <a:p>
            <a:pPr>
              <a:defRPr/>
            </a:pPr>
            <a:endParaRPr lang="en-US" dirty="0" smtClean="0">
              <a:solidFill>
                <a:srgbClr val="00B050"/>
              </a:solidFill>
            </a:endParaRPr>
          </a:p>
          <a:p>
            <a:pPr>
              <a:defRPr/>
            </a:pPr>
            <a:r>
              <a:rPr lang="en-US" dirty="0" smtClean="0">
                <a:solidFill>
                  <a:srgbClr val="00B050"/>
                </a:solidFill>
              </a:rPr>
              <a:t> </a:t>
            </a:r>
            <a:r>
              <a:rPr lang="en-US" b="1" dirty="0" smtClean="0">
                <a:solidFill>
                  <a:srgbClr val="00B050"/>
                </a:solidFill>
              </a:rPr>
              <a:t>Explanation </a:t>
            </a:r>
          </a:p>
          <a:p>
            <a:pPr algn="just">
              <a:buFontTx/>
              <a:buNone/>
              <a:defRPr/>
            </a:pPr>
            <a:r>
              <a:rPr lang="en-US" sz="2400" b="1" dirty="0" smtClean="0">
                <a:solidFill>
                  <a:schemeClr val="tx2">
                    <a:lumMod val="40000"/>
                    <a:lumOff val="60000"/>
                  </a:schemeClr>
                </a:solidFill>
              </a:rPr>
              <a:t>    Multiple Inheritance </a:t>
            </a:r>
            <a:r>
              <a:rPr lang="en-US" sz="2400" dirty="0" smtClean="0"/>
              <a:t>is a method by which a class is derived from more than one base class.</a:t>
            </a:r>
          </a:p>
          <a:p>
            <a:pPr>
              <a:defRPr/>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85800" y="0"/>
            <a:ext cx="7772400" cy="533400"/>
          </a:xfrm>
        </p:spPr>
        <p:txBody>
          <a:bodyPr>
            <a:normAutofit fontScale="90000"/>
          </a:bodyPr>
          <a:lstStyle/>
          <a:p>
            <a:r>
              <a:rPr lang="en-US" sz="3600" b="1" smtClean="0"/>
              <a:t>Example</a:t>
            </a:r>
            <a:r>
              <a:rPr lang="en-US" b="1" smtClean="0"/>
              <a:t>:</a:t>
            </a:r>
            <a:endParaRPr lang="en-US" smtClean="0"/>
          </a:p>
        </p:txBody>
      </p:sp>
      <p:sp>
        <p:nvSpPr>
          <p:cNvPr id="3" name="Content Placeholder 2"/>
          <p:cNvSpPr>
            <a:spLocks noGrp="1"/>
          </p:cNvSpPr>
          <p:nvPr>
            <p:ph idx="1"/>
          </p:nvPr>
        </p:nvSpPr>
        <p:spPr>
          <a:xfrm>
            <a:off x="457200" y="457200"/>
            <a:ext cx="7772400" cy="6172200"/>
          </a:xfrm>
        </p:spPr>
        <p:txBody>
          <a:bodyPr>
            <a:normAutofit lnSpcReduction="10000"/>
          </a:bodyPr>
          <a:lstStyle/>
          <a:p>
            <a:pPr>
              <a:buFontTx/>
              <a:buNone/>
              <a:defRPr/>
            </a:pPr>
            <a:r>
              <a:rPr lang="en-US" sz="1400" dirty="0" smtClean="0"/>
              <a:t>     #include &lt;</a:t>
            </a:r>
            <a:r>
              <a:rPr lang="en-US" sz="1400" dirty="0" err="1" smtClean="0"/>
              <a:t>iostream.h</a:t>
            </a:r>
            <a:r>
              <a:rPr lang="en-US" sz="1400" dirty="0" smtClean="0"/>
              <a:t>&gt;</a:t>
            </a:r>
          </a:p>
          <a:p>
            <a:pPr>
              <a:buFontTx/>
              <a:buNone/>
              <a:defRPr/>
            </a:pPr>
            <a:r>
              <a:rPr lang="en-US" sz="1400" dirty="0" smtClean="0"/>
              <a:t>      using namespace std;</a:t>
            </a:r>
          </a:p>
          <a:p>
            <a:pPr>
              <a:buFontTx/>
              <a:buNone/>
              <a:defRPr/>
            </a:pPr>
            <a:r>
              <a:rPr lang="en-US" sz="1400" dirty="0" smtClean="0"/>
              <a:t>   </a:t>
            </a:r>
            <a:r>
              <a:rPr lang="en-US" sz="1400" b="1" dirty="0" smtClean="0"/>
              <a:t>    class Square </a:t>
            </a:r>
          </a:p>
          <a:p>
            <a:pPr>
              <a:buFontTx/>
              <a:buNone/>
              <a:defRPr/>
            </a:pPr>
            <a:r>
              <a:rPr lang="en-US" sz="1400" dirty="0" smtClean="0"/>
              <a:t>      {</a:t>
            </a:r>
          </a:p>
          <a:p>
            <a:pPr>
              <a:buFontTx/>
              <a:buNone/>
              <a:defRPr/>
            </a:pPr>
            <a:r>
              <a:rPr lang="en-US" sz="1400" dirty="0" smtClean="0"/>
              <a:t>        protected: </a:t>
            </a:r>
          </a:p>
          <a:p>
            <a:pPr>
              <a:buFontTx/>
              <a:buNone/>
              <a:defRPr/>
            </a:pPr>
            <a:r>
              <a:rPr lang="en-US" sz="1400" dirty="0" smtClean="0"/>
              <a:t>        </a:t>
            </a:r>
            <a:r>
              <a:rPr lang="en-US" sz="1400" dirty="0" err="1" smtClean="0"/>
              <a:t>int</a:t>
            </a:r>
            <a:r>
              <a:rPr lang="en-US" sz="1400" dirty="0" smtClean="0"/>
              <a:t> l;</a:t>
            </a:r>
          </a:p>
          <a:p>
            <a:pPr>
              <a:buFontTx/>
              <a:buNone/>
              <a:defRPr/>
            </a:pPr>
            <a:r>
              <a:rPr lang="en-US" sz="1400" dirty="0" smtClean="0"/>
              <a:t>        public: </a:t>
            </a:r>
          </a:p>
          <a:p>
            <a:pPr>
              <a:buFontTx/>
              <a:buNone/>
              <a:defRPr/>
            </a:pPr>
            <a:r>
              <a:rPr lang="en-US" sz="1400" dirty="0" smtClean="0"/>
              <a:t>        void </a:t>
            </a:r>
            <a:r>
              <a:rPr lang="en-US" sz="1400" dirty="0" err="1" smtClean="0"/>
              <a:t>set_values</a:t>
            </a:r>
            <a:r>
              <a:rPr lang="en-US" sz="1400" dirty="0" smtClean="0"/>
              <a:t> (</a:t>
            </a:r>
            <a:r>
              <a:rPr lang="en-US" sz="1400" dirty="0" err="1" smtClean="0"/>
              <a:t>int</a:t>
            </a:r>
            <a:r>
              <a:rPr lang="en-US" sz="1400" dirty="0" smtClean="0"/>
              <a:t> x)</a:t>
            </a:r>
          </a:p>
          <a:p>
            <a:pPr>
              <a:buFontTx/>
              <a:buNone/>
              <a:defRPr/>
            </a:pPr>
            <a:r>
              <a:rPr lang="en-US" sz="1400" dirty="0" smtClean="0"/>
              <a:t>               { l=x;}</a:t>
            </a:r>
          </a:p>
          <a:p>
            <a:pPr>
              <a:buFontTx/>
              <a:buNone/>
              <a:defRPr/>
            </a:pPr>
            <a:r>
              <a:rPr lang="en-US" sz="1400" dirty="0" smtClean="0"/>
              <a:t>      }; </a:t>
            </a:r>
          </a:p>
          <a:p>
            <a:pPr>
              <a:buFontTx/>
              <a:buNone/>
              <a:defRPr/>
            </a:pPr>
            <a:r>
              <a:rPr lang="en-US" sz="1400" dirty="0" smtClean="0"/>
              <a:t>      </a:t>
            </a:r>
            <a:r>
              <a:rPr lang="en-US" sz="1400" b="1" dirty="0" smtClean="0"/>
              <a:t>  class </a:t>
            </a:r>
            <a:r>
              <a:rPr lang="en-US" sz="1400" b="1" dirty="0" err="1" smtClean="0"/>
              <a:t>CShow</a:t>
            </a:r>
            <a:r>
              <a:rPr lang="en-US" sz="1400" b="1" dirty="0" smtClean="0"/>
              <a:t> </a:t>
            </a:r>
          </a:p>
          <a:p>
            <a:pPr>
              <a:buFontTx/>
              <a:buNone/>
              <a:defRPr/>
            </a:pPr>
            <a:r>
              <a:rPr lang="en-US" sz="1400" dirty="0" smtClean="0"/>
              <a:t>           {</a:t>
            </a:r>
          </a:p>
          <a:p>
            <a:pPr>
              <a:buFontTx/>
              <a:buNone/>
              <a:defRPr/>
            </a:pPr>
            <a:r>
              <a:rPr lang="en-US" sz="1400" dirty="0" smtClean="0"/>
              <a:t>             public: </a:t>
            </a:r>
          </a:p>
          <a:p>
            <a:pPr>
              <a:buFontTx/>
              <a:buNone/>
              <a:defRPr/>
            </a:pPr>
            <a:r>
              <a:rPr lang="en-US" sz="1400" dirty="0" smtClean="0"/>
              <a:t>             void show(</a:t>
            </a:r>
            <a:r>
              <a:rPr lang="en-US" sz="1400" dirty="0" err="1" smtClean="0"/>
              <a:t>int</a:t>
            </a:r>
            <a:r>
              <a:rPr lang="en-US" sz="1400" dirty="0" smtClean="0"/>
              <a:t> </a:t>
            </a:r>
            <a:r>
              <a:rPr lang="en-US" sz="1400" dirty="0" err="1" smtClean="0"/>
              <a:t>i</a:t>
            </a:r>
            <a:r>
              <a:rPr lang="en-US" sz="1400" dirty="0" smtClean="0"/>
              <a:t>); </a:t>
            </a:r>
          </a:p>
          <a:p>
            <a:pPr>
              <a:buFontTx/>
              <a:buNone/>
              <a:defRPr/>
            </a:pPr>
            <a:r>
              <a:rPr lang="en-US" sz="1400" dirty="0" smtClean="0"/>
              <a:t>            }; </a:t>
            </a:r>
          </a:p>
          <a:p>
            <a:pPr>
              <a:buFontTx/>
              <a:buNone/>
              <a:defRPr/>
            </a:pPr>
            <a:r>
              <a:rPr lang="en-US" sz="1400" dirty="0" smtClean="0"/>
              <a:t>             void </a:t>
            </a:r>
            <a:r>
              <a:rPr lang="en-US" sz="1400" dirty="0" err="1" smtClean="0"/>
              <a:t>CShow</a:t>
            </a:r>
            <a:r>
              <a:rPr lang="en-US" sz="1400" dirty="0" smtClean="0"/>
              <a:t>::show (</a:t>
            </a:r>
            <a:r>
              <a:rPr lang="en-US" sz="1400" dirty="0" err="1" smtClean="0"/>
              <a:t>int</a:t>
            </a:r>
            <a:r>
              <a:rPr lang="en-US" sz="1400" dirty="0" smtClean="0"/>
              <a:t> </a:t>
            </a:r>
            <a:r>
              <a:rPr lang="en-US" sz="1400" dirty="0" err="1" smtClean="0"/>
              <a:t>i</a:t>
            </a:r>
            <a:r>
              <a:rPr lang="en-US" sz="1400" dirty="0" smtClean="0"/>
              <a:t>) </a:t>
            </a:r>
          </a:p>
          <a:p>
            <a:pPr>
              <a:buFontTx/>
              <a:buNone/>
              <a:defRPr/>
            </a:pPr>
            <a:r>
              <a:rPr lang="en-US" sz="1400" dirty="0" smtClean="0"/>
              <a:t>            {</a:t>
            </a:r>
          </a:p>
          <a:p>
            <a:pPr>
              <a:buFontTx/>
              <a:buNone/>
              <a:defRPr/>
            </a:pPr>
            <a:r>
              <a:rPr lang="en-US" sz="1400" dirty="0" smtClean="0"/>
              <a:t>               </a:t>
            </a:r>
            <a:r>
              <a:rPr lang="en-US" sz="1400" dirty="0" err="1" smtClean="0"/>
              <a:t>cout</a:t>
            </a:r>
            <a:r>
              <a:rPr lang="en-US" sz="1400" dirty="0" smtClean="0"/>
              <a:t> &lt;&lt; "The area of the square is::" &lt;&lt; </a:t>
            </a:r>
            <a:r>
              <a:rPr lang="en-US" sz="1400" dirty="0" err="1" smtClean="0"/>
              <a:t>i</a:t>
            </a:r>
            <a:r>
              <a:rPr lang="en-US" sz="1400" dirty="0" smtClean="0"/>
              <a:t> &lt;&lt; </a:t>
            </a:r>
            <a:r>
              <a:rPr lang="en-US" sz="1400" dirty="0" err="1" smtClean="0"/>
              <a:t>endl</a:t>
            </a:r>
            <a:r>
              <a:rPr lang="en-US" sz="1400" dirty="0" smtClean="0"/>
              <a:t>;</a:t>
            </a:r>
          </a:p>
          <a:p>
            <a:pPr>
              <a:buFontTx/>
              <a:buNone/>
              <a:defRPr/>
            </a:pPr>
            <a:r>
              <a:rPr lang="en-US" sz="1400" dirty="0" smtClean="0"/>
              <a:t>            }};</a:t>
            </a:r>
          </a:p>
          <a:p>
            <a:pPr>
              <a:buFontTx/>
              <a:buNone/>
              <a:defRPr/>
            </a:pPr>
            <a:r>
              <a:rPr lang="en-US" sz="1400" dirty="0" smtClean="0"/>
              <a:t>              </a:t>
            </a:r>
            <a:r>
              <a:rPr lang="en-US" sz="1400" b="1" dirty="0" smtClean="0"/>
              <a:t>   class Area: public Square, public </a:t>
            </a:r>
            <a:r>
              <a:rPr lang="en-US" sz="1400" b="1" dirty="0" err="1" smtClean="0"/>
              <a:t>CShow</a:t>
            </a:r>
            <a:r>
              <a:rPr lang="en-US" sz="1400" b="1" dirty="0" smtClean="0"/>
              <a:t> </a:t>
            </a:r>
          </a:p>
          <a:p>
            <a:pPr>
              <a:buFontTx/>
              <a:buNone/>
              <a:defRPr/>
            </a:pPr>
            <a:r>
              <a:rPr lang="en-US" sz="1400" dirty="0" smtClean="0"/>
              <a:t>                { </a:t>
            </a:r>
          </a:p>
          <a:p>
            <a:pPr>
              <a:buFontTx/>
              <a:buNone/>
              <a:defRPr/>
            </a:pPr>
            <a:r>
              <a:rPr lang="en-US" sz="1400" dirty="0" smtClean="0"/>
              <a:t>                     public:</a:t>
            </a:r>
          </a:p>
          <a:p>
            <a:pPr>
              <a:buFontTx/>
              <a:buNone/>
              <a:defRPr/>
            </a:pPr>
            <a:r>
              <a:rPr lang="en-US" sz="1400" dirty="0" smtClean="0"/>
              <a:t>                     </a:t>
            </a:r>
            <a:r>
              <a:rPr lang="en-US" sz="1400" dirty="0" err="1" smtClean="0"/>
              <a:t>int</a:t>
            </a:r>
            <a:r>
              <a:rPr lang="en-US" sz="1400" dirty="0" smtClean="0"/>
              <a:t> area() </a:t>
            </a:r>
          </a:p>
          <a:p>
            <a:pPr>
              <a:buFontTx/>
              <a:buNone/>
              <a:defRPr/>
            </a:pPr>
            <a:r>
              <a:rPr lang="en-US" sz="1400" dirty="0" smtClean="0"/>
              <a:t>                     { return (l *l); } </a:t>
            </a:r>
          </a:p>
          <a:p>
            <a:pPr>
              <a:buFontTx/>
              <a:buNone/>
              <a:defRPr/>
            </a:pPr>
            <a:r>
              <a:rPr lang="en-US" sz="1400" dirty="0" smtClean="0"/>
              <a:t>                };  </a:t>
            </a:r>
          </a:p>
        </p:txBody>
      </p:sp>
      <p:sp>
        <p:nvSpPr>
          <p:cNvPr id="4" name="Rounded Rectangle 3"/>
          <p:cNvSpPr/>
          <p:nvPr/>
        </p:nvSpPr>
        <p:spPr bwMode="auto">
          <a:xfrm>
            <a:off x="4724400" y="1143000"/>
            <a:ext cx="4038600" cy="2438400"/>
          </a:xfrm>
          <a:prstGeom prst="roundRect">
            <a:avLst/>
          </a:prstGeom>
          <a:ln>
            <a:headEnd type="none" w="sm" len="sm"/>
            <a:tailEnd type="none" w="sm" len="sm"/>
          </a:ln>
        </p:spPr>
        <p:style>
          <a:lnRef idx="1">
            <a:schemeClr val="dk1"/>
          </a:lnRef>
          <a:fillRef idx="3">
            <a:schemeClr val="dk1"/>
          </a:fillRef>
          <a:effectRef idx="2">
            <a:schemeClr val="dk1"/>
          </a:effectRef>
          <a:fontRef idx="minor">
            <a:schemeClr val="lt1"/>
          </a:fontRef>
        </p:style>
        <p:txBody>
          <a:bodyPr wrap="none"/>
          <a:lstStyle/>
          <a:p>
            <a:pPr>
              <a:defRPr/>
            </a:pPr>
            <a:r>
              <a:rPr lang="en-US" sz="2000" dirty="0" err="1"/>
              <a:t>int</a:t>
            </a:r>
            <a:r>
              <a:rPr lang="en-US" sz="2000" dirty="0"/>
              <a:t> main ()</a:t>
            </a:r>
          </a:p>
          <a:p>
            <a:pPr>
              <a:defRPr/>
            </a:pPr>
            <a:r>
              <a:rPr lang="en-US" sz="2000" dirty="0"/>
              <a:t>{ </a:t>
            </a:r>
          </a:p>
          <a:p>
            <a:pPr>
              <a:defRPr/>
            </a:pPr>
            <a:r>
              <a:rPr lang="en-US" sz="2000" dirty="0"/>
              <a:t>       Area r;</a:t>
            </a:r>
          </a:p>
          <a:p>
            <a:pPr>
              <a:defRPr/>
            </a:pPr>
            <a:r>
              <a:rPr lang="en-US" sz="2000" dirty="0"/>
              <a:t>       </a:t>
            </a:r>
            <a:r>
              <a:rPr lang="en-US" sz="2000" dirty="0" err="1"/>
              <a:t>r.set_values</a:t>
            </a:r>
            <a:r>
              <a:rPr lang="en-US" sz="2000" dirty="0"/>
              <a:t> (5);</a:t>
            </a:r>
          </a:p>
          <a:p>
            <a:pPr>
              <a:defRPr/>
            </a:pPr>
            <a:r>
              <a:rPr lang="en-US" sz="2000" dirty="0"/>
              <a:t>       </a:t>
            </a:r>
            <a:r>
              <a:rPr lang="en-US" sz="2000" dirty="0" err="1"/>
              <a:t>r.show</a:t>
            </a:r>
            <a:r>
              <a:rPr lang="en-US" sz="2000" dirty="0"/>
              <a:t>(</a:t>
            </a:r>
            <a:r>
              <a:rPr lang="en-US" sz="2000" dirty="0" err="1"/>
              <a:t>r.area</a:t>
            </a:r>
            <a:r>
              <a:rPr lang="en-US" sz="2000" dirty="0"/>
              <a:t>()); </a:t>
            </a:r>
          </a:p>
          <a:p>
            <a:pPr>
              <a:defRPr/>
            </a:pPr>
            <a:r>
              <a:rPr lang="en-US" sz="2000" dirty="0"/>
              <a:t>       return 0; </a:t>
            </a:r>
          </a:p>
          <a:p>
            <a:pPr>
              <a:defRPr/>
            </a:pPr>
            <a:r>
              <a:rPr lang="en-US" sz="2000" dirty="0"/>
              <a:t>  } </a:t>
            </a:r>
            <a:endParaRPr lang="en-US" sz="2000" dirty="0">
              <a:solidFill>
                <a:schemeClr val="tx1"/>
              </a:solidFill>
            </a:endParaRPr>
          </a:p>
        </p:txBody>
      </p:sp>
      <p:sp>
        <p:nvSpPr>
          <p:cNvPr id="5" name="Rounded Rectangle 4"/>
          <p:cNvSpPr/>
          <p:nvPr/>
        </p:nvSpPr>
        <p:spPr bwMode="auto">
          <a:xfrm>
            <a:off x="4800600" y="3810000"/>
            <a:ext cx="3886200" cy="1295400"/>
          </a:xfrm>
          <a:prstGeom prst="roundRect">
            <a:avLst/>
          </a:prstGeom>
          <a:ln>
            <a:headEnd type="none" w="sm" len="sm"/>
            <a:tailEnd type="none" w="sm" len="sm"/>
          </a:ln>
        </p:spPr>
        <p:style>
          <a:lnRef idx="1">
            <a:schemeClr val="dk1"/>
          </a:lnRef>
          <a:fillRef idx="3">
            <a:schemeClr val="dk1"/>
          </a:fillRef>
          <a:effectRef idx="2">
            <a:schemeClr val="dk1"/>
          </a:effectRef>
          <a:fontRef idx="minor">
            <a:schemeClr val="lt1"/>
          </a:fontRef>
        </p:style>
        <p:txBody>
          <a:bodyPr wrap="none"/>
          <a:lstStyle/>
          <a:p>
            <a:pPr>
              <a:defRPr/>
            </a:pPr>
            <a:r>
              <a:rPr lang="en-US" sz="2400" b="1" u="sng" dirty="0"/>
              <a:t>Result:</a:t>
            </a:r>
            <a:r>
              <a:rPr lang="en-US" sz="2400" dirty="0"/>
              <a:t/>
            </a:r>
            <a:br>
              <a:rPr lang="en-US" sz="2400" dirty="0"/>
            </a:br>
            <a:r>
              <a:rPr lang="en-US" sz="2400" dirty="0"/>
              <a:t>The area of the square is:: 25 </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685800" y="457200"/>
            <a:ext cx="7772400" cy="4648200"/>
          </a:xfrm>
        </p:spPr>
        <p:txBody>
          <a:bodyPr/>
          <a:lstStyle/>
          <a:p>
            <a:pPr>
              <a:buFontTx/>
              <a:buNone/>
            </a:pPr>
            <a:r>
              <a:rPr lang="en-US" sz="2400" smtClean="0"/>
              <a:t>     In the above example the derived class "Area" is derived from two base classes "Square" and "CShow". This is the multiple inheritance OOP's concept in C++.</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b="1" smtClean="0"/>
              <a:t>Hierarchical Inheritance</a:t>
            </a:r>
            <a:endParaRPr lang="en-US" smtClean="0"/>
          </a:p>
        </p:txBody>
      </p:sp>
      <p:sp>
        <p:nvSpPr>
          <p:cNvPr id="3" name="Content Placeholder 2"/>
          <p:cNvSpPr>
            <a:spLocks noGrp="1"/>
          </p:cNvSpPr>
          <p:nvPr>
            <p:ph idx="1"/>
          </p:nvPr>
        </p:nvSpPr>
        <p:spPr>
          <a:xfrm>
            <a:off x="685800" y="1219200"/>
            <a:ext cx="7772400" cy="4648200"/>
          </a:xfrm>
        </p:spPr>
        <p:txBody>
          <a:bodyPr/>
          <a:lstStyle/>
          <a:p>
            <a:pPr>
              <a:defRPr/>
            </a:pPr>
            <a:endParaRPr lang="en-US" sz="2400" b="1" dirty="0" smtClean="0">
              <a:solidFill>
                <a:srgbClr val="00B050"/>
              </a:solidFill>
            </a:endParaRPr>
          </a:p>
          <a:p>
            <a:pPr>
              <a:defRPr/>
            </a:pPr>
            <a:endParaRPr lang="en-US" sz="2400" b="1" dirty="0" smtClean="0">
              <a:solidFill>
                <a:srgbClr val="00B050"/>
              </a:solidFill>
            </a:endParaRPr>
          </a:p>
          <a:p>
            <a:pPr>
              <a:defRPr/>
            </a:pPr>
            <a:r>
              <a:rPr lang="en-US" sz="2400" b="1" dirty="0" smtClean="0">
                <a:solidFill>
                  <a:srgbClr val="00B050"/>
                </a:solidFill>
              </a:rPr>
              <a:t>Explanation </a:t>
            </a:r>
          </a:p>
          <a:p>
            <a:pPr algn="just">
              <a:buFontTx/>
              <a:buNone/>
              <a:defRPr/>
            </a:pPr>
            <a:r>
              <a:rPr lang="en-US" sz="2400" b="1" dirty="0" smtClean="0"/>
              <a:t>    </a:t>
            </a:r>
            <a:r>
              <a:rPr lang="en-US" sz="2400" b="1" dirty="0" smtClean="0">
                <a:solidFill>
                  <a:schemeClr val="tx2">
                    <a:lumMod val="40000"/>
                    <a:lumOff val="60000"/>
                  </a:schemeClr>
                </a:solidFill>
              </a:rPr>
              <a:t>Hierarchical Inheritance</a:t>
            </a:r>
            <a:r>
              <a:rPr lang="en-US" sz="2400" dirty="0" smtClean="0">
                <a:solidFill>
                  <a:schemeClr val="tx2">
                    <a:lumMod val="40000"/>
                    <a:lumOff val="60000"/>
                  </a:schemeClr>
                </a:solidFill>
              </a:rPr>
              <a:t> </a:t>
            </a:r>
            <a:r>
              <a:rPr lang="en-US" sz="2400" dirty="0" smtClean="0"/>
              <a:t>is a method of inheritance where one or more derived classes is derived from common base class.</a:t>
            </a:r>
          </a:p>
          <a:p>
            <a:pPr>
              <a:defRPr/>
            </a:pPr>
            <a:endParaRPr lang="en-US"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52400"/>
            <a:ext cx="7772400" cy="5791200"/>
          </a:xfrm>
        </p:spPr>
        <p:txBody>
          <a:bodyPr>
            <a:normAutofit fontScale="92500" lnSpcReduction="10000"/>
          </a:bodyPr>
          <a:lstStyle/>
          <a:p>
            <a:pPr>
              <a:buFontTx/>
              <a:buNone/>
              <a:defRPr/>
            </a:pPr>
            <a:r>
              <a:rPr lang="en-US" sz="1800" dirty="0" smtClean="0"/>
              <a:t>      #include &lt;</a:t>
            </a:r>
            <a:r>
              <a:rPr lang="en-US" sz="1800" dirty="0" err="1" smtClean="0"/>
              <a:t>iostream.h</a:t>
            </a:r>
            <a:r>
              <a:rPr lang="en-US" sz="1800" dirty="0" smtClean="0"/>
              <a:t>&gt;</a:t>
            </a:r>
          </a:p>
          <a:p>
            <a:pPr>
              <a:buFontTx/>
              <a:buNone/>
              <a:defRPr/>
            </a:pPr>
            <a:r>
              <a:rPr lang="en-US" sz="1800" dirty="0" smtClean="0"/>
              <a:t>     </a:t>
            </a:r>
            <a:r>
              <a:rPr lang="en-US" sz="1800" b="1" dirty="0" smtClean="0"/>
              <a:t> class Side </a:t>
            </a:r>
          </a:p>
          <a:p>
            <a:pPr>
              <a:buFontTx/>
              <a:buNone/>
              <a:defRPr/>
            </a:pPr>
            <a:r>
              <a:rPr lang="en-US" sz="1800" dirty="0" smtClean="0"/>
              <a:t>      { </a:t>
            </a:r>
          </a:p>
          <a:p>
            <a:pPr>
              <a:buFontTx/>
              <a:buNone/>
              <a:defRPr/>
            </a:pPr>
            <a:r>
              <a:rPr lang="en-US" sz="1800" dirty="0" smtClean="0"/>
              <a:t>           protected: </a:t>
            </a:r>
          </a:p>
          <a:p>
            <a:pPr>
              <a:buFontTx/>
              <a:buNone/>
              <a:defRPr/>
            </a:pPr>
            <a:r>
              <a:rPr lang="en-US" sz="1800" dirty="0" smtClean="0"/>
              <a:t>           </a:t>
            </a:r>
            <a:r>
              <a:rPr lang="en-US" sz="1800" dirty="0" err="1" smtClean="0"/>
              <a:t>int</a:t>
            </a:r>
            <a:r>
              <a:rPr lang="en-US" sz="1800" dirty="0" smtClean="0"/>
              <a:t> l;</a:t>
            </a:r>
          </a:p>
          <a:p>
            <a:pPr>
              <a:buFontTx/>
              <a:buNone/>
              <a:defRPr/>
            </a:pPr>
            <a:r>
              <a:rPr lang="en-US" sz="1800" dirty="0" smtClean="0"/>
              <a:t>           public:</a:t>
            </a:r>
          </a:p>
          <a:p>
            <a:pPr>
              <a:buFontTx/>
              <a:buNone/>
              <a:defRPr/>
            </a:pPr>
            <a:r>
              <a:rPr lang="en-US" sz="1800" dirty="0" smtClean="0"/>
              <a:t>           void </a:t>
            </a:r>
            <a:r>
              <a:rPr lang="en-US" sz="1800" dirty="0" err="1" smtClean="0"/>
              <a:t>set_values</a:t>
            </a:r>
            <a:r>
              <a:rPr lang="en-US" sz="1800" dirty="0" smtClean="0"/>
              <a:t> (</a:t>
            </a:r>
            <a:r>
              <a:rPr lang="en-US" sz="1800" dirty="0" err="1" smtClean="0"/>
              <a:t>int</a:t>
            </a:r>
            <a:r>
              <a:rPr lang="en-US" sz="1800" dirty="0" smtClean="0"/>
              <a:t> x) </a:t>
            </a:r>
          </a:p>
          <a:p>
            <a:pPr>
              <a:buFontTx/>
              <a:buNone/>
              <a:defRPr/>
            </a:pPr>
            <a:r>
              <a:rPr lang="en-US" sz="1800" dirty="0" smtClean="0"/>
              <a:t>          { l=x;} </a:t>
            </a:r>
          </a:p>
          <a:p>
            <a:pPr>
              <a:buFontTx/>
              <a:buNone/>
              <a:defRPr/>
            </a:pPr>
            <a:r>
              <a:rPr lang="en-US" sz="1800" dirty="0" smtClean="0"/>
              <a:t>       };</a:t>
            </a:r>
          </a:p>
          <a:p>
            <a:pPr>
              <a:buFontTx/>
              <a:buNone/>
              <a:defRPr/>
            </a:pPr>
            <a:r>
              <a:rPr lang="en-US" sz="1800" dirty="0" smtClean="0"/>
              <a:t>          </a:t>
            </a:r>
            <a:r>
              <a:rPr lang="en-US" sz="1800" b="1" dirty="0" smtClean="0"/>
              <a:t> class Square: public Side </a:t>
            </a:r>
          </a:p>
          <a:p>
            <a:pPr>
              <a:buFontTx/>
              <a:buNone/>
              <a:defRPr/>
            </a:pPr>
            <a:r>
              <a:rPr lang="en-US" sz="1800" dirty="0" smtClean="0"/>
              <a:t>           {</a:t>
            </a:r>
          </a:p>
          <a:p>
            <a:pPr>
              <a:buFontTx/>
              <a:buNone/>
              <a:defRPr/>
            </a:pPr>
            <a:r>
              <a:rPr lang="en-US" sz="1800" dirty="0" smtClean="0"/>
              <a:t>                public: </a:t>
            </a:r>
          </a:p>
          <a:p>
            <a:pPr>
              <a:buFontTx/>
              <a:buNone/>
              <a:defRPr/>
            </a:pPr>
            <a:r>
              <a:rPr lang="en-US" sz="1800" dirty="0" smtClean="0"/>
              <a:t>                    </a:t>
            </a:r>
            <a:r>
              <a:rPr lang="en-US" sz="1800" dirty="0" err="1" smtClean="0"/>
              <a:t>int</a:t>
            </a:r>
            <a:r>
              <a:rPr lang="en-US" sz="1800" dirty="0" smtClean="0"/>
              <a:t> sq()</a:t>
            </a:r>
          </a:p>
          <a:p>
            <a:pPr>
              <a:buFontTx/>
              <a:buNone/>
              <a:defRPr/>
            </a:pPr>
            <a:r>
              <a:rPr lang="en-US" sz="1800" dirty="0" smtClean="0"/>
              <a:t>                   { return (l *l); } </a:t>
            </a:r>
          </a:p>
          <a:p>
            <a:pPr>
              <a:buFontTx/>
              <a:buNone/>
              <a:defRPr/>
            </a:pPr>
            <a:r>
              <a:rPr lang="en-US" sz="1800" dirty="0" smtClean="0"/>
              <a:t>             };</a:t>
            </a:r>
          </a:p>
          <a:p>
            <a:pPr>
              <a:buFontTx/>
              <a:buNone/>
              <a:defRPr/>
            </a:pPr>
            <a:r>
              <a:rPr lang="en-US" sz="1800" dirty="0" smtClean="0"/>
              <a:t>                  </a:t>
            </a:r>
            <a:r>
              <a:rPr lang="en-US" sz="1800" b="1" dirty="0" smtClean="0"/>
              <a:t>  class Cube: public Side </a:t>
            </a:r>
          </a:p>
          <a:p>
            <a:pPr>
              <a:buFontTx/>
              <a:buNone/>
              <a:defRPr/>
            </a:pPr>
            <a:r>
              <a:rPr lang="en-US" sz="1800" dirty="0" smtClean="0"/>
              <a:t>                         {</a:t>
            </a:r>
          </a:p>
          <a:p>
            <a:pPr>
              <a:buFontTx/>
              <a:buNone/>
              <a:defRPr/>
            </a:pPr>
            <a:r>
              <a:rPr lang="en-US" sz="1800" dirty="0" smtClean="0"/>
              <a:t>                              public: </a:t>
            </a:r>
            <a:r>
              <a:rPr lang="en-US" sz="1800" dirty="0" err="1" smtClean="0"/>
              <a:t>int</a:t>
            </a:r>
            <a:r>
              <a:rPr lang="en-US" sz="1800" dirty="0" smtClean="0"/>
              <a:t> cub()</a:t>
            </a:r>
          </a:p>
          <a:p>
            <a:pPr>
              <a:buFontTx/>
              <a:buNone/>
              <a:defRPr/>
            </a:pPr>
            <a:r>
              <a:rPr lang="en-US" sz="1800" dirty="0" smtClean="0"/>
              <a:t>                             { return (l*l*l); } </a:t>
            </a:r>
          </a:p>
          <a:p>
            <a:pPr>
              <a:buFontTx/>
              <a:buNone/>
              <a:defRPr/>
            </a:pPr>
            <a:r>
              <a:rPr lang="en-US" sz="1800" dirty="0" smtClean="0"/>
              <a:t>                         };</a:t>
            </a:r>
          </a:p>
        </p:txBody>
      </p:sp>
      <p:sp>
        <p:nvSpPr>
          <p:cNvPr id="36867" name="Rounded Rectangle 3"/>
          <p:cNvSpPr>
            <a:spLocks noChangeArrowheads="1"/>
          </p:cNvSpPr>
          <p:nvPr/>
        </p:nvSpPr>
        <p:spPr bwMode="auto">
          <a:xfrm>
            <a:off x="0" y="0"/>
            <a:ext cx="1295400" cy="533400"/>
          </a:xfrm>
          <a:prstGeom prst="roundRect">
            <a:avLst>
              <a:gd name="adj" fmla="val 16667"/>
            </a:avLst>
          </a:prstGeom>
          <a:solidFill>
            <a:schemeClr val="accent1"/>
          </a:solidFill>
          <a:ln w="12700" algn="ctr">
            <a:solidFill>
              <a:schemeClr val="tx1"/>
            </a:solidFill>
            <a:round/>
            <a:headEnd type="none" w="sm" len="sm"/>
            <a:tailEnd type="none" w="sm" len="sm"/>
          </a:ln>
        </p:spPr>
        <p:txBody>
          <a:bodyPr wrap="none"/>
          <a:lstStyle/>
          <a:p>
            <a:r>
              <a:rPr lang="en-US" sz="2000" b="1"/>
              <a:t>Example:</a:t>
            </a:r>
            <a:endParaRPr lang="en-US" sz="2000"/>
          </a:p>
        </p:txBody>
      </p:sp>
      <p:sp>
        <p:nvSpPr>
          <p:cNvPr id="36868" name="Rounded Rectangle 4"/>
          <p:cNvSpPr>
            <a:spLocks noChangeArrowheads="1"/>
          </p:cNvSpPr>
          <p:nvPr/>
        </p:nvSpPr>
        <p:spPr bwMode="auto">
          <a:xfrm>
            <a:off x="4495800" y="1066800"/>
            <a:ext cx="4419600" cy="3352800"/>
          </a:xfrm>
          <a:prstGeom prst="roundRect">
            <a:avLst>
              <a:gd name="adj" fmla="val 16667"/>
            </a:avLst>
          </a:prstGeom>
          <a:solidFill>
            <a:schemeClr val="accent1"/>
          </a:solidFill>
          <a:ln w="12700" algn="ctr">
            <a:solidFill>
              <a:schemeClr val="tx1"/>
            </a:solidFill>
            <a:round/>
            <a:headEnd type="none" w="sm" len="sm"/>
            <a:tailEnd type="none" w="sm" len="sm"/>
          </a:ln>
        </p:spPr>
        <p:txBody>
          <a:bodyPr wrap="none"/>
          <a:lstStyle/>
          <a:p>
            <a:r>
              <a:rPr lang="en-US" sz="2000" dirty="0" err="1"/>
              <a:t>int</a:t>
            </a:r>
            <a:r>
              <a:rPr lang="en-US" sz="2000" dirty="0"/>
              <a:t> main ()</a:t>
            </a:r>
          </a:p>
          <a:p>
            <a:r>
              <a:rPr lang="en-US" sz="2000" dirty="0"/>
              <a:t>{</a:t>
            </a:r>
          </a:p>
          <a:p>
            <a:r>
              <a:rPr lang="en-US" sz="2000" dirty="0"/>
              <a:t> Square s;</a:t>
            </a:r>
          </a:p>
          <a:p>
            <a:r>
              <a:rPr lang="en-US" sz="2000" dirty="0"/>
              <a:t> </a:t>
            </a:r>
            <a:r>
              <a:rPr lang="en-US" sz="2000" dirty="0" err="1"/>
              <a:t>s.set_values</a:t>
            </a:r>
            <a:r>
              <a:rPr lang="en-US" sz="2000" dirty="0"/>
              <a:t> (10);</a:t>
            </a:r>
          </a:p>
          <a:p>
            <a:r>
              <a:rPr lang="en-US" sz="2000" dirty="0"/>
              <a:t> </a:t>
            </a:r>
            <a:r>
              <a:rPr lang="en-US" sz="2000" dirty="0" err="1"/>
              <a:t>cout</a:t>
            </a:r>
            <a:r>
              <a:rPr lang="en-US" sz="2000" dirty="0"/>
              <a:t> &lt;&lt; "The square value is::" </a:t>
            </a:r>
          </a:p>
          <a:p>
            <a:r>
              <a:rPr lang="en-US" sz="2000" dirty="0"/>
              <a:t>         &lt;&lt; </a:t>
            </a:r>
            <a:r>
              <a:rPr lang="en-US" sz="2000" dirty="0" err="1"/>
              <a:t>s.sq</a:t>
            </a:r>
            <a:r>
              <a:rPr lang="en-US" sz="2000" dirty="0"/>
              <a:t>() &lt;&lt; </a:t>
            </a:r>
            <a:r>
              <a:rPr lang="en-US" sz="2000" dirty="0" err="1"/>
              <a:t>endl</a:t>
            </a:r>
            <a:r>
              <a:rPr lang="en-US" sz="2000" dirty="0"/>
              <a:t>;</a:t>
            </a:r>
          </a:p>
          <a:p>
            <a:r>
              <a:rPr lang="en-US" sz="2000" dirty="0"/>
              <a:t>Cube c; </a:t>
            </a:r>
          </a:p>
          <a:p>
            <a:r>
              <a:rPr lang="en-US" sz="2000" dirty="0" err="1"/>
              <a:t>c.set_values</a:t>
            </a:r>
            <a:r>
              <a:rPr lang="en-US" sz="2000" dirty="0"/>
              <a:t> (20); </a:t>
            </a:r>
          </a:p>
          <a:p>
            <a:r>
              <a:rPr lang="en-US" sz="2000" dirty="0" err="1"/>
              <a:t>cout</a:t>
            </a:r>
            <a:r>
              <a:rPr lang="en-US" sz="2000" dirty="0"/>
              <a:t> &lt;&lt; "The cube value is::" </a:t>
            </a:r>
          </a:p>
          <a:p>
            <a:r>
              <a:rPr lang="en-US" sz="2000" dirty="0"/>
              <a:t>         &lt;&lt; c.cub() &lt;&lt; </a:t>
            </a:r>
            <a:r>
              <a:rPr lang="en-US" sz="2000" dirty="0" err="1"/>
              <a:t>endl</a:t>
            </a:r>
            <a:r>
              <a:rPr lang="en-US" sz="2000" dirty="0"/>
              <a:t>; return 0; } </a:t>
            </a:r>
          </a:p>
        </p:txBody>
      </p:sp>
      <p:sp>
        <p:nvSpPr>
          <p:cNvPr id="36869" name="Rounded Rectangle 5"/>
          <p:cNvSpPr>
            <a:spLocks noChangeArrowheads="1"/>
          </p:cNvSpPr>
          <p:nvPr/>
        </p:nvSpPr>
        <p:spPr bwMode="auto">
          <a:xfrm>
            <a:off x="5181600" y="4648200"/>
            <a:ext cx="2971800" cy="1295400"/>
          </a:xfrm>
          <a:prstGeom prst="roundRect">
            <a:avLst>
              <a:gd name="adj" fmla="val 16667"/>
            </a:avLst>
          </a:prstGeom>
          <a:solidFill>
            <a:schemeClr val="accent1"/>
          </a:solidFill>
          <a:ln w="12700" algn="ctr">
            <a:solidFill>
              <a:schemeClr val="tx1"/>
            </a:solidFill>
            <a:round/>
            <a:headEnd type="none" w="sm" len="sm"/>
            <a:tailEnd type="none" w="sm" len="sm"/>
          </a:ln>
        </p:spPr>
        <p:txBody>
          <a:bodyPr wrap="none"/>
          <a:lstStyle/>
          <a:p>
            <a:r>
              <a:rPr lang="en-US" sz="2000" b="1" u="sng"/>
              <a:t>Result:</a:t>
            </a:r>
            <a:r>
              <a:rPr lang="en-US" sz="2000"/>
              <a:t/>
            </a:r>
            <a:br>
              <a:rPr lang="en-US" sz="2000"/>
            </a:br>
            <a:r>
              <a:rPr lang="en-US" sz="2000"/>
              <a:t>The square value is:: 100 </a:t>
            </a:r>
          </a:p>
          <a:p>
            <a:r>
              <a:rPr lang="en-US" sz="2000"/>
              <a:t>The cube value is::8000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a:xfrm>
            <a:off x="685800" y="457200"/>
            <a:ext cx="7772400" cy="5867400"/>
          </a:xfrm>
        </p:spPr>
        <p:txBody>
          <a:bodyPr/>
          <a:lstStyle/>
          <a:p>
            <a:pPr algn="just"/>
            <a:r>
              <a:rPr lang="en-US" sz="2000" smtClean="0"/>
              <a:t>In the above example the two derived classes "Square", "Cube" uses </a:t>
            </a:r>
          </a:p>
          <a:p>
            <a:pPr algn="just">
              <a:buFontTx/>
              <a:buNone/>
            </a:pPr>
            <a:r>
              <a:rPr lang="en-US" sz="2000" smtClean="0"/>
              <a:t>      a single base class "Side". Thus two classes are inherited from a single class. This is the hierarchical inheritance OOP's concept in C++.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85800" y="152400"/>
            <a:ext cx="7772400" cy="762000"/>
          </a:xfrm>
        </p:spPr>
        <p:txBody>
          <a:bodyPr>
            <a:normAutofit fontScale="90000"/>
          </a:bodyPr>
          <a:lstStyle/>
          <a:p>
            <a:r>
              <a:rPr lang="en-US" b="1" smtClean="0"/>
              <a:t>Multilevel Inheritance</a:t>
            </a:r>
            <a:endParaRPr lang="en-US" smtClean="0"/>
          </a:p>
        </p:txBody>
      </p:sp>
      <p:sp>
        <p:nvSpPr>
          <p:cNvPr id="3" name="Content Placeholder 2"/>
          <p:cNvSpPr>
            <a:spLocks noGrp="1"/>
          </p:cNvSpPr>
          <p:nvPr>
            <p:ph idx="1"/>
          </p:nvPr>
        </p:nvSpPr>
        <p:spPr>
          <a:xfrm>
            <a:off x="685800" y="838200"/>
            <a:ext cx="7772400" cy="4648200"/>
          </a:xfrm>
        </p:spPr>
        <p:txBody>
          <a:bodyPr/>
          <a:lstStyle/>
          <a:p>
            <a:pPr>
              <a:defRPr/>
            </a:pPr>
            <a:r>
              <a:rPr lang="en-US" dirty="0" smtClean="0"/>
              <a:t> </a:t>
            </a:r>
            <a:r>
              <a:rPr lang="en-US" b="1" dirty="0" smtClean="0">
                <a:solidFill>
                  <a:srgbClr val="00B050"/>
                </a:solidFill>
              </a:rPr>
              <a:t>Explanation </a:t>
            </a:r>
          </a:p>
          <a:p>
            <a:pPr algn="just">
              <a:buFontTx/>
              <a:buNone/>
              <a:defRPr/>
            </a:pPr>
            <a:r>
              <a:rPr lang="en-US" b="1" dirty="0" smtClean="0"/>
              <a:t>    </a:t>
            </a:r>
            <a:r>
              <a:rPr lang="en-US" sz="2400" b="1" dirty="0" smtClean="0">
                <a:solidFill>
                  <a:schemeClr val="tx2">
                    <a:lumMod val="40000"/>
                    <a:lumOff val="60000"/>
                  </a:schemeClr>
                </a:solidFill>
              </a:rPr>
              <a:t>Multilevel Inheritance</a:t>
            </a:r>
            <a:r>
              <a:rPr lang="en-US" sz="2400" dirty="0" smtClean="0">
                <a:solidFill>
                  <a:schemeClr val="tx2">
                    <a:lumMod val="40000"/>
                    <a:lumOff val="60000"/>
                  </a:schemeClr>
                </a:solidFill>
              </a:rPr>
              <a:t> </a:t>
            </a:r>
            <a:r>
              <a:rPr lang="en-US" sz="2400" dirty="0" smtClean="0"/>
              <a:t>is a method where a derived class is derived from another derived class.</a:t>
            </a:r>
            <a:endParaRPr lang="en-US" dirty="0" smtClean="0"/>
          </a:p>
          <a:p>
            <a:pPr>
              <a:defRPr/>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52400"/>
            <a:ext cx="7772400" cy="6400800"/>
          </a:xfrm>
        </p:spPr>
        <p:txBody>
          <a:bodyPr>
            <a:normAutofit lnSpcReduction="10000"/>
          </a:bodyPr>
          <a:lstStyle/>
          <a:p>
            <a:pPr>
              <a:buFontTx/>
              <a:buNone/>
              <a:defRPr/>
            </a:pPr>
            <a:r>
              <a:rPr lang="en-US" sz="1800" dirty="0" smtClean="0"/>
              <a:t>     #include &lt;</a:t>
            </a:r>
            <a:r>
              <a:rPr lang="en-US" sz="1800" dirty="0" err="1" smtClean="0"/>
              <a:t>iostream.h</a:t>
            </a:r>
            <a:r>
              <a:rPr lang="en-US" sz="1800" dirty="0" smtClean="0"/>
              <a:t>&gt; </a:t>
            </a:r>
          </a:p>
          <a:p>
            <a:pPr>
              <a:buFontTx/>
              <a:buNone/>
              <a:defRPr/>
            </a:pPr>
            <a:r>
              <a:rPr lang="en-US" sz="1800" dirty="0" smtClean="0"/>
              <a:t>       class mm </a:t>
            </a:r>
          </a:p>
          <a:p>
            <a:pPr>
              <a:buFontTx/>
              <a:buNone/>
              <a:defRPr/>
            </a:pPr>
            <a:r>
              <a:rPr lang="en-US" sz="1800" dirty="0" smtClean="0"/>
              <a:t>      { </a:t>
            </a:r>
          </a:p>
          <a:p>
            <a:pPr>
              <a:buFontTx/>
              <a:buNone/>
              <a:defRPr/>
            </a:pPr>
            <a:r>
              <a:rPr lang="en-US" sz="1800" dirty="0" smtClean="0"/>
              <a:t>           protected: </a:t>
            </a:r>
          </a:p>
          <a:p>
            <a:pPr>
              <a:buFontTx/>
              <a:buNone/>
              <a:defRPr/>
            </a:pPr>
            <a:r>
              <a:rPr lang="en-US" sz="1800" dirty="0" smtClean="0"/>
              <a:t>           </a:t>
            </a:r>
            <a:r>
              <a:rPr lang="en-US" sz="1800" dirty="0" err="1" smtClean="0"/>
              <a:t>int</a:t>
            </a:r>
            <a:r>
              <a:rPr lang="en-US" sz="1800" dirty="0" smtClean="0"/>
              <a:t> </a:t>
            </a:r>
            <a:r>
              <a:rPr lang="en-US" sz="1800" dirty="0" err="1" smtClean="0"/>
              <a:t>rollno</a:t>
            </a:r>
            <a:r>
              <a:rPr lang="en-US" sz="1800" dirty="0" smtClean="0"/>
              <a:t>; </a:t>
            </a:r>
          </a:p>
          <a:p>
            <a:pPr>
              <a:buFontTx/>
              <a:buNone/>
              <a:defRPr/>
            </a:pPr>
            <a:r>
              <a:rPr lang="en-US" sz="1800" dirty="0" smtClean="0"/>
              <a:t>           public:</a:t>
            </a:r>
          </a:p>
          <a:p>
            <a:pPr>
              <a:buFontTx/>
              <a:buNone/>
              <a:defRPr/>
            </a:pPr>
            <a:r>
              <a:rPr lang="en-US" sz="1800" dirty="0" smtClean="0"/>
              <a:t>           void </a:t>
            </a:r>
            <a:r>
              <a:rPr lang="en-US" sz="1800" dirty="0" err="1" smtClean="0"/>
              <a:t>get_num</a:t>
            </a:r>
            <a:r>
              <a:rPr lang="en-US" sz="1800" dirty="0" smtClean="0"/>
              <a:t>(</a:t>
            </a:r>
            <a:r>
              <a:rPr lang="en-US" sz="1800" dirty="0" err="1" smtClean="0"/>
              <a:t>int</a:t>
            </a:r>
            <a:r>
              <a:rPr lang="en-US" sz="1800" dirty="0" smtClean="0"/>
              <a:t> a)</a:t>
            </a:r>
          </a:p>
          <a:p>
            <a:pPr>
              <a:buFontTx/>
              <a:buNone/>
              <a:defRPr/>
            </a:pPr>
            <a:r>
              <a:rPr lang="en-US" sz="1800" dirty="0" smtClean="0"/>
              <a:t>           { </a:t>
            </a:r>
            <a:r>
              <a:rPr lang="en-US" sz="1800" dirty="0" err="1" smtClean="0"/>
              <a:t>rollno</a:t>
            </a:r>
            <a:r>
              <a:rPr lang="en-US" sz="1800" dirty="0" smtClean="0"/>
              <a:t> = a; } </a:t>
            </a:r>
          </a:p>
          <a:p>
            <a:pPr>
              <a:buFontTx/>
              <a:buNone/>
              <a:defRPr/>
            </a:pPr>
            <a:r>
              <a:rPr lang="en-US" sz="1800" dirty="0" smtClean="0"/>
              <a:t>            void </a:t>
            </a:r>
            <a:r>
              <a:rPr lang="en-US" sz="1800" dirty="0" err="1" smtClean="0"/>
              <a:t>put_num</a:t>
            </a:r>
            <a:r>
              <a:rPr lang="en-US" sz="1800" dirty="0" smtClean="0"/>
              <a:t>() </a:t>
            </a:r>
          </a:p>
          <a:p>
            <a:pPr>
              <a:buFontTx/>
              <a:buNone/>
              <a:defRPr/>
            </a:pPr>
            <a:r>
              <a:rPr lang="en-US" sz="1800" dirty="0" smtClean="0"/>
              <a:t>          { </a:t>
            </a:r>
            <a:r>
              <a:rPr lang="en-US" sz="1800" dirty="0" err="1" smtClean="0"/>
              <a:t>cout</a:t>
            </a:r>
            <a:r>
              <a:rPr lang="en-US" sz="1800" dirty="0" smtClean="0"/>
              <a:t> &lt;&lt; "Roll Number Is:\n"&lt;&lt; </a:t>
            </a:r>
            <a:r>
              <a:rPr lang="en-US" sz="1800" dirty="0" err="1" smtClean="0"/>
              <a:t>rollno</a:t>
            </a:r>
            <a:r>
              <a:rPr lang="en-US" sz="1800" dirty="0" smtClean="0"/>
              <a:t> &lt;&lt; "\n"; }</a:t>
            </a:r>
          </a:p>
          <a:p>
            <a:pPr>
              <a:buFontTx/>
              <a:buNone/>
              <a:defRPr/>
            </a:pPr>
            <a:r>
              <a:rPr lang="en-US" sz="1800" dirty="0" smtClean="0"/>
              <a:t>      };</a:t>
            </a:r>
          </a:p>
          <a:p>
            <a:pPr>
              <a:buFontTx/>
              <a:buNone/>
              <a:defRPr/>
            </a:pPr>
            <a:r>
              <a:rPr lang="en-US" sz="1800" dirty="0" smtClean="0"/>
              <a:t>        class marks : public mm </a:t>
            </a:r>
          </a:p>
          <a:p>
            <a:pPr>
              <a:buFontTx/>
              <a:buNone/>
              <a:defRPr/>
            </a:pPr>
            <a:r>
              <a:rPr lang="en-US" sz="1800" dirty="0" smtClean="0"/>
              <a:t>      {</a:t>
            </a:r>
          </a:p>
          <a:p>
            <a:pPr>
              <a:buFontTx/>
              <a:buNone/>
              <a:defRPr/>
            </a:pPr>
            <a:r>
              <a:rPr lang="en-US" sz="1800" dirty="0" smtClean="0"/>
              <a:t>        protected: </a:t>
            </a:r>
          </a:p>
          <a:p>
            <a:pPr>
              <a:buFontTx/>
              <a:buNone/>
              <a:defRPr/>
            </a:pPr>
            <a:r>
              <a:rPr lang="en-US" sz="1800" dirty="0" smtClean="0"/>
              <a:t>         </a:t>
            </a:r>
            <a:r>
              <a:rPr lang="en-US" sz="1800" dirty="0" err="1" smtClean="0"/>
              <a:t>int</a:t>
            </a:r>
            <a:r>
              <a:rPr lang="en-US" sz="1800" dirty="0" smtClean="0"/>
              <a:t> sub1; </a:t>
            </a:r>
          </a:p>
          <a:p>
            <a:pPr>
              <a:buFontTx/>
              <a:buNone/>
              <a:defRPr/>
            </a:pPr>
            <a:r>
              <a:rPr lang="en-US" sz="1800" dirty="0" smtClean="0"/>
              <a:t>         </a:t>
            </a:r>
            <a:r>
              <a:rPr lang="en-US" sz="1800" dirty="0" err="1" smtClean="0"/>
              <a:t>int</a:t>
            </a:r>
            <a:r>
              <a:rPr lang="en-US" sz="1800" dirty="0" smtClean="0"/>
              <a:t> sub2;</a:t>
            </a:r>
          </a:p>
          <a:p>
            <a:pPr>
              <a:buFontTx/>
              <a:buNone/>
              <a:defRPr/>
            </a:pPr>
            <a:r>
              <a:rPr lang="en-US" sz="1800" dirty="0" smtClean="0"/>
              <a:t>         public:</a:t>
            </a:r>
          </a:p>
          <a:p>
            <a:pPr>
              <a:buFontTx/>
              <a:buNone/>
              <a:defRPr/>
            </a:pPr>
            <a:r>
              <a:rPr lang="en-US" sz="1800" dirty="0" smtClean="0"/>
              <a:t>         void </a:t>
            </a:r>
            <a:r>
              <a:rPr lang="en-US" sz="1800" dirty="0" err="1" smtClean="0"/>
              <a:t>get_marks</a:t>
            </a:r>
            <a:r>
              <a:rPr lang="en-US" sz="1800" dirty="0" smtClean="0"/>
              <a:t>(</a:t>
            </a:r>
            <a:r>
              <a:rPr lang="en-US" sz="1800" dirty="0" err="1" smtClean="0"/>
              <a:t>int</a:t>
            </a:r>
            <a:r>
              <a:rPr lang="en-US" sz="1800" dirty="0" smtClean="0"/>
              <a:t> </a:t>
            </a:r>
            <a:r>
              <a:rPr lang="en-US" sz="1800" dirty="0" err="1" smtClean="0"/>
              <a:t>x,int</a:t>
            </a:r>
            <a:r>
              <a:rPr lang="en-US" sz="1800" dirty="0" smtClean="0"/>
              <a:t> y) </a:t>
            </a:r>
          </a:p>
          <a:p>
            <a:pPr>
              <a:buFontTx/>
              <a:buNone/>
              <a:defRPr/>
            </a:pPr>
            <a:r>
              <a:rPr lang="en-US" sz="1800" dirty="0" smtClean="0"/>
              <a:t>         { sub1 = x;</a:t>
            </a:r>
          </a:p>
          <a:p>
            <a:pPr>
              <a:buFontTx/>
              <a:buNone/>
              <a:defRPr/>
            </a:pPr>
            <a:r>
              <a:rPr lang="en-US" sz="1800" dirty="0" smtClean="0"/>
              <a:t>             sub2 = y; }</a:t>
            </a:r>
            <a:endParaRPr lang="en-US" sz="1600" dirty="0" smtClean="0"/>
          </a:p>
          <a:p>
            <a:pPr>
              <a:buFontTx/>
              <a:buNone/>
              <a:defRPr/>
            </a:pP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57200"/>
            <a:ext cx="7772400" cy="4648200"/>
          </a:xfrm>
        </p:spPr>
        <p:txBody>
          <a:bodyPr/>
          <a:lstStyle/>
          <a:p>
            <a:pPr algn="just" eaLnBrk="1" hangingPunct="1">
              <a:defRPr/>
            </a:pPr>
            <a:r>
              <a:rPr lang="en-US" dirty="0" smtClean="0"/>
              <a:t>In the above syntax the every class has a unique name, the "</a:t>
            </a:r>
            <a:r>
              <a:rPr lang="en-US" dirty="0" err="1" smtClean="0">
                <a:solidFill>
                  <a:schemeClr val="tx2">
                    <a:lumMod val="60000"/>
                    <a:lumOff val="40000"/>
                  </a:schemeClr>
                </a:solidFill>
              </a:rPr>
              <a:t>access:specifier</a:t>
            </a:r>
            <a:r>
              <a:rPr lang="en-US" dirty="0" smtClean="0"/>
              <a:t>" can either </a:t>
            </a:r>
            <a:r>
              <a:rPr lang="en-US" dirty="0" smtClean="0">
                <a:solidFill>
                  <a:schemeClr val="tx2">
                    <a:lumMod val="60000"/>
                    <a:lumOff val="40000"/>
                  </a:schemeClr>
                </a:solidFill>
              </a:rPr>
              <a:t>private</a:t>
            </a:r>
            <a:r>
              <a:rPr lang="en-US" dirty="0" smtClean="0"/>
              <a:t>, </a:t>
            </a:r>
            <a:r>
              <a:rPr lang="en-US" dirty="0" smtClean="0">
                <a:solidFill>
                  <a:schemeClr val="tx2">
                    <a:lumMod val="60000"/>
                    <a:lumOff val="40000"/>
                  </a:schemeClr>
                </a:solidFill>
              </a:rPr>
              <a:t>public</a:t>
            </a:r>
            <a:r>
              <a:rPr lang="en-US" dirty="0" smtClean="0"/>
              <a:t>, </a:t>
            </a:r>
            <a:r>
              <a:rPr lang="en-US" dirty="0" smtClean="0">
                <a:solidFill>
                  <a:schemeClr val="tx2">
                    <a:lumMod val="60000"/>
                    <a:lumOff val="40000"/>
                  </a:schemeClr>
                </a:solidFill>
              </a:rPr>
              <a:t>protected</a:t>
            </a:r>
            <a:r>
              <a:rPr lang="en-US" dirty="0" smtClean="0"/>
              <a:t>. The "</a:t>
            </a:r>
            <a:r>
              <a:rPr lang="en-US" dirty="0" smtClean="0">
                <a:solidFill>
                  <a:srgbClr val="00B050"/>
                </a:solidFill>
              </a:rPr>
              <a:t>protected</a:t>
            </a:r>
            <a:r>
              <a:rPr lang="en-US" dirty="0" smtClean="0"/>
              <a:t>" is used when </a:t>
            </a:r>
            <a:r>
              <a:rPr lang="en-US" dirty="0" err="1" smtClean="0"/>
              <a:t>inhertinace</a:t>
            </a:r>
            <a:r>
              <a:rPr lang="en-US" dirty="0" smtClean="0"/>
              <a:t> is applied.</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4191000" cy="6400800"/>
          </a:xfrm>
        </p:spPr>
        <p:txBody>
          <a:bodyPr/>
          <a:lstStyle/>
          <a:p>
            <a:pPr>
              <a:buFontTx/>
              <a:buNone/>
              <a:defRPr/>
            </a:pPr>
            <a:r>
              <a:rPr lang="en-US" dirty="0" smtClean="0"/>
              <a:t> </a:t>
            </a:r>
            <a:r>
              <a:rPr lang="en-US" sz="1800" dirty="0" smtClean="0"/>
              <a:t>void </a:t>
            </a:r>
            <a:r>
              <a:rPr lang="en-US" sz="1800" dirty="0" err="1" smtClean="0"/>
              <a:t>put_marks</a:t>
            </a:r>
            <a:r>
              <a:rPr lang="en-US" sz="1800" dirty="0" smtClean="0"/>
              <a:t>(void)</a:t>
            </a:r>
          </a:p>
          <a:p>
            <a:pPr>
              <a:buFontTx/>
              <a:buNone/>
              <a:defRPr/>
            </a:pPr>
            <a:r>
              <a:rPr lang="en-US" sz="1800" dirty="0" smtClean="0"/>
              <a:t>    { </a:t>
            </a:r>
            <a:r>
              <a:rPr lang="en-US" sz="1800" dirty="0" err="1" smtClean="0"/>
              <a:t>cout</a:t>
            </a:r>
            <a:r>
              <a:rPr lang="en-US" sz="1800" dirty="0" smtClean="0"/>
              <a:t> &lt;&lt; "Subject 1:" &lt;&lt; sub1 &lt;&lt; "\n";</a:t>
            </a:r>
          </a:p>
          <a:p>
            <a:pPr>
              <a:buFontTx/>
              <a:buNone/>
              <a:defRPr/>
            </a:pPr>
            <a:r>
              <a:rPr lang="en-US" sz="1800" dirty="0" smtClean="0"/>
              <a:t>       </a:t>
            </a:r>
            <a:r>
              <a:rPr lang="en-US" sz="1800" dirty="0" err="1" smtClean="0"/>
              <a:t>cout</a:t>
            </a:r>
            <a:r>
              <a:rPr lang="en-US" sz="1800" dirty="0" smtClean="0"/>
              <a:t> &lt;&lt; "Subject 2:" &lt;&lt; sub2 &lt;&lt; "\n"; } </a:t>
            </a:r>
          </a:p>
          <a:p>
            <a:pPr>
              <a:buFontTx/>
              <a:buNone/>
              <a:defRPr/>
            </a:pPr>
            <a:r>
              <a:rPr lang="en-US" sz="1800" dirty="0" smtClean="0"/>
              <a:t>     };</a:t>
            </a:r>
          </a:p>
          <a:p>
            <a:pPr>
              <a:buFontTx/>
              <a:buNone/>
              <a:defRPr/>
            </a:pPr>
            <a:r>
              <a:rPr lang="en-US" sz="1800" dirty="0" smtClean="0"/>
              <a:t>      class res : public marks</a:t>
            </a:r>
          </a:p>
          <a:p>
            <a:pPr>
              <a:buFontTx/>
              <a:buNone/>
              <a:defRPr/>
            </a:pPr>
            <a:r>
              <a:rPr lang="en-US" sz="1800" dirty="0" smtClean="0"/>
              <a:t>     {</a:t>
            </a:r>
          </a:p>
          <a:p>
            <a:pPr>
              <a:buFontTx/>
              <a:buNone/>
              <a:defRPr/>
            </a:pPr>
            <a:r>
              <a:rPr lang="en-US" sz="1800" dirty="0" smtClean="0"/>
              <a:t>        protected: </a:t>
            </a:r>
          </a:p>
          <a:p>
            <a:pPr>
              <a:buFontTx/>
              <a:buNone/>
              <a:defRPr/>
            </a:pPr>
            <a:r>
              <a:rPr lang="en-US" sz="1800" dirty="0" smtClean="0"/>
              <a:t>        float tot; </a:t>
            </a:r>
          </a:p>
          <a:p>
            <a:pPr>
              <a:buFontTx/>
              <a:buNone/>
              <a:defRPr/>
            </a:pPr>
            <a:r>
              <a:rPr lang="en-US" sz="1800" dirty="0" smtClean="0"/>
              <a:t>        public:</a:t>
            </a:r>
          </a:p>
          <a:p>
            <a:pPr>
              <a:buFontTx/>
              <a:buNone/>
              <a:defRPr/>
            </a:pPr>
            <a:r>
              <a:rPr lang="en-US" sz="1800" dirty="0" smtClean="0"/>
              <a:t>        void </a:t>
            </a:r>
            <a:r>
              <a:rPr lang="en-US" sz="1800" dirty="0" err="1" smtClean="0"/>
              <a:t>disp</a:t>
            </a:r>
            <a:r>
              <a:rPr lang="en-US" sz="1800" dirty="0" smtClean="0"/>
              <a:t>(void) </a:t>
            </a:r>
          </a:p>
          <a:p>
            <a:pPr>
              <a:buFontTx/>
              <a:buNone/>
              <a:defRPr/>
            </a:pPr>
            <a:r>
              <a:rPr lang="en-US" sz="1800" dirty="0" smtClean="0"/>
              <a:t>       { </a:t>
            </a:r>
          </a:p>
          <a:p>
            <a:pPr>
              <a:buFontTx/>
              <a:buNone/>
              <a:defRPr/>
            </a:pPr>
            <a:r>
              <a:rPr lang="en-US" sz="1800" dirty="0" smtClean="0"/>
              <a:t>           tot = sub1+sub2;</a:t>
            </a:r>
          </a:p>
          <a:p>
            <a:pPr>
              <a:buFontTx/>
              <a:buNone/>
              <a:defRPr/>
            </a:pPr>
            <a:r>
              <a:rPr lang="en-US" sz="1800" dirty="0" smtClean="0"/>
              <a:t>            </a:t>
            </a:r>
            <a:r>
              <a:rPr lang="en-US" sz="1800" dirty="0" err="1" smtClean="0"/>
              <a:t>put_num</a:t>
            </a:r>
            <a:r>
              <a:rPr lang="en-US" sz="1800" dirty="0" smtClean="0"/>
              <a:t>();  </a:t>
            </a:r>
          </a:p>
          <a:p>
            <a:pPr>
              <a:buFontTx/>
              <a:buNone/>
              <a:defRPr/>
            </a:pPr>
            <a:r>
              <a:rPr lang="en-US" sz="1800" dirty="0" smtClean="0"/>
              <a:t>            </a:t>
            </a:r>
            <a:r>
              <a:rPr lang="en-US" sz="1800" dirty="0" err="1" smtClean="0"/>
              <a:t>put_marks</a:t>
            </a:r>
            <a:r>
              <a:rPr lang="en-US" sz="1800" dirty="0" smtClean="0"/>
              <a:t>();</a:t>
            </a:r>
          </a:p>
          <a:p>
            <a:pPr>
              <a:buFontTx/>
              <a:buNone/>
              <a:defRPr/>
            </a:pPr>
            <a:r>
              <a:rPr lang="en-US" sz="1800" dirty="0" smtClean="0"/>
              <a:t>            </a:t>
            </a:r>
            <a:r>
              <a:rPr lang="en-US" sz="1800" dirty="0" err="1" smtClean="0"/>
              <a:t>cout</a:t>
            </a:r>
            <a:r>
              <a:rPr lang="en-US" sz="1800" dirty="0" smtClean="0"/>
              <a:t> &lt;&lt; "Total:"&lt;&lt; tot; } </a:t>
            </a:r>
          </a:p>
          <a:p>
            <a:pPr>
              <a:buFontTx/>
              <a:buNone/>
              <a:defRPr/>
            </a:pPr>
            <a:r>
              <a:rPr lang="en-US" sz="1800" dirty="0" smtClean="0"/>
              <a:t>       };</a:t>
            </a:r>
          </a:p>
        </p:txBody>
      </p:sp>
      <p:sp>
        <p:nvSpPr>
          <p:cNvPr id="40963" name="Rounded Rectangle 3"/>
          <p:cNvSpPr>
            <a:spLocks noChangeArrowheads="1"/>
          </p:cNvSpPr>
          <p:nvPr/>
        </p:nvSpPr>
        <p:spPr bwMode="auto">
          <a:xfrm>
            <a:off x="5029200" y="304800"/>
            <a:ext cx="3810000" cy="2743200"/>
          </a:xfrm>
          <a:prstGeom prst="roundRect">
            <a:avLst>
              <a:gd name="adj" fmla="val 16667"/>
            </a:avLst>
          </a:prstGeom>
          <a:solidFill>
            <a:schemeClr val="accent1"/>
          </a:solidFill>
          <a:ln w="12700" algn="ctr">
            <a:solidFill>
              <a:schemeClr val="tx1"/>
            </a:solidFill>
            <a:round/>
            <a:headEnd type="none" w="sm" len="sm"/>
            <a:tailEnd type="none" w="sm" len="sm"/>
          </a:ln>
        </p:spPr>
        <p:txBody>
          <a:bodyPr wrap="none"/>
          <a:lstStyle/>
          <a:p>
            <a:r>
              <a:rPr lang="en-US" sz="1800"/>
              <a:t>int main()</a:t>
            </a:r>
          </a:p>
          <a:p>
            <a:r>
              <a:rPr lang="en-US" sz="1800"/>
              <a:t> { </a:t>
            </a:r>
          </a:p>
          <a:p>
            <a:r>
              <a:rPr lang="en-US" sz="1800"/>
              <a:t>   res std1; </a:t>
            </a:r>
          </a:p>
          <a:p>
            <a:r>
              <a:rPr lang="en-US" sz="1800"/>
              <a:t>   std1.get_num(5); </a:t>
            </a:r>
          </a:p>
          <a:p>
            <a:r>
              <a:rPr lang="en-US" sz="1800"/>
              <a:t>   std1.get_marks(10,20); </a:t>
            </a:r>
          </a:p>
          <a:p>
            <a:r>
              <a:rPr lang="en-US" sz="1800"/>
              <a:t>    std1.disp();</a:t>
            </a:r>
          </a:p>
          <a:p>
            <a:r>
              <a:rPr lang="en-US" sz="1800"/>
              <a:t>     return 0; </a:t>
            </a:r>
          </a:p>
          <a:p>
            <a:r>
              <a:rPr lang="en-US" sz="1800"/>
              <a:t>    } </a:t>
            </a:r>
          </a:p>
        </p:txBody>
      </p:sp>
      <p:sp>
        <p:nvSpPr>
          <p:cNvPr id="40964" name="Rounded Rectangle 4"/>
          <p:cNvSpPr>
            <a:spLocks noChangeArrowheads="1"/>
          </p:cNvSpPr>
          <p:nvPr/>
        </p:nvSpPr>
        <p:spPr bwMode="auto">
          <a:xfrm>
            <a:off x="5105400" y="3352800"/>
            <a:ext cx="3810000" cy="1752600"/>
          </a:xfrm>
          <a:prstGeom prst="roundRect">
            <a:avLst>
              <a:gd name="adj" fmla="val 16667"/>
            </a:avLst>
          </a:prstGeom>
          <a:solidFill>
            <a:schemeClr val="accent1"/>
          </a:solidFill>
          <a:ln w="12700" algn="ctr">
            <a:solidFill>
              <a:schemeClr val="tx1"/>
            </a:solidFill>
            <a:round/>
            <a:headEnd type="none" w="sm" len="sm"/>
            <a:tailEnd type="none" w="sm" len="sm"/>
          </a:ln>
        </p:spPr>
        <p:txBody>
          <a:bodyPr wrap="none"/>
          <a:lstStyle/>
          <a:p>
            <a:r>
              <a:rPr lang="en-US" sz="1800" b="1" u="sng"/>
              <a:t>Result:</a:t>
            </a:r>
            <a:r>
              <a:rPr lang="en-US" sz="1800"/>
              <a:t/>
            </a:r>
            <a:br>
              <a:rPr lang="en-US" sz="1800"/>
            </a:br>
            <a:r>
              <a:rPr lang="en-US" sz="1800"/>
              <a:t>Roll Number Is: 5</a:t>
            </a:r>
          </a:p>
          <a:p>
            <a:r>
              <a:rPr lang="en-US" sz="1800"/>
              <a:t>Subject 1: 10</a:t>
            </a:r>
          </a:p>
          <a:p>
            <a:r>
              <a:rPr lang="en-US" sz="1800"/>
              <a:t> Subject 2: 20</a:t>
            </a:r>
          </a:p>
          <a:p>
            <a:r>
              <a:rPr lang="en-US" sz="1800"/>
              <a:t> Total: 30</a:t>
            </a:r>
          </a:p>
        </p:txBody>
      </p:sp>
      <p:sp>
        <p:nvSpPr>
          <p:cNvPr id="40965" name="Rounded Rectangle 5"/>
          <p:cNvSpPr>
            <a:spLocks noChangeArrowheads="1"/>
          </p:cNvSpPr>
          <p:nvPr/>
        </p:nvSpPr>
        <p:spPr bwMode="auto">
          <a:xfrm>
            <a:off x="1143000" y="5715000"/>
            <a:ext cx="7924800" cy="1066800"/>
          </a:xfrm>
          <a:prstGeom prst="roundRect">
            <a:avLst>
              <a:gd name="adj" fmla="val 16667"/>
            </a:avLst>
          </a:prstGeom>
          <a:solidFill>
            <a:schemeClr val="accent1"/>
          </a:solidFill>
          <a:ln w="12700" algn="ctr">
            <a:solidFill>
              <a:schemeClr val="tx1"/>
            </a:solidFill>
            <a:round/>
            <a:headEnd type="none" w="sm" len="sm"/>
            <a:tailEnd type="none" w="sm" len="sm"/>
          </a:ln>
        </p:spPr>
        <p:txBody>
          <a:bodyPr wrap="none"/>
          <a:lstStyle/>
          <a:p>
            <a:r>
              <a:rPr lang="en-US" sz="2000"/>
              <a:t>In the above example, the derived function "res" uses  the function </a:t>
            </a:r>
          </a:p>
          <a:p>
            <a:r>
              <a:rPr lang="en-US" sz="2000"/>
              <a:t>"put_num()" from another derived class "marks",   which just a level above. </a:t>
            </a:r>
          </a:p>
          <a:p>
            <a:r>
              <a:rPr lang="en-US" sz="2000"/>
              <a:t>This is the multilevel inheritance OOP's concept in C++.</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685800" y="152400"/>
            <a:ext cx="7772400" cy="762000"/>
          </a:xfrm>
        </p:spPr>
        <p:txBody>
          <a:bodyPr>
            <a:normAutofit fontScale="90000"/>
          </a:bodyPr>
          <a:lstStyle/>
          <a:p>
            <a:r>
              <a:rPr lang="en-US" b="1" smtClean="0"/>
              <a:t>Hybrid Inheritance</a:t>
            </a:r>
            <a:endParaRPr lang="en-US" smtClean="0"/>
          </a:p>
        </p:txBody>
      </p:sp>
      <p:sp>
        <p:nvSpPr>
          <p:cNvPr id="41987" name="Content Placeholder 2"/>
          <p:cNvSpPr>
            <a:spLocks noGrp="1"/>
          </p:cNvSpPr>
          <p:nvPr>
            <p:ph idx="1"/>
          </p:nvPr>
        </p:nvSpPr>
        <p:spPr>
          <a:xfrm>
            <a:off x="685800" y="990600"/>
            <a:ext cx="7772400" cy="4648200"/>
          </a:xfrm>
        </p:spPr>
        <p:txBody>
          <a:bodyPr/>
          <a:lstStyle/>
          <a:p>
            <a:r>
              <a:rPr lang="en-US" sz="2400" smtClean="0"/>
              <a:t> </a:t>
            </a:r>
            <a:r>
              <a:rPr lang="en-US" sz="2400" b="1" smtClean="0"/>
              <a:t>Explanation</a:t>
            </a:r>
          </a:p>
          <a:p>
            <a:pPr algn="just">
              <a:buFontTx/>
              <a:buNone/>
            </a:pPr>
            <a:r>
              <a:rPr lang="en-US" sz="2400" b="1" smtClean="0"/>
              <a:t>    "Hybrid Inheritance"</a:t>
            </a:r>
            <a:r>
              <a:rPr lang="en-US" sz="2400" smtClean="0"/>
              <a:t> is a method where one or more types of inheritance are combined together and used.</a:t>
            </a:r>
          </a:p>
          <a:p>
            <a:pPr>
              <a:buFontTx/>
              <a:buNone/>
            </a:pPr>
            <a:endParaRPr lang="en-US" sz="240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6200"/>
            <a:ext cx="7772400" cy="6629400"/>
          </a:xfrm>
        </p:spPr>
        <p:txBody>
          <a:bodyPr>
            <a:normAutofit lnSpcReduction="10000"/>
          </a:bodyPr>
          <a:lstStyle/>
          <a:p>
            <a:pPr>
              <a:buFontTx/>
              <a:buNone/>
              <a:defRPr/>
            </a:pPr>
            <a:r>
              <a:rPr lang="en-US" sz="1400" dirty="0" smtClean="0"/>
              <a:t>     #include &lt;</a:t>
            </a:r>
            <a:r>
              <a:rPr lang="en-US" sz="1400" dirty="0" err="1" smtClean="0"/>
              <a:t>iostream.h</a:t>
            </a:r>
            <a:r>
              <a:rPr lang="en-US" sz="1400" dirty="0" smtClean="0"/>
              <a:t>&gt; </a:t>
            </a:r>
          </a:p>
          <a:p>
            <a:pPr>
              <a:buFontTx/>
              <a:buNone/>
              <a:defRPr/>
            </a:pPr>
            <a:r>
              <a:rPr lang="en-US" sz="1400" dirty="0" smtClean="0"/>
              <a:t>     </a:t>
            </a:r>
            <a:r>
              <a:rPr lang="en-US" sz="1400" b="1" dirty="0" smtClean="0"/>
              <a:t> class mm </a:t>
            </a:r>
          </a:p>
          <a:p>
            <a:pPr>
              <a:buFontTx/>
              <a:buNone/>
              <a:defRPr/>
            </a:pPr>
            <a:r>
              <a:rPr lang="en-US" sz="1400" dirty="0" smtClean="0"/>
              <a:t>      { </a:t>
            </a:r>
          </a:p>
          <a:p>
            <a:pPr>
              <a:buFontTx/>
              <a:buNone/>
              <a:defRPr/>
            </a:pPr>
            <a:r>
              <a:rPr lang="en-US" sz="1400" dirty="0" smtClean="0"/>
              <a:t>          protected: </a:t>
            </a:r>
          </a:p>
          <a:p>
            <a:pPr>
              <a:buFontTx/>
              <a:buNone/>
              <a:defRPr/>
            </a:pPr>
            <a:r>
              <a:rPr lang="en-US" sz="1400" dirty="0" smtClean="0"/>
              <a:t>          </a:t>
            </a:r>
            <a:r>
              <a:rPr lang="en-US" sz="1400" dirty="0" err="1" smtClean="0"/>
              <a:t>int</a:t>
            </a:r>
            <a:r>
              <a:rPr lang="en-US" sz="1400" dirty="0" smtClean="0"/>
              <a:t> </a:t>
            </a:r>
            <a:r>
              <a:rPr lang="en-US" sz="1400" dirty="0" err="1" smtClean="0"/>
              <a:t>rollno</a:t>
            </a:r>
            <a:r>
              <a:rPr lang="en-US" sz="1400" dirty="0" smtClean="0"/>
              <a:t>;</a:t>
            </a:r>
          </a:p>
          <a:p>
            <a:pPr>
              <a:buFontTx/>
              <a:buNone/>
              <a:defRPr/>
            </a:pPr>
            <a:r>
              <a:rPr lang="en-US" sz="1400" dirty="0" smtClean="0"/>
              <a:t>          public:</a:t>
            </a:r>
          </a:p>
          <a:p>
            <a:pPr>
              <a:buFontTx/>
              <a:buNone/>
              <a:defRPr/>
            </a:pPr>
            <a:r>
              <a:rPr lang="en-US" sz="1400" dirty="0" smtClean="0"/>
              <a:t>          void </a:t>
            </a:r>
            <a:r>
              <a:rPr lang="en-US" sz="1400" dirty="0" err="1" smtClean="0"/>
              <a:t>get_num</a:t>
            </a:r>
            <a:r>
              <a:rPr lang="en-US" sz="1400" dirty="0" smtClean="0"/>
              <a:t>(</a:t>
            </a:r>
            <a:r>
              <a:rPr lang="en-US" sz="1400" dirty="0" err="1" smtClean="0"/>
              <a:t>int</a:t>
            </a:r>
            <a:r>
              <a:rPr lang="en-US" sz="1400" dirty="0" smtClean="0"/>
              <a:t> a)</a:t>
            </a:r>
          </a:p>
          <a:p>
            <a:pPr>
              <a:buFontTx/>
              <a:buNone/>
              <a:defRPr/>
            </a:pPr>
            <a:r>
              <a:rPr lang="en-US" sz="1400" dirty="0" smtClean="0"/>
              <a:t>         { </a:t>
            </a:r>
            <a:r>
              <a:rPr lang="en-US" sz="1400" dirty="0" err="1" smtClean="0"/>
              <a:t>rollno</a:t>
            </a:r>
            <a:r>
              <a:rPr lang="en-US" sz="1400" dirty="0" smtClean="0"/>
              <a:t> = a; }</a:t>
            </a:r>
          </a:p>
          <a:p>
            <a:pPr>
              <a:buFontTx/>
              <a:buNone/>
              <a:defRPr/>
            </a:pPr>
            <a:r>
              <a:rPr lang="en-US" sz="1400" dirty="0" smtClean="0"/>
              <a:t>          void </a:t>
            </a:r>
            <a:r>
              <a:rPr lang="en-US" sz="1400" dirty="0" err="1" smtClean="0"/>
              <a:t>put_num</a:t>
            </a:r>
            <a:r>
              <a:rPr lang="en-US" sz="1400" dirty="0" smtClean="0"/>
              <a:t>() </a:t>
            </a:r>
          </a:p>
          <a:p>
            <a:pPr>
              <a:buFontTx/>
              <a:buNone/>
              <a:defRPr/>
            </a:pPr>
            <a:r>
              <a:rPr lang="en-US" sz="1400" dirty="0" smtClean="0"/>
              <a:t>          { </a:t>
            </a:r>
            <a:r>
              <a:rPr lang="en-US" sz="1400" dirty="0" err="1" smtClean="0"/>
              <a:t>cout</a:t>
            </a:r>
            <a:r>
              <a:rPr lang="en-US" sz="1400" dirty="0" smtClean="0"/>
              <a:t> &lt;&lt; "Roll Number Is:"&lt;&lt; </a:t>
            </a:r>
            <a:r>
              <a:rPr lang="en-US" sz="1400" dirty="0" err="1" smtClean="0"/>
              <a:t>rollno</a:t>
            </a:r>
            <a:r>
              <a:rPr lang="en-US" sz="1400" dirty="0" smtClean="0"/>
              <a:t> &lt;&lt; "\n"; }</a:t>
            </a:r>
          </a:p>
          <a:p>
            <a:pPr>
              <a:buFontTx/>
              <a:buNone/>
              <a:defRPr/>
            </a:pPr>
            <a:r>
              <a:rPr lang="en-US" sz="1400" dirty="0" smtClean="0"/>
              <a:t>       };</a:t>
            </a:r>
          </a:p>
          <a:p>
            <a:pPr>
              <a:buFontTx/>
              <a:buNone/>
              <a:defRPr/>
            </a:pPr>
            <a:r>
              <a:rPr lang="en-US" sz="1400" dirty="0" smtClean="0"/>
              <a:t>     </a:t>
            </a:r>
            <a:r>
              <a:rPr lang="en-US" sz="1400" b="1" dirty="0" smtClean="0"/>
              <a:t> class marks : public mm </a:t>
            </a:r>
          </a:p>
          <a:p>
            <a:pPr>
              <a:buFontTx/>
              <a:buNone/>
              <a:defRPr/>
            </a:pPr>
            <a:r>
              <a:rPr lang="en-US" sz="1400" dirty="0" smtClean="0"/>
              <a:t>      { </a:t>
            </a:r>
          </a:p>
          <a:p>
            <a:pPr>
              <a:buFontTx/>
              <a:buNone/>
              <a:defRPr/>
            </a:pPr>
            <a:r>
              <a:rPr lang="en-US" sz="1400" dirty="0" smtClean="0"/>
              <a:t>          protected: </a:t>
            </a:r>
          </a:p>
          <a:p>
            <a:pPr>
              <a:buFontTx/>
              <a:buNone/>
              <a:defRPr/>
            </a:pPr>
            <a:r>
              <a:rPr lang="en-US" sz="1400" dirty="0" smtClean="0"/>
              <a:t>          </a:t>
            </a:r>
            <a:r>
              <a:rPr lang="en-US" sz="1400" dirty="0" err="1" smtClean="0"/>
              <a:t>int</a:t>
            </a:r>
            <a:r>
              <a:rPr lang="en-US" sz="1400" dirty="0" smtClean="0"/>
              <a:t> sub1;</a:t>
            </a:r>
          </a:p>
          <a:p>
            <a:pPr>
              <a:buFontTx/>
              <a:buNone/>
              <a:defRPr/>
            </a:pPr>
            <a:r>
              <a:rPr lang="en-US" sz="1400" dirty="0" smtClean="0"/>
              <a:t>          </a:t>
            </a:r>
            <a:r>
              <a:rPr lang="en-US" sz="1400" dirty="0" err="1" smtClean="0"/>
              <a:t>int</a:t>
            </a:r>
            <a:r>
              <a:rPr lang="en-US" sz="1400" dirty="0" smtClean="0"/>
              <a:t> sub2;</a:t>
            </a:r>
          </a:p>
          <a:p>
            <a:pPr>
              <a:buFontTx/>
              <a:buNone/>
              <a:defRPr/>
            </a:pPr>
            <a:r>
              <a:rPr lang="en-US" sz="1400" dirty="0" smtClean="0"/>
              <a:t>          public:</a:t>
            </a:r>
          </a:p>
          <a:p>
            <a:pPr>
              <a:buFontTx/>
              <a:buNone/>
              <a:defRPr/>
            </a:pPr>
            <a:r>
              <a:rPr lang="en-US" sz="1400" dirty="0" smtClean="0"/>
              <a:t>          void </a:t>
            </a:r>
            <a:r>
              <a:rPr lang="en-US" sz="1400" dirty="0" err="1" smtClean="0"/>
              <a:t>get_marks</a:t>
            </a:r>
            <a:r>
              <a:rPr lang="en-US" sz="1400" dirty="0" smtClean="0"/>
              <a:t>(</a:t>
            </a:r>
            <a:r>
              <a:rPr lang="en-US" sz="1400" dirty="0" err="1" smtClean="0"/>
              <a:t>int</a:t>
            </a:r>
            <a:r>
              <a:rPr lang="en-US" sz="1400" dirty="0" smtClean="0"/>
              <a:t> </a:t>
            </a:r>
            <a:r>
              <a:rPr lang="en-US" sz="1400" dirty="0" err="1" smtClean="0"/>
              <a:t>x,int</a:t>
            </a:r>
            <a:r>
              <a:rPr lang="en-US" sz="1400" dirty="0" smtClean="0"/>
              <a:t> y)</a:t>
            </a:r>
          </a:p>
          <a:p>
            <a:pPr>
              <a:buFontTx/>
              <a:buNone/>
              <a:defRPr/>
            </a:pPr>
            <a:r>
              <a:rPr lang="en-US" sz="1400" dirty="0" smtClean="0"/>
              <a:t>        { sub1 = x;</a:t>
            </a:r>
          </a:p>
          <a:p>
            <a:pPr>
              <a:buFontTx/>
              <a:buNone/>
              <a:defRPr/>
            </a:pPr>
            <a:r>
              <a:rPr lang="en-US" sz="1400" dirty="0" smtClean="0"/>
              <a:t>           sub2 = y; }</a:t>
            </a:r>
          </a:p>
          <a:p>
            <a:pPr>
              <a:buFontTx/>
              <a:buNone/>
              <a:defRPr/>
            </a:pPr>
            <a:r>
              <a:rPr lang="en-US" sz="1400" dirty="0" smtClean="0"/>
              <a:t>           void </a:t>
            </a:r>
            <a:r>
              <a:rPr lang="en-US" sz="1400" dirty="0" err="1" smtClean="0"/>
              <a:t>put_marks</a:t>
            </a:r>
            <a:r>
              <a:rPr lang="en-US" sz="1400" dirty="0" smtClean="0"/>
              <a:t>(void) </a:t>
            </a:r>
          </a:p>
          <a:p>
            <a:pPr>
              <a:buFontTx/>
              <a:buNone/>
              <a:defRPr/>
            </a:pPr>
            <a:r>
              <a:rPr lang="en-US" sz="1400" dirty="0" smtClean="0"/>
              <a:t>              {</a:t>
            </a:r>
          </a:p>
          <a:p>
            <a:pPr>
              <a:buFontTx/>
              <a:buNone/>
              <a:defRPr/>
            </a:pPr>
            <a:r>
              <a:rPr lang="en-US" sz="1400" dirty="0" smtClean="0"/>
              <a:t>               </a:t>
            </a:r>
            <a:r>
              <a:rPr lang="en-US" sz="1400" dirty="0" err="1" smtClean="0"/>
              <a:t>cout</a:t>
            </a:r>
            <a:r>
              <a:rPr lang="en-US" sz="1400" dirty="0" smtClean="0"/>
              <a:t> &lt;&lt; "Subject 1:" &lt;&lt; sub1 &lt;&lt; "\n";</a:t>
            </a:r>
          </a:p>
          <a:p>
            <a:pPr>
              <a:buFontTx/>
              <a:buNone/>
              <a:defRPr/>
            </a:pPr>
            <a:r>
              <a:rPr lang="en-US" sz="1400" dirty="0" smtClean="0"/>
              <a:t>               </a:t>
            </a:r>
            <a:r>
              <a:rPr lang="en-US" sz="1400" dirty="0" err="1" smtClean="0"/>
              <a:t>cout</a:t>
            </a:r>
            <a:r>
              <a:rPr lang="en-US" sz="1400" dirty="0" smtClean="0"/>
              <a:t> &lt;&lt; "Subject 2:" &lt;&lt; sub2 &lt;&lt; "\n";</a:t>
            </a:r>
          </a:p>
          <a:p>
            <a:pPr>
              <a:buFontTx/>
              <a:buNone/>
              <a:defRPr/>
            </a:pPr>
            <a:r>
              <a:rPr lang="en-US" sz="1400" dirty="0" smtClean="0"/>
              <a:t>              }</a:t>
            </a:r>
          </a:p>
          <a:p>
            <a:pPr>
              <a:buFontTx/>
              <a:buNone/>
              <a:defRPr/>
            </a:pPr>
            <a:r>
              <a:rPr lang="en-US" sz="1400" dirty="0" smtClean="0"/>
              <a:t>       };</a:t>
            </a:r>
          </a:p>
          <a:p>
            <a:pPr>
              <a:buFontTx/>
              <a:buNone/>
              <a:defRPr/>
            </a:pPr>
            <a:r>
              <a:rPr lang="en-US" sz="1400" dirty="0" smtClean="0"/>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52400"/>
            <a:ext cx="4648200" cy="6553200"/>
          </a:xfrm>
        </p:spPr>
        <p:txBody>
          <a:bodyPr/>
          <a:lstStyle/>
          <a:p>
            <a:pPr>
              <a:buFontTx/>
              <a:buNone/>
              <a:defRPr/>
            </a:pPr>
            <a:r>
              <a:rPr lang="en-US" dirty="0" smtClean="0"/>
              <a:t>    </a:t>
            </a:r>
            <a:r>
              <a:rPr lang="en-US" sz="1600" dirty="0" smtClean="0"/>
              <a:t>class extra </a:t>
            </a:r>
          </a:p>
          <a:p>
            <a:pPr>
              <a:buFontTx/>
              <a:buNone/>
              <a:defRPr/>
            </a:pPr>
            <a:r>
              <a:rPr lang="en-US" sz="1600" dirty="0" smtClean="0"/>
              <a:t>       { </a:t>
            </a:r>
          </a:p>
          <a:p>
            <a:pPr>
              <a:buFontTx/>
              <a:buNone/>
              <a:defRPr/>
            </a:pPr>
            <a:r>
              <a:rPr lang="en-US" sz="1600" dirty="0" smtClean="0"/>
              <a:t>         protected: </a:t>
            </a:r>
          </a:p>
          <a:p>
            <a:pPr>
              <a:buFontTx/>
              <a:buNone/>
              <a:defRPr/>
            </a:pPr>
            <a:r>
              <a:rPr lang="en-US" sz="1600" dirty="0" smtClean="0"/>
              <a:t>         float e;</a:t>
            </a:r>
          </a:p>
          <a:p>
            <a:pPr>
              <a:buFontTx/>
              <a:buNone/>
              <a:defRPr/>
            </a:pPr>
            <a:r>
              <a:rPr lang="en-US" sz="1600" dirty="0" smtClean="0"/>
              <a:t>         public:</a:t>
            </a:r>
          </a:p>
          <a:p>
            <a:pPr>
              <a:buFontTx/>
              <a:buNone/>
              <a:defRPr/>
            </a:pPr>
            <a:r>
              <a:rPr lang="en-US" sz="1600" dirty="0" smtClean="0"/>
              <a:t>         void </a:t>
            </a:r>
            <a:r>
              <a:rPr lang="en-US" sz="1600" dirty="0" err="1" smtClean="0"/>
              <a:t>get_extra</a:t>
            </a:r>
            <a:r>
              <a:rPr lang="en-US" sz="1600" dirty="0" smtClean="0"/>
              <a:t>(float s) </a:t>
            </a:r>
          </a:p>
          <a:p>
            <a:pPr>
              <a:buFontTx/>
              <a:buNone/>
              <a:defRPr/>
            </a:pPr>
            <a:r>
              <a:rPr lang="en-US" sz="1600" dirty="0" smtClean="0"/>
              <a:t>         {e=s;} </a:t>
            </a:r>
          </a:p>
          <a:p>
            <a:pPr>
              <a:buFontTx/>
              <a:buNone/>
              <a:defRPr/>
            </a:pPr>
            <a:r>
              <a:rPr lang="en-US" sz="1600" dirty="0" smtClean="0"/>
              <a:t>         void </a:t>
            </a:r>
            <a:r>
              <a:rPr lang="en-US" sz="1600" dirty="0" err="1" smtClean="0"/>
              <a:t>put_extra</a:t>
            </a:r>
            <a:r>
              <a:rPr lang="en-US" sz="1600" dirty="0" smtClean="0"/>
              <a:t>(void) </a:t>
            </a:r>
          </a:p>
          <a:p>
            <a:pPr>
              <a:buFontTx/>
              <a:buNone/>
              <a:defRPr/>
            </a:pPr>
            <a:r>
              <a:rPr lang="en-US" sz="1600" dirty="0" smtClean="0"/>
              <a:t>        { </a:t>
            </a:r>
            <a:r>
              <a:rPr lang="en-US" sz="1600" dirty="0" err="1" smtClean="0"/>
              <a:t>cout</a:t>
            </a:r>
            <a:r>
              <a:rPr lang="en-US" sz="1600" dirty="0" smtClean="0"/>
              <a:t> &lt;&lt; "Extra Score::" &lt;&lt; e &lt;&lt; "\n";}</a:t>
            </a:r>
          </a:p>
          <a:p>
            <a:pPr>
              <a:buFontTx/>
              <a:buNone/>
              <a:defRPr/>
            </a:pPr>
            <a:r>
              <a:rPr lang="en-US" sz="1600" dirty="0" smtClean="0"/>
              <a:t>         }; </a:t>
            </a:r>
          </a:p>
          <a:p>
            <a:pPr>
              <a:buFontTx/>
              <a:buNone/>
              <a:defRPr/>
            </a:pPr>
            <a:r>
              <a:rPr lang="en-US" sz="1600" dirty="0" smtClean="0"/>
              <a:t>          class res : public marks, public extra{ </a:t>
            </a:r>
          </a:p>
          <a:p>
            <a:pPr>
              <a:buFontTx/>
              <a:buNone/>
              <a:defRPr/>
            </a:pPr>
            <a:r>
              <a:rPr lang="en-US" sz="1600" dirty="0" smtClean="0"/>
              <a:t>           protected:</a:t>
            </a:r>
          </a:p>
          <a:p>
            <a:pPr>
              <a:buFontTx/>
              <a:buNone/>
              <a:defRPr/>
            </a:pPr>
            <a:r>
              <a:rPr lang="en-US" sz="1600" dirty="0" smtClean="0"/>
              <a:t>           float tot; </a:t>
            </a:r>
          </a:p>
          <a:p>
            <a:pPr>
              <a:buFontTx/>
              <a:buNone/>
              <a:defRPr/>
            </a:pPr>
            <a:r>
              <a:rPr lang="en-US" sz="1600" dirty="0" smtClean="0"/>
              <a:t>           public: </a:t>
            </a:r>
          </a:p>
          <a:p>
            <a:pPr>
              <a:buFontTx/>
              <a:buNone/>
              <a:defRPr/>
            </a:pPr>
            <a:r>
              <a:rPr lang="en-US" sz="1600" dirty="0" smtClean="0"/>
              <a:t>           void </a:t>
            </a:r>
            <a:r>
              <a:rPr lang="en-US" sz="1600" dirty="0" err="1" smtClean="0"/>
              <a:t>disp</a:t>
            </a:r>
            <a:r>
              <a:rPr lang="en-US" sz="1600" dirty="0" smtClean="0"/>
              <a:t>(void)</a:t>
            </a:r>
          </a:p>
          <a:p>
            <a:pPr>
              <a:buFontTx/>
              <a:buNone/>
              <a:defRPr/>
            </a:pPr>
            <a:r>
              <a:rPr lang="en-US" sz="1600" dirty="0" smtClean="0"/>
              <a:t>           { tot = sub1+sub2+e; </a:t>
            </a:r>
          </a:p>
          <a:p>
            <a:pPr>
              <a:buFontTx/>
              <a:buNone/>
              <a:defRPr/>
            </a:pPr>
            <a:r>
              <a:rPr lang="en-US" sz="1600" dirty="0" smtClean="0"/>
              <a:t>              </a:t>
            </a:r>
            <a:r>
              <a:rPr lang="en-US" sz="1600" dirty="0" err="1" smtClean="0"/>
              <a:t>put_num</a:t>
            </a:r>
            <a:r>
              <a:rPr lang="en-US" sz="1600" dirty="0" smtClean="0"/>
              <a:t>(); </a:t>
            </a:r>
          </a:p>
          <a:p>
            <a:pPr>
              <a:buFontTx/>
              <a:buNone/>
              <a:defRPr/>
            </a:pPr>
            <a:r>
              <a:rPr lang="en-US" sz="1600" dirty="0" smtClean="0"/>
              <a:t>              </a:t>
            </a:r>
            <a:r>
              <a:rPr lang="en-US" sz="1600" dirty="0" err="1" smtClean="0"/>
              <a:t>put_marks</a:t>
            </a:r>
            <a:r>
              <a:rPr lang="en-US" sz="1600" dirty="0" smtClean="0"/>
              <a:t>(); </a:t>
            </a:r>
          </a:p>
          <a:p>
            <a:pPr>
              <a:buFontTx/>
              <a:buNone/>
              <a:defRPr/>
            </a:pPr>
            <a:r>
              <a:rPr lang="en-US" sz="1600" dirty="0" smtClean="0"/>
              <a:t>              </a:t>
            </a:r>
            <a:r>
              <a:rPr lang="en-US" sz="1600" dirty="0" err="1" smtClean="0"/>
              <a:t>put_extra</a:t>
            </a:r>
            <a:r>
              <a:rPr lang="en-US" sz="1600" dirty="0" smtClean="0"/>
              <a:t>(); </a:t>
            </a:r>
          </a:p>
          <a:p>
            <a:pPr>
              <a:buFontTx/>
              <a:buNone/>
              <a:defRPr/>
            </a:pPr>
            <a:r>
              <a:rPr lang="en-US" sz="1600" dirty="0" smtClean="0"/>
              <a:t>              </a:t>
            </a:r>
            <a:r>
              <a:rPr lang="en-US" sz="1600" dirty="0" err="1" smtClean="0"/>
              <a:t>cout</a:t>
            </a:r>
            <a:r>
              <a:rPr lang="en-US" sz="1600" dirty="0" smtClean="0"/>
              <a:t> &lt;&lt; "Total:"&lt;&lt; tot; }</a:t>
            </a:r>
          </a:p>
          <a:p>
            <a:pPr>
              <a:buFontTx/>
              <a:buNone/>
              <a:defRPr/>
            </a:pPr>
            <a:r>
              <a:rPr lang="en-US" sz="1600" dirty="0" smtClean="0"/>
              <a:t>         };</a:t>
            </a:r>
            <a:endParaRPr lang="en-US" sz="1400" dirty="0" smtClean="0"/>
          </a:p>
        </p:txBody>
      </p:sp>
      <p:sp>
        <p:nvSpPr>
          <p:cNvPr id="44035" name="Rounded Rectangle 3"/>
          <p:cNvSpPr>
            <a:spLocks noChangeArrowheads="1"/>
          </p:cNvSpPr>
          <p:nvPr/>
        </p:nvSpPr>
        <p:spPr bwMode="auto">
          <a:xfrm>
            <a:off x="5029200" y="152400"/>
            <a:ext cx="3352800" cy="3886200"/>
          </a:xfrm>
          <a:prstGeom prst="roundRect">
            <a:avLst>
              <a:gd name="adj" fmla="val 16667"/>
            </a:avLst>
          </a:prstGeom>
          <a:solidFill>
            <a:schemeClr val="accent1"/>
          </a:solidFill>
          <a:ln w="12700" algn="ctr">
            <a:solidFill>
              <a:schemeClr val="tx1"/>
            </a:solidFill>
            <a:round/>
            <a:headEnd type="none" w="sm" len="sm"/>
            <a:tailEnd type="none" w="sm" len="sm"/>
          </a:ln>
        </p:spPr>
        <p:txBody>
          <a:bodyPr wrap="none"/>
          <a:lstStyle/>
          <a:p>
            <a:r>
              <a:rPr lang="en-US" sz="2400"/>
              <a:t>int main() </a:t>
            </a:r>
          </a:p>
          <a:p>
            <a:r>
              <a:rPr lang="en-US" sz="2400"/>
              <a:t>{ </a:t>
            </a:r>
          </a:p>
          <a:p>
            <a:r>
              <a:rPr lang="en-US" sz="2400"/>
              <a:t>res std1;</a:t>
            </a:r>
          </a:p>
          <a:p>
            <a:r>
              <a:rPr lang="en-US" sz="2400"/>
              <a:t> std1.get_num(10);</a:t>
            </a:r>
          </a:p>
          <a:p>
            <a:r>
              <a:rPr lang="en-US" sz="2400"/>
              <a:t> std1.get_marks(10,20); </a:t>
            </a:r>
          </a:p>
          <a:p>
            <a:r>
              <a:rPr lang="en-US" sz="2400"/>
              <a:t> std1.get_extra(33.12); </a:t>
            </a:r>
          </a:p>
          <a:p>
            <a:r>
              <a:rPr lang="en-US" sz="2400"/>
              <a:t> std1.disp();</a:t>
            </a:r>
          </a:p>
          <a:p>
            <a:r>
              <a:rPr lang="en-US" sz="2400"/>
              <a:t> return 0;</a:t>
            </a:r>
          </a:p>
          <a:p>
            <a:r>
              <a:rPr lang="en-US" sz="2400"/>
              <a:t> } </a:t>
            </a:r>
          </a:p>
        </p:txBody>
      </p:sp>
      <p:sp>
        <p:nvSpPr>
          <p:cNvPr id="44036" name="Rounded Rectangle 4"/>
          <p:cNvSpPr>
            <a:spLocks noChangeArrowheads="1"/>
          </p:cNvSpPr>
          <p:nvPr/>
        </p:nvSpPr>
        <p:spPr bwMode="auto">
          <a:xfrm>
            <a:off x="5105400" y="4114800"/>
            <a:ext cx="3352800" cy="2590800"/>
          </a:xfrm>
          <a:prstGeom prst="roundRect">
            <a:avLst>
              <a:gd name="adj" fmla="val 16667"/>
            </a:avLst>
          </a:prstGeom>
          <a:solidFill>
            <a:schemeClr val="accent1"/>
          </a:solidFill>
          <a:ln w="12700" algn="ctr">
            <a:solidFill>
              <a:schemeClr val="tx1"/>
            </a:solidFill>
            <a:round/>
            <a:headEnd type="none" w="sm" len="sm"/>
            <a:tailEnd type="none" w="sm" len="sm"/>
          </a:ln>
        </p:spPr>
        <p:txBody>
          <a:bodyPr wrap="none"/>
          <a:lstStyle/>
          <a:p>
            <a:r>
              <a:rPr lang="en-US" sz="2400" b="1" u="sng"/>
              <a:t>Result:</a:t>
            </a:r>
            <a:r>
              <a:rPr lang="en-US" sz="2400"/>
              <a:t/>
            </a:r>
            <a:br>
              <a:rPr lang="en-US" sz="2400"/>
            </a:br>
            <a:r>
              <a:rPr lang="en-US" sz="2400"/>
              <a:t>Roll Number Is: 10 </a:t>
            </a:r>
          </a:p>
          <a:p>
            <a:r>
              <a:rPr lang="en-US" sz="2400"/>
              <a:t>Subject 1: 10 </a:t>
            </a:r>
          </a:p>
          <a:p>
            <a:r>
              <a:rPr lang="en-US" sz="2400"/>
              <a:t>Subject 2: 20</a:t>
            </a:r>
          </a:p>
          <a:p>
            <a:r>
              <a:rPr lang="en-US" sz="2400"/>
              <a:t> Extra score:33.12 </a:t>
            </a:r>
          </a:p>
          <a:p>
            <a:r>
              <a:rPr lang="en-US" sz="2400"/>
              <a:t>Total: 63.12</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1"/>
          </p:nvPr>
        </p:nvSpPr>
        <p:spPr>
          <a:xfrm>
            <a:off x="609600" y="381000"/>
            <a:ext cx="7772400" cy="5867400"/>
          </a:xfrm>
        </p:spPr>
        <p:txBody>
          <a:bodyPr/>
          <a:lstStyle/>
          <a:p>
            <a:pPr algn="just"/>
            <a:r>
              <a:rPr lang="en-US" sz="2400" smtClean="0"/>
              <a:t> In the above example the derived class "res" uses the function "put_num()". Here the "put_num()" function is derived first to class "marks". Then it is derived and used in class "res". This is an example of "multilevel inheritance-OOP's concept". But the class "extra" is inherited a single time in the class "res", an example for "Single Inheritance". Since this code uses both "multilevel" and "single" inheritance it is an example of "Hybrid Inheritance".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solidFill>
                  <a:srgbClr val="00B050"/>
                </a:solidFill>
                <a:latin typeface="Aparajita" pitchFamily="34" charset="0"/>
                <a:cs typeface="Aparajita" pitchFamily="34" charset="0"/>
              </a:rPr>
              <a:t>Polymorphism</a:t>
            </a:r>
            <a:endParaRPr lang="en-US" dirty="0"/>
          </a:p>
        </p:txBody>
      </p:sp>
      <p:sp>
        <p:nvSpPr>
          <p:cNvPr id="3" name="Content Placeholder 2"/>
          <p:cNvSpPr>
            <a:spLocks noGrp="1"/>
          </p:cNvSpPr>
          <p:nvPr>
            <p:ph idx="1"/>
          </p:nvPr>
        </p:nvSpPr>
        <p:spPr/>
        <p:txBody>
          <a:bodyPr>
            <a:normAutofit fontScale="70000" lnSpcReduction="20000"/>
          </a:bodyPr>
          <a:lstStyle/>
          <a:p>
            <a:r>
              <a:rPr lang="en-US" i="1" dirty="0" smtClean="0"/>
              <a:t>  Polymorphism means ‘</a:t>
            </a:r>
            <a:r>
              <a:rPr lang="en-US" b="1" i="1" dirty="0" smtClean="0"/>
              <a:t>having many forms</a:t>
            </a:r>
            <a:r>
              <a:rPr lang="en-US" i="1" dirty="0" smtClean="0"/>
              <a:t>’.</a:t>
            </a:r>
          </a:p>
          <a:p>
            <a:endParaRPr lang="en-US" i="1" dirty="0" smtClean="0"/>
          </a:p>
          <a:p>
            <a:r>
              <a:rPr lang="en-US" i="1" dirty="0" smtClean="0"/>
              <a:t> The polymorphism allows different objects to respond to the same operation in different ways, the response being specific to the type of object. </a:t>
            </a:r>
          </a:p>
          <a:p>
            <a:endParaRPr lang="en-US" i="1" dirty="0" smtClean="0"/>
          </a:p>
          <a:p>
            <a:r>
              <a:rPr lang="en-US" i="1" dirty="0" smtClean="0"/>
              <a:t>The different ways of using same function or operator depending on what they are operating on is called polymorphism. </a:t>
            </a:r>
          </a:p>
          <a:p>
            <a:r>
              <a:rPr lang="en-US" i="1" dirty="0" smtClean="0"/>
              <a:t>Example of polymorphism in OOP is </a:t>
            </a:r>
            <a:r>
              <a:rPr lang="en-US" b="1" i="1" dirty="0" smtClean="0"/>
              <a:t>operator overloading, function overloading</a:t>
            </a:r>
            <a:r>
              <a:rPr lang="en-US" i="1" dirty="0" smtClean="0"/>
              <a:t>. </a:t>
            </a:r>
          </a:p>
          <a:p>
            <a:endParaRPr lang="en-US" i="1" dirty="0" smtClean="0"/>
          </a:p>
          <a:p>
            <a:r>
              <a:rPr lang="en-US" i="1" dirty="0" smtClean="0"/>
              <a:t>Still another type of polymorphism exist which is achieved at run time also called dynamic binding. </a:t>
            </a:r>
          </a:p>
          <a:p>
            <a:endParaRPr lang="en-US" i="1" dirty="0" smtClean="0"/>
          </a:p>
          <a:p>
            <a:r>
              <a:rPr lang="en-US" i="1" dirty="0" smtClean="0"/>
              <a:t>For example operator symbol ‘+’ is used for arithmetic operation between two numbers, however by overloading it can be used over Complex Object like currency that has Rs and Paisa as its attributes, complex number that has real part and imaginary  part as attributes. </a:t>
            </a:r>
            <a:endParaRPr lang="en-US" i="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solidFill>
                  <a:srgbClr val="00B050"/>
                </a:solidFill>
                <a:latin typeface="Aparajita" pitchFamily="34" charset="0"/>
                <a:cs typeface="Aparajita" pitchFamily="34" charset="0"/>
              </a:rPr>
              <a:t>Polymorphism</a:t>
            </a:r>
            <a:endParaRPr lang="en-US" dirty="0"/>
          </a:p>
        </p:txBody>
      </p:sp>
      <p:sp>
        <p:nvSpPr>
          <p:cNvPr id="3" name="Content Placeholder 2"/>
          <p:cNvSpPr>
            <a:spLocks noGrp="1"/>
          </p:cNvSpPr>
          <p:nvPr>
            <p:ph idx="1"/>
          </p:nvPr>
        </p:nvSpPr>
        <p:spPr/>
        <p:txBody>
          <a:bodyPr/>
          <a:lstStyle/>
          <a:p>
            <a:r>
              <a:rPr lang="en-US" dirty="0" smtClean="0"/>
              <a:t>By overloading same operator ‘+’ can be used for different purpose like concatenation of strings. </a:t>
            </a:r>
          </a:p>
          <a:p>
            <a:endParaRPr lang="en-US" dirty="0" smtClean="0"/>
          </a:p>
          <a:p>
            <a:r>
              <a:rPr lang="en-US" dirty="0" smtClean="0"/>
              <a:t>When same function name is used in defining different function to operate on different data (type or number of data) then this feature of polymorphism is function overloading.</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solidFill>
                  <a:srgbClr val="00B050"/>
                </a:solidFill>
                <a:latin typeface="Aparajita" pitchFamily="34" charset="0"/>
                <a:cs typeface="Aparajita" pitchFamily="34" charset="0"/>
              </a:rPr>
              <a:t>Encapsulation</a:t>
            </a:r>
            <a:endParaRPr lang="en-US" dirty="0"/>
          </a:p>
        </p:txBody>
      </p:sp>
      <p:sp>
        <p:nvSpPr>
          <p:cNvPr id="3" name="Content Placeholder 2"/>
          <p:cNvSpPr>
            <a:spLocks noGrp="1"/>
          </p:cNvSpPr>
          <p:nvPr>
            <p:ph idx="1"/>
          </p:nvPr>
        </p:nvSpPr>
        <p:spPr/>
        <p:txBody>
          <a:bodyPr>
            <a:normAutofit fontScale="77500" lnSpcReduction="20000"/>
          </a:bodyPr>
          <a:lstStyle/>
          <a:p>
            <a:r>
              <a:rPr lang="en-US" i="1" dirty="0" smtClean="0"/>
              <a:t> </a:t>
            </a:r>
            <a:r>
              <a:rPr lang="en-US" sz="3600" b="1" i="1" dirty="0" smtClean="0"/>
              <a:t>Encapsulation and data hiding: </a:t>
            </a:r>
          </a:p>
          <a:p>
            <a:r>
              <a:rPr lang="en-US" i="1" dirty="0" smtClean="0"/>
              <a:t>The mechanism of wrapping up of data and function into a single unit is called encapsulation. </a:t>
            </a:r>
          </a:p>
          <a:p>
            <a:endParaRPr lang="en-US" i="1" dirty="0" smtClean="0"/>
          </a:p>
          <a:p>
            <a:r>
              <a:rPr lang="en-US" i="1" dirty="0" smtClean="0"/>
              <a:t>Because of encapsulation data and its manipulating function can be kept together. </a:t>
            </a:r>
          </a:p>
          <a:p>
            <a:endParaRPr lang="en-US" i="1" dirty="0" smtClean="0"/>
          </a:p>
          <a:p>
            <a:r>
              <a:rPr lang="en-US" i="1" dirty="0" smtClean="0"/>
              <a:t>We can assume encapsulation as a protective wrapper that prevents the data being accessed by other code defined outside the wrapper. </a:t>
            </a:r>
          </a:p>
          <a:p>
            <a:endParaRPr lang="en-US" i="1" dirty="0" smtClean="0"/>
          </a:p>
          <a:p>
            <a:r>
              <a:rPr lang="en-US" i="1" dirty="0" smtClean="0"/>
              <a:t>By making use of encapsulation we can easily achieve </a:t>
            </a:r>
            <a:r>
              <a:rPr lang="en-US" b="1" i="1" dirty="0" smtClean="0"/>
              <a:t>abstraction</a:t>
            </a:r>
            <a:r>
              <a:rPr lang="en-US" i="1" dirty="0" smtClean="0"/>
              <a:t>. </a:t>
            </a:r>
          </a:p>
          <a:p>
            <a:endParaRPr lang="en-US" i="1" dirty="0" smtClean="0"/>
          </a:p>
          <a:p>
            <a:r>
              <a:rPr lang="en-US" i="1" dirty="0" smtClean="0"/>
              <a:t>The purpose of a class is to encapsulate complexity. Each data or function in a class can be marked as </a:t>
            </a:r>
            <a:r>
              <a:rPr lang="en-US" b="1" i="1" dirty="0" smtClean="0"/>
              <a:t>private or public</a:t>
            </a:r>
            <a:r>
              <a:rPr lang="en-US" i="1" dirty="0" smtClean="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solidFill>
                  <a:srgbClr val="00B050"/>
                </a:solidFill>
                <a:latin typeface="Aparajita" pitchFamily="34" charset="0"/>
                <a:cs typeface="Aparajita" pitchFamily="34" charset="0"/>
              </a:rPr>
              <a:t>Encapsulation</a:t>
            </a:r>
            <a:endParaRPr lang="en-US" dirty="0"/>
          </a:p>
        </p:txBody>
      </p:sp>
      <p:sp>
        <p:nvSpPr>
          <p:cNvPr id="3" name="Content Placeholder 2"/>
          <p:cNvSpPr>
            <a:spLocks noGrp="1"/>
          </p:cNvSpPr>
          <p:nvPr>
            <p:ph idx="1"/>
          </p:nvPr>
        </p:nvSpPr>
        <p:spPr/>
        <p:txBody>
          <a:bodyPr>
            <a:normAutofit fontScale="92500" lnSpcReduction="10000"/>
          </a:bodyPr>
          <a:lstStyle/>
          <a:p>
            <a:r>
              <a:rPr lang="en-US" i="1" dirty="0" smtClean="0"/>
              <a:t> The public interface of a class represents everything that external users of the class may know about the data and function. </a:t>
            </a:r>
          </a:p>
          <a:p>
            <a:endParaRPr lang="en-US" i="1" dirty="0" smtClean="0"/>
          </a:p>
          <a:p>
            <a:r>
              <a:rPr lang="en-US" i="1" dirty="0" smtClean="0"/>
              <a:t>The private function and data can only be accessed by code that is a member of a class.</a:t>
            </a:r>
          </a:p>
          <a:p>
            <a:endParaRPr lang="en-US" i="1" dirty="0" smtClean="0"/>
          </a:p>
          <a:p>
            <a:r>
              <a:rPr lang="en-US" i="1" dirty="0" smtClean="0"/>
              <a:t> The code other than member of a class cannot access a private function or data. This insulation of data from direct access by the program is called </a:t>
            </a:r>
            <a:r>
              <a:rPr lang="en-US" b="1" i="1" dirty="0" smtClean="0"/>
              <a:t>data hiding</a:t>
            </a:r>
            <a:r>
              <a:rPr lang="en-US" i="1" dirty="0" smtClean="0"/>
              <a:t>. After hiding data by making them private, it is then safe from accidental alteration.</a:t>
            </a:r>
          </a:p>
          <a:p>
            <a:endParaRPr lang="en-US" i="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Abstraction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Abstraction is representing essential features of an object without including the background details or explanation. </a:t>
            </a:r>
          </a:p>
          <a:p>
            <a:endParaRPr lang="en-US" dirty="0" smtClean="0"/>
          </a:p>
          <a:p>
            <a:r>
              <a:rPr lang="en-US" dirty="0" smtClean="0"/>
              <a:t>It focuses the outside view of an object, separating its essential behavior from its implementation. </a:t>
            </a:r>
          </a:p>
          <a:p>
            <a:endParaRPr lang="en-US" dirty="0" smtClean="0"/>
          </a:p>
          <a:p>
            <a:r>
              <a:rPr lang="en-US" dirty="0" smtClean="0"/>
              <a:t>We can manage complexity through abstraction. Operating System like Windows, UNIX provides abstraction to the user. </a:t>
            </a:r>
          </a:p>
          <a:p>
            <a:endParaRPr lang="en-US" dirty="0" smtClean="0"/>
          </a:p>
          <a:p>
            <a:r>
              <a:rPr lang="en-US" dirty="0" smtClean="0"/>
              <a:t>The user can view his files and folders without knowing internal detail of Hard disk like the sector number, track number, cylinder number or head number. </a:t>
            </a:r>
          </a:p>
          <a:p>
            <a:endParaRPr lang="en-US" dirty="0" smtClean="0"/>
          </a:p>
          <a:p>
            <a:r>
              <a:rPr lang="en-US" dirty="0" smtClean="0"/>
              <a:t>Operating System hides the truth about the disk hardware and presents a simple file-oriented interface. </a:t>
            </a:r>
          </a:p>
          <a:p>
            <a:endParaRPr lang="en-US" dirty="0" smtClean="0"/>
          </a:p>
          <a:p>
            <a:r>
              <a:rPr lang="en-US" dirty="0" smtClean="0"/>
              <a:t>The class is a construct in object oriented programming for creating user-defined data for abstraction. When data and it operation are presented together, the construct is call ADT (Abstract Data Type). In OOP classes are used in creating ADT.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85800" y="152400"/>
            <a:ext cx="7772400" cy="685800"/>
          </a:xfrm>
        </p:spPr>
        <p:txBody>
          <a:bodyPr>
            <a:normAutofit fontScale="90000"/>
          </a:bodyPr>
          <a:lstStyle/>
          <a:p>
            <a:pPr eaLnBrk="1" hangingPunct="1"/>
            <a:r>
              <a:rPr lang="en-US" b="1" dirty="0" smtClean="0">
                <a:solidFill>
                  <a:srgbClr val="0070C0"/>
                </a:solidFill>
              </a:rPr>
              <a:t>Example:</a:t>
            </a:r>
            <a:endParaRPr lang="en-US" dirty="0" smtClean="0">
              <a:solidFill>
                <a:srgbClr val="0070C0"/>
              </a:solidFill>
            </a:endParaRPr>
          </a:p>
        </p:txBody>
      </p:sp>
      <p:sp>
        <p:nvSpPr>
          <p:cNvPr id="8195" name="Content Placeholder 2"/>
          <p:cNvSpPr>
            <a:spLocks noGrp="1"/>
          </p:cNvSpPr>
          <p:nvPr>
            <p:ph idx="1"/>
          </p:nvPr>
        </p:nvSpPr>
        <p:spPr>
          <a:xfrm>
            <a:off x="304800" y="762000"/>
            <a:ext cx="8458200" cy="5943600"/>
          </a:xfrm>
        </p:spPr>
        <p:txBody>
          <a:bodyPr/>
          <a:lstStyle/>
          <a:p>
            <a:pPr eaLnBrk="1" hangingPunct="1">
              <a:buFontTx/>
              <a:buNone/>
            </a:pPr>
            <a:r>
              <a:rPr lang="en-US" sz="2000" dirty="0" smtClean="0"/>
              <a:t>    #include &lt;</a:t>
            </a:r>
            <a:r>
              <a:rPr lang="en-US" sz="2000" dirty="0" err="1" smtClean="0"/>
              <a:t>iostream.h</a:t>
            </a:r>
            <a:r>
              <a:rPr lang="en-US" sz="2000" dirty="0" smtClean="0"/>
              <a:t>&gt; </a:t>
            </a:r>
          </a:p>
          <a:p>
            <a:pPr eaLnBrk="1" hangingPunct="1">
              <a:buFontTx/>
              <a:buNone/>
            </a:pPr>
            <a:r>
              <a:rPr lang="en-US" sz="2000" dirty="0" smtClean="0"/>
              <a:t>     class </a:t>
            </a:r>
            <a:r>
              <a:rPr lang="en-US" sz="2000" dirty="0" err="1" smtClean="0"/>
              <a:t>dat</a:t>
            </a:r>
            <a:r>
              <a:rPr lang="en-US" sz="2000" dirty="0" smtClean="0"/>
              <a:t> </a:t>
            </a:r>
          </a:p>
          <a:p>
            <a:pPr eaLnBrk="1" hangingPunct="1">
              <a:buFontTx/>
              <a:buNone/>
            </a:pPr>
            <a:r>
              <a:rPr lang="en-US" sz="2000" dirty="0" smtClean="0"/>
              <a:t>     { </a:t>
            </a:r>
          </a:p>
          <a:p>
            <a:pPr eaLnBrk="1" hangingPunct="1">
              <a:buFontTx/>
              <a:buNone/>
            </a:pPr>
            <a:r>
              <a:rPr lang="en-US" sz="2000" dirty="0" smtClean="0"/>
              <a:t>      private:      </a:t>
            </a:r>
            <a:r>
              <a:rPr lang="en-US" sz="2000" dirty="0" err="1" smtClean="0"/>
              <a:t>int</a:t>
            </a:r>
            <a:r>
              <a:rPr lang="en-US" sz="2000" dirty="0" smtClean="0"/>
              <a:t> </a:t>
            </a:r>
            <a:r>
              <a:rPr lang="en-US" sz="2000" dirty="0" err="1" smtClean="0"/>
              <a:t>sdata</a:t>
            </a:r>
            <a:r>
              <a:rPr lang="en-US" sz="2000" dirty="0" smtClean="0"/>
              <a:t>; </a:t>
            </a:r>
          </a:p>
          <a:p>
            <a:pPr eaLnBrk="1" hangingPunct="1">
              <a:buFontTx/>
              <a:buNone/>
            </a:pPr>
            <a:r>
              <a:rPr lang="en-US" sz="2000" dirty="0" smtClean="0"/>
              <a:t>      public:      void </a:t>
            </a:r>
            <a:r>
              <a:rPr lang="en-US" sz="2000" dirty="0" err="1" smtClean="0"/>
              <a:t>setdat</a:t>
            </a:r>
            <a:r>
              <a:rPr lang="en-US" sz="2000" dirty="0" smtClean="0"/>
              <a:t>( </a:t>
            </a:r>
            <a:r>
              <a:rPr lang="en-US" sz="2000" dirty="0" err="1" smtClean="0"/>
              <a:t>int</a:t>
            </a:r>
            <a:r>
              <a:rPr lang="en-US" sz="2000" dirty="0" smtClean="0"/>
              <a:t> a)</a:t>
            </a:r>
          </a:p>
          <a:p>
            <a:pPr eaLnBrk="1" hangingPunct="1">
              <a:buFontTx/>
              <a:buNone/>
            </a:pPr>
            <a:r>
              <a:rPr lang="en-US" sz="2000" dirty="0" smtClean="0"/>
              <a:t>      { </a:t>
            </a:r>
          </a:p>
          <a:p>
            <a:pPr eaLnBrk="1" hangingPunct="1">
              <a:buFontTx/>
              <a:buNone/>
            </a:pPr>
            <a:r>
              <a:rPr lang="en-US" sz="2000" dirty="0" smtClean="0"/>
              <a:t>        </a:t>
            </a:r>
            <a:r>
              <a:rPr lang="en-US" sz="2000" dirty="0" err="1" smtClean="0"/>
              <a:t>sdata</a:t>
            </a:r>
            <a:r>
              <a:rPr lang="en-US" sz="2000" dirty="0" smtClean="0"/>
              <a:t> =a; </a:t>
            </a:r>
          </a:p>
          <a:p>
            <a:pPr eaLnBrk="1" hangingPunct="1">
              <a:buFontTx/>
              <a:buNone/>
            </a:pPr>
            <a:r>
              <a:rPr lang="en-US" sz="2000" dirty="0" smtClean="0"/>
              <a:t>      } </a:t>
            </a:r>
          </a:p>
          <a:p>
            <a:pPr eaLnBrk="1" hangingPunct="1">
              <a:buFontTx/>
              <a:buNone/>
            </a:pPr>
            <a:r>
              <a:rPr lang="en-US" sz="2000" dirty="0" smtClean="0"/>
              <a:t>      void show( ) </a:t>
            </a:r>
          </a:p>
          <a:p>
            <a:pPr eaLnBrk="1" hangingPunct="1">
              <a:buFontTx/>
              <a:buNone/>
            </a:pPr>
            <a:r>
              <a:rPr lang="en-US" sz="2000" dirty="0" smtClean="0"/>
              <a:t>      {</a:t>
            </a:r>
          </a:p>
          <a:p>
            <a:pPr eaLnBrk="1" hangingPunct="1">
              <a:buFontTx/>
              <a:buNone/>
            </a:pPr>
            <a:r>
              <a:rPr lang="en-US" sz="2000" dirty="0" smtClean="0"/>
              <a:t>       </a:t>
            </a:r>
            <a:r>
              <a:rPr lang="en-US" sz="2000" dirty="0" err="1" smtClean="0"/>
              <a:t>cout</a:t>
            </a:r>
            <a:r>
              <a:rPr lang="en-US" sz="2000" dirty="0" smtClean="0"/>
              <a:t> &lt;&lt; "\</a:t>
            </a:r>
            <a:r>
              <a:rPr lang="en-US" sz="2000" dirty="0" err="1" smtClean="0"/>
              <a:t>nSet</a:t>
            </a:r>
            <a:r>
              <a:rPr lang="en-US" sz="2000" dirty="0" smtClean="0"/>
              <a:t> data is " &lt;&lt; </a:t>
            </a:r>
            <a:r>
              <a:rPr lang="en-US" sz="2000" dirty="0" err="1" smtClean="0"/>
              <a:t>sdata</a:t>
            </a:r>
            <a:r>
              <a:rPr lang="en-US" sz="2000" dirty="0" smtClean="0"/>
              <a:t>;</a:t>
            </a:r>
          </a:p>
          <a:p>
            <a:pPr eaLnBrk="1" hangingPunct="1">
              <a:buFontTx/>
              <a:buNone/>
            </a:pPr>
            <a:r>
              <a:rPr lang="en-US" sz="2000" dirty="0" smtClean="0"/>
              <a:t>      } </a:t>
            </a:r>
          </a:p>
          <a:p>
            <a:pPr eaLnBrk="1" hangingPunct="1">
              <a:buFontTx/>
              <a:buNone/>
            </a:pPr>
            <a:r>
              <a:rPr lang="en-US" sz="2000" dirty="0" smtClean="0"/>
              <a:t>      }; </a:t>
            </a:r>
          </a:p>
        </p:txBody>
      </p:sp>
      <p:sp>
        <p:nvSpPr>
          <p:cNvPr id="4" name="Rounded Rectangle 3"/>
          <p:cNvSpPr/>
          <p:nvPr/>
        </p:nvSpPr>
        <p:spPr bwMode="auto">
          <a:xfrm>
            <a:off x="6019800" y="1219200"/>
            <a:ext cx="2362200" cy="2743200"/>
          </a:xfrm>
          <a:prstGeom prst="round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lstStyle/>
          <a:p>
            <a:pPr>
              <a:defRPr/>
            </a:pPr>
            <a:r>
              <a:rPr lang="en-US" sz="2000" dirty="0"/>
              <a:t>void main()</a:t>
            </a:r>
          </a:p>
          <a:p>
            <a:pPr>
              <a:defRPr/>
            </a:pPr>
            <a:r>
              <a:rPr lang="en-US" sz="2000" dirty="0"/>
              <a:t> { </a:t>
            </a:r>
          </a:p>
          <a:p>
            <a:pPr>
              <a:defRPr/>
            </a:pPr>
            <a:r>
              <a:rPr lang="en-US" sz="2000" dirty="0" err="1"/>
              <a:t>dat</a:t>
            </a:r>
            <a:r>
              <a:rPr lang="en-US" sz="2000" dirty="0"/>
              <a:t> </a:t>
            </a:r>
            <a:r>
              <a:rPr lang="en-US" sz="2000" dirty="0" err="1"/>
              <a:t>x,y</a:t>
            </a:r>
            <a:r>
              <a:rPr lang="en-US" sz="2000" dirty="0"/>
              <a:t>; </a:t>
            </a:r>
          </a:p>
          <a:p>
            <a:pPr>
              <a:defRPr/>
            </a:pPr>
            <a:r>
              <a:rPr lang="en-US" sz="2000" dirty="0" err="1"/>
              <a:t>x.setdat</a:t>
            </a:r>
            <a:r>
              <a:rPr lang="en-US" sz="2000" dirty="0"/>
              <a:t>(1000); </a:t>
            </a:r>
          </a:p>
          <a:p>
            <a:pPr>
              <a:defRPr/>
            </a:pPr>
            <a:r>
              <a:rPr lang="en-US" sz="2000" dirty="0" err="1"/>
              <a:t>y.setdat</a:t>
            </a:r>
            <a:r>
              <a:rPr lang="en-US" sz="2000" dirty="0"/>
              <a:t>(1245); </a:t>
            </a:r>
          </a:p>
          <a:p>
            <a:pPr>
              <a:defRPr/>
            </a:pPr>
            <a:r>
              <a:rPr lang="en-US" sz="2000" dirty="0" err="1"/>
              <a:t>x.show</a:t>
            </a:r>
            <a:r>
              <a:rPr lang="en-US" sz="2000" dirty="0"/>
              <a:t>();</a:t>
            </a:r>
          </a:p>
          <a:p>
            <a:pPr>
              <a:defRPr/>
            </a:pPr>
            <a:r>
              <a:rPr lang="en-US" sz="2000" dirty="0"/>
              <a:t> </a:t>
            </a:r>
            <a:r>
              <a:rPr lang="en-US" sz="2000" dirty="0" err="1"/>
              <a:t>y.show</a:t>
            </a:r>
            <a:r>
              <a:rPr lang="en-US" sz="2000" dirty="0"/>
              <a:t>(); }</a:t>
            </a:r>
            <a:endParaRPr lang="en-US" sz="2000" dirty="0">
              <a:solidFill>
                <a:schemeClr val="tx1"/>
              </a:solidFill>
            </a:endParaRPr>
          </a:p>
        </p:txBody>
      </p:sp>
      <p:sp>
        <p:nvSpPr>
          <p:cNvPr id="7" name="Rounded Rectangle 6"/>
          <p:cNvSpPr/>
          <p:nvPr/>
        </p:nvSpPr>
        <p:spPr bwMode="auto">
          <a:xfrm>
            <a:off x="5943600" y="4191000"/>
            <a:ext cx="2362200" cy="1828800"/>
          </a:xfrm>
          <a:prstGeom prst="roundRect">
            <a:avLst/>
          </a:prstGeom>
          <a:ln>
            <a:headEnd type="none" w="sm" len="sm"/>
            <a:tailEnd type="none" w="sm" len="sm"/>
          </a:ln>
        </p:spPr>
        <p:style>
          <a:lnRef idx="3">
            <a:schemeClr val="lt1"/>
          </a:lnRef>
          <a:fillRef idx="1">
            <a:schemeClr val="accent6"/>
          </a:fillRef>
          <a:effectRef idx="1">
            <a:schemeClr val="accent6"/>
          </a:effectRef>
          <a:fontRef idx="minor">
            <a:schemeClr val="lt1"/>
          </a:fontRef>
        </p:style>
        <p:txBody>
          <a:bodyPr wrap="none"/>
          <a:lstStyle/>
          <a:p>
            <a:pPr>
              <a:defRPr/>
            </a:pPr>
            <a:r>
              <a:rPr lang="en-US" sz="2000" b="1" u="sng" dirty="0">
                <a:solidFill>
                  <a:srgbClr val="00B050"/>
                </a:solidFill>
              </a:rPr>
              <a:t>Result:</a:t>
            </a:r>
          </a:p>
          <a:p>
            <a:pPr>
              <a:defRPr/>
            </a:pPr>
            <a:r>
              <a:rPr lang="en-US" sz="1100" b="1" u="sng" dirty="0"/>
              <a:t> </a:t>
            </a:r>
            <a:r>
              <a:rPr lang="en-US" sz="2000" dirty="0"/>
              <a:t/>
            </a:r>
            <a:br>
              <a:rPr lang="en-US" sz="2000" dirty="0"/>
            </a:br>
            <a:r>
              <a:rPr lang="en-US" sz="2000" dirty="0">
                <a:solidFill>
                  <a:schemeClr val="accent1">
                    <a:lumMod val="40000"/>
                    <a:lumOff val="60000"/>
                  </a:schemeClr>
                </a:solidFill>
              </a:rPr>
              <a:t>Set Data is:1000 </a:t>
            </a:r>
          </a:p>
          <a:p>
            <a:pPr>
              <a:defRPr/>
            </a:pPr>
            <a:r>
              <a:rPr lang="en-US" sz="2000" dirty="0">
                <a:solidFill>
                  <a:schemeClr val="accent1">
                    <a:lumMod val="40000"/>
                    <a:lumOff val="60000"/>
                  </a:schemeClr>
                </a:solidFill>
              </a:rPr>
              <a:t> Set Data is:1245</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Abstraction</a:t>
            </a:r>
            <a:endParaRPr lang="en-US" dirty="0"/>
          </a:p>
        </p:txBody>
      </p:sp>
      <p:sp>
        <p:nvSpPr>
          <p:cNvPr id="3" name="Content Placeholder 2"/>
          <p:cNvSpPr>
            <a:spLocks noGrp="1"/>
          </p:cNvSpPr>
          <p:nvPr>
            <p:ph idx="1"/>
          </p:nvPr>
        </p:nvSpPr>
        <p:spPr/>
        <p:txBody>
          <a:bodyPr/>
          <a:lstStyle/>
          <a:p>
            <a:r>
              <a:rPr lang="en-US" dirty="0" smtClean="0"/>
              <a:t> </a:t>
            </a:r>
            <a:r>
              <a:rPr lang="en-US" b="1" dirty="0" smtClean="0"/>
              <a:t>For example</a:t>
            </a:r>
            <a:r>
              <a:rPr lang="en-US" dirty="0" smtClean="0"/>
              <a:t>, a student class can be made and can be available to be used in programs. </a:t>
            </a:r>
          </a:p>
          <a:p>
            <a:r>
              <a:rPr lang="en-US" dirty="0" smtClean="0"/>
              <a:t>The programmer can implement the class in creating objects and its manipulation without knowing its implementation. </a:t>
            </a:r>
          </a:p>
          <a:p>
            <a:r>
              <a:rPr lang="en-US" dirty="0" smtClean="0"/>
              <a:t>The program can use the function </a:t>
            </a:r>
            <a:r>
              <a:rPr lang="en-US" dirty="0" err="1" smtClean="0"/>
              <a:t>Sort_name</a:t>
            </a:r>
            <a:r>
              <a:rPr lang="en-US" dirty="0" smtClean="0"/>
              <a:t>() to sort the names in alphabetical order without knowing whether the implementation uses bubble sort, merge sort, quick sort algorithms. </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u="sng" dirty="0"/>
          </a:p>
        </p:txBody>
      </p:sp>
      <p:sp>
        <p:nvSpPr>
          <p:cNvPr id="4" name="Rectangle 3"/>
          <p:cNvSpPr/>
          <p:nvPr/>
        </p:nvSpPr>
        <p:spPr>
          <a:xfrm>
            <a:off x="1279690" y="2551837"/>
            <a:ext cx="6584623" cy="3631763"/>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buNone/>
            </a:pPr>
            <a:r>
              <a:rPr lang="en-US" sz="11500" b="1" u="sng"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Q &amp;&amp; A ?</a:t>
            </a:r>
          </a:p>
          <a:p>
            <a:pPr algn="ctr">
              <a:buNone/>
            </a:pPr>
            <a:r>
              <a:rPr lang="en-US" sz="11500" b="1" u="sng"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Thanks</a:t>
            </a:r>
            <a:endParaRPr lang="en-US" sz="115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685800" y="533400"/>
            <a:ext cx="7772400" cy="4648200"/>
          </a:xfrm>
        </p:spPr>
        <p:txBody>
          <a:bodyPr/>
          <a:lstStyle/>
          <a:p>
            <a:pPr eaLnBrk="1" hangingPunct="1"/>
            <a:r>
              <a:rPr lang="en-US" sz="2400" smtClean="0"/>
              <a:t>In the above class example the "private" object "sdata" is used only within the function. But the functions "setdat", "show" are used in the main function since they are "public".</a:t>
            </a:r>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85800" y="152400"/>
            <a:ext cx="7772400" cy="762000"/>
          </a:xfrm>
        </p:spPr>
        <p:txBody>
          <a:bodyPr>
            <a:normAutofit fontScale="90000"/>
          </a:bodyPr>
          <a:lstStyle/>
          <a:p>
            <a:pPr eaLnBrk="1" hangingPunct="1"/>
            <a:r>
              <a:rPr lang="en-US" b="1" dirty="0" smtClean="0">
                <a:solidFill>
                  <a:srgbClr val="0070C0"/>
                </a:solidFill>
              </a:rPr>
              <a:t>Access </a:t>
            </a:r>
            <a:r>
              <a:rPr lang="en-US" b="1" dirty="0" err="1" smtClean="0">
                <a:solidFill>
                  <a:srgbClr val="0070C0"/>
                </a:solidFill>
              </a:rPr>
              <a:t>specifiers</a:t>
            </a:r>
            <a:endParaRPr lang="en-US" dirty="0" smtClean="0">
              <a:solidFill>
                <a:srgbClr val="0070C0"/>
              </a:solidFill>
            </a:endParaRPr>
          </a:p>
        </p:txBody>
      </p:sp>
      <p:sp>
        <p:nvSpPr>
          <p:cNvPr id="3" name="Content Placeholder 2"/>
          <p:cNvSpPr>
            <a:spLocks noGrp="1"/>
          </p:cNvSpPr>
          <p:nvPr>
            <p:ph idx="1"/>
          </p:nvPr>
        </p:nvSpPr>
        <p:spPr>
          <a:xfrm>
            <a:off x="685800" y="914400"/>
            <a:ext cx="7772400" cy="5562600"/>
          </a:xfrm>
        </p:spPr>
        <p:txBody>
          <a:bodyPr/>
          <a:lstStyle/>
          <a:p>
            <a:pPr algn="just" eaLnBrk="1" hangingPunct="1">
              <a:defRPr/>
            </a:pPr>
            <a:r>
              <a:rPr lang="en-US" sz="2400" dirty="0" smtClean="0"/>
              <a:t>defines the access rights for the statements or functions that follows it until another access </a:t>
            </a:r>
            <a:r>
              <a:rPr lang="en-US" sz="2400" dirty="0" err="1" smtClean="0"/>
              <a:t>specifier</a:t>
            </a:r>
            <a:r>
              <a:rPr lang="en-US" sz="2400" dirty="0" smtClean="0"/>
              <a:t> or till the end of a class. The three types of access </a:t>
            </a:r>
            <a:r>
              <a:rPr lang="en-US" sz="2400" dirty="0" err="1" smtClean="0"/>
              <a:t>specifiers</a:t>
            </a:r>
            <a:r>
              <a:rPr lang="en-US" sz="2400" dirty="0" smtClean="0"/>
              <a:t> are "</a:t>
            </a:r>
            <a:r>
              <a:rPr lang="en-US" sz="2400" dirty="0" smtClean="0">
                <a:solidFill>
                  <a:schemeClr val="tx2">
                    <a:lumMod val="60000"/>
                    <a:lumOff val="40000"/>
                  </a:schemeClr>
                </a:solidFill>
              </a:rPr>
              <a:t>private</a:t>
            </a:r>
            <a:r>
              <a:rPr lang="en-US" sz="2400" dirty="0" smtClean="0"/>
              <a:t>", "</a:t>
            </a:r>
            <a:r>
              <a:rPr lang="en-US" sz="2400" dirty="0" smtClean="0">
                <a:solidFill>
                  <a:schemeClr val="tx2">
                    <a:lumMod val="60000"/>
                    <a:lumOff val="40000"/>
                  </a:schemeClr>
                </a:solidFill>
              </a:rPr>
              <a:t>public</a:t>
            </a:r>
            <a:r>
              <a:rPr lang="en-US" sz="2400" dirty="0" smtClean="0"/>
              <a:t>", "</a:t>
            </a:r>
            <a:r>
              <a:rPr lang="en-US" sz="2400" dirty="0" smtClean="0">
                <a:solidFill>
                  <a:schemeClr val="tx2">
                    <a:lumMod val="60000"/>
                    <a:lumOff val="40000"/>
                  </a:schemeClr>
                </a:solidFill>
              </a:rPr>
              <a:t>protected</a:t>
            </a:r>
            <a:r>
              <a:rPr lang="en-US" sz="2400" dirty="0" smtClean="0"/>
              <a:t>".</a:t>
            </a:r>
          </a:p>
          <a:p>
            <a:pPr algn="just" eaLnBrk="1" hangingPunct="1">
              <a:defRPr/>
            </a:pPr>
            <a:r>
              <a:rPr lang="en-US" sz="2400" b="1" u="sng" dirty="0" smtClean="0">
                <a:solidFill>
                  <a:srgbClr val="00B050"/>
                </a:solidFill>
              </a:rPr>
              <a:t>private:</a:t>
            </a:r>
            <a:r>
              <a:rPr lang="en-US" sz="2400" dirty="0" smtClean="0">
                <a:solidFill>
                  <a:srgbClr val="00B050"/>
                </a:solidFill>
              </a:rPr>
              <a:t> </a:t>
            </a:r>
            <a:r>
              <a:rPr lang="en-US" sz="2400" dirty="0" smtClean="0"/>
              <a:t>The members declared as "private" can be accessed only within the same class and not from outside the class.</a:t>
            </a:r>
          </a:p>
          <a:p>
            <a:pPr algn="just" eaLnBrk="1" hangingPunct="1">
              <a:defRPr/>
            </a:pPr>
            <a:r>
              <a:rPr lang="en-US" sz="2400" b="1" u="sng" dirty="0" smtClean="0">
                <a:solidFill>
                  <a:srgbClr val="00B050"/>
                </a:solidFill>
              </a:rPr>
              <a:t>public:</a:t>
            </a:r>
            <a:r>
              <a:rPr lang="en-US" sz="2400" dirty="0" smtClean="0">
                <a:solidFill>
                  <a:srgbClr val="00B050"/>
                </a:solidFill>
              </a:rPr>
              <a:t> </a:t>
            </a:r>
            <a:r>
              <a:rPr lang="en-US" sz="2400" dirty="0" smtClean="0"/>
              <a:t>The members declared as "public" are accessible within the class as well as from outside the class.</a:t>
            </a:r>
          </a:p>
          <a:p>
            <a:pPr algn="just" eaLnBrk="1" hangingPunct="1">
              <a:defRPr/>
            </a:pPr>
            <a:r>
              <a:rPr lang="en-US" sz="2400" b="1" u="sng" dirty="0" smtClean="0">
                <a:solidFill>
                  <a:srgbClr val="00B050"/>
                </a:solidFill>
              </a:rPr>
              <a:t>protected:</a:t>
            </a:r>
            <a:r>
              <a:rPr lang="en-US" sz="2400" dirty="0" smtClean="0">
                <a:solidFill>
                  <a:srgbClr val="00B050"/>
                </a:solidFill>
              </a:rPr>
              <a:t> </a:t>
            </a:r>
            <a:r>
              <a:rPr lang="en-US" sz="2400" dirty="0" smtClean="0"/>
              <a:t>The members declared as "protected" cannot be accessed from outside the class, but can be accessed from a derived class. This is used when </a:t>
            </a:r>
            <a:r>
              <a:rPr lang="en-US" sz="2400" dirty="0" err="1" smtClean="0"/>
              <a:t>inheritaance</a:t>
            </a:r>
            <a:r>
              <a:rPr lang="en-US" sz="2400" dirty="0" smtClean="0"/>
              <a:t> is applied to the members of a class.</a:t>
            </a:r>
          </a:p>
          <a:p>
            <a:pPr eaLnBrk="1" hangingPunct="1">
              <a:defRPr/>
            </a:pPr>
            <a:endParaRPr lang="en-US"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85800" y="76200"/>
            <a:ext cx="7772400" cy="762000"/>
          </a:xfrm>
        </p:spPr>
        <p:txBody>
          <a:bodyPr>
            <a:normAutofit fontScale="90000"/>
          </a:bodyPr>
          <a:lstStyle/>
          <a:p>
            <a:pPr eaLnBrk="1" hangingPunct="1"/>
            <a:r>
              <a:rPr lang="en-US" b="1" dirty="0" smtClean="0">
                <a:solidFill>
                  <a:srgbClr val="0070C0"/>
                </a:solidFill>
              </a:rPr>
              <a:t>Nested class</a:t>
            </a:r>
            <a:endParaRPr lang="en-US" dirty="0" smtClean="0">
              <a:solidFill>
                <a:srgbClr val="0070C0"/>
              </a:solidFill>
            </a:endParaRPr>
          </a:p>
        </p:txBody>
      </p:sp>
      <p:sp>
        <p:nvSpPr>
          <p:cNvPr id="3" name="Content Placeholder 2"/>
          <p:cNvSpPr>
            <a:spLocks noGrp="1"/>
          </p:cNvSpPr>
          <p:nvPr>
            <p:ph idx="1"/>
          </p:nvPr>
        </p:nvSpPr>
        <p:spPr>
          <a:xfrm>
            <a:off x="685800" y="838200"/>
            <a:ext cx="7772400" cy="4648200"/>
          </a:xfrm>
        </p:spPr>
        <p:txBody>
          <a:bodyPr/>
          <a:lstStyle/>
          <a:p>
            <a:pPr algn="just" eaLnBrk="1" hangingPunct="1">
              <a:defRPr/>
            </a:pPr>
            <a:r>
              <a:rPr lang="en-US" sz="2400" b="1" dirty="0" smtClean="0">
                <a:solidFill>
                  <a:srgbClr val="00B050"/>
                </a:solidFill>
              </a:rPr>
              <a:t>Nested class</a:t>
            </a:r>
            <a:r>
              <a:rPr lang="en-US" sz="2400" dirty="0" smtClean="0">
                <a:solidFill>
                  <a:srgbClr val="00B050"/>
                </a:solidFill>
              </a:rPr>
              <a:t> </a:t>
            </a:r>
            <a:r>
              <a:rPr lang="en-US" sz="2400" dirty="0" smtClean="0"/>
              <a:t>is a class defined inside a class, that can be used within the scope of the class in which it is defined. In C++ nested classes are not given importance because of the strong and flexible usage of inheritance. Its objects are accessed using "</a:t>
            </a:r>
            <a:r>
              <a:rPr lang="en-US" sz="2400" dirty="0" smtClean="0">
                <a:solidFill>
                  <a:schemeClr val="tx2">
                    <a:lumMod val="60000"/>
                    <a:lumOff val="40000"/>
                  </a:schemeClr>
                </a:solidFill>
              </a:rPr>
              <a:t>Nest::Display</a:t>
            </a:r>
            <a:r>
              <a:rPr lang="en-US" sz="2400" dirty="0" smtClean="0"/>
              <a:t>".</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85800" y="-76200"/>
            <a:ext cx="7772400" cy="762000"/>
          </a:xfrm>
        </p:spPr>
        <p:txBody>
          <a:bodyPr>
            <a:normAutofit fontScale="90000"/>
          </a:bodyPr>
          <a:lstStyle/>
          <a:p>
            <a:pPr eaLnBrk="1" hangingPunct="1"/>
            <a:r>
              <a:rPr lang="en-US" b="1" smtClean="0">
                <a:solidFill>
                  <a:srgbClr val="FFFF00"/>
                </a:solidFill>
              </a:rPr>
              <a:t>Example</a:t>
            </a:r>
            <a:r>
              <a:rPr lang="en-US" b="1" smtClean="0"/>
              <a:t>:</a:t>
            </a:r>
            <a:endParaRPr lang="en-US" smtClean="0"/>
          </a:p>
        </p:txBody>
      </p:sp>
      <p:sp>
        <p:nvSpPr>
          <p:cNvPr id="12291" name="Content Placeholder 2"/>
          <p:cNvSpPr>
            <a:spLocks noGrp="1"/>
          </p:cNvSpPr>
          <p:nvPr>
            <p:ph idx="1"/>
          </p:nvPr>
        </p:nvSpPr>
        <p:spPr>
          <a:xfrm>
            <a:off x="457200" y="533400"/>
            <a:ext cx="7772400" cy="5791200"/>
          </a:xfrm>
        </p:spPr>
        <p:txBody>
          <a:bodyPr>
            <a:normAutofit lnSpcReduction="10000"/>
          </a:bodyPr>
          <a:lstStyle/>
          <a:p>
            <a:pPr eaLnBrk="1" hangingPunct="1">
              <a:buFontTx/>
              <a:buNone/>
            </a:pPr>
            <a:r>
              <a:rPr lang="en-US" sz="1800" smtClean="0"/>
              <a:t>    #include &lt;iostream.h&gt; </a:t>
            </a:r>
          </a:p>
          <a:p>
            <a:pPr eaLnBrk="1" hangingPunct="1">
              <a:buFontTx/>
              <a:buNone/>
            </a:pPr>
            <a:r>
              <a:rPr lang="en-US" sz="1800" smtClean="0"/>
              <a:t>    class Nest </a:t>
            </a:r>
          </a:p>
          <a:p>
            <a:pPr eaLnBrk="1" hangingPunct="1">
              <a:buFontTx/>
              <a:buNone/>
            </a:pPr>
            <a:r>
              <a:rPr lang="en-US" sz="1800" smtClean="0"/>
              <a:t>     {</a:t>
            </a:r>
          </a:p>
          <a:p>
            <a:pPr eaLnBrk="1" hangingPunct="1">
              <a:buFontTx/>
              <a:buNone/>
            </a:pPr>
            <a:r>
              <a:rPr lang="en-US" sz="1800" smtClean="0"/>
              <a:t>            public: </a:t>
            </a:r>
          </a:p>
          <a:p>
            <a:pPr eaLnBrk="1" hangingPunct="1">
              <a:buFontTx/>
              <a:buNone/>
            </a:pPr>
            <a:r>
              <a:rPr lang="en-US" sz="1800" smtClean="0"/>
              <a:t>            class Display </a:t>
            </a:r>
          </a:p>
          <a:p>
            <a:pPr eaLnBrk="1" hangingPunct="1">
              <a:buFontTx/>
              <a:buNone/>
            </a:pPr>
            <a:r>
              <a:rPr lang="en-US" sz="1800" smtClean="0"/>
              <a:t>        {</a:t>
            </a:r>
          </a:p>
          <a:p>
            <a:pPr eaLnBrk="1" hangingPunct="1">
              <a:buFontTx/>
              <a:buNone/>
            </a:pPr>
            <a:r>
              <a:rPr lang="en-US" sz="1800" smtClean="0"/>
              <a:t>            private: </a:t>
            </a:r>
          </a:p>
          <a:p>
            <a:pPr eaLnBrk="1" hangingPunct="1">
              <a:buFontTx/>
              <a:buNone/>
            </a:pPr>
            <a:r>
              <a:rPr lang="en-US" sz="1800" smtClean="0"/>
              <a:t>            int s; </a:t>
            </a:r>
          </a:p>
          <a:p>
            <a:pPr eaLnBrk="1" hangingPunct="1">
              <a:buFontTx/>
              <a:buNone/>
            </a:pPr>
            <a:r>
              <a:rPr lang="en-US" sz="1800" smtClean="0"/>
              <a:t>            public: </a:t>
            </a:r>
          </a:p>
          <a:p>
            <a:pPr eaLnBrk="1" hangingPunct="1">
              <a:buFontTx/>
              <a:buNone/>
            </a:pPr>
            <a:r>
              <a:rPr lang="en-US" sz="1800" smtClean="0"/>
              <a:t>            void sum( int a, int b) </a:t>
            </a:r>
          </a:p>
          <a:p>
            <a:pPr eaLnBrk="1" hangingPunct="1">
              <a:buFontTx/>
              <a:buNone/>
            </a:pPr>
            <a:r>
              <a:rPr lang="en-US" sz="1800" smtClean="0"/>
              <a:t>               {</a:t>
            </a:r>
          </a:p>
          <a:p>
            <a:pPr eaLnBrk="1" hangingPunct="1">
              <a:buFontTx/>
              <a:buNone/>
            </a:pPr>
            <a:r>
              <a:rPr lang="en-US" sz="1800" smtClean="0"/>
              <a:t>                  s =a+b; </a:t>
            </a:r>
          </a:p>
          <a:p>
            <a:pPr eaLnBrk="1" hangingPunct="1">
              <a:buFontTx/>
              <a:buNone/>
            </a:pPr>
            <a:r>
              <a:rPr lang="en-US" sz="1800" smtClean="0"/>
              <a:t>               }</a:t>
            </a:r>
          </a:p>
          <a:p>
            <a:pPr eaLnBrk="1" hangingPunct="1">
              <a:buFontTx/>
              <a:buNone/>
            </a:pPr>
            <a:r>
              <a:rPr lang="en-US" sz="1800" smtClean="0"/>
              <a:t>            void show( )</a:t>
            </a:r>
          </a:p>
          <a:p>
            <a:pPr eaLnBrk="1" hangingPunct="1">
              <a:buFontTx/>
              <a:buNone/>
            </a:pPr>
            <a:r>
              <a:rPr lang="en-US" sz="1800" smtClean="0"/>
              <a:t>              {    </a:t>
            </a:r>
          </a:p>
          <a:p>
            <a:pPr eaLnBrk="1" hangingPunct="1">
              <a:buFontTx/>
              <a:buNone/>
            </a:pPr>
            <a:r>
              <a:rPr lang="en-US" sz="1800" smtClean="0"/>
              <a:t>           cout &lt;&lt; "\nSum of a and b is:: " &lt;&lt; s;</a:t>
            </a:r>
          </a:p>
          <a:p>
            <a:pPr eaLnBrk="1" hangingPunct="1">
              <a:buFontTx/>
              <a:buNone/>
            </a:pPr>
            <a:r>
              <a:rPr lang="en-US" sz="1800" smtClean="0"/>
              <a:t>              }</a:t>
            </a:r>
          </a:p>
          <a:p>
            <a:pPr eaLnBrk="1" hangingPunct="1">
              <a:buFontTx/>
              <a:buNone/>
            </a:pPr>
            <a:r>
              <a:rPr lang="en-US" sz="1800" smtClean="0"/>
              <a:t>         };</a:t>
            </a:r>
          </a:p>
          <a:p>
            <a:pPr eaLnBrk="1" hangingPunct="1">
              <a:buFontTx/>
              <a:buNone/>
            </a:pPr>
            <a:r>
              <a:rPr lang="en-US" sz="1800" smtClean="0"/>
              <a:t>     };</a:t>
            </a:r>
          </a:p>
          <a:p>
            <a:pPr eaLnBrk="1" hangingPunct="1">
              <a:buFontTx/>
              <a:buNone/>
            </a:pPr>
            <a:endParaRPr lang="en-US" sz="1800" smtClean="0"/>
          </a:p>
        </p:txBody>
      </p:sp>
      <p:sp>
        <p:nvSpPr>
          <p:cNvPr id="4" name="Rounded Rectangle 3"/>
          <p:cNvSpPr/>
          <p:nvPr/>
        </p:nvSpPr>
        <p:spPr bwMode="auto">
          <a:xfrm>
            <a:off x="5638800" y="1219200"/>
            <a:ext cx="2667000" cy="2378075"/>
          </a:xfrm>
          <a:prstGeom prst="roundRect">
            <a:avLst/>
          </a:prstGeom>
          <a:ln>
            <a:headEnd type="none" w="sm" len="sm"/>
            <a:tailEnd type="none" w="sm" len="sm"/>
          </a:ln>
        </p:spPr>
        <p:style>
          <a:lnRef idx="3">
            <a:schemeClr val="lt1"/>
          </a:lnRef>
          <a:fillRef idx="1">
            <a:schemeClr val="accent6"/>
          </a:fillRef>
          <a:effectRef idx="1">
            <a:schemeClr val="accent6"/>
          </a:effectRef>
          <a:fontRef idx="minor">
            <a:schemeClr val="lt1"/>
          </a:fontRef>
        </p:style>
        <p:txBody>
          <a:bodyPr wrap="none"/>
          <a:lstStyle/>
          <a:p>
            <a:pPr>
              <a:defRPr/>
            </a:pPr>
            <a:r>
              <a:rPr lang="en-US" sz="2000" dirty="0"/>
              <a:t>void main() </a:t>
            </a:r>
          </a:p>
          <a:p>
            <a:pPr>
              <a:defRPr/>
            </a:pPr>
            <a:r>
              <a:rPr lang="en-US" sz="2000" dirty="0"/>
              <a:t>   { </a:t>
            </a:r>
          </a:p>
          <a:p>
            <a:pPr>
              <a:defRPr/>
            </a:pPr>
            <a:r>
              <a:rPr lang="en-US" sz="2000" dirty="0"/>
              <a:t>        Nest::Display x; </a:t>
            </a:r>
          </a:p>
          <a:p>
            <a:pPr>
              <a:defRPr/>
            </a:pPr>
            <a:r>
              <a:rPr lang="en-US" sz="2000" dirty="0"/>
              <a:t>        x.sum(12, 10); </a:t>
            </a:r>
          </a:p>
          <a:p>
            <a:pPr>
              <a:defRPr/>
            </a:pPr>
            <a:r>
              <a:rPr lang="en-US" sz="2000" dirty="0"/>
              <a:t>        </a:t>
            </a:r>
            <a:r>
              <a:rPr lang="en-US" sz="2000" dirty="0" err="1"/>
              <a:t>x.show</a:t>
            </a:r>
            <a:r>
              <a:rPr lang="en-US" sz="2000" dirty="0"/>
              <a:t>();</a:t>
            </a:r>
          </a:p>
          <a:p>
            <a:pPr>
              <a:defRPr/>
            </a:pPr>
            <a:r>
              <a:rPr lang="en-US" sz="2000" dirty="0"/>
              <a:t>    }</a:t>
            </a:r>
            <a:endParaRPr lang="en-US" sz="2000" dirty="0">
              <a:solidFill>
                <a:schemeClr val="tx1"/>
              </a:solidFill>
            </a:endParaRPr>
          </a:p>
        </p:txBody>
      </p:sp>
      <p:sp>
        <p:nvSpPr>
          <p:cNvPr id="5" name="Rounded Rectangle 4"/>
          <p:cNvSpPr/>
          <p:nvPr/>
        </p:nvSpPr>
        <p:spPr bwMode="auto">
          <a:xfrm>
            <a:off x="5638800" y="3733800"/>
            <a:ext cx="2667000" cy="2378075"/>
          </a:xfrm>
          <a:prstGeom prst="roundRect">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lstStyle/>
          <a:p>
            <a:pPr>
              <a:defRPr/>
            </a:pPr>
            <a:r>
              <a:rPr lang="en-US" sz="2000" b="1" u="sng" dirty="0">
                <a:solidFill>
                  <a:srgbClr val="00B050"/>
                </a:solidFill>
              </a:rPr>
              <a:t>Result:</a:t>
            </a:r>
          </a:p>
          <a:p>
            <a:pPr>
              <a:defRPr/>
            </a:pPr>
            <a:r>
              <a:rPr lang="en-US" sz="2000" dirty="0"/>
              <a:t>     </a:t>
            </a:r>
          </a:p>
          <a:p>
            <a:pPr>
              <a:defRPr/>
            </a:pPr>
            <a:r>
              <a:rPr lang="en-US" sz="2000" dirty="0">
                <a:solidFill>
                  <a:schemeClr val="tx2">
                    <a:lumMod val="60000"/>
                    <a:lumOff val="40000"/>
                  </a:schemeClr>
                </a:solidFill>
              </a:rPr>
              <a:t>Sum of a and b is::22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2989</TotalTime>
  <Words>3595</Words>
  <Application>Microsoft Office PowerPoint</Application>
  <PresentationFormat>On-screen Show (4:3)</PresentationFormat>
  <Paragraphs>587</Paragraphs>
  <Slides>51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51</vt:i4>
      </vt:variant>
    </vt:vector>
  </HeadingPairs>
  <TitlesOfParts>
    <vt:vector size="66" baseType="lpstr">
      <vt:lpstr>Agency FB</vt:lpstr>
      <vt:lpstr>ALAWI-3-33</vt:lpstr>
      <vt:lpstr>ALAWI-3-67</vt:lpstr>
      <vt:lpstr>Aparajita</vt:lpstr>
      <vt:lpstr>Arial</vt:lpstr>
      <vt:lpstr>BlairMdITC TT-Medium</vt:lpstr>
      <vt:lpstr>Bradley Hand ITC</vt:lpstr>
      <vt:lpstr>Calibri</vt:lpstr>
      <vt:lpstr>Constantia</vt:lpstr>
      <vt:lpstr>Times New Roman</vt:lpstr>
      <vt:lpstr>Wingdings</vt:lpstr>
      <vt:lpstr>Wingdings 2</vt:lpstr>
      <vt:lpstr>ヒラギノ明朝 ProN W6</vt:lpstr>
      <vt:lpstr>ヒラギノ角ゴ ProN W6</vt:lpstr>
      <vt:lpstr>Flow</vt:lpstr>
      <vt:lpstr>Object Oriented Programming Language (OOP) </vt:lpstr>
      <vt:lpstr>Course Outline </vt:lpstr>
      <vt:lpstr>Explanation</vt:lpstr>
      <vt:lpstr>PowerPoint Presentation</vt:lpstr>
      <vt:lpstr>Example:</vt:lpstr>
      <vt:lpstr>PowerPoint Presentation</vt:lpstr>
      <vt:lpstr>Access specifiers</vt:lpstr>
      <vt:lpstr>Nested class</vt:lpstr>
      <vt:lpstr>Example:</vt:lpstr>
      <vt:lpstr>PowerPoint Presentation</vt:lpstr>
      <vt:lpstr>Local class</vt:lpstr>
      <vt:lpstr>Example:</vt:lpstr>
      <vt:lpstr>PowerPoint Presentation</vt:lpstr>
      <vt:lpstr>PowerPoint Presentation</vt:lpstr>
      <vt:lpstr>PowerPoint Presentation</vt:lpstr>
      <vt:lpstr>Objects</vt:lpstr>
      <vt:lpstr>Example:</vt:lpstr>
      <vt:lpstr>Classes </vt:lpstr>
      <vt:lpstr>Syntax:</vt:lpstr>
      <vt:lpstr>Example:</vt:lpstr>
      <vt:lpstr>PowerPoint Presentation</vt:lpstr>
      <vt:lpstr>Constructor and Destructor</vt:lpstr>
      <vt:lpstr>Example</vt:lpstr>
      <vt:lpstr>Destructor</vt:lpstr>
      <vt:lpstr>PowerPoint Presentation</vt:lpstr>
      <vt:lpstr>Explanation</vt:lpstr>
      <vt:lpstr>The following table lists the visibility of the base class members in the derived classes</vt:lpstr>
      <vt:lpstr>Following are the different types of inheritance followed in C++.</vt:lpstr>
      <vt:lpstr>Example:</vt:lpstr>
      <vt:lpstr>Explanation</vt:lpstr>
      <vt:lpstr>Example:</vt:lpstr>
      <vt:lpstr>Multiple Inheritance</vt:lpstr>
      <vt:lpstr>Example:</vt:lpstr>
      <vt:lpstr>PowerPoint Presentation</vt:lpstr>
      <vt:lpstr>Hierarchical Inheritance</vt:lpstr>
      <vt:lpstr>PowerPoint Presentation</vt:lpstr>
      <vt:lpstr>PowerPoint Presentation</vt:lpstr>
      <vt:lpstr>Multilevel Inheritance</vt:lpstr>
      <vt:lpstr>PowerPoint Presentation</vt:lpstr>
      <vt:lpstr>PowerPoint Presentation</vt:lpstr>
      <vt:lpstr>Hybrid Inheritance</vt:lpstr>
      <vt:lpstr>PowerPoint Presentation</vt:lpstr>
      <vt:lpstr>PowerPoint Presentation</vt:lpstr>
      <vt:lpstr>PowerPoint Presentation</vt:lpstr>
      <vt:lpstr>Polymorphism</vt:lpstr>
      <vt:lpstr>Polymorphism</vt:lpstr>
      <vt:lpstr>Encapsulation</vt:lpstr>
      <vt:lpstr>Encapsulation</vt:lpstr>
      <vt:lpstr>Data Abstraction</vt:lpstr>
      <vt:lpstr>Data Abstraction</vt:lpstr>
      <vt:lpstr>PowerPoint Presentation</vt:lpstr>
    </vt:vector>
  </TitlesOfParts>
  <Company>Test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Object-Oriented concepts</dc:title>
  <dc:creator>Villanova</dc:creator>
  <cp:lastModifiedBy>Shreha</cp:lastModifiedBy>
  <cp:revision>250</cp:revision>
  <dcterms:created xsi:type="dcterms:W3CDTF">2000-09-25T15:49:45Z</dcterms:created>
  <dcterms:modified xsi:type="dcterms:W3CDTF">2015-02-25T08:31:42Z</dcterms:modified>
</cp:coreProperties>
</file>