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B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9" d="100"/>
          <a:sy n="89" d="100"/>
        </p:scale>
        <p:origin x="46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46057" y="1057048"/>
            <a:ext cx="6342743" cy="2387600"/>
          </a:xfrm>
        </p:spPr>
        <p:txBody>
          <a:bodyPr anchor="b">
            <a:normAutofit/>
          </a:bodyPr>
          <a:lstStyle>
            <a:lvl1pPr algn="ctr">
              <a:defRPr sz="5400">
                <a:solidFill>
                  <a:schemeClr val="bg1">
                    <a:lumMod val="95000"/>
                  </a:schemeClr>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646057" y="3536723"/>
            <a:ext cx="6342743" cy="1655762"/>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5646057" y="6341835"/>
            <a:ext cx="1174929" cy="365125"/>
          </a:xfrm>
        </p:spPr>
        <p:txBody>
          <a:bodyPr/>
          <a:lstStyle>
            <a:lvl1pPr>
              <a:defRPr>
                <a:solidFill>
                  <a:schemeClr val="tx1"/>
                </a:solidFill>
              </a:defRPr>
            </a:lvl1pPr>
          </a:lstStyle>
          <a:p>
            <a:fld id="{276D79ED-3FA7-4EF8-964B-EB8BCFAB02F8}" type="datetimeFigureOut">
              <a:rPr lang="en-US" smtClean="0"/>
              <a:pPr/>
              <a:t>1/3/2023</a:t>
            </a:fld>
            <a:endParaRPr lang="en-US"/>
          </a:p>
        </p:txBody>
      </p:sp>
      <p:sp>
        <p:nvSpPr>
          <p:cNvPr id="5" name="Footer Placeholder 4"/>
          <p:cNvSpPr>
            <a:spLocks noGrp="1"/>
          </p:cNvSpPr>
          <p:nvPr>
            <p:ph type="ftr" sz="quarter" idx="11"/>
          </p:nvPr>
        </p:nvSpPr>
        <p:spPr>
          <a:xfrm>
            <a:off x="7104744" y="6341835"/>
            <a:ext cx="3360055"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10813871" y="6341836"/>
            <a:ext cx="1174929" cy="365125"/>
          </a:xfrm>
        </p:spPr>
        <p:txBody>
          <a:bodyPr/>
          <a:lstStyle>
            <a:lvl1pPr>
              <a:defRPr>
                <a:solidFill>
                  <a:schemeClr val="tx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4943" y="187397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1/3/2023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E-Commerce &amp; </a:t>
            </a:r>
            <a:br>
              <a:rPr lang="en-US" dirty="0" smtClean="0"/>
            </a:br>
            <a:r>
              <a:rPr lang="en-US" dirty="0" smtClean="0"/>
              <a:t>E-Business</a:t>
            </a:r>
            <a:endParaRPr lang="en-US" dirty="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 commerce</a:t>
            </a:r>
            <a:endParaRPr lang="en-US" dirty="0"/>
          </a:p>
        </p:txBody>
      </p:sp>
      <p:sp>
        <p:nvSpPr>
          <p:cNvPr id="3" name="Content Placeholder 2"/>
          <p:cNvSpPr>
            <a:spLocks noGrp="1"/>
          </p:cNvSpPr>
          <p:nvPr>
            <p:ph idx="1"/>
          </p:nvPr>
        </p:nvSpPr>
        <p:spPr/>
        <p:txBody>
          <a:bodyPr/>
          <a:lstStyle/>
          <a:p>
            <a:r>
              <a:rPr lang="en-US" sz="3600" dirty="0"/>
              <a:t>Faster Buying Process</a:t>
            </a:r>
          </a:p>
          <a:p>
            <a:r>
              <a:rPr lang="en-US" dirty="0" smtClean="0"/>
              <a:t>&gt; E-commerce </a:t>
            </a:r>
            <a:r>
              <a:rPr lang="en-US" dirty="0"/>
              <a:t>has speed up the whole buying process </a:t>
            </a:r>
            <a:r>
              <a:rPr lang="en-US" dirty="0" smtClean="0"/>
              <a:t>for customers</a:t>
            </a:r>
            <a:r>
              <a:rPr lang="en-US" dirty="0"/>
              <a:t>. They do not need to visit physical outlets </a:t>
            </a:r>
            <a:r>
              <a:rPr lang="en-US" dirty="0" smtClean="0"/>
              <a:t>for shopping </a:t>
            </a:r>
            <a:r>
              <a:rPr lang="en-US" dirty="0"/>
              <a:t>and can purchase products by just sitting at </a:t>
            </a:r>
            <a:r>
              <a:rPr lang="en-US" dirty="0" smtClean="0"/>
              <a:t>their home</a:t>
            </a:r>
            <a:r>
              <a:rPr lang="en-US" dirty="0"/>
              <a:t>. It saves huge times and performs faster transactions.</a:t>
            </a:r>
          </a:p>
          <a:p>
            <a:endParaRPr lang="en-US" dirty="0"/>
          </a:p>
        </p:txBody>
      </p:sp>
    </p:spTree>
    <p:extLst>
      <p:ext uri="{BB962C8B-B14F-4D97-AF65-F5344CB8AC3E}">
        <p14:creationId xmlns:p14="http://schemas.microsoft.com/office/powerpoint/2010/main" val="238608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ADvavtage</a:t>
            </a:r>
            <a:endParaRPr lang="en-US" dirty="0"/>
          </a:p>
        </p:txBody>
      </p:sp>
      <p:sp>
        <p:nvSpPr>
          <p:cNvPr id="3" name="Content Placeholder 2"/>
          <p:cNvSpPr>
            <a:spLocks noGrp="1"/>
          </p:cNvSpPr>
          <p:nvPr>
            <p:ph idx="1"/>
          </p:nvPr>
        </p:nvSpPr>
        <p:spPr/>
        <p:txBody>
          <a:bodyPr>
            <a:normAutofit lnSpcReduction="10000"/>
          </a:bodyPr>
          <a:lstStyle/>
          <a:p>
            <a:r>
              <a:rPr lang="en-US" dirty="0"/>
              <a:t>Eliminates Operating Cost</a:t>
            </a:r>
          </a:p>
          <a:p>
            <a:pPr marL="0" indent="0">
              <a:buNone/>
            </a:pPr>
            <a:r>
              <a:rPr lang="en-US" dirty="0"/>
              <a:t>It has reduced the overall operating cost of</a:t>
            </a:r>
          </a:p>
          <a:p>
            <a:pPr marL="0" indent="0">
              <a:buNone/>
            </a:pPr>
            <a:r>
              <a:rPr lang="en-US" dirty="0"/>
              <a:t>businesses. E-commerce has eliminated the need of</a:t>
            </a:r>
          </a:p>
          <a:p>
            <a:pPr marL="0" indent="0">
              <a:buNone/>
            </a:pPr>
            <a:r>
              <a:rPr lang="en-US" dirty="0"/>
              <a:t>opening physical outlets by the business. For</a:t>
            </a:r>
          </a:p>
          <a:p>
            <a:pPr marL="0" indent="0">
              <a:buNone/>
            </a:pPr>
            <a:r>
              <a:rPr lang="en-US" dirty="0"/>
              <a:t>operating an outlet, there are huge expenses in terms</a:t>
            </a:r>
          </a:p>
          <a:p>
            <a:pPr marL="0" indent="0">
              <a:buNone/>
            </a:pPr>
            <a:r>
              <a:rPr lang="en-US" dirty="0"/>
              <a:t>of rent, utilities, various bills, and staff salaries. It</a:t>
            </a:r>
          </a:p>
          <a:p>
            <a:pPr marL="0" indent="0">
              <a:buNone/>
            </a:pPr>
            <a:r>
              <a:rPr lang="en-US" dirty="0"/>
              <a:t>saves all these expenses and operates all business</a:t>
            </a:r>
          </a:p>
          <a:p>
            <a:pPr marL="0" indent="0">
              <a:buNone/>
            </a:pPr>
            <a:r>
              <a:rPr lang="en-US" dirty="0"/>
              <a:t>activities through an online website.</a:t>
            </a:r>
          </a:p>
        </p:txBody>
      </p:sp>
    </p:spTree>
    <p:extLst>
      <p:ext uri="{BB962C8B-B14F-4D97-AF65-F5344CB8AC3E}">
        <p14:creationId xmlns:p14="http://schemas.microsoft.com/office/powerpoint/2010/main" val="406995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ADvavtage</a:t>
            </a:r>
            <a:endParaRPr lang="en-US" dirty="0"/>
          </a:p>
        </p:txBody>
      </p:sp>
      <p:sp>
        <p:nvSpPr>
          <p:cNvPr id="3" name="Content Placeholder 2"/>
          <p:cNvSpPr>
            <a:spLocks noGrp="1"/>
          </p:cNvSpPr>
          <p:nvPr>
            <p:ph idx="1"/>
          </p:nvPr>
        </p:nvSpPr>
        <p:spPr/>
        <p:txBody>
          <a:bodyPr>
            <a:normAutofit/>
          </a:bodyPr>
          <a:lstStyle/>
          <a:p>
            <a:pPr marL="0" indent="0">
              <a:buNone/>
            </a:pPr>
            <a:r>
              <a:rPr lang="en-US" dirty="0"/>
              <a:t>Personalize Shopping Experience:</a:t>
            </a:r>
          </a:p>
          <a:p>
            <a:r>
              <a:rPr lang="en-US" dirty="0" smtClean="0"/>
              <a:t>&gt; E-commerce enables customers                in Enjoying personalized         shopping experience</a:t>
            </a:r>
            <a:r>
              <a:rPr lang="en-US" dirty="0"/>
              <a:t>. Customers can search for </a:t>
            </a:r>
            <a:r>
              <a:rPr lang="en-US" dirty="0" smtClean="0"/>
              <a:t>a large </a:t>
            </a:r>
            <a:r>
              <a:rPr lang="en-US" dirty="0"/>
              <a:t>variety of products as per </a:t>
            </a:r>
            <a:r>
              <a:rPr lang="en-US" dirty="0" smtClean="0"/>
              <a:t>their Choice And Needs without  any restrictions. Online  </a:t>
            </a:r>
            <a:r>
              <a:rPr lang="en-US" dirty="0"/>
              <a:t>business </a:t>
            </a:r>
            <a:r>
              <a:rPr lang="en-US" dirty="0" smtClean="0"/>
              <a:t>shows products </a:t>
            </a:r>
            <a:r>
              <a:rPr lang="en-US" dirty="0"/>
              <a:t>to customers according to </a:t>
            </a:r>
            <a:r>
              <a:rPr lang="en-US" dirty="0" smtClean="0"/>
              <a:t>their interest </a:t>
            </a:r>
            <a:r>
              <a:rPr lang="en-US" dirty="0"/>
              <a:t>and their location.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5986" y="345057"/>
            <a:ext cx="3480759" cy="2320506"/>
          </a:xfrm>
          <a:prstGeom prst="rect">
            <a:avLst/>
          </a:prstGeom>
        </p:spPr>
      </p:pic>
    </p:spTree>
    <p:extLst>
      <p:ext uri="{BB962C8B-B14F-4D97-AF65-F5344CB8AC3E}">
        <p14:creationId xmlns:p14="http://schemas.microsoft.com/office/powerpoint/2010/main" val="317002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ADvavtage</a:t>
            </a:r>
            <a:endParaRPr lang="en-US" dirty="0"/>
          </a:p>
        </p:txBody>
      </p:sp>
      <p:sp>
        <p:nvSpPr>
          <p:cNvPr id="3" name="Content Placeholder 2"/>
          <p:cNvSpPr>
            <a:spLocks noGrp="1"/>
          </p:cNvSpPr>
          <p:nvPr>
            <p:ph idx="1"/>
          </p:nvPr>
        </p:nvSpPr>
        <p:spPr/>
        <p:txBody>
          <a:bodyPr>
            <a:normAutofit/>
          </a:bodyPr>
          <a:lstStyle/>
          <a:p>
            <a:pPr marL="0" indent="0">
              <a:buNone/>
            </a:pPr>
            <a:r>
              <a:rPr lang="en-US" dirty="0"/>
              <a:t>Online shopping facility is available</a:t>
            </a:r>
          </a:p>
          <a:p>
            <a:pPr marL="0" indent="0">
              <a:buNone/>
            </a:pPr>
            <a:r>
              <a:rPr lang="en-US" dirty="0"/>
              <a:t>at all the time that is 24 hours a day</a:t>
            </a:r>
          </a:p>
          <a:p>
            <a:pPr marL="0" indent="0">
              <a:buNone/>
            </a:pPr>
            <a:r>
              <a:rPr lang="en-US" dirty="0"/>
              <a:t>and 7 days a week. This is one of the</a:t>
            </a:r>
          </a:p>
          <a:p>
            <a:pPr marL="0" indent="0">
              <a:buNone/>
            </a:pPr>
            <a:r>
              <a:rPr lang="en-US" dirty="0"/>
              <a:t>major advantages of e-commerce</a:t>
            </a:r>
          </a:p>
          <a:p>
            <a:pPr marL="0" indent="0">
              <a:buNone/>
            </a:pPr>
            <a:r>
              <a:rPr lang="en-US" dirty="0"/>
              <a:t>that customers can access online</a:t>
            </a:r>
          </a:p>
          <a:p>
            <a:pPr marL="0" indent="0">
              <a:buNone/>
            </a:pPr>
            <a:r>
              <a:rPr lang="en-US" dirty="0"/>
              <a:t>products at any time. Unlike physical</a:t>
            </a:r>
          </a:p>
          <a:p>
            <a:pPr marL="0" indent="0">
              <a:buNone/>
            </a:pPr>
            <a:r>
              <a:rPr lang="en-US" dirty="0"/>
              <a:t>outlets, there is no official opening</a:t>
            </a:r>
          </a:p>
          <a:p>
            <a:pPr marL="0" indent="0">
              <a:buNone/>
            </a:pPr>
            <a:r>
              <a:rPr lang="en-US" dirty="0"/>
              <a:t>and closing time here.</a:t>
            </a:r>
          </a:p>
          <a:p>
            <a:pPr marL="0" indent="0">
              <a:buNone/>
            </a:pPr>
            <a:endParaRPr lang="en-US" dirty="0"/>
          </a:p>
        </p:txBody>
      </p:sp>
    </p:spTree>
    <p:extLst>
      <p:ext uri="{BB962C8B-B14F-4D97-AF65-F5344CB8AC3E}">
        <p14:creationId xmlns:p14="http://schemas.microsoft.com/office/powerpoint/2010/main" val="61419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online </a:t>
            </a:r>
            <a:r>
              <a:rPr lang="en-US" dirty="0"/>
              <a:t>shopping is that customers</a:t>
            </a:r>
          </a:p>
          <a:p>
            <a:pPr marL="0" indent="0">
              <a:buNone/>
            </a:pPr>
            <a:r>
              <a:rPr lang="en-US" dirty="0" smtClean="0"/>
              <a:t> need </a:t>
            </a:r>
            <a:r>
              <a:rPr lang="en-US" dirty="0"/>
              <a:t>to wait for longer </a:t>
            </a:r>
            <a:r>
              <a:rPr lang="en-US" dirty="0" smtClean="0"/>
              <a:t>time periods </a:t>
            </a:r>
            <a:r>
              <a:rPr lang="en-US" dirty="0"/>
              <a:t>for getting their products</a:t>
            </a:r>
          </a:p>
          <a:p>
            <a:pPr marL="0" indent="0">
              <a:buNone/>
            </a:pPr>
            <a:r>
              <a:rPr lang="en-US" dirty="0" smtClean="0"/>
              <a:t>delivered</a:t>
            </a:r>
            <a:r>
              <a:rPr lang="en-US" dirty="0"/>
              <a:t>. In the case of offline</a:t>
            </a:r>
          </a:p>
          <a:p>
            <a:pPr marL="0" indent="0">
              <a:buNone/>
            </a:pPr>
            <a:r>
              <a:rPr lang="en-US" dirty="0" smtClean="0"/>
              <a:t>shopping</a:t>
            </a:r>
            <a:r>
              <a:rPr lang="en-US" dirty="0"/>
              <a:t>, customers get on-spot</a:t>
            </a:r>
          </a:p>
          <a:p>
            <a:pPr marL="0" indent="0">
              <a:buNone/>
            </a:pPr>
            <a:r>
              <a:rPr lang="en-US" dirty="0" smtClean="0"/>
              <a:t>delivery </a:t>
            </a:r>
            <a:r>
              <a:rPr lang="en-US" dirty="0"/>
              <a:t>of their products.</a:t>
            </a:r>
          </a:p>
          <a:p>
            <a:pPr marL="0" indent="0">
              <a:buNone/>
            </a:pPr>
            <a:endParaRPr lang="en-US" dirty="0"/>
          </a:p>
        </p:txBody>
      </p:sp>
    </p:spTree>
    <p:extLst>
      <p:ext uri="{BB962C8B-B14F-4D97-AF65-F5344CB8AC3E}">
        <p14:creationId xmlns:p14="http://schemas.microsoft.com/office/powerpoint/2010/main" val="382116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smtClean="0"/>
              <a:t>LACK OF TRY : cannot </a:t>
            </a:r>
            <a:r>
              <a:rPr lang="en-US" dirty="0"/>
              <a:t>take a trial of products before</a:t>
            </a:r>
          </a:p>
          <a:p>
            <a:pPr marL="0" indent="0">
              <a:buNone/>
            </a:pPr>
            <a:r>
              <a:rPr lang="en-US" dirty="0"/>
              <a:t>sing when they are doing online shopping. They</a:t>
            </a:r>
          </a:p>
          <a:p>
            <a:pPr marL="0" indent="0">
              <a:buNone/>
            </a:pPr>
            <a:r>
              <a:rPr lang="en-US" dirty="0"/>
              <a:t>have a facility of negotiating the prices and cannot</a:t>
            </a:r>
          </a:p>
          <a:p>
            <a:pPr marL="0" indent="0">
              <a:buNone/>
            </a:pPr>
            <a:r>
              <a:rPr lang="en-US" dirty="0"/>
              <a:t>e better information regarding usage and features</a:t>
            </a:r>
          </a:p>
          <a:p>
            <a:pPr marL="0" indent="0">
              <a:buNone/>
            </a:pPr>
            <a:r>
              <a:rPr lang="en-US" dirty="0"/>
              <a:t>the product as in case of the physical outlet where</a:t>
            </a:r>
          </a:p>
          <a:p>
            <a:pPr marL="0" indent="0">
              <a:buNone/>
            </a:pPr>
            <a:r>
              <a:rPr lang="en-US" dirty="0"/>
              <a:t>"salesperson interacts directly.</a:t>
            </a:r>
          </a:p>
          <a:p>
            <a:pPr marL="0" indent="0">
              <a:buNone/>
            </a:pPr>
            <a:r>
              <a:rPr lang="en-US" dirty="0"/>
              <a:t/>
            </a:r>
          </a:p>
        </p:txBody>
      </p:sp>
    </p:spTree>
    <p:extLst>
      <p:ext uri="{BB962C8B-B14F-4D97-AF65-F5344CB8AC3E}">
        <p14:creationId xmlns:p14="http://schemas.microsoft.com/office/powerpoint/2010/main" val="273116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Lack of Personal Touch: </a:t>
            </a:r>
            <a:r>
              <a:rPr lang="en-US" dirty="0"/>
              <a:t>Customers lack the facility of touching and feeling products in case of online shopping. They are sometimes more satisfied by purchasing at physical outlets by properly checking the product before buying.</a:t>
            </a:r>
          </a:p>
          <a:p>
            <a:pPr marL="0" indent="0">
              <a:buNone/>
            </a:pPr>
            <a:endParaRPr lang="en-US" dirty="0"/>
          </a:p>
          <a:p>
            <a:pPr marL="0" indent="0">
              <a:buNone/>
            </a:pPr>
            <a:endParaRPr lang="en-US" dirty="0"/>
          </a:p>
          <a:p>
            <a:pPr marL="0" indent="0">
              <a:buNone/>
            </a:pPr>
            <a:r>
              <a:rPr lang="en-US" dirty="0"/>
              <a:t>  </a:t>
            </a:r>
          </a:p>
          <a:p>
            <a:pPr marL="0" indent="0">
              <a:buNone/>
            </a:pPr>
            <a:r>
              <a:rPr lang="en-US" dirty="0"/>
              <a:t> </a:t>
            </a:r>
          </a:p>
          <a:p>
            <a:pPr marL="0" indent="0">
              <a:buNone/>
            </a:pPr>
            <a:r>
              <a:rPr lang="en-US" dirty="0"/>
              <a:t/>
            </a:r>
          </a:p>
        </p:txBody>
      </p:sp>
    </p:spTree>
    <p:extLst>
      <p:ext uri="{BB962C8B-B14F-4D97-AF65-F5344CB8AC3E}">
        <p14:creationId xmlns:p14="http://schemas.microsoft.com/office/powerpoint/2010/main" val="25519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a:bodyPr>
          <a:lstStyle/>
          <a:p>
            <a:r>
              <a:rPr lang="en-US" dirty="0"/>
              <a:t> </a:t>
            </a:r>
            <a:r>
              <a:rPr lang="en-US" b="1" dirty="0"/>
              <a:t>Security Issues: </a:t>
            </a:r>
            <a:r>
              <a:rPr lang="en-US" dirty="0"/>
              <a:t>Customers may lose their essential credentials while shopping online. There are various hackers over the internet which may steal customer’s data and may cause great loss to them. </a:t>
            </a:r>
          </a:p>
        </p:txBody>
      </p:sp>
    </p:spTree>
    <p:extLst>
      <p:ext uri="{BB962C8B-B14F-4D97-AF65-F5344CB8AC3E}">
        <p14:creationId xmlns:p14="http://schemas.microsoft.com/office/powerpoint/2010/main" val="1700384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a:t>E-commerce has its advantages and</a:t>
            </a:r>
          </a:p>
          <a:p>
            <a:pPr marL="0" indent="0">
              <a:buNone/>
            </a:pPr>
            <a:r>
              <a:rPr lang="en-US" dirty="0"/>
              <a:t>disadvantages but it is already part of our</a:t>
            </a:r>
          </a:p>
          <a:p>
            <a:pPr marL="0" indent="0">
              <a:buNone/>
            </a:pPr>
            <a:r>
              <a:rPr lang="en-US" dirty="0"/>
              <a:t>lives. Ordering tickets online, </a:t>
            </a:r>
            <a:r>
              <a:rPr lang="en-US" dirty="0" smtClean="0"/>
              <a:t>ordering food </a:t>
            </a:r>
            <a:r>
              <a:rPr lang="en-US" dirty="0"/>
              <a:t>at home or purchasing </a:t>
            </a:r>
            <a:r>
              <a:rPr lang="en-US" dirty="0" smtClean="0"/>
              <a:t>various products </a:t>
            </a:r>
            <a:r>
              <a:rPr lang="en-US" dirty="0"/>
              <a:t>on Amazon are common </a:t>
            </a:r>
            <a:r>
              <a:rPr lang="en-US" dirty="0" smtClean="0"/>
              <a:t>now. And </a:t>
            </a:r>
            <a:r>
              <a:rPr lang="en-US" dirty="0"/>
              <a:t>in the future, everything we need </a:t>
            </a:r>
            <a:r>
              <a:rPr lang="en-US" dirty="0" smtClean="0"/>
              <a:t>will be </a:t>
            </a:r>
            <a:r>
              <a:rPr lang="en-US" dirty="0"/>
              <a:t>in our personal phone.</a:t>
            </a:r>
          </a:p>
          <a:p>
            <a:pPr marL="0" indent="0">
              <a:buNone/>
            </a:pPr>
            <a:r>
              <a:rPr lang="en-US" dirty="0"/>
              <a:t/>
            </a:r>
          </a:p>
        </p:txBody>
      </p:sp>
    </p:spTree>
    <p:extLst>
      <p:ext uri="{BB962C8B-B14F-4D97-AF65-F5344CB8AC3E}">
        <p14:creationId xmlns:p14="http://schemas.microsoft.com/office/powerpoint/2010/main" val="35246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lstStyle/>
          <a:p>
            <a:r>
              <a:rPr lang="en-US" dirty="0" smtClean="0"/>
              <a:t>&gt; Introduction	</a:t>
            </a:r>
          </a:p>
          <a:p>
            <a:r>
              <a:rPr lang="en-US" dirty="0" smtClean="0"/>
              <a:t>&gt; History of ecommerce</a:t>
            </a:r>
          </a:p>
        </p:txBody>
      </p:sp>
    </p:spTree>
    <p:extLst>
      <p:ext uri="{BB962C8B-B14F-4D97-AF65-F5344CB8AC3E}">
        <p14:creationId xmlns:p14="http://schemas.microsoft.com/office/powerpoint/2010/main" val="445832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3" name="Content Placeholder 2"/>
          <p:cNvSpPr>
            <a:spLocks noGrp="1"/>
          </p:cNvSpPr>
          <p:nvPr>
            <p:ph idx="1"/>
          </p:nvPr>
        </p:nvSpPr>
        <p:spPr>
          <a:xfrm>
            <a:off x="404943" y="1558456"/>
            <a:ext cx="8623663" cy="4670758"/>
          </a:xfrm>
        </p:spPr>
        <p:txBody>
          <a:bodyPr/>
          <a:lstStyle/>
          <a:p>
            <a:r>
              <a:rPr lang="en-US" dirty="0" smtClean="0"/>
              <a:t>Commerce</a:t>
            </a:r>
          </a:p>
          <a:p>
            <a:endParaRPr lang="en-US" dirty="0" smtClean="0"/>
          </a:p>
          <a:p>
            <a:pPr marL="914400" lvl="2" indent="0">
              <a:buNone/>
            </a:pPr>
            <a:r>
              <a:rPr lang="en-US" sz="3200" dirty="0" smtClean="0">
                <a:solidFill>
                  <a:schemeClr val="accent6"/>
                </a:solidFill>
              </a:rPr>
              <a:t> Buying and selling goods and services</a:t>
            </a:r>
          </a:p>
          <a:p>
            <a:pPr marL="914400" lvl="2" indent="0">
              <a:buNone/>
            </a:pPr>
            <a:endParaRPr lang="en-US" sz="3200" dirty="0">
              <a:solidFill>
                <a:schemeClr val="accent6"/>
              </a:solidFill>
            </a:endParaRPr>
          </a:p>
          <a:p>
            <a:pPr marL="914400" lvl="2" indent="0">
              <a:buNone/>
            </a:pPr>
            <a:r>
              <a:rPr lang="en-US" sz="2400" dirty="0" smtClean="0"/>
              <a:t>Conducted over an Electronic Medium	-&gt; Ecommerce</a:t>
            </a:r>
          </a:p>
          <a:p>
            <a:pPr marL="914400" lvl="2" indent="0">
              <a:buNone/>
            </a:pPr>
            <a:endParaRPr lang="en-US" sz="2400" dirty="0" smtClean="0"/>
          </a:p>
          <a:p>
            <a:pPr marL="914400" lvl="2" indent="0">
              <a:buNone/>
            </a:pPr>
            <a:r>
              <a:rPr lang="en-US" sz="2800" dirty="0" smtClean="0"/>
              <a:t>&gt; Integration of </a:t>
            </a:r>
            <a:r>
              <a:rPr lang="en-US" sz="2800" dirty="0" smtClean="0">
                <a:solidFill>
                  <a:schemeClr val="accent2"/>
                </a:solidFill>
              </a:rPr>
              <a:t>Web</a:t>
            </a:r>
            <a:r>
              <a:rPr lang="en-US" sz="2800" dirty="0" smtClean="0"/>
              <a:t> and </a:t>
            </a:r>
            <a:r>
              <a:rPr lang="en-US" sz="2800" dirty="0" smtClean="0">
                <a:solidFill>
                  <a:schemeClr val="accent2"/>
                </a:solidFill>
              </a:rPr>
              <a:t>telecommunications</a:t>
            </a:r>
            <a:r>
              <a:rPr lang="en-US" sz="2800" dirty="0" smtClean="0"/>
              <a:t> technologies for the purpose of buying and selling products and services</a:t>
            </a:r>
          </a:p>
        </p:txBody>
      </p:sp>
    </p:spTree>
    <p:extLst>
      <p:ext uri="{BB962C8B-B14F-4D97-AF65-F5344CB8AC3E}">
        <p14:creationId xmlns:p14="http://schemas.microsoft.com/office/powerpoint/2010/main" val="2363625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E-Business</a:t>
            </a:r>
            <a:endParaRPr lang="en-US" dirty="0"/>
          </a:p>
        </p:txBody>
      </p:sp>
      <p:sp>
        <p:nvSpPr>
          <p:cNvPr id="3" name="TextBox 2"/>
          <p:cNvSpPr txBox="1"/>
          <p:nvPr/>
        </p:nvSpPr>
        <p:spPr>
          <a:xfrm>
            <a:off x="580445" y="1876509"/>
            <a:ext cx="8213698" cy="2246769"/>
          </a:xfrm>
          <a:prstGeom prst="rect">
            <a:avLst/>
          </a:prstGeom>
          <a:noFill/>
        </p:spPr>
        <p:txBody>
          <a:bodyPr wrap="square" rtlCol="0">
            <a:spAutoFit/>
          </a:bodyPr>
          <a:lstStyle/>
          <a:p>
            <a:r>
              <a:rPr lang="en-US" sz="2800" dirty="0" smtClean="0"/>
              <a:t>E-Business is the </a:t>
            </a:r>
            <a:r>
              <a:rPr lang="en-US" sz="2800" dirty="0"/>
              <a:t>conduct of business processes on the internet. These </a:t>
            </a:r>
            <a:r>
              <a:rPr lang="en-US" sz="2800" dirty="0" smtClean="0"/>
              <a:t>e-business </a:t>
            </a:r>
            <a:r>
              <a:rPr lang="en-US" sz="2800" dirty="0"/>
              <a:t>processes include buying and selling goods and services, servicing customers, processing payments, managing production </a:t>
            </a:r>
            <a:r>
              <a:rPr lang="en-US" sz="2800" dirty="0" smtClean="0"/>
              <a:t>control.</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53" y="1438071"/>
            <a:ext cx="9881498" cy="5370414"/>
          </a:xfrm>
        </p:spPr>
      </p:pic>
    </p:spTree>
    <p:extLst>
      <p:ext uri="{BB962C8B-B14F-4D97-AF65-F5344CB8AC3E}">
        <p14:creationId xmlns:p14="http://schemas.microsoft.com/office/powerpoint/2010/main" val="24199491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735" y="1494053"/>
            <a:ext cx="6645641" cy="5196970"/>
          </a:xfrm>
          <a:prstGeom prst="rect">
            <a:avLst/>
          </a:prstGeom>
        </p:spPr>
      </p:pic>
    </p:spTree>
    <p:extLst>
      <p:ext uri="{BB962C8B-B14F-4D97-AF65-F5344CB8AC3E}">
        <p14:creationId xmlns:p14="http://schemas.microsoft.com/office/powerpoint/2010/main" val="205997136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5" name="Content Placeholder 4"/>
          <p:cNvSpPr>
            <a:spLocks noGrp="1"/>
          </p:cNvSpPr>
          <p:nvPr>
            <p:ph idx="1"/>
          </p:nvPr>
        </p:nvSpPr>
        <p:spPr/>
        <p:txBody>
          <a:bodyPr/>
          <a:lstStyle/>
          <a:p>
            <a:pPr marL="0" indent="0">
              <a:buNone/>
            </a:pPr>
            <a:r>
              <a:rPr lang="en-US" b="1" dirty="0"/>
              <a:t>Business – to – Consumer (B2C</a:t>
            </a:r>
            <a:r>
              <a:rPr lang="en-US" dirty="0"/>
              <a:t>): In B2C model, business sells its products directly to a customer. A customer can view the products shown on the website. The customer can choose a product and </a:t>
            </a:r>
            <a:r>
              <a:rPr lang="en-US" dirty="0" smtClean="0"/>
              <a:t>order. These </a:t>
            </a:r>
            <a:r>
              <a:rPr lang="en-US" dirty="0"/>
              <a:t>B2C businesses are online retailers. Example: Amazon, Flipchart, etc.</a:t>
            </a:r>
          </a:p>
          <a:p>
            <a:pPr marL="0" indent="0">
              <a:buNone/>
            </a:pPr>
            <a:endParaRPr lang="en-US" dirty="0"/>
          </a:p>
        </p:txBody>
      </p:sp>
    </p:spTree>
    <p:extLst>
      <p:ext uri="{BB962C8B-B14F-4D97-AF65-F5344CB8AC3E}">
        <p14:creationId xmlns:p14="http://schemas.microsoft.com/office/powerpoint/2010/main" val="360102365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5" name="Content Placeholder 4"/>
          <p:cNvSpPr>
            <a:spLocks noGrp="1"/>
          </p:cNvSpPr>
          <p:nvPr>
            <p:ph idx="1"/>
          </p:nvPr>
        </p:nvSpPr>
        <p:spPr/>
        <p:txBody>
          <a:bodyPr/>
          <a:lstStyle/>
          <a:p>
            <a:r>
              <a:rPr lang="en-US" b="1" dirty="0"/>
              <a:t>Business – to – Business (B2B):</a:t>
            </a:r>
            <a:r>
              <a:rPr lang="en-US" dirty="0"/>
              <a:t> In B2B model, business sells its products to an intermediate buyer who then sells the product to the final customer. As an example, a wholesaler places an order from a company’s website and after receiving the consignment, sells the product to the final customer who comes to buy the product at one of its retail outlets. Example: Tata </a:t>
            </a:r>
            <a:r>
              <a:rPr lang="en-US" dirty="0" smtClean="0"/>
              <a:t>communications, </a:t>
            </a:r>
            <a:r>
              <a:rPr lang="en-US" dirty="0" err="1" smtClean="0"/>
              <a:t>Allibaba</a:t>
            </a:r>
            <a:r>
              <a:rPr lang="en-US" dirty="0"/>
              <a:t>.</a:t>
            </a:r>
          </a:p>
        </p:txBody>
      </p:sp>
    </p:spTree>
    <p:extLst>
      <p:ext uri="{BB962C8B-B14F-4D97-AF65-F5344CB8AC3E}">
        <p14:creationId xmlns:p14="http://schemas.microsoft.com/office/powerpoint/2010/main" val="405021067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3" name="Content Placeholder 2"/>
          <p:cNvSpPr>
            <a:spLocks noGrp="1"/>
          </p:cNvSpPr>
          <p:nvPr>
            <p:ph idx="1"/>
          </p:nvPr>
        </p:nvSpPr>
        <p:spPr/>
        <p:txBody>
          <a:bodyPr/>
          <a:lstStyle/>
          <a:p>
            <a:r>
              <a:rPr lang="en-US" b="1" dirty="0"/>
              <a:t>Consumer – to – Consumer (C2C</a:t>
            </a:r>
            <a:r>
              <a:rPr lang="en-US" dirty="0"/>
              <a:t>): In C2C model, consumer helps consumer to sell their assets like residential property, cars, motorcycles  , or rent a room by publishing their  information on the website. Website may or may not charge the consumer for its services. Example OLX, Quirk, </a:t>
            </a:r>
            <a:r>
              <a:rPr lang="en-US" dirty="0" err="1" smtClean="0"/>
              <a:t>Hamrobazzar</a:t>
            </a:r>
            <a:r>
              <a:rPr lang="en-US" dirty="0" smtClean="0"/>
              <a:t>, online </a:t>
            </a:r>
            <a:r>
              <a:rPr lang="en-US" dirty="0"/>
              <a:t>auction</a:t>
            </a:r>
          </a:p>
        </p:txBody>
      </p:sp>
    </p:spTree>
    <p:extLst>
      <p:ext uri="{BB962C8B-B14F-4D97-AF65-F5344CB8AC3E}">
        <p14:creationId xmlns:p14="http://schemas.microsoft.com/office/powerpoint/2010/main" val="47071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3" name="Content Placeholder 2"/>
          <p:cNvSpPr>
            <a:spLocks noGrp="1"/>
          </p:cNvSpPr>
          <p:nvPr>
            <p:ph idx="1"/>
          </p:nvPr>
        </p:nvSpPr>
        <p:spPr/>
        <p:txBody>
          <a:bodyPr/>
          <a:lstStyle/>
          <a:p>
            <a:r>
              <a:rPr lang="en-US" b="1" dirty="0"/>
              <a:t>Consumer – to – Business (C2B):</a:t>
            </a:r>
            <a:r>
              <a:rPr lang="en-US" dirty="0"/>
              <a:t> In this model, consumers have products or services of value that can be consumed by businesses. For example, the comparison of interest rates of personal loan/car loan provided by various banks via websites. A business organization that fulfills the consumer’s requirement within the specified budget approaches the customer and provides its services. For e.g. – A blog can be written by an author for a business to improve sale of products, eBay.</a:t>
            </a:r>
          </a:p>
          <a:p>
            <a:endParaRPr lang="en-US" dirty="0"/>
          </a:p>
        </p:txBody>
      </p:sp>
    </p:spTree>
    <p:extLst>
      <p:ext uri="{BB962C8B-B14F-4D97-AF65-F5344CB8AC3E}">
        <p14:creationId xmlns:p14="http://schemas.microsoft.com/office/powerpoint/2010/main" val="2985807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629651AC-9E3E-C147-BE03-17DFFB863676}" vid="{55A63B8E-62E9-1F45-974A-CDCF9CC68C26}"/>
    </a:ext>
  </a:extLst>
</a:theme>
</file>

<file path=docProps/app.xml><?xml version="1.0" encoding="utf-8"?>
<Properties xmlns="http://schemas.openxmlformats.org/officeDocument/2006/extended-properties" xmlns:vt="http://schemas.openxmlformats.org/officeDocument/2006/docPropsVTypes">
  <Template>e-Commerce-PowerPoint-Template</Template>
  <TotalTime>144</TotalTime>
  <Words>521</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Office Theme</vt:lpstr>
      <vt:lpstr>E-Commerce &amp;  E-Business</vt:lpstr>
      <vt:lpstr>Outlines</vt:lpstr>
      <vt:lpstr>E-commerce</vt:lpstr>
      <vt:lpstr>E-Business</vt:lpstr>
      <vt:lpstr>E-Commerce</vt:lpstr>
      <vt:lpstr>E-Commerce</vt:lpstr>
      <vt:lpstr>E-Commerce</vt:lpstr>
      <vt:lpstr>E-commerce</vt:lpstr>
      <vt:lpstr>E-commerce</vt:lpstr>
      <vt:lpstr>Advantages of E commerce</vt:lpstr>
      <vt:lpstr>ADvavtage</vt:lpstr>
      <vt:lpstr>ADvavtage</vt:lpstr>
      <vt:lpstr>ADvavtage</vt:lpstr>
      <vt:lpstr>Disadvantage</vt:lpstr>
      <vt:lpstr>Disadvantage</vt:lpstr>
      <vt:lpstr>Disadvantage</vt:lpstr>
      <vt:lpstr>Disadvantage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Nischal</dc:creator>
  <cp:lastModifiedBy>Nischal</cp:lastModifiedBy>
  <cp:revision>11</cp:revision>
  <dcterms:created xsi:type="dcterms:W3CDTF">2023-01-03T06:54:40Z</dcterms:created>
  <dcterms:modified xsi:type="dcterms:W3CDTF">2023-01-03T14:41:35Z</dcterms:modified>
</cp:coreProperties>
</file>