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9"/>
  </p:notesMasterIdLst>
  <p:sldIdLst>
    <p:sldId id="256" r:id="rId2"/>
    <p:sldId id="258" r:id="rId3"/>
    <p:sldId id="263" r:id="rId4"/>
    <p:sldId id="259" r:id="rId5"/>
    <p:sldId id="261"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3958" autoAdjust="0"/>
  </p:normalViewPr>
  <p:slideViewPr>
    <p:cSldViewPr snapToGrid="0">
      <p:cViewPr varScale="1">
        <p:scale>
          <a:sx n="57" d="100"/>
          <a:sy n="57" d="100"/>
        </p:scale>
        <p:origin x="9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43963-E631-4476-89D4-0D0AE8C4B968}"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EFA8A-0A06-4DA6-B288-9A2ECA36FA72}" type="slidenum">
              <a:rPr lang="en-US" smtClean="0"/>
              <a:t>‹#›</a:t>
            </a:fld>
            <a:endParaRPr lang="en-US"/>
          </a:p>
        </p:txBody>
      </p:sp>
    </p:spTree>
    <p:extLst>
      <p:ext uri="{BB962C8B-B14F-4D97-AF65-F5344CB8AC3E}">
        <p14:creationId xmlns:p14="http://schemas.microsoft.com/office/powerpoint/2010/main" val="43896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put these cost reductions in perspective, imagine if your cable bill dropped 85 percent with no strings attached: instead of paying $100 per month, you’d be looking at a price tag of $15 per month.</a:t>
            </a:r>
            <a:endParaRPr lang="en-US" dirty="0"/>
          </a:p>
        </p:txBody>
      </p:sp>
      <p:sp>
        <p:nvSpPr>
          <p:cNvPr id="4" name="Slide Number Placeholder 3"/>
          <p:cNvSpPr>
            <a:spLocks noGrp="1"/>
          </p:cNvSpPr>
          <p:nvPr>
            <p:ph type="sldNum" sz="quarter" idx="10"/>
          </p:nvPr>
        </p:nvSpPr>
        <p:spPr/>
        <p:txBody>
          <a:bodyPr/>
          <a:lstStyle/>
          <a:p>
            <a:fld id="{81FEFA8A-0A06-4DA6-B288-9A2ECA36FA72}" type="slidenum">
              <a:rPr lang="en-US" smtClean="0"/>
              <a:t>2</a:t>
            </a:fld>
            <a:endParaRPr lang="en-US"/>
          </a:p>
        </p:txBody>
      </p:sp>
    </p:spTree>
    <p:extLst>
      <p:ext uri="{BB962C8B-B14F-4D97-AF65-F5344CB8AC3E}">
        <p14:creationId xmlns:p14="http://schemas.microsoft.com/office/powerpoint/2010/main" val="239121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EFA8A-0A06-4DA6-B288-9A2ECA36FA72}" type="slidenum">
              <a:rPr lang="en-US" smtClean="0"/>
              <a:t>3</a:t>
            </a:fld>
            <a:endParaRPr lang="en-US"/>
          </a:p>
        </p:txBody>
      </p:sp>
    </p:spTree>
    <p:extLst>
      <p:ext uri="{BB962C8B-B14F-4D97-AF65-F5344CB8AC3E}">
        <p14:creationId xmlns:p14="http://schemas.microsoft.com/office/powerpoint/2010/main" val="215979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EFA8A-0A06-4DA6-B288-9A2ECA36FA72}" type="slidenum">
              <a:rPr lang="en-US" smtClean="0"/>
              <a:t>5</a:t>
            </a:fld>
            <a:endParaRPr lang="en-US"/>
          </a:p>
        </p:txBody>
      </p:sp>
    </p:spTree>
    <p:extLst>
      <p:ext uri="{BB962C8B-B14F-4D97-AF65-F5344CB8AC3E}">
        <p14:creationId xmlns:p14="http://schemas.microsoft.com/office/powerpoint/2010/main" val="163264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Note:New</a:t>
            </a:r>
            <a:r>
              <a:rPr lang="en-US" dirty="0"/>
              <a:t> materials known as perovskites have been incorporated into solar cells and have increased solar cell efficiency in laboratory tests, from a 3.8% efficiency in 2009 to just over 20% by 2014. If technological development in solar continues at this pace, PV electric generation could increase to produce 50% more energy per square foot of solar paneling in just a few short years</a:t>
            </a:r>
          </a:p>
        </p:txBody>
      </p:sp>
      <p:sp>
        <p:nvSpPr>
          <p:cNvPr id="4" name="Slide Number Placeholder 3"/>
          <p:cNvSpPr>
            <a:spLocks noGrp="1"/>
          </p:cNvSpPr>
          <p:nvPr>
            <p:ph type="sldNum" sz="quarter" idx="10"/>
          </p:nvPr>
        </p:nvSpPr>
        <p:spPr/>
        <p:txBody>
          <a:bodyPr/>
          <a:lstStyle/>
          <a:p>
            <a:fld id="{81FEFA8A-0A06-4DA6-B288-9A2ECA36FA72}" type="slidenum">
              <a:rPr lang="en-US" smtClean="0"/>
              <a:t>7</a:t>
            </a:fld>
            <a:endParaRPr lang="en-US"/>
          </a:p>
        </p:txBody>
      </p:sp>
    </p:spTree>
    <p:extLst>
      <p:ext uri="{BB962C8B-B14F-4D97-AF65-F5344CB8AC3E}">
        <p14:creationId xmlns:p14="http://schemas.microsoft.com/office/powerpoint/2010/main" val="15666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8F32A-DBDB-4B0F-85DD-6237DDA67459}"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297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1F670B-E14A-488F-9571-7AF0D67C9A3D}" type="datetime1">
              <a:rPr lang="en-US" smtClean="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205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DA852-6827-4068-AF1E-5C12A9C53AA1}" type="datetime1">
              <a:rPr lang="en-US" smtClean="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107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2DDE9-B559-4B69-ABD4-2E6128094B9C}"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33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59EA75-7C96-45D9-8B7C-C5071B1C87A6}"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869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3135DE6-DF8A-43C2-89EB-30F0831D4AF8}" type="datetime1">
              <a:rPr lang="en-US" smtClean="0"/>
              <a:t>1/24/2018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133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D5587A6-FBF6-4025-BF51-3883C9E6D857}" type="datetime1">
              <a:rPr lang="en-US" smtClean="0"/>
              <a:t>1/24/2018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67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1BC1DD2-0CAD-4112-8803-C78366954A97}" type="datetime1">
              <a:rPr lang="en-US" smtClean="0"/>
              <a:t>1/24/2018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393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29FB0F-2FE2-459F-97B1-66EB9585AF4C}"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07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2CE59BC-E379-4A43-92E3-A515738D534B}" type="datetime1">
              <a:rPr lang="en-US" smtClean="0"/>
              <a:t>1/24/2018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732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5151F1A-29CD-4988-A3AA-7DEE962D3038}" type="datetime1">
              <a:rPr lang="en-US" smtClean="0"/>
              <a:t>1/24/2018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7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0ED01EF-342F-4418-9485-48D0AF1B5FB5}" type="datetime1">
              <a:rPr lang="en-US" smtClean="0"/>
              <a:t>1/24/2018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049753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9854EA4-C2EA-4CC9-AB13-F4357EA50E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C9BC5A-12D7-407E-B635-9C0CD487E1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3F80D6CF-81A0-48FE-931B-189AD0192BE1}"/>
              </a:ext>
            </a:extLst>
          </p:cNvPr>
          <p:cNvPicPr>
            <a:picLocks noChangeAspect="1"/>
          </p:cNvPicPr>
          <p:nvPr/>
        </p:nvPicPr>
        <p:blipFill rotWithShape="1">
          <a:blip r:embed="rId2"/>
          <a:srcRect l="6258" r="14310"/>
          <a:stretch/>
        </p:blipFill>
        <p:spPr>
          <a:xfrm>
            <a:off x="5120640" y="759599"/>
            <a:ext cx="6367271" cy="5330650"/>
          </a:xfrm>
          <a:prstGeom prst="rect">
            <a:avLst/>
          </a:prstGeom>
        </p:spPr>
      </p:pic>
      <p:sp>
        <p:nvSpPr>
          <p:cNvPr id="27" name="Rectangle 26">
            <a:extLst>
              <a:ext uri="{FF2B5EF4-FFF2-40B4-BE49-F238E27FC236}">
                <a16:creationId xmlns:a16="http://schemas.microsoft.com/office/drawing/2014/main" id="{D5CA3B5C-C1FB-42DE-B567-1CC43D264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059550-795C-47E3-83D6-F732BBD1A7A7}"/>
              </a:ext>
            </a:extLst>
          </p:cNvPr>
          <p:cNvSpPr>
            <a:spLocks noGrp="1"/>
          </p:cNvSpPr>
          <p:nvPr>
            <p:ph type="ctrTitle"/>
          </p:nvPr>
        </p:nvSpPr>
        <p:spPr>
          <a:xfrm>
            <a:off x="643467" y="1298448"/>
            <a:ext cx="3685070" cy="2040370"/>
          </a:xfrm>
        </p:spPr>
        <p:txBody>
          <a:bodyPr>
            <a:normAutofit/>
          </a:bodyPr>
          <a:lstStyle/>
          <a:p>
            <a:r>
              <a:rPr lang="en-US" sz="4400" dirty="0"/>
              <a:t>Solar PV Cells Manufacture and Installation</a:t>
            </a:r>
          </a:p>
        </p:txBody>
      </p:sp>
      <p:sp>
        <p:nvSpPr>
          <p:cNvPr id="4" name="Slide Number Placeholder 3">
            <a:extLst>
              <a:ext uri="{FF2B5EF4-FFF2-40B4-BE49-F238E27FC236}">
                <a16:creationId xmlns:a16="http://schemas.microsoft.com/office/drawing/2014/main" id="{DDF0499C-C5C7-4482-88A6-792F12783C66}"/>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93279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EA355046-90D0-441F-A102-89972DFC15CA}"/>
              </a:ext>
            </a:extLst>
          </p:cNvPr>
          <p:cNvPicPr>
            <a:picLocks noChangeAspect="1"/>
          </p:cNvPicPr>
          <p:nvPr/>
        </p:nvPicPr>
        <p:blipFill>
          <a:blip r:embed="rId3"/>
          <a:stretch>
            <a:fillRect/>
          </a:stretch>
        </p:blipFill>
        <p:spPr>
          <a:xfrm>
            <a:off x="3787286" y="840397"/>
            <a:ext cx="7772401" cy="5149215"/>
          </a:xfrm>
          <a:prstGeom prst="rect">
            <a:avLst/>
          </a:prstGeom>
        </p:spPr>
      </p:pic>
      <p:cxnSp>
        <p:nvCxnSpPr>
          <p:cNvPr id="11" name="Straight Arrow Connector 10">
            <a:extLst>
              <a:ext uri="{FF2B5EF4-FFF2-40B4-BE49-F238E27FC236}">
                <a16:creationId xmlns:a16="http://schemas.microsoft.com/office/drawing/2014/main" id="{5249A584-7420-4917-A91F-422A10D965EB}"/>
              </a:ext>
            </a:extLst>
          </p:cNvPr>
          <p:cNvCxnSpPr>
            <a:cxnSpLocks/>
          </p:cNvCxnSpPr>
          <p:nvPr/>
        </p:nvCxnSpPr>
        <p:spPr>
          <a:xfrm>
            <a:off x="4572000" y="1208015"/>
            <a:ext cx="1392572" cy="2701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E57C906-7CAB-43BA-A798-ED78032945F5}"/>
              </a:ext>
            </a:extLst>
          </p:cNvPr>
          <p:cNvSpPr txBox="1"/>
          <p:nvPr/>
        </p:nvSpPr>
        <p:spPr>
          <a:xfrm rot="3768223">
            <a:off x="3810299" y="2394279"/>
            <a:ext cx="3209076" cy="261610"/>
          </a:xfrm>
          <a:prstGeom prst="rect">
            <a:avLst/>
          </a:prstGeom>
          <a:noFill/>
        </p:spPr>
        <p:txBody>
          <a:bodyPr wrap="square" rtlCol="0">
            <a:spAutoFit/>
          </a:bodyPr>
          <a:lstStyle/>
          <a:p>
            <a:r>
              <a:rPr lang="en-US" sz="1100" dirty="0"/>
              <a:t>Solar PV Seven Year percentage decrease: 66.48%</a:t>
            </a:r>
          </a:p>
        </p:txBody>
      </p:sp>
      <p:sp>
        <p:nvSpPr>
          <p:cNvPr id="18" name="TextBox 17">
            <a:extLst>
              <a:ext uri="{FF2B5EF4-FFF2-40B4-BE49-F238E27FC236}">
                <a16:creationId xmlns:a16="http://schemas.microsoft.com/office/drawing/2014/main" id="{6CCD6BF9-9AA7-4A0A-8B27-751BA5A938B4}"/>
              </a:ext>
            </a:extLst>
          </p:cNvPr>
          <p:cNvSpPr txBox="1"/>
          <p:nvPr/>
        </p:nvSpPr>
        <p:spPr>
          <a:xfrm>
            <a:off x="5575852" y="6211957"/>
            <a:ext cx="5158409" cy="338554"/>
          </a:xfrm>
          <a:prstGeom prst="rect">
            <a:avLst/>
          </a:prstGeom>
          <a:noFill/>
        </p:spPr>
        <p:txBody>
          <a:bodyPr wrap="square" rtlCol="0">
            <a:spAutoFit/>
          </a:bodyPr>
          <a:lstStyle/>
          <a:p>
            <a:r>
              <a:rPr lang="en-US" sz="800" dirty="0"/>
              <a:t>Data Source: Bloomberg New Energy Finance. “2015 New Energy Outlook – Americas.” June, 2015</a:t>
            </a:r>
          </a:p>
          <a:p>
            <a:r>
              <a:rPr lang="en-US" sz="800" dirty="0"/>
              <a:t>Lazard’s levelized Cost of Energy Analysis – Version 10.0</a:t>
            </a:r>
          </a:p>
        </p:txBody>
      </p:sp>
      <p:sp>
        <p:nvSpPr>
          <p:cNvPr id="27" name="Title 26">
            <a:extLst>
              <a:ext uri="{FF2B5EF4-FFF2-40B4-BE49-F238E27FC236}">
                <a16:creationId xmlns:a16="http://schemas.microsoft.com/office/drawing/2014/main" id="{99A8DD70-2D87-461F-81FE-790D87DEBBD1}"/>
              </a:ext>
            </a:extLst>
          </p:cNvPr>
          <p:cNvSpPr>
            <a:spLocks noGrp="1"/>
          </p:cNvSpPr>
          <p:nvPr>
            <p:ph type="title"/>
          </p:nvPr>
        </p:nvSpPr>
        <p:spPr>
          <a:xfrm>
            <a:off x="256032" y="1143000"/>
            <a:ext cx="2834640" cy="447261"/>
          </a:xfrm>
        </p:spPr>
        <p:txBody>
          <a:bodyPr>
            <a:normAutofit fontScale="90000"/>
          </a:bodyPr>
          <a:lstStyle/>
          <a:p>
            <a:r>
              <a:rPr lang="en-US" dirty="0"/>
              <a:t>Temporal Graph</a:t>
            </a:r>
          </a:p>
        </p:txBody>
      </p:sp>
      <p:sp>
        <p:nvSpPr>
          <p:cNvPr id="28" name="Text Placeholder 27">
            <a:extLst>
              <a:ext uri="{FF2B5EF4-FFF2-40B4-BE49-F238E27FC236}">
                <a16:creationId xmlns:a16="http://schemas.microsoft.com/office/drawing/2014/main" id="{846066BE-265C-4ABD-9C1A-42DDBCA264F8}"/>
              </a:ext>
            </a:extLst>
          </p:cNvPr>
          <p:cNvSpPr>
            <a:spLocks noGrp="1"/>
          </p:cNvSpPr>
          <p:nvPr>
            <p:ph type="body" sz="half" idx="2"/>
          </p:nvPr>
        </p:nvSpPr>
        <p:spPr>
          <a:xfrm>
            <a:off x="256032" y="1615649"/>
            <a:ext cx="2834640" cy="3960203"/>
          </a:xfrm>
        </p:spPr>
        <p:txBody>
          <a:bodyPr>
            <a:normAutofit fontScale="92500" lnSpcReduction="20000"/>
          </a:bodyPr>
          <a:lstStyle/>
          <a:p>
            <a:pPr marL="342900" indent="-342900">
              <a:buClr>
                <a:schemeClr val="bg1"/>
              </a:buClr>
              <a:buFont typeface="Wingdings" panose="05000000000000000000" pitchFamily="2" charset="2"/>
              <a:buChar char="§"/>
            </a:pPr>
            <a:r>
              <a:rPr lang="en-US" sz="2000" dirty="0">
                <a:solidFill>
                  <a:schemeClr val="tx1">
                    <a:lumMod val="65000"/>
                    <a:lumOff val="35000"/>
                  </a:schemeClr>
                </a:solidFill>
              </a:rPr>
              <a:t>Utility-scale </a:t>
            </a:r>
            <a:r>
              <a:rPr lang="en-US" sz="2000" dirty="0" err="1">
                <a:solidFill>
                  <a:schemeClr val="tx1">
                    <a:lumMod val="65000"/>
                    <a:lumOff val="35000"/>
                  </a:schemeClr>
                </a:solidFill>
              </a:rPr>
              <a:t>solar’s</a:t>
            </a:r>
            <a:r>
              <a:rPr lang="en-US" sz="2000" dirty="0">
                <a:solidFill>
                  <a:schemeClr val="tx1">
                    <a:lumMod val="65000"/>
                    <a:lumOff val="35000"/>
                  </a:schemeClr>
                </a:solidFill>
              </a:rPr>
              <a:t> cost declined 85 percent since 2009 to today’s range of $46 to $61 per megawatt-hour. </a:t>
            </a:r>
          </a:p>
          <a:p>
            <a:pPr marL="342900" indent="-342900">
              <a:buClr>
                <a:schemeClr val="bg1"/>
              </a:buClr>
              <a:buFont typeface="Wingdings" panose="05000000000000000000" pitchFamily="2" charset="2"/>
              <a:buChar char="§"/>
            </a:pPr>
            <a:r>
              <a:rPr lang="en-US" sz="2000" dirty="0">
                <a:solidFill>
                  <a:schemeClr val="tx1">
                    <a:lumMod val="65000"/>
                    <a:lumOff val="35000"/>
                  </a:schemeClr>
                </a:solidFill>
              </a:rPr>
              <a:t>The levelized cost of electricity from solar is set to drop another 66% by 2040 worldwide</a:t>
            </a:r>
          </a:p>
          <a:p>
            <a:pPr marL="342900" indent="-342900">
              <a:buClr>
                <a:schemeClr val="bg1"/>
              </a:buClr>
              <a:buFont typeface="Wingdings" panose="05000000000000000000" pitchFamily="2" charset="2"/>
              <a:buChar char="§"/>
            </a:pPr>
            <a:r>
              <a:rPr lang="en-US" sz="2000" dirty="0">
                <a:solidFill>
                  <a:schemeClr val="tx1">
                    <a:lumMod val="65000"/>
                    <a:lumOff val="35000"/>
                  </a:schemeClr>
                </a:solidFill>
              </a:rPr>
              <a:t>By 2022,solar LCOE is projected to beat coal prices and </a:t>
            </a:r>
          </a:p>
        </p:txBody>
      </p:sp>
      <p:sp>
        <p:nvSpPr>
          <p:cNvPr id="2" name="Slide Number Placeholder 1">
            <a:extLst>
              <a:ext uri="{FF2B5EF4-FFF2-40B4-BE49-F238E27FC236}">
                <a16:creationId xmlns:a16="http://schemas.microsoft.com/office/drawing/2014/main" id="{ECC1E3DE-5979-4BA7-A643-9048C0B2F525}"/>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0803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6627-A434-413A-9758-466B2DA0E24F}"/>
              </a:ext>
            </a:extLst>
          </p:cNvPr>
          <p:cNvSpPr>
            <a:spLocks noGrp="1"/>
          </p:cNvSpPr>
          <p:nvPr>
            <p:ph type="title"/>
          </p:nvPr>
        </p:nvSpPr>
        <p:spPr>
          <a:xfrm>
            <a:off x="257707" y="864108"/>
            <a:ext cx="2947482" cy="447262"/>
          </a:xfrm>
        </p:spPr>
        <p:txBody>
          <a:bodyPr anchor="b">
            <a:normAutofit/>
          </a:bodyPr>
          <a:lstStyle/>
          <a:p>
            <a:r>
              <a:rPr lang="en-US" sz="2400" dirty="0"/>
              <a:t>Spatial Graph</a:t>
            </a:r>
          </a:p>
        </p:txBody>
      </p:sp>
      <p:sp>
        <p:nvSpPr>
          <p:cNvPr id="3" name="Content Placeholder 2">
            <a:extLst>
              <a:ext uri="{FF2B5EF4-FFF2-40B4-BE49-F238E27FC236}">
                <a16:creationId xmlns:a16="http://schemas.microsoft.com/office/drawing/2014/main" id="{40469A54-B09B-437B-A4C8-A4D1B66EF939}"/>
              </a:ext>
            </a:extLst>
          </p:cNvPr>
          <p:cNvSpPr>
            <a:spLocks noGrp="1"/>
          </p:cNvSpPr>
          <p:nvPr>
            <p:ph idx="1"/>
          </p:nvPr>
        </p:nvSpPr>
        <p:spPr/>
        <p:txBody>
          <a:bodyPr/>
          <a:lstStyle/>
          <a:p>
            <a:endParaRPr lang="en-US"/>
          </a:p>
        </p:txBody>
      </p:sp>
      <p:pic>
        <p:nvPicPr>
          <p:cNvPr id="18" name="Picture 17">
            <a:extLst>
              <a:ext uri="{FF2B5EF4-FFF2-40B4-BE49-F238E27FC236}">
                <a16:creationId xmlns:a16="http://schemas.microsoft.com/office/drawing/2014/main" id="{936F932F-FAA7-48EA-B804-6EF9FF55932C}"/>
              </a:ext>
            </a:extLst>
          </p:cNvPr>
          <p:cNvPicPr>
            <a:picLocks noChangeAspect="1"/>
          </p:cNvPicPr>
          <p:nvPr/>
        </p:nvPicPr>
        <p:blipFill>
          <a:blip r:embed="rId3"/>
          <a:stretch>
            <a:fillRect/>
          </a:stretch>
        </p:blipFill>
        <p:spPr>
          <a:xfrm>
            <a:off x="4082218" y="332061"/>
            <a:ext cx="4379595" cy="2494898"/>
          </a:xfrm>
          <a:prstGeom prst="rect">
            <a:avLst/>
          </a:prstGeom>
        </p:spPr>
      </p:pic>
      <p:pic>
        <p:nvPicPr>
          <p:cNvPr id="19" name="Picture 18">
            <a:extLst>
              <a:ext uri="{FF2B5EF4-FFF2-40B4-BE49-F238E27FC236}">
                <a16:creationId xmlns:a16="http://schemas.microsoft.com/office/drawing/2014/main" id="{5FBDF658-3E97-4CA6-BE36-92AEA7FA0371}"/>
              </a:ext>
            </a:extLst>
          </p:cNvPr>
          <p:cNvPicPr>
            <a:picLocks noChangeAspect="1"/>
          </p:cNvPicPr>
          <p:nvPr/>
        </p:nvPicPr>
        <p:blipFill>
          <a:blip r:embed="rId4"/>
          <a:stretch>
            <a:fillRect/>
          </a:stretch>
        </p:blipFill>
        <p:spPr>
          <a:xfrm>
            <a:off x="8461813" y="240448"/>
            <a:ext cx="2350770" cy="2628900"/>
          </a:xfrm>
          <a:prstGeom prst="rect">
            <a:avLst/>
          </a:prstGeom>
        </p:spPr>
      </p:pic>
      <p:pic>
        <p:nvPicPr>
          <p:cNvPr id="20" name="Picture 19">
            <a:extLst>
              <a:ext uri="{FF2B5EF4-FFF2-40B4-BE49-F238E27FC236}">
                <a16:creationId xmlns:a16="http://schemas.microsoft.com/office/drawing/2014/main" id="{18B6BE0A-AC7E-48BE-A25C-C8595DE9A178}"/>
              </a:ext>
            </a:extLst>
          </p:cNvPr>
          <p:cNvPicPr>
            <a:picLocks noChangeAspect="1"/>
          </p:cNvPicPr>
          <p:nvPr/>
        </p:nvPicPr>
        <p:blipFill>
          <a:blip r:embed="rId5"/>
          <a:stretch>
            <a:fillRect/>
          </a:stretch>
        </p:blipFill>
        <p:spPr>
          <a:xfrm>
            <a:off x="4082218" y="2868696"/>
            <a:ext cx="6730365" cy="3489573"/>
          </a:xfrm>
          <a:prstGeom prst="rect">
            <a:avLst/>
          </a:prstGeom>
        </p:spPr>
      </p:pic>
      <p:sp>
        <p:nvSpPr>
          <p:cNvPr id="26" name="Title 26">
            <a:extLst>
              <a:ext uri="{FF2B5EF4-FFF2-40B4-BE49-F238E27FC236}">
                <a16:creationId xmlns:a16="http://schemas.microsoft.com/office/drawing/2014/main" id="{771B3DFC-0B9D-4C80-A1D6-0165A27A0497}"/>
              </a:ext>
            </a:extLst>
          </p:cNvPr>
          <p:cNvSpPr txBox="1">
            <a:spLocks/>
          </p:cNvSpPr>
          <p:nvPr/>
        </p:nvSpPr>
        <p:spPr>
          <a:xfrm>
            <a:off x="101178" y="1533906"/>
            <a:ext cx="2834640" cy="4450842"/>
          </a:xfrm>
          <a:prstGeom prst="rect">
            <a:avLst/>
          </a:prstGeom>
        </p:spPr>
        <p:txBody>
          <a:bodyPr>
            <a:normAutofit fontScale="77500" lnSpcReduction="2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1900" dirty="0">
                <a:solidFill>
                  <a:schemeClr val="tx1">
                    <a:lumMod val="65000"/>
                    <a:lumOff val="35000"/>
                  </a:schemeClr>
                </a:solidFill>
                <a:latin typeface="+mn-lt"/>
                <a:ea typeface="+mn-ea"/>
                <a:cs typeface="+mn-cs"/>
              </a:rPr>
              <a:t>What is important in solar irradiance measurements in solar energy projects?</a:t>
            </a:r>
          </a:p>
          <a:p>
            <a:pPr marL="342900" indent="-342900">
              <a:buClr>
                <a:schemeClr val="bg1"/>
              </a:buClr>
              <a:buFont typeface="Courier New" panose="02070309020205020404" pitchFamily="49" charset="0"/>
              <a:buChar char="o"/>
            </a:pPr>
            <a:r>
              <a:rPr lang="en-US" sz="1900" dirty="0">
                <a:solidFill>
                  <a:schemeClr val="tx1">
                    <a:lumMod val="65000"/>
                    <a:lumOff val="35000"/>
                  </a:schemeClr>
                </a:solidFill>
                <a:latin typeface="+mn-lt"/>
                <a:ea typeface="+mn-ea"/>
                <a:cs typeface="+mn-cs"/>
              </a:rPr>
              <a:t>Global Horizontal Irradiance- The ‘BIG’ Performer(71.6% performance variation)</a:t>
            </a:r>
          </a:p>
          <a:p>
            <a:pPr>
              <a:buClr>
                <a:schemeClr val="bg1"/>
              </a:buClr>
            </a:pPr>
            <a:r>
              <a:rPr lang="en-US" sz="1900" dirty="0">
                <a:solidFill>
                  <a:schemeClr val="tx1">
                    <a:lumMod val="65000"/>
                    <a:lumOff val="35000"/>
                  </a:schemeClr>
                </a:solidFill>
                <a:latin typeface="+mn-lt"/>
                <a:ea typeface="+mn-ea"/>
                <a:cs typeface="+mn-cs"/>
              </a:rPr>
              <a:t>Which places should we consider for investment for each solar energy category?</a:t>
            </a:r>
          </a:p>
          <a:p>
            <a:pPr>
              <a:buClr>
                <a:schemeClr val="bg1"/>
              </a:buClr>
            </a:pPr>
            <a:endParaRPr lang="en-US" sz="1900" dirty="0">
              <a:solidFill>
                <a:schemeClr val="tx1">
                  <a:lumMod val="65000"/>
                  <a:lumOff val="35000"/>
                </a:schemeClr>
              </a:solidFill>
              <a:latin typeface="+mn-lt"/>
              <a:ea typeface="+mn-ea"/>
              <a:cs typeface="+mn-cs"/>
            </a:endParaRPr>
          </a:p>
          <a:p>
            <a:pPr marL="342900" indent="-342900">
              <a:buClr>
                <a:schemeClr val="bg1"/>
              </a:buClr>
              <a:buFont typeface="Courier New" panose="02070309020205020404" pitchFamily="49" charset="0"/>
              <a:buChar char="o"/>
            </a:pPr>
            <a:r>
              <a:rPr lang="en-US" sz="1900" dirty="0">
                <a:solidFill>
                  <a:schemeClr val="tx1">
                    <a:lumMod val="65000"/>
                    <a:lumOff val="35000"/>
                  </a:schemeClr>
                </a:solidFill>
                <a:latin typeface="+mn-lt"/>
                <a:ea typeface="+mn-ea"/>
                <a:cs typeface="+mn-cs"/>
              </a:rPr>
              <a:t>Arizona, New Mexico &amp; Colorado better   choice for investment in terms of energy generation &amp; total cost for ‘UTILITY PV. ’   </a:t>
            </a:r>
          </a:p>
          <a:p>
            <a:pPr marL="342900" indent="-342900">
              <a:buClr>
                <a:schemeClr val="bg1"/>
              </a:buClr>
              <a:buFont typeface="Courier New" panose="02070309020205020404" pitchFamily="49" charset="0"/>
              <a:buChar char="o"/>
            </a:pPr>
            <a:r>
              <a:rPr lang="en-US" sz="1900" dirty="0">
                <a:solidFill>
                  <a:schemeClr val="tx1">
                    <a:lumMod val="65000"/>
                    <a:lumOff val="35000"/>
                  </a:schemeClr>
                </a:solidFill>
                <a:latin typeface="+mn-lt"/>
                <a:ea typeface="+mn-ea"/>
                <a:cs typeface="+mn-cs"/>
              </a:rPr>
              <a:t>For Resident Solar Energy Colorado, Texas  Florida should be considered as it’s cost effective.</a:t>
            </a:r>
          </a:p>
          <a:p>
            <a:pPr>
              <a:buClr>
                <a:schemeClr val="bg1"/>
              </a:buClr>
            </a:pPr>
            <a:r>
              <a:rPr lang="en-US" sz="1900" dirty="0">
                <a:solidFill>
                  <a:schemeClr val="tx1">
                    <a:lumMod val="65000"/>
                    <a:lumOff val="35000"/>
                  </a:schemeClr>
                </a:solidFill>
                <a:latin typeface="+mn-lt"/>
                <a:ea typeface="+mn-ea"/>
                <a:cs typeface="+mn-cs"/>
              </a:rPr>
              <a:t>  Other factors to be considered for investment based on region?</a:t>
            </a:r>
          </a:p>
          <a:p>
            <a:pPr>
              <a:buClr>
                <a:schemeClr val="bg1"/>
              </a:buClr>
            </a:pPr>
            <a:endParaRPr lang="en-US" sz="1900" dirty="0">
              <a:solidFill>
                <a:schemeClr val="tx1">
                  <a:lumMod val="65000"/>
                  <a:lumOff val="35000"/>
                </a:schemeClr>
              </a:solidFill>
              <a:latin typeface="+mn-lt"/>
              <a:ea typeface="+mn-ea"/>
              <a:cs typeface="+mn-cs"/>
            </a:endParaRPr>
          </a:p>
          <a:p>
            <a:pPr marL="342900" indent="-342900">
              <a:buClr>
                <a:schemeClr val="bg1"/>
              </a:buClr>
              <a:buFont typeface="Courier New" panose="02070309020205020404" pitchFamily="49" charset="0"/>
              <a:buChar char="o"/>
            </a:pPr>
            <a:r>
              <a:rPr lang="en-US" sz="1900" dirty="0">
                <a:solidFill>
                  <a:schemeClr val="tx1">
                    <a:lumMod val="65000"/>
                    <a:lumOff val="35000"/>
                  </a:schemeClr>
                </a:solidFill>
                <a:latin typeface="+mn-lt"/>
                <a:ea typeface="+mn-ea"/>
                <a:cs typeface="+mn-cs"/>
              </a:rPr>
              <a:t>30% federal ITC  to drop by 4% in the year 2020. Take advantage of commence construction rule to avail 30% ITC even after 2020. </a:t>
            </a:r>
          </a:p>
        </p:txBody>
      </p:sp>
      <p:sp>
        <p:nvSpPr>
          <p:cNvPr id="4" name="Slide Number Placeholder 3">
            <a:extLst>
              <a:ext uri="{FF2B5EF4-FFF2-40B4-BE49-F238E27FC236}">
                <a16:creationId xmlns:a16="http://schemas.microsoft.com/office/drawing/2014/main" id="{A181DEFE-3455-4258-BD57-B3ACE482F4C6}"/>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12541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9DC84D-EA01-44D7-9197-7ACEC7929456}"/>
              </a:ext>
            </a:extLst>
          </p:cNvPr>
          <p:cNvPicPr>
            <a:picLocks noChangeAspect="1"/>
          </p:cNvPicPr>
          <p:nvPr/>
        </p:nvPicPr>
        <p:blipFill>
          <a:blip r:embed="rId2"/>
          <a:stretch>
            <a:fillRect/>
          </a:stretch>
        </p:blipFill>
        <p:spPr>
          <a:xfrm>
            <a:off x="3778897" y="1034707"/>
            <a:ext cx="7772401" cy="4760595"/>
          </a:xfrm>
          <a:prstGeom prst="rect">
            <a:avLst/>
          </a:prstGeom>
        </p:spPr>
      </p:pic>
      <p:sp>
        <p:nvSpPr>
          <p:cNvPr id="2" name="Title 1">
            <a:extLst>
              <a:ext uri="{FF2B5EF4-FFF2-40B4-BE49-F238E27FC236}">
                <a16:creationId xmlns:a16="http://schemas.microsoft.com/office/drawing/2014/main" id="{B21A71EE-3490-41C4-A9A0-7EC4D5C9160B}"/>
              </a:ext>
            </a:extLst>
          </p:cNvPr>
          <p:cNvSpPr>
            <a:spLocks noGrp="1"/>
          </p:cNvSpPr>
          <p:nvPr>
            <p:ph type="title"/>
          </p:nvPr>
        </p:nvSpPr>
        <p:spPr>
          <a:xfrm>
            <a:off x="252919" y="1123838"/>
            <a:ext cx="2947482" cy="1022678"/>
          </a:xfrm>
        </p:spPr>
        <p:txBody>
          <a:bodyPr anchor="b">
            <a:normAutofit/>
          </a:bodyPr>
          <a:lstStyle/>
          <a:p>
            <a:r>
              <a:rPr lang="en-US" sz="2400" dirty="0"/>
              <a:t>Sankey Diagram</a:t>
            </a:r>
          </a:p>
        </p:txBody>
      </p:sp>
      <p:sp>
        <p:nvSpPr>
          <p:cNvPr id="3" name="Content Placeholder 2">
            <a:extLst>
              <a:ext uri="{FF2B5EF4-FFF2-40B4-BE49-F238E27FC236}">
                <a16:creationId xmlns:a16="http://schemas.microsoft.com/office/drawing/2014/main" id="{E39FDAAB-7001-4311-9C6E-847165EA27B1}"/>
              </a:ext>
            </a:extLst>
          </p:cNvPr>
          <p:cNvSpPr>
            <a:spLocks noGrp="1"/>
          </p:cNvSpPr>
          <p:nvPr>
            <p:ph idx="1"/>
          </p:nvPr>
        </p:nvSpPr>
        <p:spPr>
          <a:xfrm>
            <a:off x="252920" y="2146516"/>
            <a:ext cx="2947482" cy="3759762"/>
          </a:xfrm>
        </p:spPr>
        <p:txBody>
          <a:bodyPr anchor="t">
            <a:normAutofit/>
          </a:bodyPr>
          <a:lstStyle/>
          <a:p>
            <a:pPr>
              <a:buClr>
                <a:schemeClr val="bg1"/>
              </a:buClr>
              <a:buSzPct val="100000"/>
              <a:buFont typeface="Courier New" panose="02070309020205020404" pitchFamily="49" charset="0"/>
              <a:buChar char="o"/>
            </a:pPr>
            <a:r>
              <a:rPr lang="en-US" sz="1900" dirty="0"/>
              <a:t>In the top 3 solar energy generating  states, a large percentage of energy is currently generated by other renewable energy sources, i.e. solar energy  has a huge scope of  return on investment in those states.</a:t>
            </a:r>
          </a:p>
          <a:p>
            <a:pPr>
              <a:buClr>
                <a:schemeClr val="bg1"/>
              </a:buClr>
              <a:buSzPct val="100000"/>
              <a:buFont typeface="Courier New" panose="02070309020205020404" pitchFamily="49" charset="0"/>
              <a:buChar char="o"/>
            </a:pPr>
            <a:endParaRPr lang="en-US" sz="1900" dirty="0"/>
          </a:p>
          <a:p>
            <a:endParaRPr lang="en-US" sz="1600" dirty="0">
              <a:solidFill>
                <a:schemeClr val="bg1"/>
              </a:solidFill>
            </a:endParaRPr>
          </a:p>
        </p:txBody>
      </p:sp>
      <p:sp>
        <p:nvSpPr>
          <p:cNvPr id="5" name="Slide Number Placeholder 4">
            <a:extLst>
              <a:ext uri="{FF2B5EF4-FFF2-40B4-BE49-F238E27FC236}">
                <a16:creationId xmlns:a16="http://schemas.microsoft.com/office/drawing/2014/main" id="{66218F06-7A9C-4EF7-BF81-7E285A30C2DF}"/>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26314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788B-B924-4D7A-A639-E6D72A7D43B0}"/>
              </a:ext>
            </a:extLst>
          </p:cNvPr>
          <p:cNvSpPr>
            <a:spLocks noGrp="1"/>
          </p:cNvSpPr>
          <p:nvPr>
            <p:ph type="title"/>
          </p:nvPr>
        </p:nvSpPr>
        <p:spPr>
          <a:xfrm>
            <a:off x="256032" y="1143000"/>
            <a:ext cx="2834640" cy="1063487"/>
          </a:xfrm>
        </p:spPr>
        <p:txBody>
          <a:bodyPr>
            <a:noAutofit/>
          </a:bodyPr>
          <a:lstStyle/>
          <a:p>
            <a:pPr algn="ctr"/>
            <a:r>
              <a:rPr lang="en-US" sz="2800" dirty="0"/>
              <a:t>Analytical Graph – Predictive</a:t>
            </a:r>
          </a:p>
        </p:txBody>
      </p:sp>
      <p:pic>
        <p:nvPicPr>
          <p:cNvPr id="5" name="Content Placeholder 4">
            <a:extLst>
              <a:ext uri="{FF2B5EF4-FFF2-40B4-BE49-F238E27FC236}">
                <a16:creationId xmlns:a16="http://schemas.microsoft.com/office/drawing/2014/main" id="{576C73B4-3772-474A-98DB-DCB67A37125B}"/>
              </a:ext>
            </a:extLst>
          </p:cNvPr>
          <p:cNvPicPr>
            <a:picLocks noGrp="1" noChangeAspect="1"/>
          </p:cNvPicPr>
          <p:nvPr>
            <p:ph idx="1"/>
          </p:nvPr>
        </p:nvPicPr>
        <p:blipFill>
          <a:blip r:embed="rId3"/>
          <a:stretch>
            <a:fillRect/>
          </a:stretch>
        </p:blipFill>
        <p:spPr>
          <a:xfrm>
            <a:off x="3508559" y="863817"/>
            <a:ext cx="8240322" cy="5130366"/>
          </a:xfrm>
        </p:spPr>
      </p:pic>
      <p:sp>
        <p:nvSpPr>
          <p:cNvPr id="6" name="Text Placeholder 5">
            <a:extLst>
              <a:ext uri="{FF2B5EF4-FFF2-40B4-BE49-F238E27FC236}">
                <a16:creationId xmlns:a16="http://schemas.microsoft.com/office/drawing/2014/main" id="{640941A0-6742-4EC3-B310-14C0137F1FA1}"/>
              </a:ext>
            </a:extLst>
          </p:cNvPr>
          <p:cNvSpPr>
            <a:spLocks noGrp="1"/>
          </p:cNvSpPr>
          <p:nvPr>
            <p:ph type="body" sz="half" idx="2"/>
          </p:nvPr>
        </p:nvSpPr>
        <p:spPr>
          <a:xfrm>
            <a:off x="256032" y="2305878"/>
            <a:ext cx="2834640" cy="3510288"/>
          </a:xfrm>
        </p:spPr>
        <p:txBody>
          <a:bodyPr/>
          <a:lstStyle/>
          <a:p>
            <a:pPr marL="285750" indent="-285750">
              <a:buClr>
                <a:schemeClr val="bg1"/>
              </a:buClr>
              <a:buFont typeface="Courier New" panose="02070309020205020404" pitchFamily="49" charset="0"/>
              <a:buChar char="o"/>
            </a:pPr>
            <a:r>
              <a:rPr lang="en-US" sz="2000" dirty="0">
                <a:solidFill>
                  <a:schemeClr val="tx1">
                    <a:lumMod val="65000"/>
                    <a:lumOff val="35000"/>
                  </a:schemeClr>
                </a:solidFill>
              </a:rPr>
              <a:t>Consumption growing exponentially</a:t>
            </a:r>
          </a:p>
          <a:p>
            <a:pPr marL="285750" indent="-285750">
              <a:buClr>
                <a:schemeClr val="bg1"/>
              </a:buClr>
              <a:buFont typeface="Courier New" panose="02070309020205020404" pitchFamily="49" charset="0"/>
              <a:buChar char="o"/>
            </a:pPr>
            <a:r>
              <a:rPr lang="en-US" sz="2000" dirty="0">
                <a:solidFill>
                  <a:schemeClr val="tx1">
                    <a:lumMod val="65000"/>
                    <a:lumOff val="35000"/>
                  </a:schemeClr>
                </a:solidFill>
              </a:rPr>
              <a:t>Projected to amplify 5 times the current usage</a:t>
            </a:r>
          </a:p>
          <a:p>
            <a:pPr marL="285750" indent="-285750">
              <a:buClr>
                <a:schemeClr val="bg1"/>
              </a:buClr>
              <a:buFont typeface="Courier New" panose="02070309020205020404" pitchFamily="49" charset="0"/>
              <a:buChar char="o"/>
            </a:pPr>
            <a:r>
              <a:rPr lang="en-US" sz="2000" dirty="0">
                <a:solidFill>
                  <a:schemeClr val="tx1">
                    <a:lumMod val="65000"/>
                    <a:lumOff val="35000"/>
                  </a:schemeClr>
                </a:solidFill>
              </a:rPr>
              <a:t>People are naturalizing solar energy like conventional energy</a:t>
            </a:r>
          </a:p>
        </p:txBody>
      </p:sp>
      <p:sp>
        <p:nvSpPr>
          <p:cNvPr id="3" name="Slide Number Placeholder 2">
            <a:extLst>
              <a:ext uri="{FF2B5EF4-FFF2-40B4-BE49-F238E27FC236}">
                <a16:creationId xmlns:a16="http://schemas.microsoft.com/office/drawing/2014/main" id="{885D5FB6-0037-450B-A2FD-DDA1599340E2}"/>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35502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893B-0C22-485E-B059-61666A411392}"/>
              </a:ext>
            </a:extLst>
          </p:cNvPr>
          <p:cNvSpPr>
            <a:spLocks noGrp="1"/>
          </p:cNvSpPr>
          <p:nvPr>
            <p:ph type="title"/>
          </p:nvPr>
        </p:nvSpPr>
        <p:spPr>
          <a:xfrm>
            <a:off x="256032" y="868680"/>
            <a:ext cx="2949623" cy="5120640"/>
          </a:xfrm>
        </p:spPr>
        <p:txBody>
          <a:bodyPr>
            <a:noAutofit/>
          </a:bodyPr>
          <a:lstStyle/>
          <a:p>
            <a:r>
              <a:rPr lang="en-US" sz="2000" dirty="0"/>
              <a:t>Graph shows the rank of each state and Comparing the Average Soft cost and Net Profit generated for Residential PV category.</a:t>
            </a:r>
            <a:br>
              <a:rPr lang="en-US" sz="2000" dirty="0"/>
            </a:br>
            <a:br>
              <a:rPr lang="en-US" sz="2000" dirty="0"/>
            </a:br>
            <a:r>
              <a:rPr lang="en-US" sz="2000" dirty="0"/>
              <a:t>Based on the soft cost and the net profit we should consider investing in Texas, Arizona and Nevada.</a:t>
            </a:r>
            <a:br>
              <a:rPr lang="en-US" sz="2000" dirty="0"/>
            </a:br>
            <a:br>
              <a:rPr lang="en-US" sz="2000" dirty="0"/>
            </a:br>
            <a:r>
              <a:rPr lang="en-US" sz="2000" dirty="0"/>
              <a:t>Soft cost is the important and deciding factor for investment in solar energy</a:t>
            </a:r>
            <a:br>
              <a:rPr lang="en-US" sz="2000" dirty="0"/>
            </a:br>
            <a:endParaRPr lang="en-US" sz="2000" dirty="0"/>
          </a:p>
        </p:txBody>
      </p:sp>
      <p:sp>
        <p:nvSpPr>
          <p:cNvPr id="5" name="Slide Number Placeholder 4">
            <a:extLst>
              <a:ext uri="{FF2B5EF4-FFF2-40B4-BE49-F238E27FC236}">
                <a16:creationId xmlns:a16="http://schemas.microsoft.com/office/drawing/2014/main" id="{3ABE96CD-63B8-4D7A-AFCF-66806EA32293}"/>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6" name="Content Placeholder 5" descr="A picture containing indoor&#10;&#10;Description generated with high confidence">
            <a:extLst>
              <a:ext uri="{FF2B5EF4-FFF2-40B4-BE49-F238E27FC236}">
                <a16:creationId xmlns:a16="http://schemas.microsoft.com/office/drawing/2014/main" id="{51B706DB-B618-445B-A1A9-6B0DA4B8D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6372" y="746234"/>
            <a:ext cx="7755978" cy="5370787"/>
          </a:xfrm>
          <a:prstGeom prst="rect">
            <a:avLst/>
          </a:prstGeom>
        </p:spPr>
      </p:pic>
    </p:spTree>
    <p:extLst>
      <p:ext uri="{BB962C8B-B14F-4D97-AF65-F5344CB8AC3E}">
        <p14:creationId xmlns:p14="http://schemas.microsoft.com/office/powerpoint/2010/main" val="152999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47D2-0B98-48EC-82C1-F1737F6B1C3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AADAE27-6F4D-4BE6-936A-BABB9D13CC8E}"/>
              </a:ext>
            </a:extLst>
          </p:cNvPr>
          <p:cNvSpPr>
            <a:spLocks noGrp="1"/>
          </p:cNvSpPr>
          <p:nvPr>
            <p:ph idx="1"/>
          </p:nvPr>
        </p:nvSpPr>
        <p:spPr/>
        <p:txBody>
          <a:bodyPr>
            <a:normAutofit lnSpcReduction="10000"/>
          </a:bodyPr>
          <a:lstStyle/>
          <a:p>
            <a:r>
              <a:rPr lang="en-US" dirty="0"/>
              <a:t>Profiting By Getting Solar Panels Installed: Most state governments offer some sort of tax subsidy or grants to encourage more widespread solar panel usage. As a result, the final cost after installation may be reduced from the sticker price. People might also profit from solar energy by having solar panels installed on their own homes or businesses in order to take advantage of net metering to reduce utility bills.</a:t>
            </a:r>
          </a:p>
          <a:p>
            <a:r>
              <a:rPr lang="en-US" dirty="0"/>
              <a:t>New materials known as perovskites have been incorporated into solar cells and have increased solar cell efficiency in laboratory tests, from a 3.8% efficiency in 2009 to just over 20% by 2014. If technological development in solar continues at this pace, PV electric generation could increase to produce 50% more energy per square foot of solar paneling in just a few short years</a:t>
            </a:r>
          </a:p>
          <a:p>
            <a:r>
              <a:rPr lang="en-US" dirty="0"/>
              <a:t>The Bottom Line: Solar power is becoming more affordable and more efficient at turning the sun's energy into usable electricity. Despite an oversupply issue attributed mainly to Chinese exports, 2015 has been a banner year for solar stocks so far. As the prices of oil and fossil fuels begin to rise, solar energy will be viewed as a more competitive option, further increasing its demand.</a:t>
            </a:r>
          </a:p>
        </p:txBody>
      </p:sp>
      <p:sp>
        <p:nvSpPr>
          <p:cNvPr id="4" name="Slide Number Placeholder 3">
            <a:extLst>
              <a:ext uri="{FF2B5EF4-FFF2-40B4-BE49-F238E27FC236}">
                <a16:creationId xmlns:a16="http://schemas.microsoft.com/office/drawing/2014/main" id="{9D5BA9DC-B562-4B95-BFCB-BB33AC20E95C}"/>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63013089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561</TotalTime>
  <Words>644</Words>
  <Application>Microsoft Office PowerPoint</Application>
  <PresentationFormat>Widescreen</PresentationFormat>
  <Paragraphs>42</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Corbel</vt:lpstr>
      <vt:lpstr>Courier New</vt:lpstr>
      <vt:lpstr>Wingdings</vt:lpstr>
      <vt:lpstr>Wingdings 2</vt:lpstr>
      <vt:lpstr>Frame</vt:lpstr>
      <vt:lpstr>Solar PV Cells Manufacture and Installation</vt:lpstr>
      <vt:lpstr>Temporal Graph</vt:lpstr>
      <vt:lpstr>Spatial Graph</vt:lpstr>
      <vt:lpstr>Sankey Diagram</vt:lpstr>
      <vt:lpstr>Analytical Graph – Predictive</vt:lpstr>
      <vt:lpstr>Graph shows the rank of each state and Comparing the Average Soft cost and Net Profit generated for Residential PV category.  Based on the soft cost and the net profit we should consider investing in Texas, Arizona and Nevada.  Soft cost is the important and deciding factor for investment in solar energy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PV Cells Manufacture and Installation</dc:title>
  <dc:creator>Debarati Saha</dc:creator>
  <cp:lastModifiedBy>Kumar Nischal</cp:lastModifiedBy>
  <cp:revision>22</cp:revision>
  <dcterms:created xsi:type="dcterms:W3CDTF">2017-11-29T20:34:21Z</dcterms:created>
  <dcterms:modified xsi:type="dcterms:W3CDTF">2018-01-24T16:53:35Z</dcterms:modified>
</cp:coreProperties>
</file>