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12">
  <p:sldMasterIdLst>
    <p:sldMasterId id="2147483666" r:id="rId4"/>
  </p:sldMasterIdLst>
  <p:notesMasterIdLst>
    <p:notesMasterId r:id="rId21"/>
  </p:notesMasterIdLst>
  <p:handoutMasterIdLst>
    <p:handoutMasterId r:id="rId22"/>
  </p:handoutMasterIdLst>
  <p:sldIdLst>
    <p:sldId id="314" r:id="rId5"/>
    <p:sldId id="315" r:id="rId6"/>
    <p:sldId id="326" r:id="rId7"/>
    <p:sldId id="327" r:id="rId8"/>
    <p:sldId id="328" r:id="rId9"/>
    <p:sldId id="329" r:id="rId10"/>
    <p:sldId id="330" r:id="rId11"/>
    <p:sldId id="323" r:id="rId12"/>
    <p:sldId id="333" r:id="rId13"/>
    <p:sldId id="334" r:id="rId14"/>
    <p:sldId id="335" r:id="rId15"/>
    <p:sldId id="336" r:id="rId16"/>
    <p:sldId id="337" r:id="rId17"/>
    <p:sldId id="331" r:id="rId18"/>
    <p:sldId id="332"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5" autoAdjust="0"/>
    <p:restoredTop sz="95388" autoAdjust="0"/>
  </p:normalViewPr>
  <p:slideViewPr>
    <p:cSldViewPr snapToGrid="0">
      <p:cViewPr varScale="1">
        <p:scale>
          <a:sx n="80" d="100"/>
          <a:sy n="80" d="100"/>
        </p:scale>
        <p:origin x="1013" y="67"/>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94828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121566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421080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50978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34934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33689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6549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0438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889160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108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65166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361467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mysql.com/do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v.mysql.com/doc/refman/8.0/en/" TargetMode="External"/><Relationship Id="rId5" Type="http://schemas.openxmlformats.org/officeDocument/2006/relationships/hyperlink" Target="https://docs.oracle.com/en/java/" TargetMode="External"/><Relationship Id="rId4" Type="http://schemas.openxmlformats.org/officeDocument/2006/relationships/hyperlink" Target="https://docs.spring.io/spring-framework/docs/current/reference/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8105775" y="1"/>
            <a:ext cx="4086225" cy="3000374"/>
          </a:xfrm>
        </p:spPr>
        <p:txBody>
          <a:bodyPr>
            <a:normAutofit/>
          </a:bodyPr>
          <a:lstStyle/>
          <a:p>
            <a:r>
              <a:rPr lang="en-US" b="1" i="0" dirty="0">
                <a:solidFill>
                  <a:srgbClr val="E3E3E3"/>
                </a:solidFill>
                <a:effectLst/>
                <a:latin typeface="Google Sans"/>
              </a:rPr>
              <a:t>Restaurant Management System</a:t>
            </a:r>
            <a:endParaRPr lang="en-US" dirty="0"/>
          </a:p>
        </p:txBody>
      </p:sp>
      <p:sp>
        <p:nvSpPr>
          <p:cNvPr id="3" name="Title 1">
            <a:extLst>
              <a:ext uri="{FF2B5EF4-FFF2-40B4-BE49-F238E27FC236}">
                <a16:creationId xmlns:a16="http://schemas.microsoft.com/office/drawing/2014/main" id="{5E12CA5A-9DCC-43B6-9340-5BF450021B90}"/>
              </a:ext>
            </a:extLst>
          </p:cNvPr>
          <p:cNvSpPr txBox="1">
            <a:spLocks/>
          </p:cNvSpPr>
          <p:nvPr/>
        </p:nvSpPr>
        <p:spPr>
          <a:xfrm>
            <a:off x="8105775" y="3914775"/>
            <a:ext cx="4086225" cy="2943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pPr marL="685800" indent="-685800">
              <a:buFont typeface="Arial" panose="020B0604020202020204" pitchFamily="34" charset="0"/>
              <a:buChar char="•"/>
            </a:pPr>
            <a:r>
              <a:rPr lang="en-US" sz="2000" b="1" dirty="0">
                <a:solidFill>
                  <a:srgbClr val="E3E3E3"/>
                </a:solidFill>
                <a:latin typeface="Google Sans"/>
              </a:rPr>
              <a:t>Nischal Pandey</a:t>
            </a:r>
          </a:p>
          <a:p>
            <a:pPr marL="685800" indent="-685800">
              <a:buFont typeface="Arial" panose="020B0604020202020204" pitchFamily="34" charset="0"/>
              <a:buChar char="•"/>
            </a:pPr>
            <a:r>
              <a:rPr lang="en-US" sz="2000" b="1" dirty="0" err="1">
                <a:solidFill>
                  <a:srgbClr val="E3E3E3"/>
                </a:solidFill>
                <a:latin typeface="Google Sans"/>
              </a:rPr>
              <a:t>Samrakshyan</a:t>
            </a:r>
            <a:r>
              <a:rPr lang="en-US" sz="2000" b="1" dirty="0">
                <a:solidFill>
                  <a:srgbClr val="E3E3E3"/>
                </a:solidFill>
                <a:latin typeface="Google Sans"/>
              </a:rPr>
              <a:t> </a:t>
            </a:r>
            <a:r>
              <a:rPr lang="en-US" sz="2000" b="1" dirty="0" err="1">
                <a:solidFill>
                  <a:srgbClr val="E3E3E3"/>
                </a:solidFill>
                <a:latin typeface="Google Sans"/>
              </a:rPr>
              <a:t>Lamichhane</a:t>
            </a:r>
            <a:endParaRPr lang="en-US" sz="2000" dirty="0"/>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Use case diagrams</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1B20A37F-A13D-4EAA-8E90-C2299D8BD8E4}"/>
              </a:ext>
            </a:extLst>
          </p:cNvPr>
          <p:cNvPicPr/>
          <p:nvPr/>
        </p:nvPicPr>
        <p:blipFill>
          <a:blip r:embed="rId3">
            <a:extLst>
              <a:ext uri="{28A0092B-C50C-407E-A947-70E740481C1C}">
                <a14:useLocalDpi xmlns:a14="http://schemas.microsoft.com/office/drawing/2010/main" val="0"/>
              </a:ext>
            </a:extLst>
          </a:blip>
          <a:stretch>
            <a:fillRect/>
          </a:stretch>
        </p:blipFill>
        <p:spPr>
          <a:xfrm>
            <a:off x="2590958" y="1429184"/>
            <a:ext cx="7010083" cy="5063691"/>
          </a:xfrm>
          <a:prstGeom prst="rect">
            <a:avLst/>
          </a:prstGeom>
        </p:spPr>
      </p:pic>
    </p:spTree>
    <p:extLst>
      <p:ext uri="{BB962C8B-B14F-4D97-AF65-F5344CB8AC3E}">
        <p14:creationId xmlns:p14="http://schemas.microsoft.com/office/powerpoint/2010/main" val="237635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Er-diagram</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pic>
        <p:nvPicPr>
          <p:cNvPr id="6" name="Picture 5">
            <a:extLst>
              <a:ext uri="{FF2B5EF4-FFF2-40B4-BE49-F238E27FC236}">
                <a16:creationId xmlns:a16="http://schemas.microsoft.com/office/drawing/2014/main" id="{92B72A5B-6D29-46BA-85DF-06C857358CD5}"/>
              </a:ext>
            </a:extLst>
          </p:cNvPr>
          <p:cNvPicPr/>
          <p:nvPr/>
        </p:nvPicPr>
        <p:blipFill>
          <a:blip r:embed="rId3">
            <a:extLst>
              <a:ext uri="{28A0092B-C50C-407E-A947-70E740481C1C}">
                <a14:useLocalDpi xmlns:a14="http://schemas.microsoft.com/office/drawing/2010/main" val="0"/>
              </a:ext>
            </a:extLst>
          </a:blip>
          <a:stretch>
            <a:fillRect/>
          </a:stretch>
        </p:blipFill>
        <p:spPr>
          <a:xfrm>
            <a:off x="2215730" y="1462491"/>
            <a:ext cx="8871370" cy="4774923"/>
          </a:xfrm>
          <a:prstGeom prst="rect">
            <a:avLst/>
          </a:prstGeom>
        </p:spPr>
      </p:pic>
    </p:spTree>
    <p:extLst>
      <p:ext uri="{BB962C8B-B14F-4D97-AF65-F5344CB8AC3E}">
        <p14:creationId xmlns:p14="http://schemas.microsoft.com/office/powerpoint/2010/main" val="303684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Gantt chart</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pic>
        <p:nvPicPr>
          <p:cNvPr id="8" name="Picture 7">
            <a:extLst>
              <a:ext uri="{FF2B5EF4-FFF2-40B4-BE49-F238E27FC236}">
                <a16:creationId xmlns:a16="http://schemas.microsoft.com/office/drawing/2014/main" id="{47316A96-C85E-4DAA-8DB2-5495F9509791}"/>
              </a:ext>
            </a:extLst>
          </p:cNvPr>
          <p:cNvPicPr/>
          <p:nvPr/>
        </p:nvPicPr>
        <p:blipFill>
          <a:blip r:embed="rId3">
            <a:extLst>
              <a:ext uri="{28A0092B-C50C-407E-A947-70E740481C1C}">
                <a14:useLocalDpi xmlns:a14="http://schemas.microsoft.com/office/drawing/2010/main" val="0"/>
              </a:ext>
            </a:extLst>
          </a:blip>
          <a:stretch>
            <a:fillRect/>
          </a:stretch>
        </p:blipFill>
        <p:spPr>
          <a:xfrm>
            <a:off x="1414280" y="1702358"/>
            <a:ext cx="9863321" cy="4403167"/>
          </a:xfrm>
          <a:prstGeom prst="rect">
            <a:avLst/>
          </a:prstGeom>
        </p:spPr>
      </p:pic>
    </p:spTree>
    <p:extLst>
      <p:ext uri="{BB962C8B-B14F-4D97-AF65-F5344CB8AC3E}">
        <p14:creationId xmlns:p14="http://schemas.microsoft.com/office/powerpoint/2010/main" val="342809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1104899" y="105552"/>
            <a:ext cx="10363202" cy="1016087"/>
          </a:xfrm>
        </p:spPr>
        <p:txBody>
          <a:bodyPr/>
          <a:lstStyle/>
          <a:p>
            <a:r>
              <a:rPr lang="en-US" dirty="0"/>
              <a:t>Expected Outcome</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4" name="Picture 3">
            <a:extLst>
              <a:ext uri="{FF2B5EF4-FFF2-40B4-BE49-F238E27FC236}">
                <a16:creationId xmlns:a16="http://schemas.microsoft.com/office/drawing/2014/main" id="{CE0B68F3-C1E7-4253-8144-44A861B63C7D}"/>
              </a:ext>
            </a:extLst>
          </p:cNvPr>
          <p:cNvPicPr>
            <a:picLocks noChangeAspect="1"/>
          </p:cNvPicPr>
          <p:nvPr/>
        </p:nvPicPr>
        <p:blipFill>
          <a:blip r:embed="rId3"/>
          <a:stretch>
            <a:fillRect/>
          </a:stretch>
        </p:blipFill>
        <p:spPr>
          <a:xfrm>
            <a:off x="327276" y="1136332"/>
            <a:ext cx="5296476" cy="3226118"/>
          </a:xfrm>
          <a:prstGeom prst="rect">
            <a:avLst/>
          </a:prstGeom>
        </p:spPr>
      </p:pic>
      <p:pic>
        <p:nvPicPr>
          <p:cNvPr id="7" name="Picture 6">
            <a:extLst>
              <a:ext uri="{FF2B5EF4-FFF2-40B4-BE49-F238E27FC236}">
                <a16:creationId xmlns:a16="http://schemas.microsoft.com/office/drawing/2014/main" id="{F75D5DCE-CA26-4BA1-B8E0-65A1AB1D30B2}"/>
              </a:ext>
            </a:extLst>
          </p:cNvPr>
          <p:cNvPicPr>
            <a:picLocks noChangeAspect="1"/>
          </p:cNvPicPr>
          <p:nvPr/>
        </p:nvPicPr>
        <p:blipFill>
          <a:blip r:embed="rId4"/>
          <a:stretch>
            <a:fillRect/>
          </a:stretch>
        </p:blipFill>
        <p:spPr>
          <a:xfrm>
            <a:off x="5680903" y="1136332"/>
            <a:ext cx="5139498" cy="3197811"/>
          </a:xfrm>
          <a:prstGeom prst="rect">
            <a:avLst/>
          </a:prstGeom>
        </p:spPr>
      </p:pic>
      <p:pic>
        <p:nvPicPr>
          <p:cNvPr id="10" name="Picture 9">
            <a:extLst>
              <a:ext uri="{FF2B5EF4-FFF2-40B4-BE49-F238E27FC236}">
                <a16:creationId xmlns:a16="http://schemas.microsoft.com/office/drawing/2014/main" id="{3CF50055-7B4B-4EC6-AFCE-6781D930EDE4}"/>
              </a:ext>
            </a:extLst>
          </p:cNvPr>
          <p:cNvPicPr>
            <a:picLocks noChangeAspect="1"/>
          </p:cNvPicPr>
          <p:nvPr/>
        </p:nvPicPr>
        <p:blipFill>
          <a:blip r:embed="rId5"/>
          <a:stretch>
            <a:fillRect/>
          </a:stretch>
        </p:blipFill>
        <p:spPr>
          <a:xfrm>
            <a:off x="3401643" y="3566283"/>
            <a:ext cx="4558519" cy="2828078"/>
          </a:xfrm>
          <a:prstGeom prst="rect">
            <a:avLst/>
          </a:prstGeom>
        </p:spPr>
      </p:pic>
    </p:spTree>
    <p:extLst>
      <p:ext uri="{BB962C8B-B14F-4D97-AF65-F5344CB8AC3E}">
        <p14:creationId xmlns:p14="http://schemas.microsoft.com/office/powerpoint/2010/main" val="137590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b="1" i="0" dirty="0">
                <a:effectLst/>
                <a:latin typeface="Söhne"/>
              </a:rPr>
              <a:t>Conclusion</a:t>
            </a:r>
            <a:endParaRPr lang="en-US"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85849"/>
            <a:ext cx="6038850" cy="5019675"/>
          </a:xfrm>
        </p:spPr>
        <p:txBody>
          <a:bodyPr>
            <a:noAutofit/>
          </a:bodyPr>
          <a:lstStyle/>
          <a:p>
            <a:pPr algn="just"/>
            <a:r>
              <a:rPr lang="en-US" sz="1800" b="0" i="0" dirty="0">
                <a:effectLst/>
                <a:latin typeface="Söhne"/>
              </a:rPr>
              <a:t>In conclusion, the development of our Restaurant Management System represents not just a technological upgrade but a transformative step in the way restaurants operate. By addressing key challenges in order processing, inventory management, and customer service, our RMS is poised to elevate the overall efficiency and effectiveness of restaurant operations. The careful consideration of feasibility, the selection of an appropriate SDLC model, and the comprehensive design of our system contribute to our confidence in the success of this project. As we move forward, we anticipate a positive impact on both the customer experience and the operational efficiency of restaurants. We appreciate your attention throughout this presentation and are now open to any questions or feedback you may have.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4181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b="1" i="0" dirty="0">
                <a:effectLst/>
                <a:latin typeface="Söhne"/>
              </a:rPr>
              <a:t>reference</a:t>
            </a:r>
            <a:endParaRPr lang="en-US"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85849"/>
            <a:ext cx="6038850" cy="5019675"/>
          </a:xfrm>
        </p:spPr>
        <p:txBody>
          <a:bodyPr>
            <a:noAutofit/>
          </a:bodyPr>
          <a:lstStyle/>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Gupta, R., &amp; Singh, A. (2022). "Restaurant Management System: Design and Implementation."</a:t>
            </a: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Oracle Corporation. (2022). "MySQL Documentation." </a:t>
            </a:r>
            <a:r>
              <a:rPr lang="en-US" sz="1800" u="sng" dirty="0">
                <a:solidFill>
                  <a:srgbClr val="0563C1"/>
                </a:solidFill>
                <a:effectLst/>
                <a:latin typeface="Times New Roman" panose="02020603050405020304" pitchFamily="18" charset="0"/>
                <a:ea typeface="Calibri" panose="020F0502020204030204" pitchFamily="34" charset="0"/>
                <a:hlinkClick r:id="rId3"/>
              </a:rPr>
              <a:t>https://dev.mysql.com/doc/</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Spring Framework. (2022). "Spring Framework Documentation." </a:t>
            </a:r>
            <a:r>
              <a:rPr lang="en-US" sz="1800" u="sng" dirty="0">
                <a:solidFill>
                  <a:srgbClr val="0563C1"/>
                </a:solidFill>
                <a:effectLst/>
                <a:latin typeface="Times New Roman" panose="02020603050405020304" pitchFamily="18" charset="0"/>
                <a:ea typeface="Calibri" panose="020F0502020204030204" pitchFamily="34" charset="0"/>
                <a:hlinkClick r:id="rId4"/>
              </a:rPr>
              <a:t>https://docs.spring.io/spring-framework/docs/current/reference/html/</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Java Documentation. (2022). </a:t>
            </a:r>
            <a:r>
              <a:rPr lang="en-US" sz="1800" u="sng" dirty="0">
                <a:solidFill>
                  <a:srgbClr val="0563C1"/>
                </a:solidFill>
                <a:effectLst/>
                <a:latin typeface="Times New Roman" panose="02020603050405020304" pitchFamily="18" charset="0"/>
                <a:ea typeface="Calibri" panose="020F0502020204030204" pitchFamily="34" charset="0"/>
                <a:hlinkClick r:id="rId5"/>
              </a:rPr>
              <a:t>https://docs.oracle.com/en/java/</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MySQL. (2022). "MySQL 8.0 Reference Manual." </a:t>
            </a:r>
            <a:r>
              <a:rPr lang="en-US" sz="1800" u="sng" dirty="0">
                <a:solidFill>
                  <a:srgbClr val="0563C1"/>
                </a:solidFill>
                <a:effectLst/>
                <a:latin typeface="Times New Roman" panose="02020603050405020304" pitchFamily="18" charset="0"/>
                <a:ea typeface="Calibri" panose="020F0502020204030204" pitchFamily="34" charset="0"/>
                <a:hlinkClick r:id="rId6"/>
              </a:rPr>
              <a:t>https://dev.mysql.com/doc/refman/8.0/en/</a:t>
            </a:r>
            <a:endParaRPr lang="en-US" sz="1800" dirty="0">
              <a:effectLst/>
              <a:latin typeface="Times New Roman" panose="02020603050405020304" pitchFamily="18" charset="0"/>
              <a:ea typeface="Calibri" panose="020F0502020204030204" pitchFamily="34" charset="0"/>
            </a:endParaRP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406614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Nischal Pandey</a:t>
            </a:r>
          </a:p>
          <a:p>
            <a:r>
              <a:rPr lang="en-US" dirty="0" err="1"/>
              <a:t>Samrakshyan</a:t>
            </a:r>
            <a:r>
              <a:rPr lang="en-US" dirty="0"/>
              <a:t> </a:t>
            </a:r>
            <a:r>
              <a:rPr lang="en-US" dirty="0" err="1"/>
              <a:t>Lamichhane</a:t>
            </a:r>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a:t>Introduction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371600"/>
            <a:ext cx="6038850" cy="4602163"/>
          </a:xfrm>
        </p:spPr>
        <p:txBody>
          <a:bodyPr>
            <a:normAutofit fontScale="70000" lnSpcReduction="20000"/>
          </a:bodyPr>
          <a:lstStyle/>
          <a:p>
            <a:pPr algn="just">
              <a:buFont typeface="Arial" panose="020B0604020202020204" pitchFamily="34" charset="0"/>
              <a:buChar char="•"/>
            </a:pPr>
            <a:r>
              <a:rPr lang="en-US" b="1" i="0" dirty="0">
                <a:effectLst/>
                <a:latin typeface="Söhne"/>
              </a:rPr>
              <a:t>Streamlining Operations:</a:t>
            </a:r>
            <a:r>
              <a:rPr lang="en-US" b="0" i="0" dirty="0">
                <a:effectLst/>
                <a:latin typeface="Söhne"/>
              </a:rPr>
              <a:t> RMS aims to streamline and automate various processes within a restaurant, from order placement to inventory management and staff coordination.</a:t>
            </a:r>
          </a:p>
          <a:p>
            <a:pPr algn="just">
              <a:buFont typeface="Arial" panose="020B0604020202020204" pitchFamily="34" charset="0"/>
              <a:buChar char="•"/>
            </a:pPr>
            <a:r>
              <a:rPr lang="en-US" b="1" i="0" dirty="0">
                <a:effectLst/>
                <a:latin typeface="Söhne"/>
              </a:rPr>
              <a:t>Enhancing Efficiency:</a:t>
            </a:r>
            <a:r>
              <a:rPr lang="en-US" b="0" i="0" dirty="0">
                <a:effectLst/>
                <a:latin typeface="Söhne"/>
              </a:rPr>
              <a:t> By utilizing advanced technology, RMS improves the overall efficiency of restaurant operations, reducing manual errors and optimizing workflows.</a:t>
            </a:r>
          </a:p>
          <a:p>
            <a:pPr algn="just">
              <a:buFont typeface="Arial" panose="020B0604020202020204" pitchFamily="34" charset="0"/>
              <a:buChar char="•"/>
            </a:pPr>
            <a:r>
              <a:rPr lang="en-US" b="1" i="0" dirty="0">
                <a:effectLst/>
                <a:latin typeface="Söhne"/>
              </a:rPr>
              <a:t>Customer Experience:</a:t>
            </a:r>
            <a:r>
              <a:rPr lang="en-US" b="0" i="0" dirty="0">
                <a:effectLst/>
                <a:latin typeface="Söhne"/>
              </a:rPr>
              <a:t> The system is designed to enhance the customer experience by ensuring accurate and timely order processing, personalized services, and improved communication.</a:t>
            </a:r>
          </a:p>
          <a:p>
            <a:pPr algn="just">
              <a:buFont typeface="Arial" panose="020B0604020202020204" pitchFamily="34" charset="0"/>
              <a:buChar char="•"/>
            </a:pPr>
            <a:r>
              <a:rPr lang="en-US" b="1" i="0" dirty="0">
                <a:effectLst/>
                <a:latin typeface="Söhne"/>
              </a:rPr>
              <a:t>Inventory Optimization:</a:t>
            </a:r>
            <a:r>
              <a:rPr lang="en-US" b="0" i="0" dirty="0">
                <a:effectLst/>
                <a:latin typeface="Söhne"/>
              </a:rPr>
              <a:t> RMS assists in effective inventory management, helping restaurants to keep track of stock levels, minimize wastage, and ensure timely restocking of items.</a:t>
            </a:r>
          </a:p>
          <a:p>
            <a:pPr algn="just">
              <a:buFont typeface="Arial" panose="020B0604020202020204" pitchFamily="34" charset="0"/>
              <a:buChar char="•"/>
            </a:pPr>
            <a:r>
              <a:rPr lang="en-US" b="1" i="0" dirty="0">
                <a:effectLst/>
                <a:latin typeface="Söhne"/>
              </a:rPr>
              <a:t>Real-time Insights:</a:t>
            </a:r>
            <a:r>
              <a:rPr lang="en-US" b="0" i="0" dirty="0">
                <a:effectLst/>
                <a:latin typeface="Söhne"/>
              </a:rPr>
              <a:t> The system provides real-time insights into sales, customer preferences, and inventory status, enabling informed decision-making for restaurant managers and owners.</a:t>
            </a:r>
          </a:p>
          <a:p>
            <a:pPr algn="just">
              <a:buFont typeface="Arial" panose="020B0604020202020204" pitchFamily="34" charset="0"/>
              <a:buChar char="•"/>
            </a:pPr>
            <a:r>
              <a:rPr lang="en-US" b="1" i="0" dirty="0">
                <a:effectLst/>
                <a:latin typeface="Söhne"/>
              </a:rPr>
              <a:t>Adaptability:</a:t>
            </a:r>
            <a:r>
              <a:rPr lang="en-US" b="0" i="0" dirty="0">
                <a:effectLst/>
                <a:latin typeface="Söhne"/>
              </a:rPr>
              <a:t> RMS is adaptable to different types and sizes of restaurants, offering scalability to accommodate the unique needs and challenges of each establishment.</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a:t>Objective</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371600"/>
            <a:ext cx="6038850" cy="4602163"/>
          </a:xfrm>
        </p:spPr>
        <p:txBody>
          <a:bodyPr>
            <a:normAutofit/>
          </a:bodyPr>
          <a:lstStyle/>
          <a:p>
            <a:pPr algn="just">
              <a:buFont typeface="Arial" panose="020B0604020202020204" pitchFamily="34" charset="0"/>
              <a:buChar char="•"/>
            </a:pPr>
            <a:r>
              <a:rPr lang="en-US" b="0" i="0" dirty="0">
                <a:effectLst/>
                <a:latin typeface="Söhne"/>
              </a:rPr>
              <a:t>Enhance order processing efficiency to reduce wait times and increase customer satisfaction.</a:t>
            </a:r>
          </a:p>
          <a:p>
            <a:pPr algn="just">
              <a:buFont typeface="Arial" panose="020B0604020202020204" pitchFamily="34" charset="0"/>
              <a:buChar char="•"/>
            </a:pPr>
            <a:r>
              <a:rPr lang="en-US" b="0" i="0" dirty="0">
                <a:effectLst/>
                <a:latin typeface="Söhne"/>
              </a:rPr>
              <a:t>Improve inventory management accuracy and streamline the restocking process.</a:t>
            </a:r>
          </a:p>
          <a:p>
            <a:pPr algn="just">
              <a:buFont typeface="Arial" panose="020B0604020202020204" pitchFamily="34" charset="0"/>
              <a:buChar char="•"/>
            </a:pPr>
            <a:r>
              <a:rPr lang="en-US" b="0" i="0" dirty="0">
                <a:effectLst/>
                <a:latin typeface="Söhne"/>
              </a:rPr>
              <a:t>Provide a user-friendly interface for both customers and restaurant staff to ensure a seamless experience.</a:t>
            </a:r>
          </a:p>
          <a:p>
            <a:pPr algn="just">
              <a:buFont typeface="Arial" panose="020B0604020202020204" pitchFamily="34" charset="0"/>
              <a:buChar char="•"/>
            </a:pPr>
            <a:r>
              <a:rPr lang="en-US" b="0" i="0" dirty="0">
                <a:effectLst/>
                <a:latin typeface="Söhne"/>
              </a:rPr>
              <a:t>Implement a robust reporting system to enable data-driven decision-making for the management team.</a:t>
            </a:r>
          </a:p>
          <a:p>
            <a:pPr algn="just">
              <a:buFont typeface="Arial" panose="020B0604020202020204" pitchFamily="34" charset="0"/>
              <a:buChar char="•"/>
            </a:pPr>
            <a:r>
              <a:rPr lang="en-US" b="0" i="0" dirty="0">
                <a:effectLst/>
                <a:latin typeface="Söhne"/>
              </a:rPr>
              <a:t>Enhance the overall dining experience by integrating features such as online ordering, table reservations, and feedback collection.</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56296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a:t>Scope of </a:t>
            </a:r>
            <a:r>
              <a:rPr lang="en-US"/>
              <a:t>the project</a:t>
            </a:r>
            <a:endParaRPr lang="en-US"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95376"/>
            <a:ext cx="6038850" cy="5676899"/>
          </a:xfrm>
        </p:spPr>
        <p:txBody>
          <a:bodyPr>
            <a:noAutofit/>
          </a:bodyPr>
          <a:lstStyle/>
          <a:p>
            <a:pPr algn="just">
              <a:buFont typeface="Arial" panose="020B0604020202020204" pitchFamily="34" charset="0"/>
              <a:buChar char="•"/>
            </a:pPr>
            <a:r>
              <a:rPr lang="en-US" sz="1800" b="1" i="0" dirty="0">
                <a:effectLst/>
                <a:latin typeface="Söhne"/>
              </a:rPr>
              <a:t>Order Processing:</a:t>
            </a:r>
            <a:r>
              <a:rPr lang="en-US" sz="1800" b="0" i="0" dirty="0">
                <a:effectLst/>
                <a:latin typeface="Söhne"/>
              </a:rPr>
              <a:t> Implement a comprehensive order processing system to efficiently handle customer orders, including order placement, modification, and cancellation.</a:t>
            </a:r>
          </a:p>
          <a:p>
            <a:pPr algn="just">
              <a:buFont typeface="Arial" panose="020B0604020202020204" pitchFamily="34" charset="0"/>
              <a:buChar char="•"/>
            </a:pPr>
            <a:r>
              <a:rPr lang="en-US" sz="1800" b="1" i="0" dirty="0">
                <a:effectLst/>
                <a:latin typeface="Söhne"/>
              </a:rPr>
              <a:t>Inventory Management:</a:t>
            </a:r>
            <a:r>
              <a:rPr lang="en-US" sz="1800" b="0" i="0" dirty="0">
                <a:effectLst/>
                <a:latin typeface="Söhne"/>
              </a:rPr>
              <a:t> Develop a robust inventory management module to monitor stock levels, track ingredient usage, and automate reordering processes.</a:t>
            </a:r>
          </a:p>
          <a:p>
            <a:pPr algn="just">
              <a:buFont typeface="Arial" panose="020B0604020202020204" pitchFamily="34" charset="0"/>
              <a:buChar char="•"/>
            </a:pPr>
            <a:r>
              <a:rPr lang="en-US" sz="1800" b="1" i="0" dirty="0">
                <a:effectLst/>
                <a:latin typeface="Söhne"/>
              </a:rPr>
              <a:t>Menu Customization:</a:t>
            </a:r>
            <a:r>
              <a:rPr lang="en-US" sz="1800" b="0" i="0" dirty="0">
                <a:effectLst/>
                <a:latin typeface="Söhne"/>
              </a:rPr>
              <a:t> Allow for easy customization of menus, enabling the addition, removal, or modification of dishes based on seasonal changes or new offerings.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43300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a:t>SDLC model</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85849"/>
            <a:ext cx="6038850" cy="5019675"/>
          </a:xfrm>
        </p:spPr>
        <p:txBody>
          <a:bodyPr>
            <a:noAutofit/>
          </a:bodyPr>
          <a:lstStyle/>
          <a:p>
            <a:pPr algn="just">
              <a:buFont typeface="Arial" panose="020B0604020202020204" pitchFamily="34" charset="0"/>
              <a:buChar char="•"/>
            </a:pPr>
            <a:r>
              <a:rPr lang="en-US" sz="1400" b="1" i="0" dirty="0">
                <a:effectLst/>
                <a:latin typeface="Söhne"/>
              </a:rPr>
              <a:t>Planning:</a:t>
            </a:r>
            <a:r>
              <a:rPr lang="en-US" sz="1400" dirty="0">
                <a:latin typeface="Söhne"/>
              </a:rPr>
              <a:t> </a:t>
            </a:r>
            <a:r>
              <a:rPr lang="en-US" sz="1400" b="0" i="0" dirty="0">
                <a:effectLst/>
                <a:latin typeface="Söhne"/>
              </a:rPr>
              <a:t>Determine the project scope, objectives, requirements, and constraints for the Restaurant Management System. Identify the essential functionalities needed to streamline restaurant operations, setting the stage for subsequent phases.</a:t>
            </a:r>
          </a:p>
          <a:p>
            <a:pPr algn="just">
              <a:buFont typeface="Arial" panose="020B0604020202020204" pitchFamily="34" charset="0"/>
              <a:buChar char="•"/>
            </a:pPr>
            <a:r>
              <a:rPr lang="en-US" sz="1400" b="1" i="0" dirty="0">
                <a:effectLst/>
                <a:latin typeface="Söhne"/>
              </a:rPr>
              <a:t>Analysis:</a:t>
            </a:r>
            <a:r>
              <a:rPr lang="en-US" sz="1400" dirty="0">
                <a:latin typeface="Söhne"/>
              </a:rPr>
              <a:t> </a:t>
            </a:r>
            <a:r>
              <a:rPr lang="en-US" sz="1400" b="0" i="0" dirty="0">
                <a:effectLst/>
                <a:latin typeface="Söhne"/>
              </a:rPr>
              <a:t>Gather and analyze specific requirements for the Restaurant Management System. Understand user needs, data flow, and system architecture to lay a solid foundation for the subsequent design phase.</a:t>
            </a:r>
          </a:p>
          <a:p>
            <a:pPr algn="just">
              <a:buFont typeface="Arial" panose="020B0604020202020204" pitchFamily="34" charset="0"/>
              <a:buChar char="•"/>
            </a:pPr>
            <a:r>
              <a:rPr lang="en-US" sz="1400" b="1" i="0" dirty="0">
                <a:effectLst/>
                <a:latin typeface="Söhne"/>
              </a:rPr>
              <a:t>Design: </a:t>
            </a:r>
            <a:r>
              <a:rPr lang="en-US" sz="1400" b="0" i="0" dirty="0">
                <a:effectLst/>
                <a:latin typeface="Söhne"/>
              </a:rPr>
              <a:t>Create a detailed design of the system architecture, database schema, and user interface for the Restaurant Management System. Develop algorithms, use case diagrams, flowcharts, and context diagrams, along with defining necessary data structures for efficient management.</a:t>
            </a:r>
          </a:p>
          <a:p>
            <a:pPr algn="just">
              <a:buFont typeface="Arial" panose="020B0604020202020204" pitchFamily="34" charset="0"/>
              <a:buChar char="•"/>
            </a:pPr>
            <a:r>
              <a:rPr lang="en-US" sz="1400" b="1" i="0" dirty="0">
                <a:effectLst/>
                <a:latin typeface="Söhne"/>
              </a:rPr>
              <a:t>Implementation:</a:t>
            </a:r>
            <a:r>
              <a:rPr lang="en-US" sz="1400" dirty="0">
                <a:latin typeface="Söhne"/>
              </a:rPr>
              <a:t> </a:t>
            </a:r>
            <a:r>
              <a:rPr lang="en-US" sz="1400" b="0" i="0" dirty="0">
                <a:effectLst/>
                <a:latin typeface="Söhne"/>
              </a:rPr>
              <a:t>Write the code for the Restaurant Management System using the Java programming language. This involves creating classes, methods, and interfaces according to the design specifications.</a:t>
            </a:r>
          </a:p>
          <a:p>
            <a:pPr algn="just">
              <a:buFont typeface="Arial" panose="020B0604020202020204" pitchFamily="34" charset="0"/>
              <a:buChar char="•"/>
            </a:pPr>
            <a:r>
              <a:rPr lang="en-US" sz="1400" b="1" i="0" dirty="0">
                <a:effectLst/>
                <a:latin typeface="Söhne"/>
              </a:rPr>
              <a:t>Testing:</a:t>
            </a:r>
            <a:r>
              <a:rPr lang="en-US" sz="1400" dirty="0">
                <a:latin typeface="Söhne"/>
              </a:rPr>
              <a:t> </a:t>
            </a:r>
            <a:r>
              <a:rPr lang="en-US" sz="1400" b="0" i="0" dirty="0">
                <a:effectLst/>
                <a:latin typeface="Söhne"/>
              </a:rPr>
              <a:t>Perform unit testing to ensure each component of the system functions correctly. Conduct integration testing to verify interactions between different modules. Also, carry out system testing to validate the entire Restaurant Management System.</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65751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err="1"/>
              <a:t>Contd</a:t>
            </a:r>
            <a:r>
              <a:rPr lang="en-US" dirty="0"/>
              <a:t>…</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85849"/>
            <a:ext cx="6038850" cy="5019675"/>
          </a:xfrm>
        </p:spPr>
        <p:txBody>
          <a:bodyPr>
            <a:noAutofit/>
          </a:bodyPr>
          <a:lstStyle/>
          <a:p>
            <a:pPr algn="just">
              <a:buFont typeface="Arial" panose="020B0604020202020204" pitchFamily="34" charset="0"/>
              <a:buChar char="•"/>
            </a:pPr>
            <a:r>
              <a:rPr lang="en-US" sz="1800" b="1" i="0" dirty="0">
                <a:effectLst/>
                <a:latin typeface="Söhne"/>
              </a:rPr>
              <a:t>Deployment:</a:t>
            </a:r>
            <a:r>
              <a:rPr lang="en-US" sz="1800" dirty="0">
                <a:latin typeface="Söhne"/>
              </a:rPr>
              <a:t> </a:t>
            </a:r>
            <a:r>
              <a:rPr lang="en-US" sz="1800" b="0" i="0" dirty="0">
                <a:effectLst/>
                <a:latin typeface="Söhne"/>
              </a:rPr>
              <a:t>Deploy the Restaurant Management System in a real-world environment. This may involve installation, configuration, and setup on servers or client machines, ensuring a smooth transition from development to live operation.</a:t>
            </a:r>
          </a:p>
          <a:p>
            <a:pPr algn="just">
              <a:buFont typeface="Arial" panose="020B0604020202020204" pitchFamily="34" charset="0"/>
              <a:buChar char="•"/>
            </a:pPr>
            <a:r>
              <a:rPr lang="en-US" sz="1800" b="1" i="0" dirty="0">
                <a:effectLst/>
                <a:latin typeface="Söhne"/>
              </a:rPr>
              <a:t>Maintenance:</a:t>
            </a:r>
            <a:r>
              <a:rPr lang="en-US" sz="1800" dirty="0">
                <a:latin typeface="Söhne"/>
              </a:rPr>
              <a:t> </a:t>
            </a:r>
            <a:r>
              <a:rPr lang="en-US" sz="1800" b="0" i="0" dirty="0">
                <a:effectLst/>
                <a:latin typeface="Söhne"/>
              </a:rPr>
              <a:t>Provide ongoing support and maintenance for the Restaurant Management System. This includes addressing bug fixes, implementing updates, and making enhancements based on user feedback and evolving requirements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71206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55207"/>
            <a:ext cx="5181600" cy="455232"/>
          </a:xfrm>
        </p:spPr>
        <p:txBody>
          <a:bodyPr>
            <a:normAutofit fontScale="90000"/>
          </a:bodyPr>
          <a:lstStyle/>
          <a:p>
            <a:r>
              <a:rPr lang="en-US" dirty="0"/>
              <a:t>Feasibility analysis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085849"/>
            <a:ext cx="6038850" cy="5019675"/>
          </a:xfrm>
        </p:spPr>
        <p:txBody>
          <a:bodyPr>
            <a:noAutofit/>
          </a:bodyPr>
          <a:lstStyle/>
          <a:p>
            <a:pPr algn="just">
              <a:buFont typeface="Arial" panose="020B0604020202020204" pitchFamily="34" charset="0"/>
              <a:buChar char="•"/>
            </a:pPr>
            <a:r>
              <a:rPr lang="en-US" sz="1800" b="1" i="0" dirty="0">
                <a:effectLst/>
                <a:latin typeface="Söhne"/>
              </a:rPr>
              <a:t>Economic Feasibility:</a:t>
            </a:r>
            <a:r>
              <a:rPr lang="en-US" sz="1800" dirty="0">
                <a:latin typeface="Söhne"/>
              </a:rPr>
              <a:t> </a:t>
            </a:r>
            <a:r>
              <a:rPr lang="en-US" sz="1800" b="0" i="0" dirty="0">
                <a:effectLst/>
                <a:latin typeface="Söhne"/>
              </a:rPr>
              <a:t>Cost-Benefit Analysis demonstrated a favorable return on investment. Detailed breakdown of development, maintenance, and operational costs.</a:t>
            </a:r>
          </a:p>
          <a:p>
            <a:pPr algn="just">
              <a:buFont typeface="Arial" panose="020B0604020202020204" pitchFamily="34" charset="0"/>
              <a:buChar char="•"/>
            </a:pPr>
            <a:r>
              <a:rPr lang="en-US" sz="1800" b="1" i="0" dirty="0">
                <a:effectLst/>
                <a:latin typeface="Söhne"/>
              </a:rPr>
              <a:t>Technical Feasibility:</a:t>
            </a:r>
            <a:r>
              <a:rPr lang="en-US" sz="1800" dirty="0">
                <a:latin typeface="Söhne"/>
              </a:rPr>
              <a:t> </a:t>
            </a:r>
            <a:r>
              <a:rPr lang="en-US" sz="1800" b="0" i="0" dirty="0">
                <a:effectLst/>
                <a:latin typeface="Söhne"/>
              </a:rPr>
              <a:t>Compatibility with existing hardware and software systems assessed. Availability of required technology and expertise evaluated.</a:t>
            </a:r>
          </a:p>
          <a:p>
            <a:pPr algn="just">
              <a:buFont typeface="Arial" panose="020B0604020202020204" pitchFamily="34" charset="0"/>
              <a:buChar char="•"/>
            </a:pPr>
            <a:r>
              <a:rPr lang="en-US" sz="1800" b="1" i="0" dirty="0">
                <a:effectLst/>
                <a:latin typeface="Söhne"/>
              </a:rPr>
              <a:t>Operational Feasibility:</a:t>
            </a:r>
            <a:r>
              <a:rPr lang="en-US" sz="1800" dirty="0">
                <a:latin typeface="Söhne"/>
              </a:rPr>
              <a:t> </a:t>
            </a:r>
            <a:r>
              <a:rPr lang="en-US" sz="1800" b="0" i="0" dirty="0">
                <a:effectLst/>
                <a:latin typeface="Söhne"/>
              </a:rPr>
              <a:t>Impact on current restaurant operations considered. User acceptance and training programs planned.</a:t>
            </a:r>
          </a:p>
          <a:p>
            <a:pPr algn="just">
              <a:buFont typeface="Arial" panose="020B0604020202020204" pitchFamily="34" charset="0"/>
              <a:buChar char="•"/>
            </a:pPr>
            <a:r>
              <a:rPr lang="en-US" sz="1800" b="1" i="0" dirty="0">
                <a:effectLst/>
                <a:latin typeface="Söhne"/>
              </a:rPr>
              <a:t>Scheduling Feasibility:</a:t>
            </a:r>
            <a:r>
              <a:rPr lang="en-US" sz="1800" dirty="0">
                <a:latin typeface="Söhne"/>
              </a:rPr>
              <a:t> </a:t>
            </a:r>
            <a:r>
              <a:rPr lang="en-US" sz="1800" b="0" i="0" dirty="0">
                <a:effectLst/>
                <a:latin typeface="Söhne"/>
              </a:rPr>
              <a:t>Development timeline outlined with key milestones. Dependencies and potential risks identified and mitigated.</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2709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Context diagram</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pic>
        <p:nvPicPr>
          <p:cNvPr id="10" name="Picture 9">
            <a:extLst>
              <a:ext uri="{FF2B5EF4-FFF2-40B4-BE49-F238E27FC236}">
                <a16:creationId xmlns:a16="http://schemas.microsoft.com/office/drawing/2014/main" id="{6A3EB1DE-3076-4345-950D-D6C6C568F1E3}"/>
              </a:ext>
            </a:extLst>
          </p:cNvPr>
          <p:cNvPicPr/>
          <p:nvPr/>
        </p:nvPicPr>
        <p:blipFill>
          <a:blip r:embed="rId3">
            <a:extLst>
              <a:ext uri="{28A0092B-C50C-407E-A947-70E740481C1C}">
                <a14:useLocalDpi xmlns:a14="http://schemas.microsoft.com/office/drawing/2010/main" val="0"/>
              </a:ext>
            </a:extLst>
          </a:blip>
          <a:stretch>
            <a:fillRect/>
          </a:stretch>
        </p:blipFill>
        <p:spPr>
          <a:xfrm>
            <a:off x="4254817" y="1311362"/>
            <a:ext cx="3682365" cy="4833104"/>
          </a:xfrm>
          <a:prstGeom prst="rect">
            <a:avLst/>
          </a:prstGeom>
        </p:spPr>
      </p:pic>
    </p:spTree>
    <p:extLst>
      <p:ext uri="{BB962C8B-B14F-4D97-AF65-F5344CB8AC3E}">
        <p14:creationId xmlns:p14="http://schemas.microsoft.com/office/powerpoint/2010/main" val="214926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Data Flow diagram</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pic>
        <p:nvPicPr>
          <p:cNvPr id="6" name="Picture 5">
            <a:extLst>
              <a:ext uri="{FF2B5EF4-FFF2-40B4-BE49-F238E27FC236}">
                <a16:creationId xmlns:a16="http://schemas.microsoft.com/office/drawing/2014/main" id="{F1968D6C-6499-42C8-A5AC-2742BF114587}"/>
              </a:ext>
            </a:extLst>
          </p:cNvPr>
          <p:cNvPicPr/>
          <p:nvPr/>
        </p:nvPicPr>
        <p:blipFill>
          <a:blip r:embed="rId3">
            <a:extLst>
              <a:ext uri="{28A0092B-C50C-407E-A947-70E740481C1C}">
                <a14:useLocalDpi xmlns:a14="http://schemas.microsoft.com/office/drawing/2010/main" val="0"/>
              </a:ext>
            </a:extLst>
          </a:blip>
          <a:stretch>
            <a:fillRect/>
          </a:stretch>
        </p:blipFill>
        <p:spPr>
          <a:xfrm>
            <a:off x="3568065" y="1968587"/>
            <a:ext cx="5494020" cy="4274820"/>
          </a:xfrm>
          <a:prstGeom prst="rect">
            <a:avLst/>
          </a:prstGeom>
        </p:spPr>
      </p:pic>
    </p:spTree>
    <p:extLst>
      <p:ext uri="{BB962C8B-B14F-4D97-AF65-F5344CB8AC3E}">
        <p14:creationId xmlns:p14="http://schemas.microsoft.com/office/powerpoint/2010/main" val="47351233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3.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81</TotalTime>
  <Words>954</Words>
  <Application>Microsoft Office PowerPoint</Application>
  <PresentationFormat>Widescreen</PresentationFormat>
  <Paragraphs>81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Google Sans</vt:lpstr>
      <vt:lpstr>Söhne</vt:lpstr>
      <vt:lpstr>Tenorite</vt:lpstr>
      <vt:lpstr>Times New Roman</vt:lpstr>
      <vt:lpstr>Custom</vt:lpstr>
      <vt:lpstr>Restaurant Management System</vt:lpstr>
      <vt:lpstr>Introduction</vt:lpstr>
      <vt:lpstr>Objective</vt:lpstr>
      <vt:lpstr>Scope of the project</vt:lpstr>
      <vt:lpstr>SDLC model</vt:lpstr>
      <vt:lpstr>Contd…</vt:lpstr>
      <vt:lpstr>Feasibility analysis</vt:lpstr>
      <vt:lpstr>Context diagram</vt:lpstr>
      <vt:lpstr>Data Flow diagram</vt:lpstr>
      <vt:lpstr>Use case diagrams</vt:lpstr>
      <vt:lpstr>Er-diagram</vt:lpstr>
      <vt:lpstr>Gantt chart</vt:lpstr>
      <vt:lpstr>Expected Outcome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Nischal Pandey</cp:lastModifiedBy>
  <cp:revision>15</cp:revision>
  <dcterms:created xsi:type="dcterms:W3CDTF">2024-01-04T07:32:45Z</dcterms:created>
  <dcterms:modified xsi:type="dcterms:W3CDTF">2024-03-05T03:42:45Z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