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/>
    <p:restoredTop sz="96327"/>
  </p:normalViewPr>
  <p:slideViewPr>
    <p:cSldViewPr snapToGrid="0">
      <p:cViewPr varScale="1">
        <p:scale>
          <a:sx n="122" d="100"/>
          <a:sy n="122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0AAD-0BC6-E2A0-4C5B-EF2ADF2C1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0" dirty="0"/>
              <a:t>WINE QUALITY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75F3C-FADC-ACD9-B48F-0DB608D5A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</p:spTree>
    <p:extLst>
      <p:ext uri="{BB962C8B-B14F-4D97-AF65-F5344CB8AC3E}">
        <p14:creationId xmlns:p14="http://schemas.microsoft.com/office/powerpoint/2010/main" val="383921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01DF-F2AE-42BF-0E53-D2936873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Sulfur dioxide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AEB68B-688A-81BB-37A2-8CE077C7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389" y="2638425"/>
            <a:ext cx="5077223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F570-2F15-D297-CD18-D549BF6B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sulfur dioxide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B79CA-FE72-C2FF-E342-B96DF82F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296" y="2638425"/>
            <a:ext cx="513940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67A2-DC57-4AF1-FC32-E627E349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C3727-9E86-A479-F3DE-7AD3FA03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577" y="2638425"/>
            <a:ext cx="499684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3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F58C-1623-B9AD-668B-E4BA2C0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acidity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5D22E5-E47F-B36D-771F-53A01F0D3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499" y="2638425"/>
            <a:ext cx="4925003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A18E-1239-143D-06E9-E0163E71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B288-AD56-C5AA-6FF1-998286DD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out that the above variables play a significant role in the determination of the quality of wine. </a:t>
            </a:r>
          </a:p>
          <a:p>
            <a:r>
              <a:rPr lang="en-US" dirty="0"/>
              <a:t>But these significance is shown in both a positive and a negative way.</a:t>
            </a:r>
          </a:p>
        </p:txBody>
      </p:sp>
    </p:spTree>
    <p:extLst>
      <p:ext uri="{BB962C8B-B14F-4D97-AF65-F5344CB8AC3E}">
        <p14:creationId xmlns:p14="http://schemas.microsoft.com/office/powerpoint/2010/main" val="53255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5DE5-5732-6547-9659-D7DB4E7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5775-A635-C20D-065F-E864D9CA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modeling first, we created a new variable called “quality variable” which stores the quality of the wine as “high” or “low”, and we have added that column to the data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4558-2455-FBC2-C05F-10B0E08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F822-C7D3-EF28-B550-C0BF94C6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centered and scaled the data as the algorithm uses distance metrics.</a:t>
            </a:r>
          </a:p>
          <a:p>
            <a:r>
              <a:rPr lang="en-US" sz="1600" dirty="0" err="1"/>
              <a:t>scaleddata</a:t>
            </a:r>
            <a:r>
              <a:rPr lang="en-US" sz="1600" dirty="0"/>
              <a:t> &lt;- </a:t>
            </a:r>
            <a:r>
              <a:rPr lang="en-US" sz="1600" dirty="0" err="1"/>
              <a:t>as.data.frame</a:t>
            </a:r>
            <a:r>
              <a:rPr lang="en-US" sz="1600" dirty="0"/>
              <a:t>(scale(</a:t>
            </a:r>
            <a:r>
              <a:rPr lang="en-US" sz="1600" dirty="0" err="1"/>
              <a:t>wineknn</a:t>
            </a:r>
            <a:r>
              <a:rPr lang="en-US" sz="1600" dirty="0"/>
              <a:t>[1:11], center = TRUE, scale = TRUE))</a:t>
            </a:r>
          </a:p>
          <a:p>
            <a:r>
              <a:rPr lang="en-US" dirty="0"/>
              <a:t>We separated the labels and split the data into training and testing data with training data being 67%, and the remaining 33% of the data being test data.</a:t>
            </a:r>
          </a:p>
          <a:p>
            <a:r>
              <a:rPr lang="en-US" dirty="0"/>
              <a:t>We used the KNN function by providing the required data and used the K value as 19, which provides the best accuracy for the model.</a:t>
            </a:r>
          </a:p>
          <a:p>
            <a:r>
              <a:rPr lang="en-US" sz="1600" dirty="0" err="1"/>
              <a:t>wine_model_pred</a:t>
            </a:r>
            <a:r>
              <a:rPr lang="en-US" sz="1600" dirty="0"/>
              <a:t> &lt;- </a:t>
            </a:r>
            <a:r>
              <a:rPr lang="en-US" sz="1600" dirty="0" err="1"/>
              <a:t>knn</a:t>
            </a:r>
            <a:r>
              <a:rPr lang="en-US" sz="1600" dirty="0"/>
              <a:t>(train = </a:t>
            </a:r>
            <a:r>
              <a:rPr lang="en-US" sz="1600" dirty="0" err="1"/>
              <a:t>wine_training</a:t>
            </a:r>
            <a:r>
              <a:rPr lang="en-US" sz="1600" dirty="0"/>
              <a:t>, test = </a:t>
            </a:r>
            <a:r>
              <a:rPr lang="en-US" sz="1600" dirty="0" err="1"/>
              <a:t>wine_test</a:t>
            </a:r>
            <a:r>
              <a:rPr lang="en-US" sz="1600" dirty="0"/>
              <a:t>, cl=</a:t>
            </a:r>
            <a:r>
              <a:rPr lang="en-US" sz="1600" dirty="0" err="1"/>
              <a:t>wine.trainLabels</a:t>
            </a:r>
            <a:r>
              <a:rPr lang="en-US" sz="1600" dirty="0"/>
              <a:t>, k=19)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3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4DBE-D19E-3442-D0F2-6F6385B9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C34E1B0F-13F1-51D1-09DE-CAD21FCF5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017" y="2638425"/>
            <a:ext cx="413596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61C7-25C6-E426-4A4C-3C2BBE79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019-FD55-CB33-39D9-987E6C14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K value as 19, the accuracy of the model is 0.744.</a:t>
            </a:r>
          </a:p>
          <a:p>
            <a:r>
              <a:rPr lang="en-US" dirty="0"/>
              <a:t>cm = </a:t>
            </a:r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wine_model_pred</a:t>
            </a:r>
            <a:r>
              <a:rPr lang="en-US" dirty="0"/>
              <a:t>, reference =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wine.testLabels</a:t>
            </a:r>
            <a:r>
              <a:rPr lang="en-US" dirty="0"/>
              <a:t>) )</a:t>
            </a:r>
          </a:p>
          <a:p>
            <a:r>
              <a:rPr lang="en-US" dirty="0"/>
              <a:t>print( paste("Total Accuracy = ", </a:t>
            </a:r>
            <a:r>
              <a:rPr lang="en-US" dirty="0" err="1"/>
              <a:t>cm$overall</a:t>
            </a:r>
            <a:r>
              <a:rPr lang="en-US" dirty="0"/>
              <a:t>['Accuracy'] ) )</a:t>
            </a:r>
          </a:p>
          <a:p>
            <a:r>
              <a:rPr lang="en-US" dirty="0"/>
              <a:t>The total accuracy is 74.49%.</a:t>
            </a:r>
          </a:p>
        </p:txBody>
      </p:sp>
    </p:spTree>
    <p:extLst>
      <p:ext uri="{BB962C8B-B14F-4D97-AF65-F5344CB8AC3E}">
        <p14:creationId xmlns:p14="http://schemas.microsoft.com/office/powerpoint/2010/main" val="266409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3DE0-AA41-0488-AC8F-A8FD4D05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– accuracy vs K value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0952056-0FB9-B586-583D-495BC0B15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503" y="2638425"/>
            <a:ext cx="5022995" cy="3101975"/>
          </a:xfrm>
        </p:spPr>
      </p:pic>
    </p:spTree>
    <p:extLst>
      <p:ext uri="{BB962C8B-B14F-4D97-AF65-F5344CB8AC3E}">
        <p14:creationId xmlns:p14="http://schemas.microsoft.com/office/powerpoint/2010/main" val="41619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3D96-16E4-5D9B-7D79-A410E927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C341-6ED5-9C08-9C90-4C883401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807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2818-12E2-F629-EC1B-8E53CCDA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D5DE-4EEC-17EF-01BA-085207E3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and testing splits are similar to the KNN algorithm.</a:t>
            </a:r>
          </a:p>
          <a:p>
            <a:endParaRPr lang="en-US" dirty="0"/>
          </a:p>
          <a:p>
            <a:r>
              <a:rPr lang="en-US" dirty="0"/>
              <a:t>control &lt;-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minsplit</a:t>
            </a:r>
            <a:r>
              <a:rPr lang="en-US" dirty="0"/>
              <a:t> = 5L, </a:t>
            </a:r>
            <a:r>
              <a:rPr lang="en-US" dirty="0" err="1"/>
              <a:t>maxdepth</a:t>
            </a:r>
            <a:r>
              <a:rPr lang="en-US" dirty="0"/>
              <a:t> = 5L, </a:t>
            </a:r>
            <a:r>
              <a:rPr lang="en-US" dirty="0" err="1"/>
              <a:t>minbucket</a:t>
            </a:r>
            <a:r>
              <a:rPr lang="en-US" dirty="0"/>
              <a:t> = 5, cp = 0.002, </a:t>
            </a:r>
            <a:r>
              <a:rPr lang="en-US" dirty="0" err="1"/>
              <a:t>maxsurrogate</a:t>
            </a:r>
            <a:r>
              <a:rPr lang="en-US" dirty="0"/>
              <a:t> = 4)</a:t>
            </a:r>
          </a:p>
          <a:p>
            <a:r>
              <a:rPr lang="en-US" dirty="0" err="1"/>
              <a:t>rPartModel</a:t>
            </a:r>
            <a:r>
              <a:rPr lang="en-US" dirty="0"/>
              <a:t> &lt;- 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qualityvariable</a:t>
            </a:r>
            <a:r>
              <a:rPr lang="en-US" dirty="0"/>
              <a:t> ~ ., </a:t>
            </a:r>
            <a:r>
              <a:rPr lang="en-US" dirty="0" err="1"/>
              <a:t>wine_training_for_dc</a:t>
            </a:r>
            <a:r>
              <a:rPr lang="en-US" dirty="0"/>
              <a:t>, method = "class", control = control)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7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6502-F157-92D2-7ABD-DD46DF81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B455D5-D461-29A8-3C20-A621B31AA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819" y="2638425"/>
            <a:ext cx="4530362" cy="3101975"/>
          </a:xfrm>
        </p:spPr>
      </p:pic>
    </p:spTree>
    <p:extLst>
      <p:ext uri="{BB962C8B-B14F-4D97-AF65-F5344CB8AC3E}">
        <p14:creationId xmlns:p14="http://schemas.microsoft.com/office/powerpoint/2010/main" val="315744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A27-6BEC-617A-E401-D078EE96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confusion matrix</a:t>
            </a:r>
          </a:p>
        </p:txBody>
      </p:sp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A4EE5CA-3F1F-7047-EF4E-5BBB966B6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376" y="2638425"/>
            <a:ext cx="5529249" cy="3101975"/>
          </a:xfrm>
        </p:spPr>
      </p:pic>
    </p:spTree>
    <p:extLst>
      <p:ext uri="{BB962C8B-B14F-4D97-AF65-F5344CB8AC3E}">
        <p14:creationId xmlns:p14="http://schemas.microsoft.com/office/powerpoint/2010/main" val="227324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C880-0B28-C33E-A535-973F8F1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accuracy, precision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55D35-C3C5-8A09-CA9E-AE4328620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277" y="2638425"/>
            <a:ext cx="769144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2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8171-984D-3A15-F500-A86E7832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different depths</a:t>
            </a:r>
          </a:p>
        </p:txBody>
      </p:sp>
      <p:pic>
        <p:nvPicPr>
          <p:cNvPr id="4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E2FFA9C-A272-4B6D-DCF7-1BEC959E4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966633"/>
            <a:ext cx="7731125" cy="2445559"/>
          </a:xfrm>
        </p:spPr>
      </p:pic>
    </p:spTree>
    <p:extLst>
      <p:ext uri="{BB962C8B-B14F-4D97-AF65-F5344CB8AC3E}">
        <p14:creationId xmlns:p14="http://schemas.microsoft.com/office/powerpoint/2010/main" val="67225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4C09-1DC6-598B-4C81-4D05E63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CP vs X - Val</a:t>
            </a:r>
          </a:p>
        </p:txBody>
      </p:sp>
      <p:pic>
        <p:nvPicPr>
          <p:cNvPr id="4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53E8832-D1F9-9459-9B1C-A2BD06ED6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854" y="2638425"/>
            <a:ext cx="5016292" cy="3101975"/>
          </a:xfrm>
        </p:spPr>
      </p:pic>
    </p:spTree>
    <p:extLst>
      <p:ext uri="{BB962C8B-B14F-4D97-AF65-F5344CB8AC3E}">
        <p14:creationId xmlns:p14="http://schemas.microsoft.com/office/powerpoint/2010/main" val="288374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16F6-C98B-29EF-12FA-C1C9B6D6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- Pruning</a:t>
            </a:r>
          </a:p>
        </p:txBody>
      </p:sp>
      <p:pic>
        <p:nvPicPr>
          <p:cNvPr id="4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03D4BB-BDF0-0E67-D285-CC3A95F5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435" y="2360260"/>
            <a:ext cx="2514600" cy="838200"/>
          </a:xfr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9559D99-5A35-A274-45C4-808C77A6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261069"/>
            <a:ext cx="7772400" cy="28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57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600C-85AD-FEAA-9EDB-7C686E4F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A197-6385-C5B8-8548-2A9E2ED6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logistic regression, we took all the variables and completed a binomial logistic regression.</a:t>
            </a:r>
          </a:p>
          <a:p>
            <a:r>
              <a:rPr lang="en-US" dirty="0"/>
              <a:t>We got an accuracy of 73.12% which is not better than decision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3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65A7-09FE-173A-1F18-946A381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Auc</a:t>
            </a:r>
            <a:r>
              <a:rPr lang="en-US" dirty="0"/>
              <a:t> for logit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FE1873-3ECD-D959-49F7-67DDDB69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766" y="2638425"/>
            <a:ext cx="532646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3163-77A2-DBC5-27F4-C6E6802D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A215-3482-F195-A738-0918941D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used KNN model which generated 74.49% accuracy.</a:t>
            </a:r>
          </a:p>
          <a:p>
            <a:r>
              <a:rPr lang="en-US" dirty="0"/>
              <a:t>Secondly, we used Decision Tree algorithm, which, after pruning, gave out 74.9% accuracy.</a:t>
            </a:r>
          </a:p>
          <a:p>
            <a:r>
              <a:rPr lang="en-US" dirty="0"/>
              <a:t>Third, we used Logistic Regression, which resulted in 73.12% accuracy.</a:t>
            </a:r>
          </a:p>
          <a:p>
            <a:r>
              <a:rPr lang="en-US" dirty="0"/>
              <a:t>Out of all the three models, Decision Trees performed best. As we work on, we’ll make the necessary changes if any algorithm beats it.</a:t>
            </a:r>
          </a:p>
        </p:txBody>
      </p:sp>
    </p:spTree>
    <p:extLst>
      <p:ext uri="{BB962C8B-B14F-4D97-AF65-F5344CB8AC3E}">
        <p14:creationId xmlns:p14="http://schemas.microsoft.com/office/powerpoint/2010/main" val="64046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6D59-FC65-4043-2881-7102D7F1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E207-EE3D-0FD7-CEDC-8AEE0C5EF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market, wine is one of the most important social gathering ice breaker. </a:t>
            </a:r>
          </a:p>
          <a:p>
            <a:r>
              <a:rPr lang="en-US" b="0" i="0" u="none" strike="noStrike" dirty="0">
                <a:solidFill>
                  <a:srgbClr val="202124"/>
                </a:solidFill>
                <a:effectLst/>
              </a:rPr>
              <a:t>The wine business relies heavily on wine quality certification.</a:t>
            </a:r>
            <a:endParaRPr lang="en-US" dirty="0"/>
          </a:p>
          <a:p>
            <a:r>
              <a:rPr lang="en-US" dirty="0"/>
              <a:t>In order to advertise their quality, they hire experts and research teams in order to rate the quality of their wine. </a:t>
            </a:r>
          </a:p>
          <a:p>
            <a:r>
              <a:rPr lang="en-US" dirty="0"/>
              <a:t>This method is somewhat costly and time-taking for companies.</a:t>
            </a:r>
          </a:p>
          <a:p>
            <a:r>
              <a:rPr lang="en-US" dirty="0"/>
              <a:t>This algorithm is built in order to predict the quality of wine ranging from 1 to 10.</a:t>
            </a:r>
          </a:p>
        </p:txBody>
      </p:sp>
    </p:spTree>
    <p:extLst>
      <p:ext uri="{BB962C8B-B14F-4D97-AF65-F5344CB8AC3E}">
        <p14:creationId xmlns:p14="http://schemas.microsoft.com/office/powerpoint/2010/main" val="151380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42D7-9B60-1C9C-659B-7E352A42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326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D7D-7304-AD04-1F33-491DCD4E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F4B0-E800-8210-7446-4AB51B9C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the dataset: </a:t>
            </a:r>
            <a:r>
              <a:rPr lang="en-US" dirty="0">
                <a:hlinkClick r:id="rId2"/>
              </a:rPr>
              <a:t>https://archive.ics.uci.edu/ml/datasets/wine+quality</a:t>
            </a:r>
            <a:endParaRPr lang="en-US" dirty="0"/>
          </a:p>
          <a:p>
            <a:r>
              <a:rPr lang="en-US" dirty="0"/>
              <a:t>Size of the dataset: 6497 observations</a:t>
            </a:r>
          </a:p>
          <a:p>
            <a:r>
              <a:rPr lang="en-US" dirty="0"/>
              <a:t>Variables: ["type”, "</a:t>
            </a:r>
            <a:r>
              <a:rPr lang="en-US" dirty="0" err="1"/>
              <a:t>fixed.acidity</a:t>
            </a:r>
            <a:r>
              <a:rPr lang="en-US" dirty="0"/>
              <a:t>”, "</a:t>
            </a:r>
            <a:r>
              <a:rPr lang="en-US" dirty="0" err="1"/>
              <a:t>volatile.acidity</a:t>
            </a:r>
            <a:r>
              <a:rPr lang="en-US" dirty="0"/>
              <a:t>”, "</a:t>
            </a:r>
            <a:r>
              <a:rPr lang="en-US" dirty="0" err="1"/>
              <a:t>citric.acid</a:t>
            </a:r>
            <a:r>
              <a:rPr lang="en-US" dirty="0"/>
              <a:t>”, "</a:t>
            </a:r>
            <a:r>
              <a:rPr lang="en-US" dirty="0" err="1"/>
              <a:t>residual.sugar</a:t>
            </a:r>
            <a:r>
              <a:rPr lang="en-US" dirty="0"/>
              <a:t>”, "chlorides”, "</a:t>
            </a:r>
            <a:r>
              <a:rPr lang="en-US" dirty="0" err="1"/>
              <a:t>free.sulfur.dioxide</a:t>
            </a:r>
            <a:r>
              <a:rPr lang="en-US" dirty="0"/>
              <a:t>”, "</a:t>
            </a:r>
            <a:r>
              <a:rPr lang="en-US" dirty="0" err="1"/>
              <a:t>total.sulfur.dioxide</a:t>
            </a:r>
            <a:r>
              <a:rPr lang="en-US" dirty="0"/>
              <a:t>”, "density”, "pH" "sulphates”, "alcohol”, "quality"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3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9E45-688E-9A20-8318-5A839253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199A-F9DA-BF0F-63EC-CAF954D4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Can we predict the quality of wine using the factors present in the dataset?</a:t>
            </a:r>
          </a:p>
          <a:p>
            <a:r>
              <a:rPr lang="en-US" b="0" i="0" u="none" strike="noStrike" dirty="0">
                <a:effectLst/>
              </a:rPr>
              <a:t>Which factor/factors most affect the quality of wine?</a:t>
            </a:r>
          </a:p>
          <a:p>
            <a:r>
              <a:rPr lang="en-US" b="0" i="0" u="none" strike="noStrike" dirty="0">
                <a:effectLst/>
              </a:rPr>
              <a:t>What is the difference between the accuracy obtained from different models?</a:t>
            </a:r>
            <a:endParaRPr lang="en-US" dirty="0"/>
          </a:p>
          <a:p>
            <a:r>
              <a:rPr lang="en-US" b="0" i="0" u="none" strike="noStrike" dirty="0">
                <a:effectLst/>
              </a:rPr>
              <a:t>Is there any difference in quality between red and white wines?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BA7-31BD-6060-9309-8C0C293B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D4C4-6952-8BE8-4A4F-D6A478E5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have two files which are </a:t>
            </a:r>
            <a:r>
              <a:rPr lang="en-US" dirty="0" err="1"/>
              <a:t>wine_red</a:t>
            </a:r>
            <a:r>
              <a:rPr lang="en-US" dirty="0"/>
              <a:t> and </a:t>
            </a:r>
            <a:r>
              <a:rPr lang="en-US" dirty="0" err="1"/>
              <a:t>wine_white</a:t>
            </a:r>
            <a:r>
              <a:rPr lang="en-US" dirty="0"/>
              <a:t> datasets, which we merged.</a:t>
            </a:r>
          </a:p>
          <a:p>
            <a:r>
              <a:rPr lang="en-US" dirty="0"/>
              <a:t>Next, we checked the distribution of white wine and red wine between the 0 and 10.</a:t>
            </a:r>
          </a:p>
          <a:p>
            <a:r>
              <a:rPr lang="en-US" dirty="0"/>
              <a:t>Then, we checked the difference between independent variables with red and white wine.</a:t>
            </a:r>
          </a:p>
          <a:p>
            <a:r>
              <a:rPr lang="en-US" dirty="0"/>
              <a:t>Next, we checked the distribution of wine with every variable in the dataset.</a:t>
            </a:r>
          </a:p>
          <a:p>
            <a:pPr marL="0" indent="0">
              <a:buNone/>
            </a:pPr>
            <a:r>
              <a:rPr lang="en-US" dirty="0"/>
              <a:t>(results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29811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EF7-0492-4B6D-8ADE-FC88E120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red wine and white wine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C52FD-91D4-A3D6-89FB-3E17347E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52" y="2378367"/>
            <a:ext cx="5399524" cy="37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0509-40AB-A48C-29EE-269FF34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B11CC-EAB9-47B7-E404-2592AD1A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462" y="2638425"/>
            <a:ext cx="494507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7924-B6C6-E9D1-F364-427FFF12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sugar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EA69D-5445-38C3-BEDA-EA8B9FFA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259" y="2638425"/>
            <a:ext cx="507148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6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369</TotalTime>
  <Words>812</Words>
  <Application>Microsoft Macintosh PowerPoint</Application>
  <PresentationFormat>Widescreen</PresentationFormat>
  <Paragraphs>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Parcel</vt:lpstr>
      <vt:lpstr>WINE QUALITY DATASET</vt:lpstr>
      <vt:lpstr>CONTENTS</vt:lpstr>
      <vt:lpstr>introduction</vt:lpstr>
      <vt:lpstr>Dataset Information</vt:lpstr>
      <vt:lpstr>Smart questions</vt:lpstr>
      <vt:lpstr>Exploratory data analysis</vt:lpstr>
      <vt:lpstr>Distribution of red wine and white wine</vt:lpstr>
      <vt:lpstr>Significant variance</vt:lpstr>
      <vt:lpstr>Residual sugar</vt:lpstr>
      <vt:lpstr>Total Sulfur dioxide</vt:lpstr>
      <vt:lpstr>Free sulfur dioxide</vt:lpstr>
      <vt:lpstr>chlorides</vt:lpstr>
      <vt:lpstr>Volatile acidity</vt:lpstr>
      <vt:lpstr>EDA summary</vt:lpstr>
      <vt:lpstr>Modeling</vt:lpstr>
      <vt:lpstr>KNN modeling</vt:lpstr>
      <vt:lpstr>Confusion matrix</vt:lpstr>
      <vt:lpstr>Knn accuracy</vt:lpstr>
      <vt:lpstr>KNN – accuracy vs K value</vt:lpstr>
      <vt:lpstr>Decision tree</vt:lpstr>
      <vt:lpstr>Decision tree</vt:lpstr>
      <vt:lpstr>Decision tree – confusion matrix</vt:lpstr>
      <vt:lpstr>Decision tree – accuracy, precision</vt:lpstr>
      <vt:lpstr>Decision trees for different depths</vt:lpstr>
      <vt:lpstr>Decision Tree – CP vs X - Val</vt:lpstr>
      <vt:lpstr>Decision Tree - Pruning</vt:lpstr>
      <vt:lpstr>Logistic regression</vt:lpstr>
      <vt:lpstr>Auc for logit model</vt:lpstr>
      <vt:lpstr>Summary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DATASET</dc:title>
  <dc:creator>Kurapati, Mahikshit</dc:creator>
  <cp:lastModifiedBy>Zhang, Jiazu</cp:lastModifiedBy>
  <cp:revision>6</cp:revision>
  <dcterms:created xsi:type="dcterms:W3CDTF">2022-12-06T23:37:56Z</dcterms:created>
  <dcterms:modified xsi:type="dcterms:W3CDTF">2022-12-07T23:00:06Z</dcterms:modified>
</cp:coreProperties>
</file>