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C79C0497-BDB3-44E6-9563-0699E2B01852}" type="datetimeFigureOut">
              <a:rPr lang="en-US" smtClean="0"/>
              <a:t>31-Mar-22</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7E79F559-6B8F-4175-8B58-E6571928D03A}" type="slidenum">
              <a:rPr lang="en-US" smtClean="0"/>
              <a:t>‹#›</a:t>
            </a:fld>
            <a:endParaRPr lang="en-US"/>
          </a:p>
        </p:txBody>
      </p:sp>
    </p:spTree>
    <p:extLst>
      <p:ext uri="{BB962C8B-B14F-4D97-AF65-F5344CB8AC3E}">
        <p14:creationId xmlns:p14="http://schemas.microsoft.com/office/powerpoint/2010/main" val="2482436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9C0497-BDB3-44E6-9563-0699E2B01852}" type="datetimeFigureOut">
              <a:rPr lang="en-US" smtClean="0"/>
              <a:t>31-Mar-22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79F559-6B8F-4175-8B58-E6571928D03A}" type="slidenum">
              <a:rPr lang="en-US" smtClean="0"/>
              <a:t>‹#›</a:t>
            </a:fld>
            <a:endParaRPr lang="en-US"/>
          </a:p>
        </p:txBody>
      </p:sp>
    </p:spTree>
    <p:extLst>
      <p:ext uri="{BB962C8B-B14F-4D97-AF65-F5344CB8AC3E}">
        <p14:creationId xmlns:p14="http://schemas.microsoft.com/office/powerpoint/2010/main" val="4223779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C79C0497-BDB3-44E6-9563-0699E2B01852}" type="datetimeFigureOut">
              <a:rPr lang="en-US" smtClean="0"/>
              <a:t>31-Mar-22</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E79F559-6B8F-4175-8B58-E6571928D03A}" type="slidenum">
              <a:rPr lang="en-US" smtClean="0"/>
              <a:t>‹#›</a:t>
            </a:fld>
            <a:endParaRPr lang="en-US"/>
          </a:p>
        </p:txBody>
      </p:sp>
    </p:spTree>
    <p:extLst>
      <p:ext uri="{BB962C8B-B14F-4D97-AF65-F5344CB8AC3E}">
        <p14:creationId xmlns:p14="http://schemas.microsoft.com/office/powerpoint/2010/main" val="7307268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C79C0497-BDB3-44E6-9563-0699E2B01852}" type="datetimeFigureOut">
              <a:rPr lang="en-US" smtClean="0"/>
              <a:t>31-Mar-22</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E79F559-6B8F-4175-8B58-E6571928D03A}"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155096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C79C0497-BDB3-44E6-9563-0699E2B01852}" type="datetimeFigureOut">
              <a:rPr lang="en-US" smtClean="0"/>
              <a:t>31-Mar-22</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E79F559-6B8F-4175-8B58-E6571928D03A}" type="slidenum">
              <a:rPr lang="en-US" smtClean="0"/>
              <a:t>‹#›</a:t>
            </a:fld>
            <a:endParaRPr lang="en-US"/>
          </a:p>
        </p:txBody>
      </p:sp>
    </p:spTree>
    <p:extLst>
      <p:ext uri="{BB962C8B-B14F-4D97-AF65-F5344CB8AC3E}">
        <p14:creationId xmlns:p14="http://schemas.microsoft.com/office/powerpoint/2010/main" val="13695207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79C0497-BDB3-44E6-9563-0699E2B01852}" type="datetimeFigureOut">
              <a:rPr lang="en-US" smtClean="0"/>
              <a:t>31-Mar-22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79F559-6B8F-4175-8B58-E6571928D03A}" type="slidenum">
              <a:rPr lang="en-US" smtClean="0"/>
              <a:t>‹#›</a:t>
            </a:fld>
            <a:endParaRPr lang="en-US"/>
          </a:p>
        </p:txBody>
      </p:sp>
    </p:spTree>
    <p:extLst>
      <p:ext uri="{BB962C8B-B14F-4D97-AF65-F5344CB8AC3E}">
        <p14:creationId xmlns:p14="http://schemas.microsoft.com/office/powerpoint/2010/main" val="30106002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79C0497-BDB3-44E6-9563-0699E2B01852}" type="datetimeFigureOut">
              <a:rPr lang="en-US" smtClean="0"/>
              <a:t>31-Mar-22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79F559-6B8F-4175-8B58-E6571928D03A}" type="slidenum">
              <a:rPr lang="en-US" smtClean="0"/>
              <a:t>‹#›</a:t>
            </a:fld>
            <a:endParaRPr lang="en-US"/>
          </a:p>
        </p:txBody>
      </p:sp>
    </p:spTree>
    <p:extLst>
      <p:ext uri="{BB962C8B-B14F-4D97-AF65-F5344CB8AC3E}">
        <p14:creationId xmlns:p14="http://schemas.microsoft.com/office/powerpoint/2010/main" val="6553773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9C0497-BDB3-44E6-9563-0699E2B01852}" type="datetimeFigureOut">
              <a:rPr lang="en-US" smtClean="0"/>
              <a:t>31-Mar-22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79F559-6B8F-4175-8B58-E6571928D03A}" type="slidenum">
              <a:rPr lang="en-US" smtClean="0"/>
              <a:t>‹#›</a:t>
            </a:fld>
            <a:endParaRPr lang="en-US"/>
          </a:p>
        </p:txBody>
      </p:sp>
    </p:spTree>
    <p:extLst>
      <p:ext uri="{BB962C8B-B14F-4D97-AF65-F5344CB8AC3E}">
        <p14:creationId xmlns:p14="http://schemas.microsoft.com/office/powerpoint/2010/main" val="13542875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C79C0497-BDB3-44E6-9563-0699E2B01852}" type="datetimeFigureOut">
              <a:rPr lang="en-US" smtClean="0"/>
              <a:t>31-Mar-22</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7E79F559-6B8F-4175-8B58-E6571928D03A}" type="slidenum">
              <a:rPr lang="en-US" smtClean="0"/>
              <a:t>‹#›</a:t>
            </a:fld>
            <a:endParaRPr lang="en-US"/>
          </a:p>
        </p:txBody>
      </p:sp>
    </p:spTree>
    <p:extLst>
      <p:ext uri="{BB962C8B-B14F-4D97-AF65-F5344CB8AC3E}">
        <p14:creationId xmlns:p14="http://schemas.microsoft.com/office/powerpoint/2010/main" val="4198345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9C0497-BDB3-44E6-9563-0699E2B01852}" type="datetimeFigureOut">
              <a:rPr lang="en-US" smtClean="0"/>
              <a:t>31-Mar-22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79F559-6B8F-4175-8B58-E6571928D03A}" type="slidenum">
              <a:rPr lang="en-US" smtClean="0"/>
              <a:t>‹#›</a:t>
            </a:fld>
            <a:endParaRPr lang="en-US"/>
          </a:p>
        </p:txBody>
      </p:sp>
    </p:spTree>
    <p:extLst>
      <p:ext uri="{BB962C8B-B14F-4D97-AF65-F5344CB8AC3E}">
        <p14:creationId xmlns:p14="http://schemas.microsoft.com/office/powerpoint/2010/main" val="2754707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C79C0497-BDB3-44E6-9563-0699E2B01852}" type="datetimeFigureOut">
              <a:rPr lang="en-US" smtClean="0"/>
              <a:t>31-Mar-22</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7E79F559-6B8F-4175-8B58-E6571928D03A}" type="slidenum">
              <a:rPr lang="en-US" smtClean="0"/>
              <a:t>‹#›</a:t>
            </a:fld>
            <a:endParaRPr lang="en-US"/>
          </a:p>
        </p:txBody>
      </p:sp>
    </p:spTree>
    <p:extLst>
      <p:ext uri="{BB962C8B-B14F-4D97-AF65-F5344CB8AC3E}">
        <p14:creationId xmlns:p14="http://schemas.microsoft.com/office/powerpoint/2010/main" val="788835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9C0497-BDB3-44E6-9563-0699E2B01852}" type="datetimeFigureOut">
              <a:rPr lang="en-US" smtClean="0"/>
              <a:t>31-Mar-22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79F559-6B8F-4175-8B58-E6571928D03A}" type="slidenum">
              <a:rPr lang="en-US" smtClean="0"/>
              <a:t>‹#›</a:t>
            </a:fld>
            <a:endParaRPr lang="en-US"/>
          </a:p>
        </p:txBody>
      </p:sp>
    </p:spTree>
    <p:extLst>
      <p:ext uri="{BB962C8B-B14F-4D97-AF65-F5344CB8AC3E}">
        <p14:creationId xmlns:p14="http://schemas.microsoft.com/office/powerpoint/2010/main" val="4171685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9C0497-BDB3-44E6-9563-0699E2B01852}" type="datetimeFigureOut">
              <a:rPr lang="en-US" smtClean="0"/>
              <a:t>31-Mar-22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79F559-6B8F-4175-8B58-E6571928D03A}" type="slidenum">
              <a:rPr lang="en-US" smtClean="0"/>
              <a:t>‹#›</a:t>
            </a:fld>
            <a:endParaRPr lang="en-US"/>
          </a:p>
        </p:txBody>
      </p:sp>
    </p:spTree>
    <p:extLst>
      <p:ext uri="{BB962C8B-B14F-4D97-AF65-F5344CB8AC3E}">
        <p14:creationId xmlns:p14="http://schemas.microsoft.com/office/powerpoint/2010/main" val="3930043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9C0497-BDB3-44E6-9563-0699E2B01852}" type="datetimeFigureOut">
              <a:rPr lang="en-US" smtClean="0"/>
              <a:t>31-Mar-22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79F559-6B8F-4175-8B58-E6571928D03A}" type="slidenum">
              <a:rPr lang="en-US" smtClean="0"/>
              <a:t>‹#›</a:t>
            </a:fld>
            <a:endParaRPr lang="en-US"/>
          </a:p>
        </p:txBody>
      </p:sp>
    </p:spTree>
    <p:extLst>
      <p:ext uri="{BB962C8B-B14F-4D97-AF65-F5344CB8AC3E}">
        <p14:creationId xmlns:p14="http://schemas.microsoft.com/office/powerpoint/2010/main" val="126813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9C0497-BDB3-44E6-9563-0699E2B01852}" type="datetimeFigureOut">
              <a:rPr lang="en-US" smtClean="0"/>
              <a:t>31-Mar-22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79F559-6B8F-4175-8B58-E6571928D03A}" type="slidenum">
              <a:rPr lang="en-US" smtClean="0"/>
              <a:t>‹#›</a:t>
            </a:fld>
            <a:endParaRPr lang="en-US"/>
          </a:p>
        </p:txBody>
      </p:sp>
    </p:spTree>
    <p:extLst>
      <p:ext uri="{BB962C8B-B14F-4D97-AF65-F5344CB8AC3E}">
        <p14:creationId xmlns:p14="http://schemas.microsoft.com/office/powerpoint/2010/main" val="797998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9C0497-BDB3-44E6-9563-0699E2B01852}" type="datetimeFigureOut">
              <a:rPr lang="en-US" smtClean="0"/>
              <a:t>31-Mar-22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79F559-6B8F-4175-8B58-E6571928D03A}" type="slidenum">
              <a:rPr lang="en-US" smtClean="0"/>
              <a:t>‹#›</a:t>
            </a:fld>
            <a:endParaRPr lang="en-US"/>
          </a:p>
        </p:txBody>
      </p:sp>
    </p:spTree>
    <p:extLst>
      <p:ext uri="{BB962C8B-B14F-4D97-AF65-F5344CB8AC3E}">
        <p14:creationId xmlns:p14="http://schemas.microsoft.com/office/powerpoint/2010/main" val="3344794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9C0497-BDB3-44E6-9563-0699E2B01852}" type="datetimeFigureOut">
              <a:rPr lang="en-US" smtClean="0"/>
              <a:t>31-Mar-22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79F559-6B8F-4175-8B58-E6571928D03A}" type="slidenum">
              <a:rPr lang="en-US" smtClean="0"/>
              <a:t>‹#›</a:t>
            </a:fld>
            <a:endParaRPr lang="en-US"/>
          </a:p>
        </p:txBody>
      </p:sp>
    </p:spTree>
    <p:extLst>
      <p:ext uri="{BB962C8B-B14F-4D97-AF65-F5344CB8AC3E}">
        <p14:creationId xmlns:p14="http://schemas.microsoft.com/office/powerpoint/2010/main" val="938457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79C0497-BDB3-44E6-9563-0699E2B01852}" type="datetimeFigureOut">
              <a:rPr lang="en-US" smtClean="0"/>
              <a:t>31-Mar-22</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E79F559-6B8F-4175-8B58-E6571928D03A}" type="slidenum">
              <a:rPr lang="en-US" smtClean="0"/>
              <a:t>‹#›</a:t>
            </a:fld>
            <a:endParaRPr lang="en-US"/>
          </a:p>
        </p:txBody>
      </p:sp>
    </p:spTree>
    <p:extLst>
      <p:ext uri="{BB962C8B-B14F-4D97-AF65-F5344CB8AC3E}">
        <p14:creationId xmlns:p14="http://schemas.microsoft.com/office/powerpoint/2010/main" val="3034258180"/>
      </p:ext>
    </p:extLst>
  </p:cSld>
  <p:clrMap bg1="dk1" tx1="lt1" bg2="dk2" tx2="lt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 id="2147483797" r:id="rId12"/>
    <p:sldLayoutId id="2147483798" r:id="rId13"/>
    <p:sldLayoutId id="2147483799" r:id="rId14"/>
    <p:sldLayoutId id="2147483800" r:id="rId15"/>
    <p:sldLayoutId id="2147483801" r:id="rId16"/>
    <p:sldLayoutId id="2147483802"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6C3E5-9413-47F3-B25D-9202CEDF180F}"/>
              </a:ext>
            </a:extLst>
          </p:cNvPr>
          <p:cNvSpPr>
            <a:spLocks noGrp="1"/>
          </p:cNvSpPr>
          <p:nvPr>
            <p:ph type="ctrTitle"/>
          </p:nvPr>
        </p:nvSpPr>
        <p:spPr/>
        <p:txBody>
          <a:bodyPr/>
          <a:lstStyle/>
          <a:p>
            <a:r>
              <a:rPr lang="en-US" b="1" dirty="0"/>
              <a:t>We Watch</a:t>
            </a:r>
          </a:p>
        </p:txBody>
      </p:sp>
      <p:sp>
        <p:nvSpPr>
          <p:cNvPr id="3" name="Subtitle 2">
            <a:extLst>
              <a:ext uri="{FF2B5EF4-FFF2-40B4-BE49-F238E27FC236}">
                <a16:creationId xmlns:a16="http://schemas.microsoft.com/office/drawing/2014/main" id="{0C28747A-FEF2-4E0A-8AF9-A4649C43ED14}"/>
              </a:ext>
            </a:extLst>
          </p:cNvPr>
          <p:cNvSpPr>
            <a:spLocks noGrp="1"/>
          </p:cNvSpPr>
          <p:nvPr>
            <p:ph type="subTitle" idx="1"/>
          </p:nvPr>
        </p:nvSpPr>
        <p:spPr/>
        <p:txBody>
          <a:bodyPr/>
          <a:lstStyle/>
          <a:p>
            <a:r>
              <a:rPr lang="en-US" dirty="0"/>
              <a:t>Watch YouTube Videos Together </a:t>
            </a:r>
          </a:p>
        </p:txBody>
      </p:sp>
      <p:cxnSp>
        <p:nvCxnSpPr>
          <p:cNvPr id="5" name="Straight Connector 4">
            <a:extLst>
              <a:ext uri="{FF2B5EF4-FFF2-40B4-BE49-F238E27FC236}">
                <a16:creationId xmlns:a16="http://schemas.microsoft.com/office/drawing/2014/main" id="{EF7DA61C-0BF2-42EB-9A84-89A90C6A74B6}"/>
              </a:ext>
            </a:extLst>
          </p:cNvPr>
          <p:cNvCxnSpPr>
            <a:cxnSpLocks/>
          </p:cNvCxnSpPr>
          <p:nvPr/>
        </p:nvCxnSpPr>
        <p:spPr>
          <a:xfrm>
            <a:off x="8098972" y="905068"/>
            <a:ext cx="0" cy="1268965"/>
          </a:xfrm>
          <a:prstGeom prst="line">
            <a:avLst/>
          </a:prstGeom>
        </p:spPr>
        <p:style>
          <a:lnRef idx="1">
            <a:schemeClr val="accent1"/>
          </a:lnRef>
          <a:fillRef idx="0">
            <a:schemeClr val="accent1"/>
          </a:fillRef>
          <a:effectRef idx="0">
            <a:schemeClr val="accent1"/>
          </a:effectRef>
          <a:fontRef idx="minor">
            <a:schemeClr val="tx1"/>
          </a:fontRef>
        </p:style>
      </p:cxnSp>
      <p:sp>
        <p:nvSpPr>
          <p:cNvPr id="6" name="Subtitle 2">
            <a:extLst>
              <a:ext uri="{FF2B5EF4-FFF2-40B4-BE49-F238E27FC236}">
                <a16:creationId xmlns:a16="http://schemas.microsoft.com/office/drawing/2014/main" id="{82E99A7D-A6FE-4180-A7ED-42065504B8DB}"/>
              </a:ext>
            </a:extLst>
          </p:cNvPr>
          <p:cNvSpPr txBox="1">
            <a:spLocks/>
          </p:cNvSpPr>
          <p:nvPr/>
        </p:nvSpPr>
        <p:spPr>
          <a:xfrm>
            <a:off x="8098972" y="905068"/>
            <a:ext cx="3713584" cy="1393964"/>
          </a:xfrm>
          <a:prstGeom prst="rect">
            <a:avLst/>
          </a:prstGeom>
        </p:spPr>
        <p:txBody>
          <a:bodyPr vert="horz" lIns="91440" tIns="45720" rIns="91440" bIns="45720" rtlCol="0">
            <a:normAutofit fontScale="92500" lnSpcReduction="20000"/>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NISCHAY CHANDRA</a:t>
            </a:r>
          </a:p>
          <a:p>
            <a:r>
              <a:rPr lang="en-US" dirty="0"/>
              <a:t>19207733</a:t>
            </a:r>
          </a:p>
          <a:p>
            <a:r>
              <a:rPr lang="en-US" dirty="0"/>
              <a:t>GGV</a:t>
            </a:r>
            <a:r>
              <a:rPr lang="en-US"/>
              <a:t>/19/5089</a:t>
            </a:r>
            <a:endParaRPr lang="en-US" dirty="0"/>
          </a:p>
          <a:p>
            <a:r>
              <a:rPr lang="en-US" dirty="0"/>
              <a:t>B.Sc. Computer Science VI</a:t>
            </a:r>
          </a:p>
        </p:txBody>
      </p:sp>
    </p:spTree>
    <p:extLst>
      <p:ext uri="{BB962C8B-B14F-4D97-AF65-F5344CB8AC3E}">
        <p14:creationId xmlns:p14="http://schemas.microsoft.com/office/powerpoint/2010/main" val="42395739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6" presetClass="entr" presetSubtype="16"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circle(in)">
                                      <p:cBhvr>
                                        <p:cTn id="11" dur="2000"/>
                                        <p:tgtEl>
                                          <p:spTgt spid="2"/>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B608D19-DAD8-4637-9712-66B5E946A9A3}"/>
              </a:ext>
            </a:extLst>
          </p:cNvPr>
          <p:cNvPicPr>
            <a:picLocks noChangeAspect="1"/>
          </p:cNvPicPr>
          <p:nvPr/>
        </p:nvPicPr>
        <p:blipFill>
          <a:blip r:embed="rId2"/>
          <a:stretch>
            <a:fillRect/>
          </a:stretch>
        </p:blipFill>
        <p:spPr>
          <a:xfrm>
            <a:off x="0" y="631825"/>
            <a:ext cx="12192000" cy="5594350"/>
          </a:xfrm>
          <a:prstGeom prst="rect">
            <a:avLst/>
          </a:prstGeom>
        </p:spPr>
      </p:pic>
      <p:sp>
        <p:nvSpPr>
          <p:cNvPr id="6" name="Speech Bubble: Rectangle 5">
            <a:extLst>
              <a:ext uri="{FF2B5EF4-FFF2-40B4-BE49-F238E27FC236}">
                <a16:creationId xmlns:a16="http://schemas.microsoft.com/office/drawing/2014/main" id="{1EE80E4E-2B3D-47C3-AF81-28085D12767E}"/>
              </a:ext>
            </a:extLst>
          </p:cNvPr>
          <p:cNvSpPr/>
          <p:nvPr/>
        </p:nvSpPr>
        <p:spPr>
          <a:xfrm>
            <a:off x="8695352" y="978159"/>
            <a:ext cx="2347426" cy="457200"/>
          </a:xfrm>
          <a:prstGeom prst="wedgeRectCallout">
            <a:avLst>
              <a:gd name="adj1" fmla="val -42972"/>
              <a:gd name="adj2" fmla="val 139031"/>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Joiners Window</a:t>
            </a:r>
          </a:p>
        </p:txBody>
      </p:sp>
      <p:sp>
        <p:nvSpPr>
          <p:cNvPr id="7" name="Speech Bubble: Rectangle 6">
            <a:extLst>
              <a:ext uri="{FF2B5EF4-FFF2-40B4-BE49-F238E27FC236}">
                <a16:creationId xmlns:a16="http://schemas.microsoft.com/office/drawing/2014/main" id="{85D77DD3-0234-407B-A7F2-DC28715C45E7}"/>
              </a:ext>
            </a:extLst>
          </p:cNvPr>
          <p:cNvSpPr/>
          <p:nvPr/>
        </p:nvSpPr>
        <p:spPr>
          <a:xfrm>
            <a:off x="2322935" y="982824"/>
            <a:ext cx="2347426" cy="457200"/>
          </a:xfrm>
          <a:prstGeom prst="wedgeRectCallout">
            <a:avLst>
              <a:gd name="adj1" fmla="val -42972"/>
              <a:gd name="adj2" fmla="val 139031"/>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Owner’s Window</a:t>
            </a:r>
          </a:p>
        </p:txBody>
      </p:sp>
    </p:spTree>
    <p:extLst>
      <p:ext uri="{BB962C8B-B14F-4D97-AF65-F5344CB8AC3E}">
        <p14:creationId xmlns:p14="http://schemas.microsoft.com/office/powerpoint/2010/main" val="52165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58F8B-83A0-4DFD-9EF2-8B2653CF8A88}"/>
              </a:ext>
            </a:extLst>
          </p:cNvPr>
          <p:cNvSpPr>
            <a:spLocks noGrp="1"/>
          </p:cNvSpPr>
          <p:nvPr>
            <p:ph type="title"/>
          </p:nvPr>
        </p:nvSpPr>
        <p:spPr>
          <a:xfrm>
            <a:off x="522515" y="764373"/>
            <a:ext cx="10983686" cy="1293028"/>
          </a:xfrm>
        </p:spPr>
        <p:txBody>
          <a:bodyPr>
            <a:normAutofit/>
          </a:bodyPr>
          <a:lstStyle/>
          <a:p>
            <a:r>
              <a:rPr lang="en-US" sz="3600" b="1" dirty="0"/>
              <a:t>Possible improvements</a:t>
            </a:r>
          </a:p>
        </p:txBody>
      </p:sp>
      <p:sp>
        <p:nvSpPr>
          <p:cNvPr id="3" name="TextBox 2">
            <a:extLst>
              <a:ext uri="{FF2B5EF4-FFF2-40B4-BE49-F238E27FC236}">
                <a16:creationId xmlns:a16="http://schemas.microsoft.com/office/drawing/2014/main" id="{555E23ED-E38C-4414-93DA-9BD125D6F301}"/>
              </a:ext>
            </a:extLst>
          </p:cNvPr>
          <p:cNvSpPr txBox="1"/>
          <p:nvPr/>
        </p:nvSpPr>
        <p:spPr>
          <a:xfrm>
            <a:off x="874745" y="2011387"/>
            <a:ext cx="10442510" cy="1200329"/>
          </a:xfrm>
          <a:prstGeom prst="rect">
            <a:avLst/>
          </a:prstGeom>
          <a:noFill/>
        </p:spPr>
        <p:txBody>
          <a:bodyPr wrap="square" rtlCol="0">
            <a:spAutoFit/>
          </a:bodyPr>
          <a:lstStyle/>
          <a:p>
            <a:pPr marL="285750" indent="-285750">
              <a:buFontTx/>
              <a:buChar char="-"/>
            </a:pPr>
            <a:r>
              <a:rPr lang="en-US" dirty="0"/>
              <a:t>An option can be given to allow/block the joiners to control the player state.</a:t>
            </a:r>
          </a:p>
          <a:p>
            <a:pPr marL="285750" indent="-285750">
              <a:buFontTx/>
              <a:buChar char="-"/>
            </a:pPr>
            <a:r>
              <a:rPr lang="en-US" dirty="0"/>
              <a:t>Instead of Room Id, a link can directly be shared to Join Room.</a:t>
            </a:r>
          </a:p>
          <a:p>
            <a:pPr marL="285750" indent="-285750">
              <a:buFontTx/>
              <a:buChar char="-"/>
            </a:pPr>
            <a:r>
              <a:rPr lang="en-US" dirty="0"/>
              <a:t>UI can be made better and responsive.</a:t>
            </a:r>
          </a:p>
          <a:p>
            <a:pPr marL="285750" indent="-285750">
              <a:buFontTx/>
              <a:buChar char="-"/>
            </a:pPr>
            <a:r>
              <a:rPr lang="en-US" dirty="0"/>
              <a:t>A chat history can be maintained to let the new Joiners see the context of chat.</a:t>
            </a:r>
          </a:p>
        </p:txBody>
      </p:sp>
      <p:sp>
        <p:nvSpPr>
          <p:cNvPr id="4" name="TextBox 3">
            <a:extLst>
              <a:ext uri="{FF2B5EF4-FFF2-40B4-BE49-F238E27FC236}">
                <a16:creationId xmlns:a16="http://schemas.microsoft.com/office/drawing/2014/main" id="{282ED1DB-804D-4B4B-B147-694A1F00F5FA}"/>
              </a:ext>
            </a:extLst>
          </p:cNvPr>
          <p:cNvSpPr txBox="1"/>
          <p:nvPr/>
        </p:nvSpPr>
        <p:spPr>
          <a:xfrm>
            <a:off x="874745" y="4435609"/>
            <a:ext cx="10235681" cy="2031325"/>
          </a:xfrm>
          <a:prstGeom prst="rect">
            <a:avLst/>
          </a:prstGeom>
          <a:noFill/>
        </p:spPr>
        <p:txBody>
          <a:bodyPr wrap="square" rtlCol="0">
            <a:spAutoFit/>
          </a:bodyPr>
          <a:lstStyle/>
          <a:p>
            <a:r>
              <a:rPr lang="en-US" dirty="0"/>
              <a:t>As of now this is running on localhost i.e. Local Machine, we can use cloud providers like AWS EC2, Digital Ocean, Google App Engine to deploy this to internet. We can also use a database like MongoDB or MySQL for keeping history of rooms and Redis for super fast read write to manage Player State.</a:t>
            </a:r>
          </a:p>
          <a:p>
            <a:r>
              <a:rPr lang="en-US" dirty="0"/>
              <a:t>	</a:t>
            </a:r>
          </a:p>
          <a:p>
            <a:r>
              <a:rPr lang="en-US" dirty="0"/>
              <a:t>	The app logic can be used to implement more streaming services in same way. </a:t>
            </a:r>
          </a:p>
          <a:p>
            <a:endParaRPr lang="en-US" dirty="0"/>
          </a:p>
        </p:txBody>
      </p:sp>
      <p:sp>
        <p:nvSpPr>
          <p:cNvPr id="5" name="Title 1">
            <a:extLst>
              <a:ext uri="{FF2B5EF4-FFF2-40B4-BE49-F238E27FC236}">
                <a16:creationId xmlns:a16="http://schemas.microsoft.com/office/drawing/2014/main" id="{6655921B-B1E9-4934-8D3F-8F7B1D54DFAE}"/>
              </a:ext>
            </a:extLst>
          </p:cNvPr>
          <p:cNvSpPr txBox="1">
            <a:spLocks/>
          </p:cNvSpPr>
          <p:nvPr/>
        </p:nvSpPr>
        <p:spPr>
          <a:xfrm>
            <a:off x="874745" y="3358488"/>
            <a:ext cx="6319158" cy="1293028"/>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l"/>
            <a:r>
              <a:rPr lang="en-US" sz="3600" b="1" dirty="0"/>
              <a:t>conclusion</a:t>
            </a:r>
          </a:p>
        </p:txBody>
      </p:sp>
    </p:spTree>
    <p:extLst>
      <p:ext uri="{BB962C8B-B14F-4D97-AF65-F5344CB8AC3E}">
        <p14:creationId xmlns:p14="http://schemas.microsoft.com/office/powerpoint/2010/main" val="1499230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AEB24C9-7165-480C-9032-2CBB08F12150}"/>
              </a:ext>
            </a:extLst>
          </p:cNvPr>
          <p:cNvSpPr/>
          <p:nvPr/>
        </p:nvSpPr>
        <p:spPr>
          <a:xfrm>
            <a:off x="1511559" y="1978090"/>
            <a:ext cx="8640147" cy="1446550"/>
          </a:xfrm>
          <a:prstGeom prst="rect">
            <a:avLst/>
          </a:prstGeom>
          <a:noFill/>
        </p:spPr>
        <p:txBody>
          <a:bodyPr wrap="square" lIns="91440" tIns="45720" rIns="91440" bIns="45720">
            <a:spAutoFit/>
          </a:bodyPr>
          <a:lstStyle/>
          <a:p>
            <a:pPr algn="ctr"/>
            <a:r>
              <a:rPr lang="en-US" sz="8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Thank You !!</a:t>
            </a:r>
          </a:p>
        </p:txBody>
      </p:sp>
    </p:spTree>
    <p:extLst>
      <p:ext uri="{BB962C8B-B14F-4D97-AF65-F5344CB8AC3E}">
        <p14:creationId xmlns:p14="http://schemas.microsoft.com/office/powerpoint/2010/main" val="1774638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C1748-EA44-41CC-A51D-0FFA21DDB548}"/>
              </a:ext>
            </a:extLst>
          </p:cNvPr>
          <p:cNvSpPr>
            <a:spLocks noGrp="1"/>
          </p:cNvSpPr>
          <p:nvPr>
            <p:ph type="title"/>
          </p:nvPr>
        </p:nvSpPr>
        <p:spPr/>
        <p:txBody>
          <a:bodyPr/>
          <a:lstStyle/>
          <a:p>
            <a:r>
              <a:rPr lang="en-US" b="1" dirty="0"/>
              <a:t>INTRODUCTION</a:t>
            </a:r>
          </a:p>
        </p:txBody>
      </p:sp>
      <p:sp>
        <p:nvSpPr>
          <p:cNvPr id="6" name="TextBox 5">
            <a:extLst>
              <a:ext uri="{FF2B5EF4-FFF2-40B4-BE49-F238E27FC236}">
                <a16:creationId xmlns:a16="http://schemas.microsoft.com/office/drawing/2014/main" id="{596F049C-24F5-4C8D-A9E1-0901A8D92ED3}"/>
              </a:ext>
            </a:extLst>
          </p:cNvPr>
          <p:cNvSpPr txBox="1"/>
          <p:nvPr/>
        </p:nvSpPr>
        <p:spPr>
          <a:xfrm>
            <a:off x="636813" y="4808374"/>
            <a:ext cx="10918371" cy="646331"/>
          </a:xfrm>
          <a:prstGeom prst="rect">
            <a:avLst/>
          </a:prstGeom>
          <a:noFill/>
        </p:spPr>
        <p:txBody>
          <a:bodyPr wrap="square" rtlCol="0">
            <a:spAutoFit/>
          </a:bodyPr>
          <a:lstStyle/>
          <a:p>
            <a:r>
              <a:rPr lang="en-US" dirty="0"/>
              <a:t>This works on WebSocket rather than REST, which is required to reflect the events fired by one on other’s player. </a:t>
            </a:r>
          </a:p>
        </p:txBody>
      </p:sp>
      <p:sp>
        <p:nvSpPr>
          <p:cNvPr id="8" name="TextBox 7">
            <a:extLst>
              <a:ext uri="{FF2B5EF4-FFF2-40B4-BE49-F238E27FC236}">
                <a16:creationId xmlns:a16="http://schemas.microsoft.com/office/drawing/2014/main" id="{82C727ED-7534-45A5-9B4D-253C4812C3CC}"/>
              </a:ext>
            </a:extLst>
          </p:cNvPr>
          <p:cNvSpPr txBox="1"/>
          <p:nvPr/>
        </p:nvSpPr>
        <p:spPr>
          <a:xfrm>
            <a:off x="636814" y="2926029"/>
            <a:ext cx="10918371" cy="1200329"/>
          </a:xfrm>
          <a:prstGeom prst="rect">
            <a:avLst/>
          </a:prstGeom>
          <a:noFill/>
        </p:spPr>
        <p:txBody>
          <a:bodyPr wrap="square" rtlCol="0">
            <a:spAutoFit/>
          </a:bodyPr>
          <a:lstStyle/>
          <a:p>
            <a:r>
              <a:rPr lang="en-US" dirty="0"/>
              <a:t>We Watch is a simple web app that let’s you create a Watch Room for YouTube videos. One may ask why this project has a use in real life, if you can easily use Google Meet to just screencast your playback. But bear with me, in upcoming slide I will show you why this can be useful. I have also integrated live chat so that users in same room can chat with each other.</a:t>
            </a:r>
          </a:p>
        </p:txBody>
      </p:sp>
    </p:spTree>
    <p:extLst>
      <p:ext uri="{BB962C8B-B14F-4D97-AF65-F5344CB8AC3E}">
        <p14:creationId xmlns:p14="http://schemas.microsoft.com/office/powerpoint/2010/main" val="2552143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9CAE346-0CEB-4E0D-A2FC-B6110B578851}"/>
              </a:ext>
            </a:extLst>
          </p:cNvPr>
          <p:cNvSpPr>
            <a:spLocks noGrp="1"/>
          </p:cNvSpPr>
          <p:nvPr>
            <p:ph type="title"/>
          </p:nvPr>
        </p:nvSpPr>
        <p:spPr>
          <a:xfrm>
            <a:off x="681134" y="484454"/>
            <a:ext cx="8610600" cy="1293028"/>
          </a:xfrm>
        </p:spPr>
        <p:txBody>
          <a:bodyPr/>
          <a:lstStyle/>
          <a:p>
            <a:r>
              <a:rPr lang="en-US" b="1" dirty="0"/>
              <a:t>Why you might use it ?</a:t>
            </a:r>
          </a:p>
        </p:txBody>
      </p:sp>
      <p:sp>
        <p:nvSpPr>
          <p:cNvPr id="7" name="TextBox 6">
            <a:extLst>
              <a:ext uri="{FF2B5EF4-FFF2-40B4-BE49-F238E27FC236}">
                <a16:creationId xmlns:a16="http://schemas.microsoft.com/office/drawing/2014/main" id="{5A30B0A1-73FF-4305-81D1-EF98E96308EE}"/>
              </a:ext>
            </a:extLst>
          </p:cNvPr>
          <p:cNvSpPr txBox="1"/>
          <p:nvPr/>
        </p:nvSpPr>
        <p:spPr>
          <a:xfrm>
            <a:off x="681134" y="1912776"/>
            <a:ext cx="10748865" cy="1477328"/>
          </a:xfrm>
          <a:prstGeom prst="rect">
            <a:avLst/>
          </a:prstGeom>
          <a:noFill/>
        </p:spPr>
        <p:txBody>
          <a:bodyPr wrap="square" rtlCol="0">
            <a:spAutoFit/>
          </a:bodyPr>
          <a:lstStyle/>
          <a:p>
            <a:r>
              <a:rPr lang="en-US" dirty="0"/>
              <a:t>The problem with Google Meet or any other video chat app that lets you cast your screen to other joiners is, that, the quality of your screen casted video will decrease no matter how good the internet connection is, and also you have to spend 2x of your bandwidth because first, you are streaming the video from YouTube and then also sending feed to the Chat App. Add voice chat on top of that and you will be dealing with bad network speed. </a:t>
            </a:r>
          </a:p>
        </p:txBody>
      </p:sp>
      <p:sp>
        <p:nvSpPr>
          <p:cNvPr id="8" name="TextBox 7">
            <a:extLst>
              <a:ext uri="{FF2B5EF4-FFF2-40B4-BE49-F238E27FC236}">
                <a16:creationId xmlns:a16="http://schemas.microsoft.com/office/drawing/2014/main" id="{6F7BEA19-5E89-4B57-918D-AD03E35CB933}"/>
              </a:ext>
            </a:extLst>
          </p:cNvPr>
          <p:cNvSpPr txBox="1"/>
          <p:nvPr/>
        </p:nvSpPr>
        <p:spPr>
          <a:xfrm>
            <a:off x="681134" y="3940629"/>
            <a:ext cx="10748865" cy="1477328"/>
          </a:xfrm>
          <a:prstGeom prst="rect">
            <a:avLst/>
          </a:prstGeom>
          <a:noFill/>
        </p:spPr>
        <p:txBody>
          <a:bodyPr wrap="square" rtlCol="0">
            <a:spAutoFit/>
          </a:bodyPr>
          <a:lstStyle/>
          <a:p>
            <a:r>
              <a:rPr lang="en-US" dirty="0"/>
              <a:t>What </a:t>
            </a:r>
            <a:r>
              <a:rPr lang="en-US" b="1" dirty="0"/>
              <a:t>We Watch </a:t>
            </a:r>
            <a:r>
              <a:rPr lang="en-US" dirty="0"/>
              <a:t>does is that, it splices the part where you have to send the video feed to other joiners and thus saves half of your bandwidth. You just have to pick </a:t>
            </a:r>
            <a:r>
              <a:rPr lang="en-US"/>
              <a:t>up a </a:t>
            </a:r>
            <a:r>
              <a:rPr lang="en-US" dirty="0"/>
              <a:t>Video URL from YouTube and create a Room for that providing a password and a display name. The app will render the Player and the video on other joiner’s devices natively using their network. They can increase or decrease their video quality according to their convenience. </a:t>
            </a:r>
          </a:p>
        </p:txBody>
      </p:sp>
    </p:spTree>
    <p:extLst>
      <p:ext uri="{BB962C8B-B14F-4D97-AF65-F5344CB8AC3E}">
        <p14:creationId xmlns:p14="http://schemas.microsoft.com/office/powerpoint/2010/main" val="2976350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4DF27-535B-4163-98BD-2CFA11E1E69D}"/>
              </a:ext>
            </a:extLst>
          </p:cNvPr>
          <p:cNvSpPr>
            <a:spLocks noGrp="1"/>
          </p:cNvSpPr>
          <p:nvPr>
            <p:ph type="title"/>
          </p:nvPr>
        </p:nvSpPr>
        <p:spPr/>
        <p:txBody>
          <a:bodyPr/>
          <a:lstStyle/>
          <a:p>
            <a:r>
              <a:rPr lang="en-US" b="1" dirty="0"/>
              <a:t>TECHNOLOGY STACK</a:t>
            </a:r>
          </a:p>
        </p:txBody>
      </p:sp>
      <p:sp>
        <p:nvSpPr>
          <p:cNvPr id="3" name="Content Placeholder 2">
            <a:extLst>
              <a:ext uri="{FF2B5EF4-FFF2-40B4-BE49-F238E27FC236}">
                <a16:creationId xmlns:a16="http://schemas.microsoft.com/office/drawing/2014/main" id="{22CFE739-B690-419F-AA68-20844FAC8D6A}"/>
              </a:ext>
            </a:extLst>
          </p:cNvPr>
          <p:cNvSpPr>
            <a:spLocks noGrp="1"/>
          </p:cNvSpPr>
          <p:nvPr>
            <p:ph idx="1"/>
          </p:nvPr>
        </p:nvSpPr>
        <p:spPr>
          <a:xfrm>
            <a:off x="685800" y="2194561"/>
            <a:ext cx="10820400" cy="1584338"/>
          </a:xfrm>
        </p:spPr>
        <p:txBody>
          <a:bodyPr>
            <a:normAutofit lnSpcReduction="10000"/>
          </a:bodyPr>
          <a:lstStyle/>
          <a:p>
            <a:r>
              <a:rPr lang="en-US" dirty="0"/>
              <a:t>Programming Language – JavaScript</a:t>
            </a:r>
          </a:p>
          <a:p>
            <a:r>
              <a:rPr lang="en-US" dirty="0"/>
              <a:t>Runtime – Browser and Node JS</a:t>
            </a:r>
          </a:p>
          <a:p>
            <a:r>
              <a:rPr lang="en-US" dirty="0"/>
              <a:t>NPM Packages</a:t>
            </a:r>
          </a:p>
          <a:p>
            <a:pPr marL="0" indent="0">
              <a:buNone/>
            </a:pPr>
            <a:r>
              <a:rPr lang="en-US" dirty="0"/>
              <a:t>	</a:t>
            </a:r>
          </a:p>
        </p:txBody>
      </p:sp>
      <p:sp>
        <p:nvSpPr>
          <p:cNvPr id="4" name="TextBox 3">
            <a:extLst>
              <a:ext uri="{FF2B5EF4-FFF2-40B4-BE49-F238E27FC236}">
                <a16:creationId xmlns:a16="http://schemas.microsoft.com/office/drawing/2014/main" id="{AF6EF3F8-11EC-4FD3-A88B-E455D1569C3F}"/>
              </a:ext>
            </a:extLst>
          </p:cNvPr>
          <p:cNvSpPr txBox="1"/>
          <p:nvPr/>
        </p:nvSpPr>
        <p:spPr>
          <a:xfrm>
            <a:off x="1175657" y="3429000"/>
            <a:ext cx="9265298" cy="2308324"/>
          </a:xfrm>
          <a:prstGeom prst="rect">
            <a:avLst/>
          </a:prstGeom>
          <a:noFill/>
        </p:spPr>
        <p:txBody>
          <a:bodyPr wrap="square" rtlCol="0">
            <a:spAutoFit/>
          </a:bodyPr>
          <a:lstStyle/>
          <a:p>
            <a:pPr marL="285750" indent="-285750">
              <a:buFontTx/>
              <a:buChar char="-"/>
            </a:pPr>
            <a:r>
              <a:rPr lang="en-US" dirty="0"/>
              <a:t>Express : A minimal and flexible backend framework in Node JS used for route handling and API building.</a:t>
            </a:r>
          </a:p>
          <a:p>
            <a:pPr marL="285750" indent="-285750">
              <a:buFontTx/>
              <a:buChar char="-"/>
            </a:pPr>
            <a:r>
              <a:rPr lang="en-US" dirty="0"/>
              <a:t>Crypto : For creating a unique Room Id</a:t>
            </a:r>
          </a:p>
          <a:p>
            <a:pPr marL="285750" indent="-285750">
              <a:buFontTx/>
              <a:buChar char="-"/>
            </a:pPr>
            <a:r>
              <a:rPr lang="en-US" dirty="0"/>
              <a:t>EJS : A templating engine to render dynamic contents as plain HTML for the client.</a:t>
            </a:r>
          </a:p>
          <a:p>
            <a:pPr marL="285750" indent="-285750">
              <a:buFontTx/>
              <a:buChar char="-"/>
            </a:pPr>
            <a:r>
              <a:rPr lang="en-US" dirty="0"/>
              <a:t>Cookie – Parser : For parsing the cookies present in HTTP headers.</a:t>
            </a:r>
          </a:p>
          <a:p>
            <a:pPr marL="285750" indent="-285750">
              <a:buFontTx/>
              <a:buChar char="-"/>
            </a:pPr>
            <a:r>
              <a:rPr lang="en-US" dirty="0"/>
              <a:t>Socket.io - To enable Realtime bi-directional event based communication working on top of TCP.</a:t>
            </a:r>
            <a:endParaRPr lang="en-US" dirty="0">
              <a:solidFill>
                <a:srgbClr val="333333"/>
              </a:solidFill>
              <a:latin typeface="Source Sans Pro" panose="020B0604020202020204" pitchFamily="34" charset="0"/>
            </a:endParaRPr>
          </a:p>
        </p:txBody>
      </p:sp>
      <p:sp>
        <p:nvSpPr>
          <p:cNvPr id="7" name="Content Placeholder 2">
            <a:extLst>
              <a:ext uri="{FF2B5EF4-FFF2-40B4-BE49-F238E27FC236}">
                <a16:creationId xmlns:a16="http://schemas.microsoft.com/office/drawing/2014/main" id="{E15D5A3B-D9BB-4A0A-B586-4D17C0C1B1C2}"/>
              </a:ext>
            </a:extLst>
          </p:cNvPr>
          <p:cNvSpPr txBox="1">
            <a:spLocks/>
          </p:cNvSpPr>
          <p:nvPr/>
        </p:nvSpPr>
        <p:spPr>
          <a:xfrm>
            <a:off x="685800" y="5829069"/>
            <a:ext cx="10820400" cy="5291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r>
              <a:rPr lang="en-US" dirty="0"/>
              <a:t>For Client interaction - HTML and CSS ( Bootstrap, </a:t>
            </a:r>
            <a:r>
              <a:rPr lang="en-US" dirty="0" err="1"/>
              <a:t>FontAwesome</a:t>
            </a:r>
            <a:r>
              <a:rPr lang="en-US" dirty="0"/>
              <a:t> )	</a:t>
            </a:r>
          </a:p>
        </p:txBody>
      </p:sp>
    </p:spTree>
    <p:extLst>
      <p:ext uri="{BB962C8B-B14F-4D97-AF65-F5344CB8AC3E}">
        <p14:creationId xmlns:p14="http://schemas.microsoft.com/office/powerpoint/2010/main" val="3927539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C718183-2B7B-4824-9E27-85CC32082ECB}"/>
              </a:ext>
            </a:extLst>
          </p:cNvPr>
          <p:cNvSpPr>
            <a:spLocks noGrp="1"/>
          </p:cNvSpPr>
          <p:nvPr>
            <p:ph type="title"/>
          </p:nvPr>
        </p:nvSpPr>
        <p:spPr>
          <a:xfrm>
            <a:off x="320351" y="223935"/>
            <a:ext cx="8610600" cy="704462"/>
          </a:xfrm>
        </p:spPr>
        <p:txBody>
          <a:bodyPr/>
          <a:lstStyle/>
          <a:p>
            <a:pPr algn="l"/>
            <a:r>
              <a:rPr lang="en-US" b="1" dirty="0"/>
              <a:t>Important Functions</a:t>
            </a:r>
          </a:p>
        </p:txBody>
      </p:sp>
      <p:sp>
        <p:nvSpPr>
          <p:cNvPr id="5" name="TextBox 4">
            <a:extLst>
              <a:ext uri="{FF2B5EF4-FFF2-40B4-BE49-F238E27FC236}">
                <a16:creationId xmlns:a16="http://schemas.microsoft.com/office/drawing/2014/main" id="{AE26700C-0B64-4F51-B29F-9C725C362A18}"/>
              </a:ext>
            </a:extLst>
          </p:cNvPr>
          <p:cNvSpPr txBox="1"/>
          <p:nvPr/>
        </p:nvSpPr>
        <p:spPr>
          <a:xfrm>
            <a:off x="320350" y="1054360"/>
            <a:ext cx="10251233" cy="369332"/>
          </a:xfrm>
          <a:prstGeom prst="rect">
            <a:avLst/>
          </a:prstGeom>
          <a:noFill/>
        </p:spPr>
        <p:txBody>
          <a:bodyPr wrap="square" rtlCol="0">
            <a:spAutoFit/>
          </a:bodyPr>
          <a:lstStyle/>
          <a:p>
            <a:r>
              <a:rPr lang="en-US" dirty="0"/>
              <a:t>Listing all functions would be un-necessary. So here are some of most important functions.</a:t>
            </a:r>
          </a:p>
        </p:txBody>
      </p:sp>
      <p:sp>
        <p:nvSpPr>
          <p:cNvPr id="6" name="TextBox 5">
            <a:extLst>
              <a:ext uri="{FF2B5EF4-FFF2-40B4-BE49-F238E27FC236}">
                <a16:creationId xmlns:a16="http://schemas.microsoft.com/office/drawing/2014/main" id="{5DD9E030-0804-4E17-99FA-53F3785EACE9}"/>
              </a:ext>
            </a:extLst>
          </p:cNvPr>
          <p:cNvSpPr txBox="1"/>
          <p:nvPr/>
        </p:nvSpPr>
        <p:spPr>
          <a:xfrm>
            <a:off x="746449" y="2146041"/>
            <a:ext cx="9442580" cy="369332"/>
          </a:xfrm>
          <a:prstGeom prst="rect">
            <a:avLst/>
          </a:prstGeom>
          <a:noFill/>
        </p:spPr>
        <p:txBody>
          <a:bodyPr wrap="square" rtlCol="0">
            <a:spAutoFit/>
          </a:bodyPr>
          <a:lstStyle/>
          <a:p>
            <a:endParaRPr lang="en-US" dirty="0"/>
          </a:p>
        </p:txBody>
      </p:sp>
      <p:pic>
        <p:nvPicPr>
          <p:cNvPr id="8" name="Picture 7">
            <a:extLst>
              <a:ext uri="{FF2B5EF4-FFF2-40B4-BE49-F238E27FC236}">
                <a16:creationId xmlns:a16="http://schemas.microsoft.com/office/drawing/2014/main" id="{1E992DF2-2B5C-460C-A38A-B7AEB0C6E041}"/>
              </a:ext>
            </a:extLst>
          </p:cNvPr>
          <p:cNvPicPr>
            <a:picLocks noChangeAspect="1"/>
          </p:cNvPicPr>
          <p:nvPr/>
        </p:nvPicPr>
        <p:blipFill>
          <a:blip r:embed="rId2"/>
          <a:stretch>
            <a:fillRect/>
          </a:stretch>
        </p:blipFill>
        <p:spPr>
          <a:xfrm>
            <a:off x="746449" y="1932210"/>
            <a:ext cx="9684325" cy="1166326"/>
          </a:xfrm>
          <a:prstGeom prst="rect">
            <a:avLst/>
          </a:prstGeom>
        </p:spPr>
      </p:pic>
      <p:sp>
        <p:nvSpPr>
          <p:cNvPr id="9" name="Rectangle 8">
            <a:extLst>
              <a:ext uri="{FF2B5EF4-FFF2-40B4-BE49-F238E27FC236}">
                <a16:creationId xmlns:a16="http://schemas.microsoft.com/office/drawing/2014/main" id="{05C8F766-95D0-4B49-9BE4-14C79543B54B}"/>
              </a:ext>
            </a:extLst>
          </p:cNvPr>
          <p:cNvSpPr/>
          <p:nvPr/>
        </p:nvSpPr>
        <p:spPr>
          <a:xfrm>
            <a:off x="320351" y="1930598"/>
            <a:ext cx="364757" cy="584775"/>
          </a:xfrm>
          <a:prstGeom prst="rect">
            <a:avLst/>
          </a:prstGeom>
          <a:noFill/>
        </p:spPr>
        <p:txBody>
          <a:bodyPr wrap="square" lIns="91440" tIns="45720" rIns="91440" bIns="45720">
            <a:spAutoFit/>
          </a:bodyPr>
          <a:lstStyle/>
          <a:p>
            <a:pPr algn="ctr"/>
            <a:r>
              <a:rPr lang="en-US" sz="3200" b="1" cap="none" spc="0" dirty="0">
                <a:ln w="0"/>
                <a:solidFill>
                  <a:schemeClr val="tx1"/>
                </a:solidFill>
                <a:effectLst>
                  <a:outerShdw blurRad="38100" dist="19050" dir="2700000" algn="tl" rotWithShape="0">
                    <a:schemeClr val="dk1">
                      <a:alpha val="40000"/>
                    </a:schemeClr>
                  </a:outerShdw>
                </a:effectLst>
              </a:rPr>
              <a:t>1</a:t>
            </a:r>
          </a:p>
        </p:txBody>
      </p:sp>
      <p:pic>
        <p:nvPicPr>
          <p:cNvPr id="11" name="Picture 10">
            <a:extLst>
              <a:ext uri="{FF2B5EF4-FFF2-40B4-BE49-F238E27FC236}">
                <a16:creationId xmlns:a16="http://schemas.microsoft.com/office/drawing/2014/main" id="{FEB2B41C-63E4-4431-B4F3-924F1CBE19D4}"/>
              </a:ext>
            </a:extLst>
          </p:cNvPr>
          <p:cNvPicPr>
            <a:picLocks noChangeAspect="1"/>
          </p:cNvPicPr>
          <p:nvPr/>
        </p:nvPicPr>
        <p:blipFill>
          <a:blip r:embed="rId3"/>
          <a:stretch>
            <a:fillRect/>
          </a:stretch>
        </p:blipFill>
        <p:spPr>
          <a:xfrm>
            <a:off x="746448" y="3595575"/>
            <a:ext cx="7147249" cy="1207858"/>
          </a:xfrm>
          <a:prstGeom prst="rect">
            <a:avLst/>
          </a:prstGeom>
        </p:spPr>
      </p:pic>
      <p:sp>
        <p:nvSpPr>
          <p:cNvPr id="12" name="Rectangle 11">
            <a:extLst>
              <a:ext uri="{FF2B5EF4-FFF2-40B4-BE49-F238E27FC236}">
                <a16:creationId xmlns:a16="http://schemas.microsoft.com/office/drawing/2014/main" id="{2B6C5A40-543A-4F1C-BA24-240D85C9DA61}"/>
              </a:ext>
            </a:extLst>
          </p:cNvPr>
          <p:cNvSpPr/>
          <p:nvPr/>
        </p:nvSpPr>
        <p:spPr>
          <a:xfrm>
            <a:off x="311019" y="3579185"/>
            <a:ext cx="364757" cy="584775"/>
          </a:xfrm>
          <a:prstGeom prst="rect">
            <a:avLst/>
          </a:prstGeom>
          <a:noFill/>
        </p:spPr>
        <p:txBody>
          <a:bodyPr wrap="square" lIns="91440" tIns="45720" rIns="91440" bIns="45720">
            <a:spAutoFit/>
          </a:bodyPr>
          <a:lstStyle/>
          <a:p>
            <a:pPr algn="ctr"/>
            <a:r>
              <a:rPr lang="en-US" sz="3200" b="1" dirty="0">
                <a:ln w="0"/>
                <a:effectLst>
                  <a:outerShdw blurRad="38100" dist="19050" dir="2700000" algn="tl" rotWithShape="0">
                    <a:schemeClr val="dk1">
                      <a:alpha val="40000"/>
                    </a:schemeClr>
                  </a:outerShdw>
                </a:effectLst>
              </a:rPr>
              <a:t>2</a:t>
            </a:r>
            <a:endParaRPr lang="en-US" sz="3200" b="1" cap="none" spc="0" dirty="0">
              <a:ln w="0"/>
              <a:solidFill>
                <a:schemeClr val="tx1"/>
              </a:solidFill>
              <a:effectLst>
                <a:outerShdw blurRad="38100" dist="19050" dir="2700000" algn="tl" rotWithShape="0">
                  <a:schemeClr val="dk1">
                    <a:alpha val="40000"/>
                  </a:schemeClr>
                </a:outerShdw>
              </a:effectLst>
            </a:endParaRPr>
          </a:p>
        </p:txBody>
      </p:sp>
      <p:pic>
        <p:nvPicPr>
          <p:cNvPr id="14" name="Picture 13">
            <a:extLst>
              <a:ext uri="{FF2B5EF4-FFF2-40B4-BE49-F238E27FC236}">
                <a16:creationId xmlns:a16="http://schemas.microsoft.com/office/drawing/2014/main" id="{994C99F7-58FD-42A2-A0C2-E5829E6A18BB}"/>
              </a:ext>
            </a:extLst>
          </p:cNvPr>
          <p:cNvPicPr>
            <a:picLocks noChangeAspect="1"/>
          </p:cNvPicPr>
          <p:nvPr/>
        </p:nvPicPr>
        <p:blipFill>
          <a:blip r:embed="rId4"/>
          <a:stretch>
            <a:fillRect/>
          </a:stretch>
        </p:blipFill>
        <p:spPr>
          <a:xfrm>
            <a:off x="746448" y="5193617"/>
            <a:ext cx="5010540" cy="1069322"/>
          </a:xfrm>
          <a:prstGeom prst="rect">
            <a:avLst/>
          </a:prstGeom>
        </p:spPr>
      </p:pic>
      <p:sp>
        <p:nvSpPr>
          <p:cNvPr id="15" name="Rectangle 14">
            <a:extLst>
              <a:ext uri="{FF2B5EF4-FFF2-40B4-BE49-F238E27FC236}">
                <a16:creationId xmlns:a16="http://schemas.microsoft.com/office/drawing/2014/main" id="{DE39AD9C-62DE-4BBB-AF9C-E3B756CFCA07}"/>
              </a:ext>
            </a:extLst>
          </p:cNvPr>
          <p:cNvSpPr/>
          <p:nvPr/>
        </p:nvSpPr>
        <p:spPr>
          <a:xfrm>
            <a:off x="239484" y="5133512"/>
            <a:ext cx="364757" cy="584775"/>
          </a:xfrm>
          <a:prstGeom prst="rect">
            <a:avLst/>
          </a:prstGeom>
          <a:noFill/>
        </p:spPr>
        <p:txBody>
          <a:bodyPr wrap="square" lIns="91440" tIns="45720" rIns="91440" bIns="45720">
            <a:spAutoFit/>
          </a:bodyPr>
          <a:lstStyle/>
          <a:p>
            <a:pPr algn="ctr"/>
            <a:r>
              <a:rPr lang="en-US" sz="3200" b="1" cap="none" spc="0" dirty="0">
                <a:ln w="0"/>
                <a:solidFill>
                  <a:schemeClr val="tx1"/>
                </a:solidFill>
                <a:effectLst>
                  <a:outerShdw blurRad="38100" dist="19050" dir="2700000" algn="tl" rotWithShape="0">
                    <a:schemeClr val="dk1">
                      <a:alpha val="40000"/>
                    </a:schemeClr>
                  </a:outerShdw>
                </a:effectLst>
              </a:rPr>
              <a:t>3</a:t>
            </a:r>
          </a:p>
        </p:txBody>
      </p:sp>
    </p:spTree>
    <p:extLst>
      <p:ext uri="{BB962C8B-B14F-4D97-AF65-F5344CB8AC3E}">
        <p14:creationId xmlns:p14="http://schemas.microsoft.com/office/powerpoint/2010/main" val="3922938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FFAA26E-DF16-4990-A39F-C4E69C7F48FB}"/>
              </a:ext>
            </a:extLst>
          </p:cNvPr>
          <p:cNvPicPr>
            <a:picLocks noChangeAspect="1"/>
          </p:cNvPicPr>
          <p:nvPr/>
        </p:nvPicPr>
        <p:blipFill>
          <a:blip r:embed="rId2"/>
          <a:stretch>
            <a:fillRect/>
          </a:stretch>
        </p:blipFill>
        <p:spPr>
          <a:xfrm>
            <a:off x="27273" y="489857"/>
            <a:ext cx="12137454" cy="5878286"/>
          </a:xfrm>
          <a:prstGeom prst="rect">
            <a:avLst/>
          </a:prstGeom>
        </p:spPr>
      </p:pic>
      <p:sp>
        <p:nvSpPr>
          <p:cNvPr id="4" name="Speech Bubble: Rectangle 3">
            <a:extLst>
              <a:ext uri="{FF2B5EF4-FFF2-40B4-BE49-F238E27FC236}">
                <a16:creationId xmlns:a16="http://schemas.microsoft.com/office/drawing/2014/main" id="{29A3DA62-C3B5-41D6-A405-B67544F8A8B0}"/>
              </a:ext>
            </a:extLst>
          </p:cNvPr>
          <p:cNvSpPr/>
          <p:nvPr/>
        </p:nvSpPr>
        <p:spPr>
          <a:xfrm>
            <a:off x="4616321" y="1380930"/>
            <a:ext cx="2679440" cy="681135"/>
          </a:xfrm>
          <a:prstGeom prst="wedgeRectCallout">
            <a:avLst>
              <a:gd name="adj1" fmla="val -42972"/>
              <a:gd name="adj2" fmla="val 139031"/>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Put a YT video URL</a:t>
            </a:r>
          </a:p>
        </p:txBody>
      </p:sp>
      <p:sp>
        <p:nvSpPr>
          <p:cNvPr id="5" name="Speech Bubble: Rectangle 4">
            <a:extLst>
              <a:ext uri="{FF2B5EF4-FFF2-40B4-BE49-F238E27FC236}">
                <a16:creationId xmlns:a16="http://schemas.microsoft.com/office/drawing/2014/main" id="{0025A08B-DD17-4D00-A7F4-D23247C50F8B}"/>
              </a:ext>
            </a:extLst>
          </p:cNvPr>
          <p:cNvSpPr/>
          <p:nvPr/>
        </p:nvSpPr>
        <p:spPr>
          <a:xfrm>
            <a:off x="8818207" y="1404256"/>
            <a:ext cx="2679440" cy="681135"/>
          </a:xfrm>
          <a:prstGeom prst="wedgeRectCallout">
            <a:avLst>
              <a:gd name="adj1" fmla="val -42972"/>
              <a:gd name="adj2" fmla="val 139031"/>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Create a Password</a:t>
            </a:r>
          </a:p>
        </p:txBody>
      </p:sp>
      <p:sp>
        <p:nvSpPr>
          <p:cNvPr id="6" name="Speech Bubble: Rectangle 5">
            <a:extLst>
              <a:ext uri="{FF2B5EF4-FFF2-40B4-BE49-F238E27FC236}">
                <a16:creationId xmlns:a16="http://schemas.microsoft.com/office/drawing/2014/main" id="{7F3CCDB7-F651-42EF-8013-7032705E64BF}"/>
              </a:ext>
            </a:extLst>
          </p:cNvPr>
          <p:cNvSpPr/>
          <p:nvPr/>
        </p:nvSpPr>
        <p:spPr>
          <a:xfrm>
            <a:off x="97195" y="3429000"/>
            <a:ext cx="1936879" cy="452535"/>
          </a:xfrm>
          <a:prstGeom prst="wedgeRectCallout">
            <a:avLst>
              <a:gd name="adj1" fmla="val 58192"/>
              <a:gd name="adj2" fmla="val -69216"/>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Display Name</a:t>
            </a:r>
          </a:p>
        </p:txBody>
      </p:sp>
    </p:spTree>
    <p:extLst>
      <p:ext uri="{BB962C8B-B14F-4D97-AF65-F5344CB8AC3E}">
        <p14:creationId xmlns:p14="http://schemas.microsoft.com/office/powerpoint/2010/main" val="2790894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74E1C45-5479-44AA-B63E-6A2CEB6BA61D}"/>
              </a:ext>
            </a:extLst>
          </p:cNvPr>
          <p:cNvPicPr>
            <a:picLocks noChangeAspect="1"/>
          </p:cNvPicPr>
          <p:nvPr/>
        </p:nvPicPr>
        <p:blipFill>
          <a:blip r:embed="rId2"/>
          <a:stretch>
            <a:fillRect/>
          </a:stretch>
        </p:blipFill>
        <p:spPr>
          <a:xfrm>
            <a:off x="578642" y="868458"/>
            <a:ext cx="11034716" cy="5121084"/>
          </a:xfrm>
          <a:prstGeom prst="rect">
            <a:avLst/>
          </a:prstGeom>
        </p:spPr>
      </p:pic>
      <p:sp>
        <p:nvSpPr>
          <p:cNvPr id="4" name="Speech Bubble: Rectangle 3">
            <a:extLst>
              <a:ext uri="{FF2B5EF4-FFF2-40B4-BE49-F238E27FC236}">
                <a16:creationId xmlns:a16="http://schemas.microsoft.com/office/drawing/2014/main" id="{4ACDF0A7-674C-4BB1-AEFA-B140B48158A1}"/>
              </a:ext>
            </a:extLst>
          </p:cNvPr>
          <p:cNvSpPr/>
          <p:nvPr/>
        </p:nvSpPr>
        <p:spPr>
          <a:xfrm>
            <a:off x="5120174" y="1894114"/>
            <a:ext cx="2679440" cy="681135"/>
          </a:xfrm>
          <a:prstGeom prst="wedgeRectCallout">
            <a:avLst>
              <a:gd name="adj1" fmla="val -42972"/>
              <a:gd name="adj2" fmla="val 139031"/>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Generated Room Id</a:t>
            </a:r>
          </a:p>
        </p:txBody>
      </p:sp>
    </p:spTree>
    <p:extLst>
      <p:ext uri="{BB962C8B-B14F-4D97-AF65-F5344CB8AC3E}">
        <p14:creationId xmlns:p14="http://schemas.microsoft.com/office/powerpoint/2010/main" val="2580989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5178EB6-3FD2-43A6-87EB-BE0CE06A5217}"/>
              </a:ext>
            </a:extLst>
          </p:cNvPr>
          <p:cNvPicPr>
            <a:picLocks noChangeAspect="1"/>
          </p:cNvPicPr>
          <p:nvPr/>
        </p:nvPicPr>
        <p:blipFill>
          <a:blip r:embed="rId2"/>
          <a:stretch>
            <a:fillRect/>
          </a:stretch>
        </p:blipFill>
        <p:spPr>
          <a:xfrm>
            <a:off x="1098799" y="1027469"/>
            <a:ext cx="9807790" cy="5082980"/>
          </a:xfrm>
          <a:prstGeom prst="rect">
            <a:avLst/>
          </a:prstGeom>
        </p:spPr>
      </p:pic>
      <p:sp>
        <p:nvSpPr>
          <p:cNvPr id="6" name="Speech Bubble: Rectangle 5">
            <a:extLst>
              <a:ext uri="{FF2B5EF4-FFF2-40B4-BE49-F238E27FC236}">
                <a16:creationId xmlns:a16="http://schemas.microsoft.com/office/drawing/2014/main" id="{2085D4F4-8E13-4A71-8E43-9CB1D49992DC}"/>
              </a:ext>
            </a:extLst>
          </p:cNvPr>
          <p:cNvSpPr/>
          <p:nvPr/>
        </p:nvSpPr>
        <p:spPr>
          <a:xfrm>
            <a:off x="8096639" y="513735"/>
            <a:ext cx="2679440" cy="681135"/>
          </a:xfrm>
          <a:prstGeom prst="wedgeRectCallout">
            <a:avLst>
              <a:gd name="adj1" fmla="val -42972"/>
              <a:gd name="adj2" fmla="val 139031"/>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Chat Space</a:t>
            </a:r>
          </a:p>
        </p:txBody>
      </p:sp>
      <p:sp>
        <p:nvSpPr>
          <p:cNvPr id="8" name="Speech Bubble: Rectangle 7">
            <a:extLst>
              <a:ext uri="{FF2B5EF4-FFF2-40B4-BE49-F238E27FC236}">
                <a16:creationId xmlns:a16="http://schemas.microsoft.com/office/drawing/2014/main" id="{B8976D1D-7083-443A-B919-A5693BD35D8A}"/>
              </a:ext>
            </a:extLst>
          </p:cNvPr>
          <p:cNvSpPr/>
          <p:nvPr/>
        </p:nvSpPr>
        <p:spPr>
          <a:xfrm>
            <a:off x="1842019" y="223935"/>
            <a:ext cx="2347426" cy="457200"/>
          </a:xfrm>
          <a:prstGeom prst="wedgeRectCallout">
            <a:avLst>
              <a:gd name="adj1" fmla="val -42972"/>
              <a:gd name="adj2" fmla="val 139031"/>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Owner Name</a:t>
            </a:r>
          </a:p>
        </p:txBody>
      </p:sp>
    </p:spTree>
    <p:extLst>
      <p:ext uri="{BB962C8B-B14F-4D97-AF65-F5344CB8AC3E}">
        <p14:creationId xmlns:p14="http://schemas.microsoft.com/office/powerpoint/2010/main" val="4228910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1B3D102-24DF-4BE7-B932-045BFD952352}"/>
              </a:ext>
            </a:extLst>
          </p:cNvPr>
          <p:cNvPicPr>
            <a:picLocks noChangeAspect="1"/>
          </p:cNvPicPr>
          <p:nvPr/>
        </p:nvPicPr>
        <p:blipFill>
          <a:blip r:embed="rId2"/>
          <a:stretch>
            <a:fillRect/>
          </a:stretch>
        </p:blipFill>
        <p:spPr>
          <a:xfrm>
            <a:off x="639607" y="1340939"/>
            <a:ext cx="10912786" cy="4176122"/>
          </a:xfrm>
          <a:prstGeom prst="rect">
            <a:avLst/>
          </a:prstGeom>
        </p:spPr>
      </p:pic>
      <p:sp>
        <p:nvSpPr>
          <p:cNvPr id="4" name="Speech Bubble: Rectangle 3">
            <a:extLst>
              <a:ext uri="{FF2B5EF4-FFF2-40B4-BE49-F238E27FC236}">
                <a16:creationId xmlns:a16="http://schemas.microsoft.com/office/drawing/2014/main" id="{FEB48ADA-5493-4585-B470-F7047C4E3F5C}"/>
              </a:ext>
            </a:extLst>
          </p:cNvPr>
          <p:cNvSpPr/>
          <p:nvPr/>
        </p:nvSpPr>
        <p:spPr>
          <a:xfrm>
            <a:off x="7934909" y="3200400"/>
            <a:ext cx="2347426" cy="457200"/>
          </a:xfrm>
          <a:prstGeom prst="wedgeRectCallout">
            <a:avLst>
              <a:gd name="adj1" fmla="val -42972"/>
              <a:gd name="adj2" fmla="val 139031"/>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Joining Password</a:t>
            </a:r>
          </a:p>
        </p:txBody>
      </p:sp>
      <p:sp>
        <p:nvSpPr>
          <p:cNvPr id="5" name="Speech Bubble: Rectangle 4">
            <a:extLst>
              <a:ext uri="{FF2B5EF4-FFF2-40B4-BE49-F238E27FC236}">
                <a16:creationId xmlns:a16="http://schemas.microsoft.com/office/drawing/2014/main" id="{00C305F1-688B-4549-B88F-C07A0DCDDE59}"/>
              </a:ext>
            </a:extLst>
          </p:cNvPr>
          <p:cNvSpPr/>
          <p:nvPr/>
        </p:nvSpPr>
        <p:spPr>
          <a:xfrm>
            <a:off x="3496648" y="3200400"/>
            <a:ext cx="2347426" cy="457200"/>
          </a:xfrm>
          <a:prstGeom prst="wedgeRectCallout">
            <a:avLst>
              <a:gd name="adj1" fmla="val -42972"/>
              <a:gd name="adj2" fmla="val 139031"/>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Joining Room ID</a:t>
            </a:r>
          </a:p>
        </p:txBody>
      </p:sp>
    </p:spTree>
    <p:extLst>
      <p:ext uri="{BB962C8B-B14F-4D97-AF65-F5344CB8AC3E}">
        <p14:creationId xmlns:p14="http://schemas.microsoft.com/office/powerpoint/2010/main" val="1906485077"/>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640</TotalTime>
  <Words>594</Words>
  <Application>Microsoft Office PowerPoint</Application>
  <PresentationFormat>Widescreen</PresentationFormat>
  <Paragraphs>48</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Source Sans Pro</vt:lpstr>
      <vt:lpstr>Vapor Trail</vt:lpstr>
      <vt:lpstr>We Watch</vt:lpstr>
      <vt:lpstr>INTRODUCTION</vt:lpstr>
      <vt:lpstr>Why you might use it ?</vt:lpstr>
      <vt:lpstr>TECHNOLOGY STACK</vt:lpstr>
      <vt:lpstr>Important Functions</vt:lpstr>
      <vt:lpstr>PowerPoint Presentation</vt:lpstr>
      <vt:lpstr>PowerPoint Presentation</vt:lpstr>
      <vt:lpstr>PowerPoint Presentation</vt:lpstr>
      <vt:lpstr>PowerPoint Presentation</vt:lpstr>
      <vt:lpstr>PowerPoint Presentation</vt:lpstr>
      <vt:lpstr>Possible improvements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 Watch</dc:title>
  <dc:creator>Nischay Chandra</dc:creator>
  <cp:lastModifiedBy>Nischay Chandra</cp:lastModifiedBy>
  <cp:revision>16</cp:revision>
  <dcterms:created xsi:type="dcterms:W3CDTF">2022-03-26T05:49:49Z</dcterms:created>
  <dcterms:modified xsi:type="dcterms:W3CDTF">2022-03-31T15:32:34Z</dcterms:modified>
</cp:coreProperties>
</file>