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0E0C36-194A-4C7F-A5E1-A88D822F412A}">
  <a:tblStyle styleId="{350E0C36-194A-4C7F-A5E1-A88D822F41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2763CEC-A14A-4633-844D-E0E101130D1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Garamond-bold.fntdata"/><Relationship Id="rId27" Type="http://schemas.openxmlformats.org/officeDocument/2006/relationships/font" Target="fonts/Garamo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aramon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Garamon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6d574865e_2_1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f6d574865e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6d574865e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6d574865e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6d574865e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6d574865e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Priority 1 is the highest Priority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6d574865e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f6d574865e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6d574865e_9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6d574865e_9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6d574865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f6d574865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6d574865e_2_3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1f6d574865e_2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6d574865e_2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1f6d574865e_2_3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1f6d574865e_2_3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6d574865e_2_1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f6d574865e_2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6d574865e_2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f6d574865e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6d574865e_2_1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f6d574865e_2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6d574865e_2_1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f6d574865e_2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6d574865e_2_1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f6d574865e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6563ebb01_4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16563ebb01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6d574865e_0_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f6d574865e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6d574865e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f6d574865e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3"/>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4" name="Google Shape;54;p13"/>
          <p:cNvSpPr txBox="1"/>
          <p:nvPr>
            <p:ph type="ctrTitle"/>
          </p:nvPr>
        </p:nvSpPr>
        <p:spPr>
          <a:xfrm>
            <a:off x="794002" y="640903"/>
            <a:ext cx="34257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4100"/>
              <a:buFont typeface="Garamond"/>
              <a:buNone/>
              <a:defRPr sz="4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 type="subTitle"/>
          </p:nvPr>
        </p:nvSpPr>
        <p:spPr>
          <a:xfrm>
            <a:off x="796080" y="3322382"/>
            <a:ext cx="3425700" cy="8574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900"/>
              </a:spcBef>
              <a:spcAft>
                <a:spcPts val="0"/>
              </a:spcAft>
              <a:buSzPts val="1200"/>
              <a:buNone/>
              <a:defRPr sz="1200" cap="none">
                <a:solidFill>
                  <a:schemeClr val="lt1"/>
                </a:solidFill>
                <a:latin typeface="Garamond"/>
                <a:ea typeface="Garamond"/>
                <a:cs typeface="Garamond"/>
                <a:sym typeface="Garamond"/>
              </a:defRPr>
            </a:lvl1pPr>
            <a:lvl2pPr lvl="1" rtl="0" algn="ctr">
              <a:lnSpc>
                <a:spcPct val="100000"/>
              </a:lnSpc>
              <a:spcBef>
                <a:spcPts val="200"/>
              </a:spcBef>
              <a:spcAft>
                <a:spcPts val="0"/>
              </a:spcAft>
              <a:buClr>
                <a:srgbClr val="3F3F3F"/>
              </a:buClr>
              <a:buSzPts val="1800"/>
              <a:buNone/>
              <a:defRPr sz="1800"/>
            </a:lvl2pPr>
            <a:lvl3pPr lvl="2" rtl="0" algn="ctr">
              <a:lnSpc>
                <a:spcPct val="100000"/>
              </a:lnSpc>
              <a:spcBef>
                <a:spcPts val="300"/>
              </a:spcBef>
              <a:spcAft>
                <a:spcPts val="0"/>
              </a:spcAft>
              <a:buClr>
                <a:srgbClr val="3F3F3F"/>
              </a:buClr>
              <a:buSzPts val="1800"/>
              <a:buNone/>
              <a:defRPr sz="1800"/>
            </a:lvl3pPr>
            <a:lvl4pPr lvl="3" rtl="0" algn="ctr">
              <a:lnSpc>
                <a:spcPct val="100000"/>
              </a:lnSpc>
              <a:spcBef>
                <a:spcPts val="300"/>
              </a:spcBef>
              <a:spcAft>
                <a:spcPts val="0"/>
              </a:spcAft>
              <a:buClr>
                <a:srgbClr val="3F3F3F"/>
              </a:buClr>
              <a:buSzPts val="1500"/>
              <a:buNone/>
              <a:defRPr sz="1500"/>
            </a:lvl4pPr>
            <a:lvl5pPr lvl="4" rtl="0" algn="ctr">
              <a:lnSpc>
                <a:spcPct val="100000"/>
              </a:lnSpc>
              <a:spcBef>
                <a:spcPts val="300"/>
              </a:spcBef>
              <a:spcAft>
                <a:spcPts val="0"/>
              </a:spcAft>
              <a:buClr>
                <a:srgbClr val="3F3F3F"/>
              </a:buClr>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56" name="Google Shape;56;p13"/>
          <p:cNvSpPr/>
          <p:nvPr>
            <p:ph idx="2" type="pic"/>
          </p:nvPr>
        </p:nvSpPr>
        <p:spPr>
          <a:xfrm>
            <a:off x="3700291" y="-14594"/>
            <a:ext cx="5446500" cy="5158200"/>
          </a:xfrm>
          <a:prstGeom prst="rect">
            <a:avLst/>
          </a:prstGeom>
          <a:solidFill>
            <a:schemeClr val="accent4"/>
          </a:solidFill>
          <a:ln>
            <a:noFill/>
          </a:ln>
        </p:spPr>
      </p:sp>
      <p:sp>
        <p:nvSpPr>
          <p:cNvPr id="57" name="Google Shape;57;p13"/>
          <p:cNvSpPr/>
          <p:nvPr/>
        </p:nvSpPr>
        <p:spPr>
          <a:xfrm rot="10800000">
            <a:off x="3700407" y="201017"/>
            <a:ext cx="2273700" cy="227370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aramond"/>
              <a:ea typeface="Garamond"/>
              <a:cs typeface="Garamond"/>
              <a:sym typeface="Garamond"/>
            </a:endParaRPr>
          </a:p>
        </p:txBody>
      </p:sp>
      <p:sp>
        <p:nvSpPr>
          <p:cNvPr id="58" name="Google Shape;58;p13"/>
          <p:cNvSpPr/>
          <p:nvPr/>
        </p:nvSpPr>
        <p:spPr>
          <a:xfrm>
            <a:off x="-16631" y="4197719"/>
            <a:ext cx="945900" cy="945900"/>
          </a:xfrm>
          <a:prstGeom prst="triangle">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aramond"/>
              <a:ea typeface="Garamond"/>
              <a:cs typeface="Garamond"/>
              <a:sym typeface="Garamond"/>
            </a:endParaRPr>
          </a:p>
        </p:txBody>
      </p:sp>
      <p:sp>
        <p:nvSpPr>
          <p:cNvPr id="59" name="Google Shape;59;p13"/>
          <p:cNvSpPr/>
          <p:nvPr/>
        </p:nvSpPr>
        <p:spPr>
          <a:xfrm rot="10800000">
            <a:off x="138329" y="177626"/>
            <a:ext cx="389400" cy="389400"/>
          </a:xfrm>
          <a:prstGeom prst="triangle">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aramond"/>
              <a:ea typeface="Garamond"/>
              <a:cs typeface="Garamond"/>
              <a:sym typeface="Garamond"/>
            </a:endParaRPr>
          </a:p>
        </p:txBody>
      </p:sp>
      <p:sp>
        <p:nvSpPr>
          <p:cNvPr id="60" name="Google Shape;60;p13"/>
          <p:cNvSpPr/>
          <p:nvPr/>
        </p:nvSpPr>
        <p:spPr>
          <a:xfrm>
            <a:off x="3310788" y="4346540"/>
            <a:ext cx="389400" cy="389400"/>
          </a:xfrm>
          <a:prstGeom prst="triangle">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aramond"/>
              <a:ea typeface="Garamond"/>
              <a:cs typeface="Garamond"/>
              <a:sym typeface="Garamond"/>
            </a:endParaRPr>
          </a:p>
        </p:txBody>
      </p:sp>
      <p:sp>
        <p:nvSpPr>
          <p:cNvPr id="61" name="Google Shape;61;p13"/>
          <p:cNvSpPr/>
          <p:nvPr/>
        </p:nvSpPr>
        <p:spPr>
          <a:xfrm rot="5400000">
            <a:off x="-36501" y="2276941"/>
            <a:ext cx="486300" cy="395700"/>
          </a:xfrm>
          <a:prstGeom prst="triangle">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aramond"/>
              <a:ea typeface="Garamond"/>
              <a:cs typeface="Garamond"/>
              <a:sym typeface="Garamon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Left" showMasterSp="0">
  <p:cSld name="Title Only Left">
    <p:spTree>
      <p:nvGrpSpPr>
        <p:cNvPr id="62" name="Shape 62"/>
        <p:cNvGrpSpPr/>
        <p:nvPr/>
      </p:nvGrpSpPr>
      <p:grpSpPr>
        <a:xfrm>
          <a:off x="0" y="0"/>
          <a:ext cx="0" cy="0"/>
          <a:chOff x="0" y="0"/>
          <a:chExt cx="0" cy="0"/>
        </a:xfrm>
      </p:grpSpPr>
      <p:sp>
        <p:nvSpPr>
          <p:cNvPr id="63" name="Google Shape;63;p14"/>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grpSp>
        <p:nvGrpSpPr>
          <p:cNvPr id="64" name="Google Shape;64;p14"/>
          <p:cNvGrpSpPr/>
          <p:nvPr/>
        </p:nvGrpSpPr>
        <p:grpSpPr>
          <a:xfrm>
            <a:off x="0" y="-3265"/>
            <a:ext cx="5163518" cy="5143327"/>
            <a:chOff x="0" y="-4353"/>
            <a:chExt cx="6884691" cy="6857769"/>
          </a:xfrm>
        </p:grpSpPr>
        <p:sp>
          <p:nvSpPr>
            <p:cNvPr id="65" name="Google Shape;65;p14"/>
            <p:cNvSpPr/>
            <p:nvPr/>
          </p:nvSpPr>
          <p:spPr>
            <a:xfrm>
              <a:off x="0" y="-4353"/>
              <a:ext cx="6884691" cy="6857553"/>
            </a:xfrm>
            <a:custGeom>
              <a:rect b="b" l="l" r="r" t="t"/>
              <a:pathLst>
                <a:path extrusionOk="0" h="6874740" w="6884691">
                  <a:moveTo>
                    <a:pt x="0" y="0"/>
                  </a:moveTo>
                  <a:lnTo>
                    <a:pt x="6884691" y="10290"/>
                  </a:lnTo>
                  <a:lnTo>
                    <a:pt x="3449033" y="6874740"/>
                  </a:lnTo>
                  <a:lnTo>
                    <a:pt x="4533" y="6872861"/>
                  </a:lnTo>
                  <a:cubicBezTo>
                    <a:pt x="207" y="4587978"/>
                    <a:pt x="4326" y="2284883"/>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66" name="Google Shape;66;p14"/>
            <p:cNvSpPr/>
            <p:nvPr/>
          </p:nvSpPr>
          <p:spPr>
            <a:xfrm>
              <a:off x="3641197" y="5941716"/>
              <a:ext cx="911700" cy="91170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67" name="Google Shape;67;p14"/>
            <p:cNvSpPr/>
            <p:nvPr/>
          </p:nvSpPr>
          <p:spPr>
            <a:xfrm rot="10800000">
              <a:off x="4944425" y="174454"/>
              <a:ext cx="1590000" cy="159000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grpSp>
      <p:sp>
        <p:nvSpPr>
          <p:cNvPr id="68" name="Google Shape;68;p14"/>
          <p:cNvSpPr txBox="1"/>
          <p:nvPr>
            <p:ph type="title"/>
          </p:nvPr>
        </p:nvSpPr>
        <p:spPr>
          <a:xfrm>
            <a:off x="413241" y="1465800"/>
            <a:ext cx="3295200" cy="22518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3600"/>
              <a:buFont typeface="Garamond"/>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4"/>
          <p:cNvSpPr/>
          <p:nvPr/>
        </p:nvSpPr>
        <p:spPr>
          <a:xfrm rot="5400000">
            <a:off x="-36501" y="2373975"/>
            <a:ext cx="486300" cy="395700"/>
          </a:xfrm>
          <a:prstGeom prst="triangle">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showMasterSp="0">
  <p:cSld name="Title and Content with Image">
    <p:spTree>
      <p:nvGrpSpPr>
        <p:cNvPr id="70" name="Shape 70"/>
        <p:cNvGrpSpPr/>
        <p:nvPr/>
      </p:nvGrpSpPr>
      <p:grpSpPr>
        <a:xfrm>
          <a:off x="0" y="0"/>
          <a:ext cx="0" cy="0"/>
          <a:chOff x="0" y="0"/>
          <a:chExt cx="0" cy="0"/>
        </a:xfrm>
      </p:grpSpPr>
      <p:sp>
        <p:nvSpPr>
          <p:cNvPr id="71" name="Google Shape;71;p15"/>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5"/>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5"/>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15"/>
          <p:cNvSpPr/>
          <p:nvPr/>
        </p:nvSpPr>
        <p:spPr>
          <a:xfrm>
            <a:off x="0" y="0"/>
            <a:ext cx="26268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75" name="Google Shape;75;p15"/>
          <p:cNvSpPr/>
          <p:nvPr/>
        </p:nvSpPr>
        <p:spPr>
          <a:xfrm>
            <a:off x="2693606" y="3954802"/>
            <a:ext cx="1115100" cy="11151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76" name="Google Shape;76;p15"/>
          <p:cNvSpPr/>
          <p:nvPr/>
        </p:nvSpPr>
        <p:spPr>
          <a:xfrm>
            <a:off x="57419" y="448165"/>
            <a:ext cx="422100" cy="422100"/>
          </a:xfrm>
          <a:prstGeom prst="triangle">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77" name="Google Shape;77;p15"/>
          <p:cNvSpPr/>
          <p:nvPr/>
        </p:nvSpPr>
        <p:spPr>
          <a:xfrm>
            <a:off x="268492" y="2860928"/>
            <a:ext cx="2220600" cy="222060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78" name="Google Shape;78;p15"/>
          <p:cNvSpPr/>
          <p:nvPr>
            <p:ph idx="2" type="pic"/>
          </p:nvPr>
        </p:nvSpPr>
        <p:spPr>
          <a:xfrm flipH="1">
            <a:off x="333550" y="448165"/>
            <a:ext cx="4548000" cy="4548000"/>
          </a:xfrm>
          <a:prstGeom prst="rect">
            <a:avLst/>
          </a:prstGeom>
          <a:solidFill>
            <a:schemeClr val="accent1"/>
          </a:solidFill>
          <a:ln>
            <a:noFill/>
          </a:ln>
        </p:spPr>
      </p:sp>
      <p:sp>
        <p:nvSpPr>
          <p:cNvPr id="79" name="Google Shape;79;p15"/>
          <p:cNvSpPr txBox="1"/>
          <p:nvPr>
            <p:ph type="title"/>
          </p:nvPr>
        </p:nvSpPr>
        <p:spPr>
          <a:xfrm>
            <a:off x="5157746" y="1151548"/>
            <a:ext cx="3633900" cy="1394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3600"/>
              <a:buFont typeface="Garamond"/>
              <a:buNone/>
              <a:defRPr i="0" sz="3600">
                <a:solidFill>
                  <a:srgbClr val="262626"/>
                </a:solidFill>
                <a:latin typeface="Garamond"/>
                <a:ea typeface="Garamond"/>
                <a:cs typeface="Garamond"/>
                <a:sym typeface="Garamon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5"/>
          <p:cNvSpPr txBox="1"/>
          <p:nvPr>
            <p:ph idx="1" type="body"/>
          </p:nvPr>
        </p:nvSpPr>
        <p:spPr>
          <a:xfrm>
            <a:off x="5157747" y="2551424"/>
            <a:ext cx="3633900" cy="1580400"/>
          </a:xfrm>
          <a:prstGeom prst="rect">
            <a:avLst/>
          </a:prstGeom>
          <a:noFill/>
          <a:ln>
            <a:noFill/>
          </a:ln>
        </p:spPr>
        <p:txBody>
          <a:bodyPr anchorCtr="0" anchor="t" bIns="34275" lIns="0" spcFirstLastPara="1" rIns="0" wrap="square" tIns="34275">
            <a:normAutofit/>
          </a:bodyPr>
          <a:lstStyle>
            <a:lvl1pPr indent="-323850" lvl="0" marL="457200" rtl="0" algn="l">
              <a:lnSpc>
                <a:spcPct val="100000"/>
              </a:lnSpc>
              <a:spcBef>
                <a:spcPts val="900"/>
              </a:spcBef>
              <a:spcAft>
                <a:spcPts val="0"/>
              </a:spcAft>
              <a:buClr>
                <a:srgbClr val="C5AE76"/>
              </a:buClr>
              <a:buSzPts val="1500"/>
              <a:buFont typeface="Arial"/>
              <a:buChar char="•"/>
              <a:defRPr>
                <a:latin typeface="Garamond"/>
                <a:ea typeface="Garamond"/>
                <a:cs typeface="Garamond"/>
                <a:sym typeface="Garamond"/>
              </a:defRPr>
            </a:lvl1pPr>
            <a:lvl2pPr indent="-317500" lvl="1" marL="914400" rtl="0" algn="l">
              <a:lnSpc>
                <a:spcPct val="100000"/>
              </a:lnSpc>
              <a:spcBef>
                <a:spcPts val="200"/>
              </a:spcBef>
              <a:spcAft>
                <a:spcPts val="0"/>
              </a:spcAft>
              <a:buClr>
                <a:srgbClr val="C5AE76"/>
              </a:buClr>
              <a:buSzPts val="1400"/>
              <a:buFont typeface="Arial"/>
              <a:buChar char="•"/>
              <a:defRPr>
                <a:latin typeface="Garamond"/>
                <a:ea typeface="Garamond"/>
                <a:cs typeface="Garamond"/>
                <a:sym typeface="Garamond"/>
              </a:defRPr>
            </a:lvl2pPr>
            <a:lvl3pPr indent="-298450" lvl="2" marL="1371600" rtl="0" algn="l">
              <a:lnSpc>
                <a:spcPct val="100000"/>
              </a:lnSpc>
              <a:spcBef>
                <a:spcPts val="300"/>
              </a:spcBef>
              <a:spcAft>
                <a:spcPts val="0"/>
              </a:spcAft>
              <a:buClr>
                <a:srgbClr val="C5AE76"/>
              </a:buClr>
              <a:buSzPts val="1100"/>
              <a:buFont typeface="Arial"/>
              <a:buChar char="•"/>
              <a:defRPr>
                <a:latin typeface="Garamond"/>
                <a:ea typeface="Garamond"/>
                <a:cs typeface="Garamond"/>
                <a:sym typeface="Garamond"/>
              </a:defRPr>
            </a:lvl3pPr>
            <a:lvl4pPr indent="-298450" lvl="3" marL="1828800" rtl="0" algn="l">
              <a:lnSpc>
                <a:spcPct val="100000"/>
              </a:lnSpc>
              <a:spcBef>
                <a:spcPts val="300"/>
              </a:spcBef>
              <a:spcAft>
                <a:spcPts val="0"/>
              </a:spcAft>
              <a:buClr>
                <a:srgbClr val="C5AE76"/>
              </a:buClr>
              <a:buSzPts val="1100"/>
              <a:buFont typeface="Arial"/>
              <a:buChar char="•"/>
              <a:defRPr>
                <a:latin typeface="Garamond"/>
                <a:ea typeface="Garamond"/>
                <a:cs typeface="Garamond"/>
                <a:sym typeface="Garamond"/>
              </a:defRPr>
            </a:lvl4pPr>
            <a:lvl5pPr indent="-298450" lvl="4" marL="2286000" rtl="0" algn="l">
              <a:lnSpc>
                <a:spcPct val="100000"/>
              </a:lnSpc>
              <a:spcBef>
                <a:spcPts val="300"/>
              </a:spcBef>
              <a:spcAft>
                <a:spcPts val="0"/>
              </a:spcAft>
              <a:buClr>
                <a:srgbClr val="C5AE76"/>
              </a:buClr>
              <a:buSzPts val="1100"/>
              <a:buFont typeface="Arial"/>
              <a:buChar char="•"/>
              <a:defRPr>
                <a:latin typeface="Garamond"/>
                <a:ea typeface="Garamond"/>
                <a:cs typeface="Garamond"/>
                <a:sym typeface="Garamond"/>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White">
  <p:cSld name="Title Only_White">
    <p:bg>
      <p:bgPr>
        <a:solidFill>
          <a:schemeClr val="dk1"/>
        </a:solidFill>
      </p:bgPr>
    </p:bg>
    <p:spTree>
      <p:nvGrpSpPr>
        <p:cNvPr id="81" name="Shape 81"/>
        <p:cNvGrpSpPr/>
        <p:nvPr/>
      </p:nvGrpSpPr>
      <p:grpSpPr>
        <a:xfrm>
          <a:off x="0" y="0"/>
          <a:ext cx="0" cy="0"/>
          <a:chOff x="0" y="0"/>
          <a:chExt cx="0" cy="0"/>
        </a:xfrm>
      </p:grpSpPr>
      <p:sp>
        <p:nvSpPr>
          <p:cNvPr id="82" name="Google Shape;82;p16"/>
          <p:cNvSpPr/>
          <p:nvPr/>
        </p:nvSpPr>
        <p:spPr>
          <a:xfrm>
            <a:off x="310369" y="362836"/>
            <a:ext cx="8523300" cy="4417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83" name="Google Shape;83;p16"/>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6"/>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6"/>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86" name="Google Shape;86;p16"/>
          <p:cNvSpPr/>
          <p:nvPr/>
        </p:nvSpPr>
        <p:spPr>
          <a:xfrm>
            <a:off x="7844324" y="3982084"/>
            <a:ext cx="1099500" cy="109950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87" name="Google Shape;87;p16"/>
          <p:cNvSpPr/>
          <p:nvPr/>
        </p:nvSpPr>
        <p:spPr>
          <a:xfrm rot="5400000">
            <a:off x="-36501" y="813956"/>
            <a:ext cx="486300" cy="395700"/>
          </a:xfrm>
          <a:prstGeom prst="triangle">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88" name="Google Shape;88;p16"/>
          <p:cNvSpPr txBox="1"/>
          <p:nvPr>
            <p:ph type="title"/>
          </p:nvPr>
        </p:nvSpPr>
        <p:spPr>
          <a:xfrm>
            <a:off x="699247" y="670297"/>
            <a:ext cx="7839600" cy="6828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600"/>
              <a:buFont typeface="Garamond"/>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Horizontal ">
  <p:cSld name="Two Content Horizontal ">
    <p:spTree>
      <p:nvGrpSpPr>
        <p:cNvPr id="89" name="Shape 89"/>
        <p:cNvGrpSpPr/>
        <p:nvPr/>
      </p:nvGrpSpPr>
      <p:grpSpPr>
        <a:xfrm>
          <a:off x="0" y="0"/>
          <a:ext cx="0" cy="0"/>
          <a:chOff x="0" y="0"/>
          <a:chExt cx="0" cy="0"/>
        </a:xfrm>
      </p:grpSpPr>
      <p:sp>
        <p:nvSpPr>
          <p:cNvPr id="90" name="Google Shape;90;p17"/>
          <p:cNvSpPr/>
          <p:nvPr/>
        </p:nvSpPr>
        <p:spPr>
          <a:xfrm>
            <a:off x="310369" y="2206210"/>
            <a:ext cx="8523300" cy="25746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91" name="Google Shape;91;p17"/>
          <p:cNvSpPr txBox="1"/>
          <p:nvPr>
            <p:ph idx="1" type="body"/>
          </p:nvPr>
        </p:nvSpPr>
        <p:spPr>
          <a:xfrm>
            <a:off x="699247" y="3210410"/>
            <a:ext cx="7839600" cy="1343400"/>
          </a:xfrm>
          <a:prstGeom prst="rect">
            <a:avLst/>
          </a:prstGeom>
          <a:noFill/>
          <a:ln>
            <a:noFill/>
          </a:ln>
        </p:spPr>
        <p:txBody>
          <a:bodyPr anchorCtr="0" anchor="t" bIns="34275" lIns="0" spcFirstLastPara="1" rIns="0" wrap="square" tIns="34275">
            <a:normAutofit/>
          </a:bodyPr>
          <a:lstStyle>
            <a:lvl1pPr indent="-323850" lvl="0" marL="457200" rtl="0" algn="l">
              <a:lnSpc>
                <a:spcPct val="100000"/>
              </a:lnSpc>
              <a:spcBef>
                <a:spcPts val="900"/>
              </a:spcBef>
              <a:spcAft>
                <a:spcPts val="0"/>
              </a:spcAft>
              <a:buClr>
                <a:schemeClr val="accent1"/>
              </a:buClr>
              <a:buSzPts val="1500"/>
              <a:buFont typeface="Arial"/>
              <a:buChar char="•"/>
              <a:defRPr>
                <a:solidFill>
                  <a:schemeClr val="lt1"/>
                </a:solidFill>
              </a:defRPr>
            </a:lvl1pPr>
            <a:lvl2pPr indent="-317500" lvl="1" marL="914400" rtl="0" algn="l">
              <a:lnSpc>
                <a:spcPct val="100000"/>
              </a:lnSpc>
              <a:spcBef>
                <a:spcPts val="200"/>
              </a:spcBef>
              <a:spcAft>
                <a:spcPts val="0"/>
              </a:spcAft>
              <a:buClr>
                <a:schemeClr val="accent1"/>
              </a:buClr>
              <a:buSzPts val="1400"/>
              <a:buFont typeface="Arial"/>
              <a:buChar char="•"/>
              <a:defRPr>
                <a:solidFill>
                  <a:schemeClr val="lt1"/>
                </a:solidFill>
              </a:defRPr>
            </a:lvl2pPr>
            <a:lvl3pPr indent="-298450" lvl="2" marL="1371600" rtl="0" algn="l">
              <a:lnSpc>
                <a:spcPct val="100000"/>
              </a:lnSpc>
              <a:spcBef>
                <a:spcPts val="300"/>
              </a:spcBef>
              <a:spcAft>
                <a:spcPts val="0"/>
              </a:spcAft>
              <a:buClr>
                <a:schemeClr val="accent1"/>
              </a:buClr>
              <a:buSzPts val="1100"/>
              <a:buFont typeface="Arial"/>
              <a:buChar char="•"/>
              <a:defRPr>
                <a:solidFill>
                  <a:schemeClr val="lt1"/>
                </a:solidFill>
              </a:defRPr>
            </a:lvl3pPr>
            <a:lvl4pPr indent="-298450" lvl="3" marL="1828800" rtl="0" algn="l">
              <a:lnSpc>
                <a:spcPct val="100000"/>
              </a:lnSpc>
              <a:spcBef>
                <a:spcPts val="300"/>
              </a:spcBef>
              <a:spcAft>
                <a:spcPts val="0"/>
              </a:spcAft>
              <a:buClr>
                <a:schemeClr val="accent1"/>
              </a:buClr>
              <a:buSzPts val="1100"/>
              <a:buFont typeface="Arial"/>
              <a:buChar char="•"/>
              <a:defRPr>
                <a:solidFill>
                  <a:schemeClr val="lt1"/>
                </a:solidFill>
              </a:defRPr>
            </a:lvl4pPr>
            <a:lvl5pPr indent="-298450" lvl="4" marL="2286000" rtl="0" algn="l">
              <a:lnSpc>
                <a:spcPct val="100000"/>
              </a:lnSpc>
              <a:spcBef>
                <a:spcPts val="300"/>
              </a:spcBef>
              <a:spcAft>
                <a:spcPts val="0"/>
              </a:spcAft>
              <a:buClr>
                <a:schemeClr val="accent1"/>
              </a:buClr>
              <a:buSzPts val="1100"/>
              <a:buFont typeface="Arial"/>
              <a:buChar char="•"/>
              <a:defRPr>
                <a:solidFill>
                  <a:schemeClr val="lt1"/>
                </a:solidFill>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2" name="Google Shape;92;p17"/>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7"/>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7"/>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95" name="Google Shape;95;p17"/>
          <p:cNvSpPr txBox="1"/>
          <p:nvPr>
            <p:ph type="title"/>
          </p:nvPr>
        </p:nvSpPr>
        <p:spPr>
          <a:xfrm>
            <a:off x="699247" y="2357366"/>
            <a:ext cx="7839600" cy="6828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600"/>
              <a:buFont typeface="Garamond"/>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p:nvPr/>
        </p:nvSpPr>
        <p:spPr>
          <a:xfrm>
            <a:off x="7844324" y="3982084"/>
            <a:ext cx="1099500" cy="109950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97" name="Google Shape;97;p17"/>
          <p:cNvSpPr/>
          <p:nvPr/>
        </p:nvSpPr>
        <p:spPr>
          <a:xfrm rot="5400000">
            <a:off x="-36501" y="2501025"/>
            <a:ext cx="486300" cy="395700"/>
          </a:xfrm>
          <a:prstGeom prst="triangle">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98" name="Google Shape;98;p17"/>
          <p:cNvSpPr/>
          <p:nvPr>
            <p:ph idx="2" type="pic"/>
          </p:nvPr>
        </p:nvSpPr>
        <p:spPr>
          <a:xfrm>
            <a:off x="310368" y="362837"/>
            <a:ext cx="8524500" cy="1843500"/>
          </a:xfrm>
          <a:prstGeom prst="rect">
            <a:avLst/>
          </a:prstGeom>
          <a:solidFill>
            <a:schemeClr val="accen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1"/>
        </a:solidFill>
      </p:bgPr>
    </p:bg>
    <p:spTree>
      <p:nvGrpSpPr>
        <p:cNvPr id="99" name="Shape 99"/>
        <p:cNvGrpSpPr/>
        <p:nvPr/>
      </p:nvGrpSpPr>
      <p:grpSpPr>
        <a:xfrm>
          <a:off x="0" y="0"/>
          <a:ext cx="0" cy="0"/>
          <a:chOff x="0" y="0"/>
          <a:chExt cx="0" cy="0"/>
        </a:xfrm>
      </p:grpSpPr>
      <p:sp>
        <p:nvSpPr>
          <p:cNvPr id="100" name="Google Shape;100;p18"/>
          <p:cNvSpPr/>
          <p:nvPr/>
        </p:nvSpPr>
        <p:spPr>
          <a:xfrm>
            <a:off x="310369" y="362836"/>
            <a:ext cx="8523300" cy="44178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101" name="Google Shape;101;p18"/>
          <p:cNvSpPr txBox="1"/>
          <p:nvPr>
            <p:ph idx="1" type="body"/>
          </p:nvPr>
        </p:nvSpPr>
        <p:spPr>
          <a:xfrm>
            <a:off x="699247" y="1523341"/>
            <a:ext cx="3401100" cy="2949900"/>
          </a:xfrm>
          <a:prstGeom prst="rect">
            <a:avLst/>
          </a:prstGeom>
          <a:noFill/>
          <a:ln>
            <a:noFill/>
          </a:ln>
        </p:spPr>
        <p:txBody>
          <a:bodyPr anchorCtr="0" anchor="t" bIns="34275" lIns="0" spcFirstLastPara="1" rIns="0" wrap="square" tIns="34275">
            <a:normAutofit/>
          </a:bodyPr>
          <a:lstStyle>
            <a:lvl1pPr indent="-323850" lvl="0" marL="457200" rtl="0" algn="l">
              <a:lnSpc>
                <a:spcPct val="100000"/>
              </a:lnSpc>
              <a:spcBef>
                <a:spcPts val="900"/>
              </a:spcBef>
              <a:spcAft>
                <a:spcPts val="0"/>
              </a:spcAft>
              <a:buClr>
                <a:schemeClr val="accent1"/>
              </a:buClr>
              <a:buSzPts val="1500"/>
              <a:buFont typeface="Arial"/>
              <a:buChar char="•"/>
              <a:defRPr>
                <a:solidFill>
                  <a:schemeClr val="lt1"/>
                </a:solidFill>
              </a:defRPr>
            </a:lvl1pPr>
            <a:lvl2pPr indent="-317500" lvl="1" marL="914400" rtl="0" algn="l">
              <a:lnSpc>
                <a:spcPct val="100000"/>
              </a:lnSpc>
              <a:spcBef>
                <a:spcPts val="200"/>
              </a:spcBef>
              <a:spcAft>
                <a:spcPts val="0"/>
              </a:spcAft>
              <a:buClr>
                <a:schemeClr val="accent1"/>
              </a:buClr>
              <a:buSzPts val="1400"/>
              <a:buFont typeface="Arial"/>
              <a:buChar char="•"/>
              <a:defRPr>
                <a:solidFill>
                  <a:schemeClr val="lt1"/>
                </a:solidFill>
              </a:defRPr>
            </a:lvl2pPr>
            <a:lvl3pPr indent="-298450" lvl="2" marL="1371600" rtl="0" algn="l">
              <a:lnSpc>
                <a:spcPct val="100000"/>
              </a:lnSpc>
              <a:spcBef>
                <a:spcPts val="300"/>
              </a:spcBef>
              <a:spcAft>
                <a:spcPts val="0"/>
              </a:spcAft>
              <a:buClr>
                <a:schemeClr val="accent1"/>
              </a:buClr>
              <a:buSzPts val="1100"/>
              <a:buFont typeface="Arial"/>
              <a:buChar char="•"/>
              <a:defRPr>
                <a:solidFill>
                  <a:schemeClr val="lt1"/>
                </a:solidFill>
              </a:defRPr>
            </a:lvl3pPr>
            <a:lvl4pPr indent="-298450" lvl="3" marL="1828800" rtl="0" algn="l">
              <a:lnSpc>
                <a:spcPct val="100000"/>
              </a:lnSpc>
              <a:spcBef>
                <a:spcPts val="300"/>
              </a:spcBef>
              <a:spcAft>
                <a:spcPts val="0"/>
              </a:spcAft>
              <a:buClr>
                <a:schemeClr val="accent1"/>
              </a:buClr>
              <a:buSzPts val="1100"/>
              <a:buFont typeface="Arial"/>
              <a:buChar char="•"/>
              <a:defRPr>
                <a:solidFill>
                  <a:schemeClr val="lt1"/>
                </a:solidFill>
              </a:defRPr>
            </a:lvl4pPr>
            <a:lvl5pPr indent="-298450" lvl="4" marL="2286000" rtl="0" algn="l">
              <a:lnSpc>
                <a:spcPct val="100000"/>
              </a:lnSpc>
              <a:spcBef>
                <a:spcPts val="300"/>
              </a:spcBef>
              <a:spcAft>
                <a:spcPts val="0"/>
              </a:spcAft>
              <a:buClr>
                <a:schemeClr val="accent1"/>
              </a:buClr>
              <a:buSzPts val="1100"/>
              <a:buFont typeface="Arial"/>
              <a:buChar char="•"/>
              <a:defRPr>
                <a:solidFill>
                  <a:schemeClr val="lt1"/>
                </a:solidFill>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2" name="Google Shape;102;p18"/>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8"/>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8"/>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05" name="Google Shape;105;p18"/>
          <p:cNvSpPr txBox="1"/>
          <p:nvPr>
            <p:ph type="title"/>
          </p:nvPr>
        </p:nvSpPr>
        <p:spPr>
          <a:xfrm>
            <a:off x="699247" y="670297"/>
            <a:ext cx="3401100" cy="6828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600"/>
              <a:buFont typeface="Garamond"/>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18"/>
          <p:cNvSpPr/>
          <p:nvPr/>
        </p:nvSpPr>
        <p:spPr>
          <a:xfrm>
            <a:off x="7844324" y="3982084"/>
            <a:ext cx="1099500" cy="1099500"/>
          </a:xfrm>
          <a:prstGeom prst="triangle">
            <a:avLst>
              <a:gd fmla="val 50000" name="adj"/>
            </a:avLst>
          </a:prstGeom>
          <a:noFill/>
          <a:ln cap="flat" cmpd="sng" w="15875">
            <a:solidFill>
              <a:srgbClr val="C5AE7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107" name="Google Shape;107;p18"/>
          <p:cNvSpPr/>
          <p:nvPr/>
        </p:nvSpPr>
        <p:spPr>
          <a:xfrm rot="5400000">
            <a:off x="-36501" y="813956"/>
            <a:ext cx="486300" cy="395700"/>
          </a:xfrm>
          <a:prstGeom prst="triangle">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
        <p:nvSpPr>
          <p:cNvPr id="108" name="Google Shape;108;p18"/>
          <p:cNvSpPr/>
          <p:nvPr>
            <p:ph idx="2" type="pic"/>
          </p:nvPr>
        </p:nvSpPr>
        <p:spPr>
          <a:xfrm>
            <a:off x="2795618" y="0"/>
            <a:ext cx="6348300" cy="5143500"/>
          </a:xfrm>
          <a:prstGeom prst="rect">
            <a:avLst/>
          </a:prstGeom>
          <a:solidFill>
            <a:schemeClr val="accent4"/>
          </a:solidFill>
          <a:ln>
            <a:noFill/>
          </a:ln>
        </p:spPr>
      </p:sp>
      <p:sp>
        <p:nvSpPr>
          <p:cNvPr id="109" name="Google Shape;109;p18"/>
          <p:cNvSpPr/>
          <p:nvPr/>
        </p:nvSpPr>
        <p:spPr>
          <a:xfrm rot="10800000">
            <a:off x="4401951" y="3512"/>
            <a:ext cx="683700" cy="683700"/>
          </a:xfrm>
          <a:prstGeom prst="triangle">
            <a:avLst>
              <a:gd fmla="val 50000" name="adj"/>
            </a:avLst>
          </a:prstGeom>
          <a:noFill/>
          <a:ln cap="flat" cmpd="sng" w="15875">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aramond"/>
              <a:ea typeface="Garamond"/>
              <a:cs typeface="Garamond"/>
              <a:sym typeface="Garamo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138225" y="1108600"/>
            <a:ext cx="4185000" cy="3578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i="0" lang="en" sz="1600" u="none" cap="none" strike="noStrike">
                <a:solidFill>
                  <a:srgbClr val="FFFFFF"/>
                </a:solidFill>
                <a:latin typeface="Times New Roman"/>
                <a:ea typeface="Times New Roman"/>
                <a:cs typeface="Times New Roman"/>
                <a:sym typeface="Times New Roman"/>
              </a:rPr>
              <a:t>CSE 5324: SOFTWARE ENGINEERING: ANALYSIS, DESIGN, AND TESTING </a:t>
            </a:r>
            <a:br>
              <a:rPr i="0" lang="en" sz="1800" u="none" cap="none" strike="noStrike">
                <a:solidFill>
                  <a:srgbClr val="FFFFFF"/>
                </a:solidFill>
                <a:latin typeface="Times New Roman"/>
                <a:ea typeface="Times New Roman"/>
                <a:cs typeface="Times New Roman"/>
                <a:sym typeface="Times New Roman"/>
              </a:rPr>
            </a:br>
            <a:br>
              <a:rPr i="0" lang="en" sz="1800" u="none" cap="none" strike="noStrike">
                <a:solidFill>
                  <a:srgbClr val="FFFFFF"/>
                </a:solidFill>
                <a:latin typeface="Times New Roman"/>
                <a:ea typeface="Times New Roman"/>
                <a:cs typeface="Times New Roman"/>
                <a:sym typeface="Times New Roman"/>
              </a:rPr>
            </a:br>
            <a:r>
              <a:rPr i="0" lang="en" sz="1800" u="none" cap="none" strike="noStrike">
                <a:solidFill>
                  <a:srgbClr val="FFFFFF"/>
                </a:solidFill>
                <a:latin typeface="Times New Roman"/>
                <a:ea typeface="Times New Roman"/>
                <a:cs typeface="Times New Roman"/>
                <a:sym typeface="Times New Roman"/>
              </a:rPr>
              <a:t>PAWSURE</a:t>
            </a:r>
            <a:endParaRPr i="0" sz="1800" u="none" cap="none" strike="noStrike">
              <a:solidFill>
                <a:srgbClr val="FFFFFF"/>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marR="0" rtl="0" algn="ctr">
              <a:spcBef>
                <a:spcPts val="0"/>
              </a:spcBef>
              <a:spcAft>
                <a:spcPts val="0"/>
              </a:spcAft>
              <a:buNone/>
            </a:pPr>
            <a:r>
              <a:rPr i="0" lang="en" sz="1800" u="none" cap="none" strike="noStrike">
                <a:solidFill>
                  <a:srgbClr val="FFFFFF"/>
                </a:solidFill>
                <a:latin typeface="Times New Roman"/>
                <a:ea typeface="Times New Roman"/>
                <a:cs typeface="Times New Roman"/>
                <a:sym typeface="Times New Roman"/>
              </a:rPr>
              <a:t>COMPLETE COVERAGE OFFERS EXTENSIVE PROTECTION FOR YOUR DOGS UNEXPECTED ACCIDENT</a:t>
            </a:r>
            <a:endParaRPr sz="1800">
              <a:latin typeface="Times New Roman"/>
              <a:ea typeface="Times New Roman"/>
              <a:cs typeface="Times New Roman"/>
              <a:sym typeface="Times New Roman"/>
            </a:endParaRPr>
          </a:p>
          <a:p>
            <a:pPr indent="0" lvl="0" marL="0" marR="0" rtl="0" algn="ctr">
              <a:spcBef>
                <a:spcPts val="0"/>
              </a:spcBef>
              <a:spcAft>
                <a:spcPts val="0"/>
              </a:spcAft>
              <a:buNone/>
            </a:pPr>
            <a:r>
              <a:rPr i="0" lang="en" sz="1800" u="none" cap="none" strike="noStrike">
                <a:solidFill>
                  <a:srgbClr val="FFFFFF"/>
                </a:solidFill>
                <a:latin typeface="Times New Roman"/>
                <a:ea typeface="Times New Roman"/>
                <a:cs typeface="Times New Roman"/>
                <a:sym typeface="Times New Roman"/>
              </a:rPr>
              <a:t>AND ILLNESSES</a:t>
            </a:r>
            <a:br>
              <a:rPr i="0" lang="en" sz="1800" u="none" cap="none" strike="noStrike">
                <a:solidFill>
                  <a:srgbClr val="FFFFFF"/>
                </a:solidFill>
                <a:latin typeface="Times New Roman"/>
                <a:ea typeface="Times New Roman"/>
                <a:cs typeface="Times New Roman"/>
                <a:sym typeface="Times New Roman"/>
              </a:rPr>
            </a:br>
            <a:r>
              <a:rPr i="0" lang="en" sz="1800" u="none" cap="none" strike="noStrike">
                <a:solidFill>
                  <a:srgbClr val="FFFFFF"/>
                </a:solidFill>
                <a:latin typeface="Times New Roman"/>
                <a:ea typeface="Times New Roman"/>
                <a:cs typeface="Times New Roman"/>
                <a:sym typeface="Times New Roman"/>
              </a:rPr>
              <a:t> </a:t>
            </a:r>
            <a:br>
              <a:rPr i="0" lang="en" sz="1800" u="none" cap="none" strike="noStrike">
                <a:solidFill>
                  <a:srgbClr val="FFFFFF"/>
                </a:solidFill>
                <a:latin typeface="Times New Roman"/>
                <a:ea typeface="Times New Roman"/>
                <a:cs typeface="Times New Roman"/>
                <a:sym typeface="Times New Roman"/>
              </a:rPr>
            </a:br>
            <a:br>
              <a:rPr i="0" lang="en" sz="1800" u="none" cap="none" strike="noStrike">
                <a:solidFill>
                  <a:srgbClr val="FFFFFF"/>
                </a:solidFill>
                <a:latin typeface="Times New Roman"/>
                <a:ea typeface="Times New Roman"/>
                <a:cs typeface="Times New Roman"/>
                <a:sym typeface="Times New Roman"/>
              </a:rPr>
            </a:br>
            <a:r>
              <a:rPr i="0" lang="en" sz="1600" u="none" cap="none" strike="noStrike">
                <a:solidFill>
                  <a:srgbClr val="FFFFFF"/>
                </a:solidFill>
                <a:latin typeface="Times New Roman"/>
                <a:ea typeface="Times New Roman"/>
                <a:cs typeface="Times New Roman"/>
                <a:sym typeface="Times New Roman"/>
              </a:rPr>
              <a:t> PROJECT GROUP 8: TECH TITANS</a:t>
            </a:r>
            <a:br>
              <a:rPr i="0" lang="en" sz="1800" u="none" cap="none" strike="noStrike">
                <a:solidFill>
                  <a:srgbClr val="FFFFFF"/>
                </a:solidFill>
                <a:latin typeface="Times New Roman"/>
                <a:ea typeface="Times New Roman"/>
                <a:cs typeface="Times New Roman"/>
                <a:sym typeface="Times New Roman"/>
              </a:rPr>
            </a:br>
            <a:endParaRPr i="0" sz="1800" u="none" cap="none" strike="noStrike">
              <a:solidFill>
                <a:schemeClr val="dk1"/>
              </a:solidFill>
              <a:latin typeface="Times New Roman"/>
              <a:ea typeface="Times New Roman"/>
              <a:cs typeface="Times New Roman"/>
              <a:sym typeface="Times New Roman"/>
            </a:endParaRPr>
          </a:p>
        </p:txBody>
      </p:sp>
      <p:sp>
        <p:nvSpPr>
          <p:cNvPr id="115" name="Google Shape;115;p19"/>
          <p:cNvSpPr txBox="1"/>
          <p:nvPr/>
        </p:nvSpPr>
        <p:spPr>
          <a:xfrm>
            <a:off x="5945800" y="719525"/>
            <a:ext cx="3048900" cy="3880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marR="0" rtl="0" algn="l">
              <a:spcBef>
                <a:spcPts val="0"/>
              </a:spcBef>
              <a:spcAft>
                <a:spcPts val="0"/>
              </a:spcAft>
              <a:buNone/>
            </a:pPr>
            <a:r>
              <a:rPr lang="en" sz="1500">
                <a:solidFill>
                  <a:srgbClr val="FFFFFF"/>
                </a:solidFill>
                <a:latin typeface="Times New Roman"/>
                <a:ea typeface="Times New Roman"/>
                <a:cs typeface="Times New Roman"/>
                <a:sym typeface="Times New Roman"/>
              </a:rPr>
              <a:t>I</a:t>
            </a:r>
            <a:r>
              <a:rPr lang="en" sz="1300">
                <a:solidFill>
                  <a:srgbClr val="FFFFFF"/>
                </a:solidFill>
                <a:latin typeface="Times New Roman"/>
                <a:ea typeface="Times New Roman"/>
                <a:cs typeface="Times New Roman"/>
                <a:sym typeface="Times New Roman"/>
              </a:rPr>
              <a:t>TERATION - 1</a:t>
            </a:r>
            <a:endParaRPr sz="1300">
              <a:solidFill>
                <a:srgbClr val="FFFFFF"/>
              </a:solidFill>
              <a:latin typeface="Times New Roman"/>
              <a:ea typeface="Times New Roman"/>
              <a:cs typeface="Times New Roman"/>
              <a:sym typeface="Times New Roman"/>
            </a:endParaRPr>
          </a:p>
          <a:p>
            <a:pPr indent="0" lvl="0" marL="0" marR="0" rtl="0" algn="l">
              <a:spcBef>
                <a:spcPts val="0"/>
              </a:spcBef>
              <a:spcAft>
                <a:spcPts val="0"/>
              </a:spcAft>
              <a:buNone/>
            </a:pPr>
            <a:r>
              <a:rPr lang="en" sz="1300">
                <a:solidFill>
                  <a:srgbClr val="FFFFFF"/>
                </a:solidFill>
                <a:latin typeface="Times New Roman"/>
                <a:ea typeface="Times New Roman"/>
                <a:cs typeface="Times New Roman"/>
                <a:sym typeface="Times New Roman"/>
              </a:rPr>
              <a:t>DATE: 3/6/2023</a:t>
            </a:r>
            <a:endParaRPr sz="1300">
              <a:solidFill>
                <a:srgbClr val="FFFF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300">
              <a:solidFill>
                <a:srgbClr val="FFFF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300">
              <a:solidFill>
                <a:srgbClr val="FFFFFF"/>
              </a:solidFill>
              <a:latin typeface="Times New Roman"/>
              <a:ea typeface="Times New Roman"/>
              <a:cs typeface="Times New Roman"/>
              <a:sym typeface="Times New Roman"/>
            </a:endParaRPr>
          </a:p>
          <a:p>
            <a:pPr indent="0" lvl="0" marL="0" marR="0" rtl="0" algn="l">
              <a:spcBef>
                <a:spcPts val="0"/>
              </a:spcBef>
              <a:spcAft>
                <a:spcPts val="0"/>
              </a:spcAft>
              <a:buNone/>
            </a:pPr>
            <a:r>
              <a:rPr i="0" lang="en" sz="1300" u="none" cap="none" strike="noStrike">
                <a:solidFill>
                  <a:srgbClr val="FFFFFF"/>
                </a:solidFill>
                <a:latin typeface="Times New Roman"/>
                <a:ea typeface="Times New Roman"/>
                <a:cs typeface="Times New Roman"/>
                <a:sym typeface="Times New Roman"/>
              </a:rPr>
              <a:t>TEAM MEMBERS:  </a:t>
            </a:r>
            <a:endParaRPr sz="1300">
              <a:latin typeface="Times New Roman"/>
              <a:ea typeface="Times New Roman"/>
              <a:cs typeface="Times New Roman"/>
              <a:sym typeface="Times New Roman"/>
            </a:endParaRPr>
          </a:p>
          <a:p>
            <a:pPr indent="0" lvl="0" marL="0" marR="0" rtl="0" algn="l">
              <a:spcBef>
                <a:spcPts val="0"/>
              </a:spcBef>
              <a:spcAft>
                <a:spcPts val="0"/>
              </a:spcAft>
              <a:buNone/>
            </a:pPr>
            <a:r>
              <a:t/>
            </a:r>
            <a:endParaRPr i="0" sz="1300" u="none" cap="none" strike="noStrike">
              <a:solidFill>
                <a:srgbClr val="FFFFFF"/>
              </a:solidFill>
              <a:latin typeface="Times New Roman"/>
              <a:ea typeface="Times New Roman"/>
              <a:cs typeface="Times New Roman"/>
              <a:sym typeface="Times New Roman"/>
            </a:endParaRPr>
          </a:p>
          <a:p>
            <a:pPr indent="-234950" lvl="0" marL="254000" marR="0" rtl="0" algn="l">
              <a:lnSpc>
                <a:spcPct val="150000"/>
              </a:lnSpc>
              <a:spcBef>
                <a:spcPts val="0"/>
              </a:spcBef>
              <a:spcAft>
                <a:spcPts val="0"/>
              </a:spcAft>
              <a:buClr>
                <a:srgbClr val="FFFFFF"/>
              </a:buClr>
              <a:buSzPts val="1300"/>
              <a:buFont typeface="Times New Roman"/>
              <a:buChar char="▪"/>
            </a:pPr>
            <a:r>
              <a:rPr i="0" lang="en" sz="1300" u="none" cap="none" strike="noStrike">
                <a:solidFill>
                  <a:srgbClr val="FFFFFF"/>
                </a:solidFill>
                <a:latin typeface="Times New Roman"/>
                <a:ea typeface="Times New Roman"/>
                <a:cs typeface="Times New Roman"/>
                <a:sym typeface="Times New Roman"/>
              </a:rPr>
              <a:t>ABHISHEK BHASKAR</a:t>
            </a:r>
            <a:endParaRPr sz="1300">
              <a:latin typeface="Times New Roman"/>
              <a:ea typeface="Times New Roman"/>
              <a:cs typeface="Times New Roman"/>
              <a:sym typeface="Times New Roman"/>
            </a:endParaRPr>
          </a:p>
          <a:p>
            <a:pPr indent="-234950" lvl="0" marL="254000" marR="0" rtl="0" algn="l">
              <a:lnSpc>
                <a:spcPct val="150000"/>
              </a:lnSpc>
              <a:spcBef>
                <a:spcPts val="0"/>
              </a:spcBef>
              <a:spcAft>
                <a:spcPts val="0"/>
              </a:spcAft>
              <a:buClr>
                <a:srgbClr val="FFFFFF"/>
              </a:buClr>
              <a:buSzPts val="1300"/>
              <a:buFont typeface="Times New Roman"/>
              <a:buChar char="▪"/>
            </a:pPr>
            <a:r>
              <a:rPr i="0" lang="en" sz="1300" u="none" cap="none" strike="noStrike">
                <a:solidFill>
                  <a:srgbClr val="FFFFFF"/>
                </a:solidFill>
                <a:latin typeface="Times New Roman"/>
                <a:ea typeface="Times New Roman"/>
                <a:cs typeface="Times New Roman"/>
                <a:sym typeface="Times New Roman"/>
              </a:rPr>
              <a:t>AISHWARYA KALMANGI </a:t>
            </a:r>
            <a:endParaRPr sz="1300">
              <a:latin typeface="Times New Roman"/>
              <a:ea typeface="Times New Roman"/>
              <a:cs typeface="Times New Roman"/>
              <a:sym typeface="Times New Roman"/>
            </a:endParaRPr>
          </a:p>
          <a:p>
            <a:pPr indent="-234950" lvl="0" marL="254000" marR="0" rtl="0" algn="l">
              <a:lnSpc>
                <a:spcPct val="150000"/>
              </a:lnSpc>
              <a:spcBef>
                <a:spcPts val="0"/>
              </a:spcBef>
              <a:spcAft>
                <a:spcPts val="0"/>
              </a:spcAft>
              <a:buClr>
                <a:srgbClr val="FFFFFF"/>
              </a:buClr>
              <a:buSzPts val="1300"/>
              <a:buFont typeface="Times New Roman"/>
              <a:buChar char="▪"/>
            </a:pPr>
            <a:r>
              <a:rPr i="0" lang="en" sz="1300" u="none" cap="none" strike="noStrike">
                <a:solidFill>
                  <a:srgbClr val="FFFFFF"/>
                </a:solidFill>
                <a:latin typeface="Times New Roman"/>
                <a:ea typeface="Times New Roman"/>
                <a:cs typeface="Times New Roman"/>
                <a:sym typeface="Times New Roman"/>
              </a:rPr>
              <a:t>CHARVI REDDY CHALLA</a:t>
            </a:r>
            <a:endParaRPr sz="1300">
              <a:latin typeface="Times New Roman"/>
              <a:ea typeface="Times New Roman"/>
              <a:cs typeface="Times New Roman"/>
              <a:sym typeface="Times New Roman"/>
            </a:endParaRPr>
          </a:p>
          <a:p>
            <a:pPr indent="-234950" lvl="0" marL="254000" marR="0" rtl="0" algn="l">
              <a:lnSpc>
                <a:spcPct val="150000"/>
              </a:lnSpc>
              <a:spcBef>
                <a:spcPts val="0"/>
              </a:spcBef>
              <a:spcAft>
                <a:spcPts val="0"/>
              </a:spcAft>
              <a:buClr>
                <a:srgbClr val="FFFFFF"/>
              </a:buClr>
              <a:buSzPts val="1300"/>
              <a:buFont typeface="Times New Roman"/>
              <a:buChar char="▪"/>
            </a:pPr>
            <a:r>
              <a:rPr i="0" lang="en" sz="1300" u="none" cap="none" strike="noStrike">
                <a:solidFill>
                  <a:srgbClr val="FFFFFF"/>
                </a:solidFill>
                <a:latin typeface="Times New Roman"/>
                <a:ea typeface="Times New Roman"/>
                <a:cs typeface="Times New Roman"/>
                <a:sym typeface="Times New Roman"/>
              </a:rPr>
              <a:t>NISCHITHA SADANANDA</a:t>
            </a:r>
            <a:endParaRPr sz="1300">
              <a:latin typeface="Times New Roman"/>
              <a:ea typeface="Times New Roman"/>
              <a:cs typeface="Times New Roman"/>
              <a:sym typeface="Times New Roman"/>
            </a:endParaRPr>
          </a:p>
          <a:p>
            <a:pPr indent="-234950" lvl="0" marL="254000" marR="0" rtl="0" algn="l">
              <a:lnSpc>
                <a:spcPct val="150000"/>
              </a:lnSpc>
              <a:spcBef>
                <a:spcPts val="0"/>
              </a:spcBef>
              <a:spcAft>
                <a:spcPts val="0"/>
              </a:spcAft>
              <a:buClr>
                <a:srgbClr val="FFFFFF"/>
              </a:buClr>
              <a:buSzPts val="1300"/>
              <a:buFont typeface="Times New Roman"/>
              <a:buChar char="▪"/>
            </a:pPr>
            <a:r>
              <a:rPr i="0" lang="en" sz="1300" u="none" cap="none" strike="noStrike">
                <a:solidFill>
                  <a:srgbClr val="FFFFFF"/>
                </a:solidFill>
                <a:latin typeface="Times New Roman"/>
                <a:ea typeface="Times New Roman"/>
                <a:cs typeface="Times New Roman"/>
                <a:sym typeface="Times New Roman"/>
              </a:rPr>
              <a:t>SAICHARAN PAGIDIMUNTHALA</a:t>
            </a:r>
            <a:endParaRPr i="0" sz="1300" u="none" cap="none" strike="noStrike">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1300">
                <a:solidFill>
                  <a:schemeClr val="lt1"/>
                </a:solidFill>
                <a:latin typeface="Times New Roman"/>
                <a:ea typeface="Times New Roman"/>
                <a:cs typeface="Times New Roman"/>
                <a:sym typeface="Times New Roman"/>
              </a:rPr>
              <a:t>INSTRUCTOR</a:t>
            </a:r>
            <a:endParaRPr sz="1300">
              <a:solidFill>
                <a:schemeClr val="lt1"/>
              </a:solidFill>
              <a:latin typeface="Times New Roman"/>
              <a:ea typeface="Times New Roman"/>
              <a:cs typeface="Times New Roman"/>
              <a:sym typeface="Times New Roman"/>
            </a:endParaRPr>
          </a:p>
          <a:p>
            <a:pPr indent="-234950" lvl="0" marL="254000" rtl="0" algn="l">
              <a:lnSpc>
                <a:spcPct val="90000"/>
              </a:lnSpc>
              <a:spcBef>
                <a:spcPts val="600"/>
              </a:spcBef>
              <a:spcAft>
                <a:spcPts val="0"/>
              </a:spcAft>
              <a:buClr>
                <a:schemeClr val="dk2"/>
              </a:buClr>
              <a:buSzPts val="1300"/>
              <a:buFont typeface="Times New Roman"/>
              <a:buChar char="▪"/>
            </a:pPr>
            <a:r>
              <a:rPr lang="en" sz="1300">
                <a:solidFill>
                  <a:schemeClr val="lt1"/>
                </a:solidFill>
                <a:latin typeface="Times New Roman"/>
                <a:ea typeface="Times New Roman"/>
                <a:cs typeface="Times New Roman"/>
                <a:sym typeface="Times New Roman"/>
              </a:rPr>
              <a:t>    DR.MICHAEL F. SIOK, PE, ESEP</a:t>
            </a:r>
            <a:endParaRPr sz="1300">
              <a:solidFill>
                <a:schemeClr val="lt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sz="2400">
              <a:latin typeface="Times New Roman"/>
              <a:ea typeface="Times New Roman"/>
              <a:cs typeface="Times New Roman"/>
              <a:sym typeface="Times New Roman"/>
            </a:endParaRPr>
          </a:p>
          <a:p>
            <a:pPr indent="0" lvl="0" marL="0" rtl="0" algn="ctr">
              <a:spcBef>
                <a:spcPts val="0"/>
              </a:spcBef>
              <a:spcAft>
                <a:spcPts val="0"/>
              </a:spcAft>
              <a:buNone/>
            </a:pPr>
            <a:r>
              <a:rPr lang="en" sz="2400">
                <a:latin typeface="Times New Roman"/>
                <a:ea typeface="Times New Roman"/>
                <a:cs typeface="Times New Roman"/>
                <a:sym typeface="Times New Roman"/>
              </a:rPr>
              <a:t>REQUIREMENT TO USE CASE TRACEABILITY MATRIX</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29"/>
          <p:cNvGraphicFramePr/>
          <p:nvPr/>
        </p:nvGraphicFramePr>
        <p:xfrm>
          <a:off x="-12" y="48"/>
          <a:ext cx="3000000" cy="3000000"/>
        </p:xfrm>
        <a:graphic>
          <a:graphicData uri="http://schemas.openxmlformats.org/drawingml/2006/table">
            <a:tbl>
              <a:tblPr>
                <a:noFill/>
                <a:tableStyleId>{350E0C36-194A-4C7F-A5E1-A88D822F412A}</a:tableStyleId>
              </a:tblPr>
              <a:tblGrid>
                <a:gridCol w="754750"/>
                <a:gridCol w="754750"/>
                <a:gridCol w="754750"/>
                <a:gridCol w="754750"/>
                <a:gridCol w="754750"/>
                <a:gridCol w="754750"/>
                <a:gridCol w="754750"/>
                <a:gridCol w="754750"/>
                <a:gridCol w="754750"/>
                <a:gridCol w="754750"/>
                <a:gridCol w="754750"/>
                <a:gridCol w="754750"/>
              </a:tblGrid>
              <a:tr h="54795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REQ ID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Priority Weight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UC3.1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UC3.2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UC4.1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UC4.2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UC4.3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UC5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UC6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UC7</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R3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R4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R5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3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R6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R7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R8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4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R9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4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R10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5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R11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3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R12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2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500">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Score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1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4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3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4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4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4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5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3 </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7" name="Google Shape;177;p29"/>
          <p:cNvSpPr txBox="1"/>
          <p:nvPr/>
        </p:nvSpPr>
        <p:spPr>
          <a:xfrm>
            <a:off x="157775" y="0"/>
            <a:ext cx="732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idx="1" type="body"/>
          </p:nvPr>
        </p:nvSpPr>
        <p:spPr>
          <a:xfrm>
            <a:off x="2221975" y="1965100"/>
            <a:ext cx="6986400" cy="2596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800">
                <a:solidFill>
                  <a:schemeClr val="dk1"/>
                </a:solidFill>
                <a:highlight>
                  <a:schemeClr val="lt1"/>
                </a:highlight>
                <a:latin typeface="Times New Roman"/>
                <a:ea typeface="Times New Roman"/>
                <a:cs typeface="Times New Roman"/>
                <a:sym typeface="Times New Roman"/>
              </a:rPr>
              <a:t>INCREMENT MATRIX</a:t>
            </a:r>
            <a:endParaRPr sz="2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aphicFrame>
        <p:nvGraphicFramePr>
          <p:cNvPr id="187" name="Google Shape;187;p31"/>
          <p:cNvGraphicFramePr/>
          <p:nvPr/>
        </p:nvGraphicFramePr>
        <p:xfrm>
          <a:off x="-125" y="56"/>
          <a:ext cx="3000000" cy="3000000"/>
        </p:xfrm>
        <a:graphic>
          <a:graphicData uri="http://schemas.openxmlformats.org/drawingml/2006/table">
            <a:tbl>
              <a:tblPr>
                <a:noFill/>
                <a:tableStyleId>{350E0C36-194A-4C7F-A5E1-A88D822F412A}</a:tableStyleId>
              </a:tblPr>
              <a:tblGrid>
                <a:gridCol w="1265350"/>
                <a:gridCol w="1109750"/>
                <a:gridCol w="1141300"/>
                <a:gridCol w="1125525"/>
                <a:gridCol w="1125525"/>
                <a:gridCol w="1125525"/>
                <a:gridCol w="1125525"/>
                <a:gridCol w="1125525"/>
              </a:tblGrid>
              <a:tr h="414675">
                <a:tc>
                  <a:txBody>
                    <a:bodyPr/>
                    <a:lstStyle/>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Use Case </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Priority </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Effort/(Person Weeks) </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Depends On </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Assigned To </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Iteration 1 </a:t>
                      </a:r>
                      <a:endParaRPr sz="1000">
                        <a:latin typeface="Times New Roman"/>
                        <a:ea typeface="Times New Roman"/>
                        <a:cs typeface="Times New Roman"/>
                        <a:sym typeface="Times New Roman"/>
                      </a:endParaRPr>
                    </a:p>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3/06/2023 </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Iteration 2 </a:t>
                      </a:r>
                      <a:endParaRPr sz="1000">
                        <a:latin typeface="Times New Roman"/>
                        <a:ea typeface="Times New Roman"/>
                        <a:cs typeface="Times New Roman"/>
                        <a:sym typeface="Times New Roman"/>
                      </a:endParaRPr>
                    </a:p>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4/03/2023 </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Iteration 3 </a:t>
                      </a:r>
                      <a:endParaRPr sz="1000">
                        <a:latin typeface="Times New Roman"/>
                        <a:ea typeface="Times New Roman"/>
                        <a:cs typeface="Times New Roman"/>
                        <a:sym typeface="Times New Roman"/>
                      </a:endParaRPr>
                    </a:p>
                    <a:p>
                      <a:pPr indent="0" lvl="0" marL="63500" marR="63500" rtl="0" algn="l">
                        <a:lnSpc>
                          <a:spcPct val="115000"/>
                        </a:lnSpc>
                        <a:spcBef>
                          <a:spcPts val="0"/>
                        </a:spcBef>
                        <a:spcAft>
                          <a:spcPts val="0"/>
                        </a:spcAft>
                        <a:buNone/>
                      </a:pPr>
                      <a:r>
                        <a:rPr lang="en" sz="1000">
                          <a:latin typeface="Times New Roman"/>
                          <a:ea typeface="Times New Roman"/>
                          <a:cs typeface="Times New Roman"/>
                          <a:sym typeface="Times New Roman"/>
                        </a:rPr>
                        <a:t>05/01/2023 </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None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NISCHITHA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None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NISCHITHA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UC3 </a:t>
                      </a:r>
                      <a:endParaRPr sz="900">
                        <a:latin typeface="Times New Roman"/>
                        <a:ea typeface="Times New Roman"/>
                        <a:cs typeface="Times New Roman"/>
                        <a:sym typeface="Times New Roman"/>
                      </a:endParaRPr>
                    </a:p>
                  </a:txBody>
                  <a:tcPr marT="91425" marB="91425" marR="73700"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UC1 AND UC2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ABHISHEK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UC3.1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ABHISHEK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UC3.2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ABHISHEK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UC4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UC1 AND UC2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SAI CHARAN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UC4.1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UC4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SAI CHARAN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UC4.2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4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UC4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AISHWARYA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UC4.3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4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UC4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SAI CHARAN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UC5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5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UC1 AND UC2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AISHWARYA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UC6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UC1 AND UC2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CHARVI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65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UC7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UC1 AND UC2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CHARVI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4675">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Total </a:t>
                      </a:r>
                      <a:endParaRPr sz="900">
                        <a:latin typeface="Times New Roman"/>
                        <a:ea typeface="Times New Roman"/>
                        <a:cs typeface="Times New Roman"/>
                        <a:sym typeface="Times New Roman"/>
                      </a:endParaRPr>
                    </a:p>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Efforts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23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7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8</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7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5400">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1 PW = 5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35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40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15000"/>
                        </a:lnSpc>
                        <a:spcBef>
                          <a:spcPts val="0"/>
                        </a:spcBef>
                        <a:spcAft>
                          <a:spcPts val="0"/>
                        </a:spcAft>
                        <a:buNone/>
                      </a:pPr>
                      <a:r>
                        <a:rPr lang="en" sz="900">
                          <a:latin typeface="Times New Roman"/>
                          <a:ea typeface="Times New Roman"/>
                          <a:cs typeface="Times New Roman"/>
                          <a:sym typeface="Times New Roman"/>
                        </a:rPr>
                        <a:t>35 </a:t>
                      </a:r>
                      <a:endParaRPr sz="9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32"/>
          <p:cNvGraphicFramePr/>
          <p:nvPr/>
        </p:nvGraphicFramePr>
        <p:xfrm>
          <a:off x="795425" y="376825"/>
          <a:ext cx="3000000" cy="3000000"/>
        </p:xfrm>
        <a:graphic>
          <a:graphicData uri="http://schemas.openxmlformats.org/drawingml/2006/table">
            <a:tbl>
              <a:tblPr>
                <a:noFill/>
                <a:tableStyleId>{350E0C36-194A-4C7F-A5E1-A88D822F412A}</a:tableStyleId>
              </a:tblPr>
              <a:tblGrid>
                <a:gridCol w="1809750"/>
                <a:gridCol w="1809750"/>
                <a:gridCol w="1809750"/>
                <a:gridCol w="1809750"/>
              </a:tblGrid>
              <a:tr h="401775">
                <a:tc>
                  <a:txBody>
                    <a:bodyPr/>
                    <a:lstStyle/>
                    <a:p>
                      <a:pPr indent="0" lvl="0" marL="0" rtl="0" algn="ctr">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Use Cases</a:t>
                      </a:r>
                      <a:endParaRPr b="1" sz="1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Use case Name</a:t>
                      </a:r>
                      <a:endParaRPr b="1" sz="1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Team Member Assigned</a:t>
                      </a:r>
                      <a:endParaRPr b="1" sz="1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Times New Roman"/>
                          <a:ea typeface="Times New Roman"/>
                          <a:cs typeface="Times New Roman"/>
                          <a:sym typeface="Times New Roman"/>
                        </a:rPr>
                        <a:t>Iteration</a:t>
                      </a:r>
                      <a:endParaRPr b="1" sz="1000">
                        <a:solidFill>
                          <a:schemeClr val="dk1"/>
                        </a:solidFill>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UC1</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Register</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Nischitha</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UC2</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Login</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Nischitha</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UC3</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Pet Insurance</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Abhishek</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UC3.1</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l">
                        <a:lnSpc>
                          <a:spcPct val="100000"/>
                        </a:lnSpc>
                        <a:spcBef>
                          <a:spcPts val="0"/>
                        </a:spcBef>
                        <a:spcAft>
                          <a:spcPts val="0"/>
                        </a:spcAft>
                        <a:buNone/>
                      </a:pPr>
                      <a:r>
                        <a:rPr lang="en" sz="1000">
                          <a:latin typeface="Times New Roman"/>
                          <a:ea typeface="Times New Roman"/>
                          <a:cs typeface="Times New Roman"/>
                          <a:sym typeface="Times New Roman"/>
                        </a:rPr>
                        <a:t>    Create Insurance List</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Abhishek</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UC3.2</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Update Insurance List </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Abhishek</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UC4</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Pet Adoption</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SaiCharan</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UC4.1</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Create Adoption List</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SaiCharan</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UC4.2</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Update </a:t>
                      </a:r>
                      <a:r>
                        <a:rPr lang="en" sz="1000">
                          <a:solidFill>
                            <a:schemeClr val="dk1"/>
                          </a:solidFill>
                          <a:latin typeface="Times New Roman"/>
                          <a:ea typeface="Times New Roman"/>
                          <a:cs typeface="Times New Roman"/>
                          <a:sym typeface="Times New Roman"/>
                        </a:rPr>
                        <a:t>Adoption List</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Aishwarya</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UC4.3</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Delete </a:t>
                      </a:r>
                      <a:r>
                        <a:rPr lang="en" sz="1000">
                          <a:solidFill>
                            <a:schemeClr val="dk1"/>
                          </a:solidFill>
                          <a:latin typeface="Times New Roman"/>
                          <a:ea typeface="Times New Roman"/>
                          <a:cs typeface="Times New Roman"/>
                          <a:sym typeface="Times New Roman"/>
                        </a:rPr>
                        <a:t>Adoption List</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SaiCharan</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UC5</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Reviews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Aishwarya</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UC6</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Forgot Password</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Charvi</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T="91425" marB="91425" marR="91425" marL="91425"/>
                </a:tc>
              </a:tr>
              <a:tr h="329975">
                <a:tc>
                  <a:txBody>
                    <a:bodyPr/>
                    <a:lstStyle/>
                    <a:p>
                      <a:pPr indent="0" lvl="0" marL="0" rtl="0" algn="ctr">
                        <a:lnSpc>
                          <a:spcPct val="100000"/>
                        </a:lnSpc>
                        <a:spcBef>
                          <a:spcPts val="0"/>
                        </a:spcBef>
                        <a:spcAft>
                          <a:spcPts val="0"/>
                        </a:spcAft>
                        <a:buNone/>
                      </a:pPr>
                      <a:r>
                        <a:rPr b="1" lang="en" sz="1000">
                          <a:latin typeface="Times New Roman"/>
                          <a:ea typeface="Times New Roman"/>
                          <a:cs typeface="Times New Roman"/>
                          <a:sym typeface="Times New Roman"/>
                        </a:rPr>
                        <a:t>UC7</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Logout</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000">
                          <a:solidFill>
                            <a:schemeClr val="dk1"/>
                          </a:solidFill>
                          <a:latin typeface="Times New Roman"/>
                          <a:ea typeface="Times New Roman"/>
                          <a:cs typeface="Times New Roman"/>
                          <a:sym typeface="Times New Roman"/>
                        </a:rPr>
                        <a:t>Charvi</a:t>
                      </a:r>
                      <a:endParaRPr sz="1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ctr">
                        <a:lnSpc>
                          <a:spcPct val="100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1425" marB="91425" marR="91425" marL="91425"/>
                </a:tc>
              </a:tr>
            </a:tbl>
          </a:graphicData>
        </a:graphic>
      </p:graphicFrame>
      <p:sp>
        <p:nvSpPr>
          <p:cNvPr id="193" name="Google Shape;193;p32"/>
          <p:cNvSpPr txBox="1"/>
          <p:nvPr/>
        </p:nvSpPr>
        <p:spPr>
          <a:xfrm>
            <a:off x="2892175" y="-65475"/>
            <a:ext cx="2803500" cy="732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lt1"/>
              </a:buClr>
              <a:buSzPts val="3600"/>
              <a:buFont typeface="Garamond"/>
              <a:buNone/>
            </a:pPr>
            <a:r>
              <a:rPr lang="en" sz="2400">
                <a:solidFill>
                  <a:srgbClr val="FFFEFF"/>
                </a:solidFill>
                <a:latin typeface="Times New Roman"/>
                <a:ea typeface="Times New Roman"/>
                <a:cs typeface="Times New Roman"/>
                <a:sym typeface="Times New Roman"/>
              </a:rPr>
              <a:t>TASK LIST</a:t>
            </a:r>
            <a:endParaRPr sz="2400">
              <a:solidFill>
                <a:srgbClr val="FFFE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2"/>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idx="1" type="body"/>
          </p:nvPr>
        </p:nvSpPr>
        <p:spPr>
          <a:xfrm>
            <a:off x="652175" y="2785875"/>
            <a:ext cx="7839600" cy="1659900"/>
          </a:xfrm>
          <a:prstGeom prst="rect">
            <a:avLst/>
          </a:prstGeom>
          <a:noFill/>
          <a:ln>
            <a:noFill/>
          </a:ln>
        </p:spPr>
        <p:txBody>
          <a:bodyPr anchorCtr="0" anchor="t" bIns="34275" lIns="0" spcFirstLastPara="1" rIns="0" wrap="square" tIns="34275">
            <a:noAutofit/>
          </a:bodyPr>
          <a:lstStyle/>
          <a:p>
            <a:pPr indent="-241300" lvl="0" marL="254000" rtl="0" algn="just">
              <a:lnSpc>
                <a:spcPct val="90000"/>
              </a:lnSpc>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An application that makes getting pets insured easier and p</a:t>
            </a:r>
            <a:r>
              <a:rPr lang="en" sz="1400">
                <a:latin typeface="Times New Roman"/>
                <a:ea typeface="Times New Roman"/>
                <a:cs typeface="Times New Roman"/>
                <a:sym typeface="Times New Roman"/>
              </a:rPr>
              <a:t>rovides an online platform for people interested in adopting a pet.</a:t>
            </a:r>
            <a:endParaRPr sz="1400">
              <a:latin typeface="Times New Roman"/>
              <a:ea typeface="Times New Roman"/>
              <a:cs typeface="Times New Roman"/>
              <a:sym typeface="Times New Roman"/>
            </a:endParaRPr>
          </a:p>
          <a:p>
            <a:pPr indent="-241300" lvl="0" marL="254000" rtl="0" algn="just">
              <a:lnSpc>
                <a:spcPct val="9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app can collaborate with insurance companies so it can reach out to a wider range of people. </a:t>
            </a:r>
            <a:endParaRPr sz="1400">
              <a:latin typeface="Times New Roman"/>
              <a:ea typeface="Times New Roman"/>
              <a:cs typeface="Times New Roman"/>
              <a:sym typeface="Times New Roman"/>
            </a:endParaRPr>
          </a:p>
          <a:p>
            <a:pPr indent="-254000" lvl="0" marL="254000" rtl="0" algn="just">
              <a:lnSpc>
                <a:spcPct val="90000"/>
              </a:lnSpc>
              <a:spcBef>
                <a:spcPts val="0"/>
              </a:spcBef>
              <a:spcAft>
                <a:spcPts val="0"/>
              </a:spcAft>
              <a:buClr>
                <a:schemeClr val="lt1"/>
              </a:buClr>
              <a:buSzPts val="1600"/>
              <a:buFont typeface="Times New Roman"/>
              <a:buChar char="•"/>
            </a:pPr>
            <a:r>
              <a:rPr lang="en" sz="1400">
                <a:highlight>
                  <a:schemeClr val="dk1"/>
                </a:highlight>
                <a:latin typeface="Times New Roman"/>
                <a:ea typeface="Times New Roman"/>
                <a:cs typeface="Times New Roman"/>
                <a:sym typeface="Times New Roman"/>
              </a:rPr>
              <a:t>The app's functionality may be limited, with limited search filters or sorting options. This may make it difficult to find a pet that fits your specific needs and preferences.</a:t>
            </a:r>
            <a:endParaRPr sz="1400">
              <a:latin typeface="Times New Roman"/>
              <a:ea typeface="Times New Roman"/>
              <a:cs typeface="Times New Roman"/>
              <a:sym typeface="Times New Roman"/>
            </a:endParaRPr>
          </a:p>
          <a:p>
            <a:pPr indent="-241300" lvl="0" marL="254000" rtl="0" algn="just">
              <a:lnSpc>
                <a:spcPct val="9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This application helps in</a:t>
            </a:r>
            <a:r>
              <a:rPr lang="en" sz="1400">
                <a:latin typeface="Times New Roman"/>
                <a:ea typeface="Times New Roman"/>
                <a:cs typeface="Times New Roman"/>
                <a:sym typeface="Times New Roman"/>
              </a:rPr>
              <a:t> getting pets insurance and pet adoption right from home in a quicker manner. </a:t>
            </a:r>
            <a:endParaRPr sz="1400">
              <a:latin typeface="Times New Roman"/>
              <a:ea typeface="Times New Roman"/>
              <a:cs typeface="Times New Roman"/>
              <a:sym typeface="Times New Roman"/>
            </a:endParaRPr>
          </a:p>
          <a:p>
            <a:pPr indent="0" lvl="0" marL="0" rtl="0" algn="just">
              <a:lnSpc>
                <a:spcPct val="90000"/>
              </a:lnSpc>
              <a:spcBef>
                <a:spcPts val="0"/>
              </a:spcBef>
              <a:spcAft>
                <a:spcPts val="0"/>
              </a:spcAft>
              <a:buNone/>
            </a:pPr>
            <a:r>
              <a:t/>
            </a:r>
            <a:endParaRPr sz="1400">
              <a:latin typeface="Times New Roman"/>
              <a:ea typeface="Times New Roman"/>
              <a:cs typeface="Times New Roman"/>
              <a:sym typeface="Times New Roman"/>
            </a:endParaRPr>
          </a:p>
        </p:txBody>
      </p:sp>
      <p:sp>
        <p:nvSpPr>
          <p:cNvPr id="199" name="Google Shape;199;p33"/>
          <p:cNvSpPr txBox="1"/>
          <p:nvPr>
            <p:ph type="title"/>
          </p:nvPr>
        </p:nvSpPr>
        <p:spPr>
          <a:xfrm>
            <a:off x="699250" y="2357372"/>
            <a:ext cx="7839600" cy="475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3600"/>
              <a:buFont typeface="Garamond"/>
              <a:buNone/>
            </a:pPr>
            <a:r>
              <a:rPr lang="en" sz="2400">
                <a:latin typeface="Times New Roman"/>
                <a:ea typeface="Times New Roman"/>
                <a:cs typeface="Times New Roman"/>
                <a:sym typeface="Times New Roman"/>
              </a:rPr>
              <a:t>Summary</a:t>
            </a:r>
            <a:endParaRPr sz="2400">
              <a:latin typeface="Times New Roman"/>
              <a:ea typeface="Times New Roman"/>
              <a:cs typeface="Times New Roman"/>
              <a:sym typeface="Times New Roman"/>
            </a:endParaRPr>
          </a:p>
        </p:txBody>
      </p:sp>
      <p:pic>
        <p:nvPicPr>
          <p:cNvPr descr="A group of people in a room at an easel" id="200" name="Google Shape;200;p33"/>
          <p:cNvPicPr preferRelativeResize="0"/>
          <p:nvPr>
            <p:ph idx="2" type="pic"/>
          </p:nvPr>
        </p:nvPicPr>
        <p:blipFill rotWithShape="1">
          <a:blip r:embed="rId3">
            <a:alphaModFix/>
          </a:blip>
          <a:srcRect b="0" l="113" r="112" t="0"/>
          <a:stretch/>
        </p:blipFill>
        <p:spPr>
          <a:xfrm>
            <a:off x="310368" y="362836"/>
            <a:ext cx="8524494" cy="1843392"/>
          </a:xfrm>
          <a:prstGeom prst="rect">
            <a:avLst/>
          </a:prstGeom>
          <a:solidFill>
            <a:schemeClr val="accent1"/>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2695073" y="2100147"/>
            <a:ext cx="3401100" cy="682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Garamond"/>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38875" y="1966050"/>
            <a:ext cx="2234100" cy="1211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700"/>
              <a:buFont typeface="Garamond"/>
              <a:buNone/>
            </a:pPr>
            <a:r>
              <a:rPr lang="en" sz="2400">
                <a:latin typeface="Times New Roman"/>
                <a:ea typeface="Times New Roman"/>
                <a:cs typeface="Times New Roman"/>
                <a:sym typeface="Times New Roman"/>
              </a:rPr>
              <a:t>AGENDA</a:t>
            </a:r>
            <a:endParaRPr sz="2400">
              <a:latin typeface="Times New Roman"/>
              <a:ea typeface="Times New Roman"/>
              <a:cs typeface="Times New Roman"/>
              <a:sym typeface="Times New Roman"/>
            </a:endParaRPr>
          </a:p>
        </p:txBody>
      </p:sp>
      <p:sp>
        <p:nvSpPr>
          <p:cNvPr id="121" name="Google Shape;121;p20"/>
          <p:cNvSpPr txBox="1"/>
          <p:nvPr>
            <p:ph idx="4294967295" type="body"/>
          </p:nvPr>
        </p:nvSpPr>
        <p:spPr>
          <a:xfrm>
            <a:off x="5065817" y="690020"/>
            <a:ext cx="3633900" cy="4369800"/>
          </a:xfrm>
          <a:prstGeom prst="rect">
            <a:avLst/>
          </a:prstGeom>
          <a:noFill/>
          <a:ln>
            <a:noFill/>
          </a:ln>
        </p:spPr>
        <p:txBody>
          <a:bodyPr anchorCtr="0" anchor="t" bIns="34275" lIns="0" spcFirstLastPara="1" rIns="0" wrap="square" tIns="34275">
            <a:normAutofit lnSpcReduction="20000"/>
          </a:bodyPr>
          <a:lstStyle/>
          <a:p>
            <a:pPr indent="-95250" lvl="0" marL="63500" rtl="0" algn="l">
              <a:lnSpc>
                <a:spcPct val="100000"/>
              </a:lnSpc>
              <a:spcBef>
                <a:spcPts val="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PROJECT DESCRIPTION</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PROJECT REQUIREMENTS</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USE CASES</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HIGH LEVEL USE CASES</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USE CASE DIAGRAM</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REQUIREMENT TO USE CASE MATRIX</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INCREMENT MATRIX</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DOMAIN DIAGRAM</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TASK LIST</a:t>
            </a:r>
            <a:endParaRPr>
              <a:latin typeface="Times New Roman"/>
              <a:ea typeface="Times New Roman"/>
              <a:cs typeface="Times New Roman"/>
              <a:sym typeface="Times New Roman"/>
            </a:endParaRPr>
          </a:p>
          <a:p>
            <a:pPr indent="-95250" lvl="0" marL="63500" rtl="0" algn="l">
              <a:lnSpc>
                <a:spcPct val="100000"/>
              </a:lnSpc>
              <a:spcBef>
                <a:spcPts val="1100"/>
              </a:spcBef>
              <a:spcAft>
                <a:spcPts val="0"/>
              </a:spcAft>
              <a:buSzPts val="1500"/>
              <a:buFont typeface="Times New Roman"/>
              <a:buChar char="▪"/>
            </a:pPr>
            <a:r>
              <a:rPr lang="en">
                <a:solidFill>
                  <a:srgbClr val="0C0C0C"/>
                </a:solidFill>
                <a:latin typeface="Times New Roman"/>
                <a:ea typeface="Times New Roman"/>
                <a:cs typeface="Times New Roman"/>
                <a:sym typeface="Times New Roman"/>
              </a:rPr>
              <a:t>PRESENTATION SUMMARY</a:t>
            </a:r>
            <a:endParaRPr>
              <a:latin typeface="Times New Roman"/>
              <a:ea typeface="Times New Roman"/>
              <a:cs typeface="Times New Roman"/>
              <a:sym typeface="Times New Roman"/>
            </a:endParaRPr>
          </a:p>
          <a:p>
            <a:pPr indent="0" lvl="0" marL="63500" rtl="0" algn="l">
              <a:lnSpc>
                <a:spcPct val="100000"/>
              </a:lnSpc>
              <a:spcBef>
                <a:spcPts val="1100"/>
              </a:spcBef>
              <a:spcAft>
                <a:spcPts val="0"/>
              </a:spcAft>
              <a:buSzPts val="1500"/>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2767325" y="286075"/>
            <a:ext cx="6165900" cy="4401600"/>
          </a:xfrm>
          <a:prstGeom prst="rect">
            <a:avLst/>
          </a:prstGeom>
          <a:noFill/>
          <a:ln>
            <a:noFill/>
          </a:ln>
        </p:spPr>
        <p:txBody>
          <a:bodyPr anchorCtr="0" anchor="t" bIns="34275" lIns="0" spcFirstLastPara="1" rIns="0" wrap="square" tIns="34275">
            <a:noAutofit/>
          </a:bodyPr>
          <a:lstStyle/>
          <a:p>
            <a:pPr indent="-311150" lvl="0" marL="457200" rtl="0" algn="just">
              <a:lnSpc>
                <a:spcPct val="150000"/>
              </a:lnSpc>
              <a:spcBef>
                <a:spcPts val="11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Our naturally curious and active four-legged family members tend to act without thinking, which can lead to problems.</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Pets can be vulnerable to a range of injuries and illnesses due to their curious and active nature.</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Pet insurance is as crucial as any other type of health insurance. It helps to avoid unexpected veterinary costs, including treatments for common pet health issues such as cancer, ear infections, stomach problems, skin conditions, and urinary issues.</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Pet insurance can provide pet owners with peace of mind and help ensure that their furry family members receive the care they need when they need it.</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Information accessibility is crucial when it comes to promoting the importance of pet insurance.</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 user-friendly mobile application can help pet owners to purchase insurance for their pets. It also provides option to adopt pets, post reviews of the app and refer a friend.</a:t>
            </a:r>
            <a:endParaRPr sz="1300">
              <a:solidFill>
                <a:schemeClr val="dk1"/>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This application is limited to only dogs and can be enhanced later to other types of pets as well.</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1100"/>
              </a:spcBef>
              <a:spcAft>
                <a:spcPts val="0"/>
              </a:spcAft>
              <a:buSzPts val="1500"/>
              <a:buNone/>
            </a:pPr>
            <a:r>
              <a:t/>
            </a:r>
            <a:endParaRPr sz="1400">
              <a:latin typeface="Times New Roman"/>
              <a:ea typeface="Times New Roman"/>
              <a:cs typeface="Times New Roman"/>
              <a:sym typeface="Times New Roman"/>
            </a:endParaRPr>
          </a:p>
        </p:txBody>
      </p:sp>
      <p:sp>
        <p:nvSpPr>
          <p:cNvPr id="127" name="Google Shape;127;p21"/>
          <p:cNvSpPr txBox="1"/>
          <p:nvPr/>
        </p:nvSpPr>
        <p:spPr>
          <a:xfrm>
            <a:off x="0" y="1803344"/>
            <a:ext cx="25788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400">
                <a:solidFill>
                  <a:srgbClr val="FFFFFF"/>
                </a:solidFill>
                <a:latin typeface="Times New Roman"/>
                <a:ea typeface="Times New Roman"/>
                <a:cs typeface="Times New Roman"/>
                <a:sym typeface="Times New Roman"/>
              </a:rPr>
              <a:t>PROJECT DESCRIPTION</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764975" y="-69501"/>
            <a:ext cx="7839600" cy="518400"/>
          </a:xfrm>
          <a:prstGeom prst="rect">
            <a:avLst/>
          </a:prstGeom>
          <a:noFill/>
          <a:ln>
            <a:noFill/>
          </a:ln>
        </p:spPr>
        <p:txBody>
          <a:bodyPr anchorCtr="0" anchor="ctr" bIns="34275" lIns="0" spcFirstLastPara="1" rIns="68575" wrap="square" tIns="34275">
            <a:normAutofit/>
          </a:bodyPr>
          <a:lstStyle/>
          <a:p>
            <a:pPr indent="0" lvl="0" marL="0" rtl="0" algn="ctr">
              <a:lnSpc>
                <a:spcPct val="90000"/>
              </a:lnSpc>
              <a:spcBef>
                <a:spcPts val="0"/>
              </a:spcBef>
              <a:spcAft>
                <a:spcPts val="0"/>
              </a:spcAft>
              <a:buClr>
                <a:schemeClr val="lt1"/>
              </a:buClr>
              <a:buSzPts val="2700"/>
              <a:buFont typeface="Garamond"/>
              <a:buNone/>
            </a:pPr>
            <a:r>
              <a:rPr lang="en" sz="2400">
                <a:solidFill>
                  <a:schemeClr val="lt1"/>
                </a:solidFill>
                <a:latin typeface="Times New Roman"/>
                <a:ea typeface="Times New Roman"/>
                <a:cs typeface="Times New Roman"/>
                <a:sym typeface="Times New Roman"/>
              </a:rPr>
              <a:t>PROJECT REQUIREMENTS</a:t>
            </a:r>
            <a:endParaRPr sz="2400">
              <a:solidFill>
                <a:schemeClr val="lt1"/>
              </a:solidFill>
              <a:latin typeface="Times New Roman"/>
              <a:ea typeface="Times New Roman"/>
              <a:cs typeface="Times New Roman"/>
              <a:sym typeface="Times New Roman"/>
            </a:endParaRPr>
          </a:p>
        </p:txBody>
      </p:sp>
      <p:sp>
        <p:nvSpPr>
          <p:cNvPr id="133" name="Google Shape;133;p22"/>
          <p:cNvSpPr txBox="1"/>
          <p:nvPr/>
        </p:nvSpPr>
        <p:spPr>
          <a:xfrm>
            <a:off x="764975" y="1248825"/>
            <a:ext cx="7123800" cy="7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Garamond"/>
              <a:ea typeface="Garamond"/>
              <a:cs typeface="Garamond"/>
              <a:sym typeface="Garamond"/>
            </a:endParaRPr>
          </a:p>
        </p:txBody>
      </p:sp>
      <p:graphicFrame>
        <p:nvGraphicFramePr>
          <p:cNvPr id="134" name="Google Shape;134;p22"/>
          <p:cNvGraphicFramePr/>
          <p:nvPr/>
        </p:nvGraphicFramePr>
        <p:xfrm>
          <a:off x="434563" y="377372"/>
          <a:ext cx="3000000" cy="3000000"/>
        </p:xfrm>
        <a:graphic>
          <a:graphicData uri="http://schemas.openxmlformats.org/drawingml/2006/table">
            <a:tbl>
              <a:tblPr>
                <a:noFill/>
                <a:tableStyleId>{350E0C36-194A-4C7F-A5E1-A88D822F412A}</a:tableStyleId>
              </a:tblPr>
              <a:tblGrid>
                <a:gridCol w="491825"/>
                <a:gridCol w="7783025"/>
              </a:tblGrid>
              <a:tr h="297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provide a form with fields Name, email, password and confirm password</a:t>
                      </a:r>
                      <a:endParaRPr sz="1200">
                        <a:latin typeface="Times New Roman"/>
                        <a:ea typeface="Times New Roman"/>
                        <a:cs typeface="Times New Roman"/>
                        <a:sym typeface="Times New Roman"/>
                      </a:endParaRPr>
                    </a:p>
                  </a:txBody>
                  <a:tcPr marT="91425" marB="91425" marR="91425" marL="91425"/>
                </a:tc>
              </a:tr>
              <a:tr h="297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R2</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provide a form with fields Name, email, password and confirm password</a:t>
                      </a:r>
                      <a:endParaRPr sz="1200">
                        <a:latin typeface="Times New Roman"/>
                        <a:ea typeface="Times New Roman"/>
                        <a:cs typeface="Times New Roman"/>
                        <a:sym typeface="Times New Roman"/>
                      </a:endParaRPr>
                    </a:p>
                  </a:txBody>
                  <a:tcPr marT="91425" marB="91425" marR="91425" marL="91425"/>
                </a:tc>
              </a:tr>
              <a:tr h="297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R3</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provide the user with the form to enter insurance details</a:t>
                      </a:r>
                      <a:endParaRPr sz="1200">
                        <a:latin typeface="Times New Roman"/>
                        <a:ea typeface="Times New Roman"/>
                        <a:cs typeface="Times New Roman"/>
                        <a:sym typeface="Times New Roman"/>
                      </a:endParaRPr>
                    </a:p>
                  </a:txBody>
                  <a:tcPr marT="91425" marB="91425" marR="91425" marL="91425"/>
                </a:tc>
              </a:tr>
              <a:tr h="297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R4</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collect, validate and save insurance information like petId, age, breed, medical history</a:t>
                      </a:r>
                      <a:endParaRPr sz="1200">
                        <a:latin typeface="Times New Roman"/>
                        <a:ea typeface="Times New Roman"/>
                        <a:cs typeface="Times New Roman"/>
                        <a:sym typeface="Times New Roman"/>
                      </a:endParaRPr>
                    </a:p>
                  </a:txBody>
                  <a:tcPr marT="91425" marB="91425" marR="91425" marL="91425"/>
                </a:tc>
              </a:tr>
              <a:tr h="297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R5</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allow the user to update insurance details</a:t>
                      </a:r>
                      <a:endParaRPr sz="1200">
                        <a:latin typeface="Times New Roman"/>
                        <a:ea typeface="Times New Roman"/>
                        <a:cs typeface="Times New Roman"/>
                        <a:sym typeface="Times New Roman"/>
                      </a:endParaRPr>
                    </a:p>
                  </a:txBody>
                  <a:tcPr marT="91425" marB="91425" marR="91425" marL="91425"/>
                </a:tc>
              </a:tr>
              <a:tr h="297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R6</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display the available pets for adoption along with the fee</a:t>
                      </a:r>
                      <a:endParaRPr sz="1200">
                        <a:latin typeface="Times New Roman"/>
                        <a:ea typeface="Times New Roman"/>
                        <a:cs typeface="Times New Roman"/>
                        <a:sym typeface="Times New Roman"/>
                      </a:endParaRPr>
                    </a:p>
                  </a:txBody>
                  <a:tcPr marT="91425" marB="91425" marR="91425" marL="91425"/>
                </a:tc>
              </a:tr>
              <a:tr h="2863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R7</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allow the user to select and enter details such as contact information, background and lifestyle</a:t>
                      </a:r>
                      <a:endParaRPr sz="1200">
                        <a:latin typeface="Times New Roman"/>
                        <a:ea typeface="Times New Roman"/>
                        <a:cs typeface="Times New Roman"/>
                        <a:sym typeface="Times New Roman"/>
                      </a:endParaRPr>
                    </a:p>
                  </a:txBody>
                  <a:tcPr marT="91425" marB="91425" marR="91425" marL="91425"/>
                </a:tc>
              </a:tr>
              <a:tr h="26642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R8</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allow the user to update his details such as contact information and background</a:t>
                      </a:r>
                      <a:endParaRPr sz="1200">
                        <a:latin typeface="Times New Roman"/>
                        <a:ea typeface="Times New Roman"/>
                        <a:cs typeface="Times New Roman"/>
                        <a:sym typeface="Times New Roman"/>
                      </a:endParaRPr>
                    </a:p>
                  </a:txBody>
                  <a:tcPr marT="91425" marB="91425" marR="91425" marL="91425"/>
                </a:tc>
              </a:tr>
              <a:tr h="3160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R9</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allow the user to delete his details such as contact information and background</a:t>
                      </a:r>
                      <a:endParaRPr sz="1200">
                        <a:latin typeface="Times New Roman"/>
                        <a:ea typeface="Times New Roman"/>
                        <a:cs typeface="Times New Roman"/>
                        <a:sym typeface="Times New Roman"/>
                      </a:endParaRPr>
                    </a:p>
                  </a:txBody>
                  <a:tcPr marT="91425" marB="91425" marR="91425" marL="91425"/>
                </a:tc>
              </a:tr>
              <a:tr h="2349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R10</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provide a form to the user to post reviews</a:t>
                      </a:r>
                      <a:endParaRPr sz="1200">
                        <a:latin typeface="Times New Roman"/>
                        <a:ea typeface="Times New Roman"/>
                        <a:cs typeface="Times New Roman"/>
                        <a:sym typeface="Times New Roman"/>
                      </a:endParaRPr>
                    </a:p>
                  </a:txBody>
                  <a:tcPr marT="91425" marB="91425" marR="91425" marL="91425"/>
                </a:tc>
              </a:tr>
              <a:tr h="256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R11</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allow the user to reset their forgotten password</a:t>
                      </a:r>
                      <a:endParaRPr sz="1200">
                        <a:latin typeface="Times New Roman"/>
                        <a:ea typeface="Times New Roman"/>
                        <a:cs typeface="Times New Roman"/>
                        <a:sym typeface="Times New Roman"/>
                      </a:endParaRPr>
                    </a:p>
                  </a:txBody>
                  <a:tcPr marT="91425" marB="91425" marR="91425" marL="91425"/>
                </a:tc>
              </a:tr>
              <a:tr h="2862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R12</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System shall allow the user to logout</a:t>
                      </a:r>
                      <a:endParaRPr sz="1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140975" y="2000850"/>
            <a:ext cx="2253900" cy="1141800"/>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lt1"/>
              </a:buClr>
              <a:buSzPts val="2700"/>
              <a:buFont typeface="Garamond"/>
              <a:buNone/>
            </a:pPr>
            <a:r>
              <a:rPr lang="en" sz="2400">
                <a:latin typeface="Times New Roman"/>
                <a:ea typeface="Times New Roman"/>
                <a:cs typeface="Times New Roman"/>
                <a:sym typeface="Times New Roman"/>
              </a:rPr>
              <a:t>USE CASES</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lt1"/>
              </a:buClr>
              <a:buSzPts val="2700"/>
              <a:buFont typeface="Garamond"/>
              <a:buNone/>
            </a:pPr>
            <a:r>
              <a:t/>
            </a:r>
            <a:endParaRPr sz="2700"/>
          </a:p>
        </p:txBody>
      </p:sp>
      <p:graphicFrame>
        <p:nvGraphicFramePr>
          <p:cNvPr id="140" name="Google Shape;140;p23"/>
          <p:cNvGraphicFramePr/>
          <p:nvPr/>
        </p:nvGraphicFramePr>
        <p:xfrm>
          <a:off x="5127075" y="132525"/>
          <a:ext cx="3000000" cy="3000000"/>
        </p:xfrm>
        <a:graphic>
          <a:graphicData uri="http://schemas.openxmlformats.org/drawingml/2006/table">
            <a:tbl>
              <a:tblPr>
                <a:noFill/>
                <a:tableStyleId>{52763CEC-A14A-4633-844D-E0E101130D1D}</a:tableStyleId>
              </a:tblPr>
              <a:tblGrid>
                <a:gridCol w="1303200"/>
                <a:gridCol w="2260450"/>
              </a:tblGrid>
              <a:tr h="238600">
                <a:tc>
                  <a:txBody>
                    <a:bodyPr/>
                    <a:lstStyle/>
                    <a:p>
                      <a:pPr indent="0" lvl="0" marL="0" rtl="0" algn="l">
                        <a:lnSpc>
                          <a:spcPct val="100000"/>
                        </a:lnSpc>
                        <a:spcBef>
                          <a:spcPts val="0"/>
                        </a:spcBef>
                        <a:spcAft>
                          <a:spcPts val="0"/>
                        </a:spcAft>
                        <a:buNone/>
                      </a:pPr>
                      <a:r>
                        <a:rPr b="1" lang="en" sz="1200">
                          <a:latin typeface="Times New Roman"/>
                          <a:ea typeface="Times New Roman"/>
                          <a:cs typeface="Times New Roman"/>
                          <a:sym typeface="Times New Roman"/>
                        </a:rPr>
                        <a:t>Use Case #</a:t>
                      </a:r>
                      <a:endParaRPr b="1"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200">
                          <a:latin typeface="Times New Roman"/>
                          <a:ea typeface="Times New Roman"/>
                          <a:cs typeface="Times New Roman"/>
                          <a:sym typeface="Times New Roman"/>
                        </a:rPr>
                        <a:t>Use Case Name</a:t>
                      </a:r>
                      <a:endParaRPr b="1"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100000">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UC1</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Sign Up</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UC2</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Login</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UC3</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Pet Insurance</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UC3.1</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Create Insurance List</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UC3.2</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Update List</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UC4</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Pet Adoption</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UC4.1</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Create Adoption List</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UC4.2</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Update Adoption List</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UC4.3</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Delete Adoption List</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UC5</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Reviews</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UC6</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Forgot Password</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UC7</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Logout</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507225" y="-109201"/>
            <a:ext cx="7839600" cy="570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Garamond"/>
              <a:buNone/>
            </a:pPr>
            <a:r>
              <a:rPr lang="en" sz="2400">
                <a:solidFill>
                  <a:srgbClr val="FFFEFF"/>
                </a:solidFill>
                <a:latin typeface="Times New Roman"/>
                <a:ea typeface="Times New Roman"/>
                <a:cs typeface="Times New Roman"/>
                <a:sym typeface="Times New Roman"/>
              </a:rPr>
              <a:t>HIGH LEVEL USE CASES</a:t>
            </a:r>
            <a:endParaRPr sz="2400">
              <a:solidFill>
                <a:srgbClr val="FFFEFF"/>
              </a:solidFill>
              <a:latin typeface="Times New Roman"/>
              <a:ea typeface="Times New Roman"/>
              <a:cs typeface="Times New Roman"/>
              <a:sym typeface="Times New Roman"/>
            </a:endParaRPr>
          </a:p>
        </p:txBody>
      </p:sp>
      <p:sp>
        <p:nvSpPr>
          <p:cNvPr id="146" name="Google Shape;146;p24"/>
          <p:cNvSpPr txBox="1"/>
          <p:nvPr/>
        </p:nvSpPr>
        <p:spPr>
          <a:xfrm>
            <a:off x="470625" y="387650"/>
            <a:ext cx="7839600" cy="46068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UC1: Sign Up</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-TUCBW the user being able to create an account after giving all mandatory fields.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 TUCEW the user creating an account.</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UC2: Login</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-TUCBW the user entering email and password as login credentials and clicking the login button.</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 TUCEW the user logging into the application.</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UC3: Pet Insurance</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TUCBW the user is provided with form to fill in the pet insurance details.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 TUCEW </a:t>
            </a:r>
            <a:r>
              <a:rPr lang="en" sz="1100">
                <a:solidFill>
                  <a:schemeClr val="dk1"/>
                </a:solidFill>
                <a:latin typeface="Times New Roman"/>
                <a:ea typeface="Times New Roman"/>
                <a:cs typeface="Times New Roman"/>
                <a:sym typeface="Times New Roman"/>
              </a:rPr>
              <a:t>the insurance is approved or rejected after validating the input details provided.</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UC3.1: Create Insurance List</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TUCBW the user can create additional insurance for multiple pets using form.</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 TUCEW the new insurance is approved or rejected after validating new inputs.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UC3.2: Update Insurance List</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TUCBW the user can click on update button to make changes to insurance form details. There will be only 24 hours window to update.</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TUCEW the user can view updated details in the list after its approved.</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UC4: Pet Adoption</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TUCBW the user can view a list of pets along with the prices. Once user selects the pet a questionnaire where the user can enter background details.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TUCEW the adoption request is approved or rejected after validating.</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UC4.1: Create Adoption List</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TUCBW the user can submit adoption requests for multiple pets.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 TUCEW the adoption requests are approved or rejected after validation.</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1200"/>
              </a:spcAft>
              <a:buNone/>
            </a:pPr>
            <a:r>
              <a:t/>
            </a:r>
            <a:endParaRPr sz="900">
              <a:latin typeface="Proxima Nova"/>
              <a:ea typeface="Proxima Nova"/>
              <a:cs typeface="Proxima Nova"/>
              <a:sym typeface="Proxima Nova"/>
            </a:endParaRPr>
          </a:p>
        </p:txBody>
      </p:sp>
      <p:sp>
        <p:nvSpPr>
          <p:cNvPr id="147" name="Google Shape;147;p24"/>
          <p:cNvSpPr txBox="1"/>
          <p:nvPr/>
        </p:nvSpPr>
        <p:spPr>
          <a:xfrm>
            <a:off x="5037525" y="460800"/>
            <a:ext cx="3530100" cy="6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None/>
            </a:pPr>
            <a:r>
              <a:t/>
            </a:r>
            <a:endParaRPr sz="9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9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507225" y="-109201"/>
            <a:ext cx="7839600" cy="570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Garamond"/>
              <a:buNone/>
            </a:pPr>
            <a:r>
              <a:rPr lang="en" sz="2400">
                <a:solidFill>
                  <a:srgbClr val="FFFEFF"/>
                </a:solidFill>
                <a:latin typeface="Times New Roman"/>
                <a:ea typeface="Times New Roman"/>
                <a:cs typeface="Times New Roman"/>
                <a:sym typeface="Times New Roman"/>
              </a:rPr>
              <a:t>HIGH LEVEL USE CASES (Continued)</a:t>
            </a:r>
            <a:endParaRPr sz="2400">
              <a:solidFill>
                <a:srgbClr val="FFFEFF"/>
              </a:solidFill>
              <a:latin typeface="Times New Roman"/>
              <a:ea typeface="Times New Roman"/>
              <a:cs typeface="Times New Roman"/>
              <a:sym typeface="Times New Roman"/>
            </a:endParaRPr>
          </a:p>
        </p:txBody>
      </p:sp>
      <p:sp>
        <p:nvSpPr>
          <p:cNvPr id="153" name="Google Shape;153;p25"/>
          <p:cNvSpPr txBox="1"/>
          <p:nvPr/>
        </p:nvSpPr>
        <p:spPr>
          <a:xfrm>
            <a:off x="463400" y="519000"/>
            <a:ext cx="7839600" cy="43059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UC4.2: Update Adoption List</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 TUCBW the user can update the adoption details.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 TUCEW the updated requests are approved or rejected after validation.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UC4.3: Delete Adoption List</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TUCBW the user can delete the requests.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TUCEW the adoption requests are deleted.</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UC5: Reviews</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TUCBW the user can provide reviews in the form of content/text and provide ratings as stars.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TUCEW the user being able to see list of reviews provided by the customers who have been using this pet insurance service through this app.</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UC6: Forgot Password</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TUCBW the user clicking on forgot password link on login screen and provide registered email ID.</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TUCEW the user being  able to reset the forgotten password using the link sent to their registered email ID.</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UC7: Logout</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TUCBW the use clicking on Logout button to exit from the application.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-TUCEW the user exiting from the app will be redirected to login page.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Note: TUCEW – This use case End With, TUCBW – This use case Begins With</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900">
              <a:solidFill>
                <a:schemeClr val="dk1"/>
              </a:solidFill>
              <a:latin typeface="Proxima Nova"/>
              <a:ea typeface="Proxima Nova"/>
              <a:cs typeface="Proxima Nova"/>
              <a:sym typeface="Proxima Nova"/>
            </a:endParaRPr>
          </a:p>
          <a:p>
            <a:pPr indent="0" lvl="0" marL="0" rtl="0" algn="l">
              <a:lnSpc>
                <a:spcPct val="100000"/>
              </a:lnSpc>
              <a:spcBef>
                <a:spcPts val="0"/>
              </a:spcBef>
              <a:spcAft>
                <a:spcPts val="1200"/>
              </a:spcAft>
              <a:buNone/>
            </a:pPr>
            <a:r>
              <a:t/>
            </a:r>
            <a:endParaRPr sz="900">
              <a:latin typeface="Proxima Nova"/>
              <a:ea typeface="Proxima Nova"/>
              <a:cs typeface="Proxima Nova"/>
              <a:sym typeface="Proxima Nova"/>
            </a:endParaRPr>
          </a:p>
        </p:txBody>
      </p:sp>
      <p:sp>
        <p:nvSpPr>
          <p:cNvPr id="154" name="Google Shape;154;p25"/>
          <p:cNvSpPr txBox="1"/>
          <p:nvPr/>
        </p:nvSpPr>
        <p:spPr>
          <a:xfrm>
            <a:off x="5037525" y="460800"/>
            <a:ext cx="3530100" cy="6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None/>
            </a:pPr>
            <a:r>
              <a:t/>
            </a:r>
            <a:endParaRPr sz="9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900">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nvSpPr>
        <p:spPr>
          <a:xfrm>
            <a:off x="0" y="1823194"/>
            <a:ext cx="25788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400">
                <a:solidFill>
                  <a:srgbClr val="FFFFFF"/>
                </a:solidFill>
                <a:latin typeface="Times New Roman"/>
                <a:ea typeface="Times New Roman"/>
                <a:cs typeface="Times New Roman"/>
                <a:sym typeface="Times New Roman"/>
              </a:rPr>
              <a:t>USE CASE DIAGRAM</a:t>
            </a:r>
            <a:endParaRPr sz="2400">
              <a:latin typeface="Times New Roman"/>
              <a:ea typeface="Times New Roman"/>
              <a:cs typeface="Times New Roman"/>
              <a:sym typeface="Times New Roman"/>
            </a:endParaRPr>
          </a:p>
        </p:txBody>
      </p:sp>
      <p:pic>
        <p:nvPicPr>
          <p:cNvPr id="160" name="Google Shape;160;p26"/>
          <p:cNvPicPr preferRelativeResize="0"/>
          <p:nvPr/>
        </p:nvPicPr>
        <p:blipFill>
          <a:blip r:embed="rId3">
            <a:alphaModFix/>
          </a:blip>
          <a:stretch>
            <a:fillRect/>
          </a:stretch>
        </p:blipFill>
        <p:spPr>
          <a:xfrm>
            <a:off x="3215300" y="152400"/>
            <a:ext cx="5008181"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nvSpPr>
        <p:spPr>
          <a:xfrm>
            <a:off x="0" y="1823194"/>
            <a:ext cx="2578800" cy="808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400">
                <a:solidFill>
                  <a:srgbClr val="FFFFFF"/>
                </a:solidFill>
                <a:latin typeface="Times New Roman"/>
                <a:ea typeface="Times New Roman"/>
                <a:cs typeface="Times New Roman"/>
                <a:sym typeface="Times New Roman"/>
              </a:rPr>
              <a:t>DOMAIN</a:t>
            </a:r>
            <a:r>
              <a:rPr lang="en" sz="2400">
                <a:solidFill>
                  <a:srgbClr val="FFFFFF"/>
                </a:solidFill>
                <a:latin typeface="Times New Roman"/>
                <a:ea typeface="Times New Roman"/>
                <a:cs typeface="Times New Roman"/>
                <a:sym typeface="Times New Roman"/>
              </a:rPr>
              <a:t> DIAGRAM</a:t>
            </a:r>
            <a:endParaRPr sz="2400">
              <a:latin typeface="Times New Roman"/>
              <a:ea typeface="Times New Roman"/>
              <a:cs typeface="Times New Roman"/>
              <a:sym typeface="Times New Roman"/>
            </a:endParaRPr>
          </a:p>
        </p:txBody>
      </p:sp>
      <p:pic>
        <p:nvPicPr>
          <p:cNvPr id="166" name="Google Shape;166;p27"/>
          <p:cNvPicPr preferRelativeResize="0"/>
          <p:nvPr/>
        </p:nvPicPr>
        <p:blipFill>
          <a:blip r:embed="rId3">
            <a:alphaModFix/>
          </a:blip>
          <a:stretch>
            <a:fillRect/>
          </a:stretch>
        </p:blipFill>
        <p:spPr>
          <a:xfrm>
            <a:off x="3285900" y="152400"/>
            <a:ext cx="532887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