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Freeform: Shape 10"/>
          <p:cNvSpPr/>
          <p:nvPr/>
        </p:nvSpPr>
        <p:spPr>
          <a:xfrm flipH="1">
            <a:off x="0" y="0"/>
            <a:ext cx="442133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337" y="0"/>
                </a:lnTo>
                <a:lnTo>
                  <a:pt x="172" y="841"/>
                </a:lnTo>
                <a:cubicBezTo>
                  <a:pt x="58" y="1562"/>
                  <a:pt x="0" y="2293"/>
                  <a:pt x="0" y="3033"/>
                </a:cubicBezTo>
                <a:cubicBezTo>
                  <a:pt x="0" y="10800"/>
                  <a:pt x="6410" y="17602"/>
                  <a:pt x="16005" y="21361"/>
                </a:cubicBezTo>
                <a:lnTo>
                  <a:pt x="16649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Freeform: Shape 12"/>
          <p:cNvSpPr/>
          <p:nvPr/>
        </p:nvSpPr>
        <p:spPr>
          <a:xfrm>
            <a:off x="1" y="0"/>
            <a:ext cx="423222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41" y="0"/>
                </a:lnTo>
                <a:lnTo>
                  <a:pt x="21425" y="895"/>
                </a:lnTo>
                <a:cubicBezTo>
                  <a:pt x="21541" y="1598"/>
                  <a:pt x="21600" y="2311"/>
                  <a:pt x="21600" y="3033"/>
                </a:cubicBezTo>
                <a:cubicBezTo>
                  <a:pt x="21600" y="10972"/>
                  <a:pt x="14430" y="17877"/>
                  <a:pt x="3869" y="21418"/>
                </a:cubicBezTo>
                <a:lnTo>
                  <a:pt x="329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1"/>
          <p:cNvSpPr txBox="1">
            <a:spLocks noGrp="1"/>
          </p:cNvSpPr>
          <p:nvPr>
            <p:ph type="ctrTitle"/>
          </p:nvPr>
        </p:nvSpPr>
        <p:spPr>
          <a:xfrm>
            <a:off x="804672" y="1412488"/>
            <a:ext cx="2871095" cy="2156623"/>
          </a:xfrm>
          <a:prstGeom prst="rect">
            <a:avLst/>
          </a:prstGeom>
        </p:spPr>
        <p:txBody>
          <a:bodyPr anchor="t"/>
          <a:lstStyle/>
          <a:p>
            <a:pPr algn="l">
              <a:spcBef>
                <a:spcPts val="800"/>
              </a:spcBef>
              <a:defRPr sz="1200">
                <a:solidFill>
                  <a:srgbClr val="FFFFFF"/>
                </a:solidFill>
              </a:defRPr>
            </a:pPr>
            <a:r>
              <a:t>CSE 5324: SOFTWARE ENGINEERING: ANALYSIS, DESIGN, AND TESTING </a:t>
            </a:r>
            <a:br/>
            <a:br/>
            <a:r>
              <a:t>UTA ACCOMMODATION FINDER: EASY WAY FOR PEOPLE TO SEARCH FOR RENTAL HOMES</a:t>
            </a:r>
            <a:br/>
            <a:r>
              <a:t> </a:t>
            </a:r>
            <a:br/>
            <a:br/>
            <a:r>
              <a:t> PROJECT GROUP 1: THE PARALLAX PROGRAMMERS</a:t>
            </a:r>
            <a:br/>
            <a:endParaRPr/>
          </a:p>
        </p:txBody>
      </p:sp>
      <p:sp>
        <p:nvSpPr>
          <p:cNvPr id="106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5198993" y="1412488"/>
            <a:ext cx="2926081" cy="4363845"/>
          </a:xfrm>
          <a:prstGeom prst="rect">
            <a:avLst/>
          </a:prstGeom>
        </p:spPr>
        <p:txBody>
          <a:bodyPr/>
          <a:lstStyle/>
          <a:p>
            <a:pPr indent="-228600" algn="l">
              <a:buSzPct val="100000"/>
              <a:buFont typeface="Arial"/>
              <a:buChar char="•"/>
              <a:defRPr sz="2000" b="1"/>
            </a:pPr>
            <a:r>
              <a:t>TEAM MEMBERS:</a:t>
            </a:r>
          </a:p>
          <a:p>
            <a:pPr marL="171450" indent="-228600" algn="l">
              <a:buSzPct val="100000"/>
              <a:buFont typeface="Arial"/>
              <a:buChar char="•"/>
              <a:defRPr sz="2000"/>
            </a:pPr>
            <a:r>
              <a:t>SAI ROHITH PASALA</a:t>
            </a:r>
          </a:p>
          <a:p>
            <a:pPr marL="171450" indent="-228600" algn="l">
              <a:buSzPct val="100000"/>
              <a:buFont typeface="Arial"/>
              <a:buChar char="•"/>
              <a:defRPr sz="2000"/>
            </a:pPr>
            <a:r>
              <a:t>SREE HARSHA KANDEPANENI</a:t>
            </a:r>
          </a:p>
          <a:p>
            <a:pPr marL="171450" indent="-228600" algn="l">
              <a:buSzPct val="100000"/>
              <a:buFont typeface="Arial"/>
              <a:buChar char="•"/>
              <a:defRPr sz="2000"/>
            </a:pPr>
            <a:r>
              <a:t>LIKITH REDDY VATTIGUNTA</a:t>
            </a:r>
          </a:p>
          <a:p>
            <a:pPr marL="171450" indent="-228600" algn="l">
              <a:buSzPct val="100000"/>
              <a:buFont typeface="Arial"/>
              <a:buChar char="•"/>
              <a:defRPr sz="2000"/>
            </a:pPr>
            <a:r>
              <a:t>MANIDEEP REDDY KARRA</a:t>
            </a:r>
          </a:p>
          <a:p>
            <a:pPr marL="171450" indent="-228600" algn="l">
              <a:buSzPct val="100000"/>
              <a:buFont typeface="Arial"/>
              <a:buChar char="•"/>
              <a:defRPr sz="2000"/>
            </a:pPr>
            <a:r>
              <a:t>ANAMIKA REDDY KAROLLA</a:t>
            </a:r>
          </a:p>
        </p:txBody>
      </p:sp>
      <p:sp>
        <p:nvSpPr>
          <p:cNvPr id="107" name="TextBox 3"/>
          <p:cNvSpPr txBox="1"/>
          <p:nvPr/>
        </p:nvSpPr>
        <p:spPr>
          <a:xfrm>
            <a:off x="8497323" y="1412488"/>
            <a:ext cx="2834642" cy="4363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000" b="1"/>
            </a:pPr>
            <a:r>
              <a:t>INSTRUCTOR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000"/>
            </a:pPr>
            <a:r>
              <a:t>    DR.MICHAEL F. SIOK, PE, ESEP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Rectangle 23"/>
          <p:cNvSpPr/>
          <p:nvPr/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767289" y="1780661"/>
            <a:ext cx="3582073" cy="1463473"/>
          </a:xfrm>
          <a:prstGeom prst="rect">
            <a:avLst/>
          </a:prstGeom>
        </p:spPr>
        <p:txBody>
          <a:bodyPr anchor="t"/>
          <a:lstStyle>
            <a:lvl1pPr defTabSz="896111">
              <a:defRPr sz="4704">
                <a:solidFill>
                  <a:srgbClr val="FFFFFF"/>
                </a:solidFill>
                <a:latin typeface="Imprint MT Shadow"/>
                <a:ea typeface="Imprint MT Shadow"/>
                <a:cs typeface="Imprint MT Shadow"/>
                <a:sym typeface="Imprint MT Shadow"/>
              </a:defRPr>
            </a:lvl1pPr>
          </a:lstStyle>
          <a:p>
            <a:r>
              <a:t>DOMAIN DIAGRAM</a:t>
            </a:r>
          </a:p>
        </p:txBody>
      </p:sp>
      <p:grpSp>
        <p:nvGrpSpPr>
          <p:cNvPr id="151" name="Group 25"/>
          <p:cNvGrpSpPr/>
          <p:nvPr/>
        </p:nvGrpSpPr>
        <p:grpSpPr>
          <a:xfrm>
            <a:off x="769225" y="681628"/>
            <a:ext cx="1125045" cy="847207"/>
            <a:chOff x="0" y="0"/>
            <a:chExt cx="1125043" cy="847206"/>
          </a:xfrm>
        </p:grpSpPr>
        <p:sp>
          <p:nvSpPr>
            <p:cNvPr id="149" name="Freeform 5"/>
            <p:cNvSpPr/>
            <p:nvPr/>
          </p:nvSpPr>
          <p:spPr>
            <a:xfrm>
              <a:off x="0" y="251826"/>
              <a:ext cx="671695" cy="595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6129" y="21600"/>
                  </a:moveTo>
                  <a:cubicBezTo>
                    <a:pt x="5634" y="21600"/>
                    <a:pt x="5028" y="21225"/>
                    <a:pt x="4808" y="20757"/>
                  </a:cubicBezTo>
                  <a:cubicBezTo>
                    <a:pt x="186" y="11674"/>
                    <a:pt x="186" y="11674"/>
                    <a:pt x="186" y="11674"/>
                  </a:cubicBezTo>
                  <a:cubicBezTo>
                    <a:pt x="-62" y="11175"/>
                    <a:pt x="-62" y="10425"/>
                    <a:pt x="186" y="9926"/>
                  </a:cubicBezTo>
                  <a:cubicBezTo>
                    <a:pt x="4808" y="843"/>
                    <a:pt x="4808" y="843"/>
                    <a:pt x="4808" y="843"/>
                  </a:cubicBezTo>
                  <a:cubicBezTo>
                    <a:pt x="5028" y="375"/>
                    <a:pt x="5634" y="0"/>
                    <a:pt x="6129" y="0"/>
                  </a:cubicBezTo>
                  <a:cubicBezTo>
                    <a:pt x="15374" y="0"/>
                    <a:pt x="15374" y="0"/>
                    <a:pt x="15374" y="0"/>
                  </a:cubicBezTo>
                  <a:cubicBezTo>
                    <a:pt x="15842" y="0"/>
                    <a:pt x="16448" y="375"/>
                    <a:pt x="16695" y="843"/>
                  </a:cubicBezTo>
                  <a:cubicBezTo>
                    <a:pt x="21318" y="9926"/>
                    <a:pt x="21318" y="9926"/>
                    <a:pt x="21318" y="9926"/>
                  </a:cubicBezTo>
                  <a:cubicBezTo>
                    <a:pt x="21538" y="10425"/>
                    <a:pt x="21538" y="11175"/>
                    <a:pt x="21318" y="11674"/>
                  </a:cubicBezTo>
                  <a:cubicBezTo>
                    <a:pt x="16695" y="20757"/>
                    <a:pt x="16695" y="20757"/>
                    <a:pt x="16695" y="20757"/>
                  </a:cubicBezTo>
                  <a:cubicBezTo>
                    <a:pt x="16448" y="21225"/>
                    <a:pt x="15842" y="21600"/>
                    <a:pt x="15374" y="21600"/>
                  </a:cubicBezTo>
                  <a:lnTo>
                    <a:pt x="6129" y="21600"/>
                  </a:lnTo>
                  <a:close/>
                </a:path>
              </a:pathLst>
            </a:cu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Freeform 5"/>
            <p:cNvSpPr/>
            <p:nvPr/>
          </p:nvSpPr>
          <p:spPr>
            <a:xfrm>
              <a:off x="577532" y="0"/>
              <a:ext cx="547512" cy="485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6129" y="21600"/>
                  </a:moveTo>
                  <a:cubicBezTo>
                    <a:pt x="5634" y="21600"/>
                    <a:pt x="5028" y="21225"/>
                    <a:pt x="4808" y="20757"/>
                  </a:cubicBezTo>
                  <a:cubicBezTo>
                    <a:pt x="186" y="11674"/>
                    <a:pt x="186" y="11674"/>
                    <a:pt x="186" y="11674"/>
                  </a:cubicBezTo>
                  <a:cubicBezTo>
                    <a:pt x="-62" y="11175"/>
                    <a:pt x="-62" y="10425"/>
                    <a:pt x="186" y="9926"/>
                  </a:cubicBezTo>
                  <a:cubicBezTo>
                    <a:pt x="4808" y="843"/>
                    <a:pt x="4808" y="843"/>
                    <a:pt x="4808" y="843"/>
                  </a:cubicBezTo>
                  <a:cubicBezTo>
                    <a:pt x="5028" y="375"/>
                    <a:pt x="5634" y="0"/>
                    <a:pt x="6129" y="0"/>
                  </a:cubicBezTo>
                  <a:cubicBezTo>
                    <a:pt x="15374" y="0"/>
                    <a:pt x="15374" y="0"/>
                    <a:pt x="15374" y="0"/>
                  </a:cubicBezTo>
                  <a:cubicBezTo>
                    <a:pt x="15842" y="0"/>
                    <a:pt x="16448" y="375"/>
                    <a:pt x="16695" y="843"/>
                  </a:cubicBezTo>
                  <a:cubicBezTo>
                    <a:pt x="21318" y="9926"/>
                    <a:pt x="21318" y="9926"/>
                    <a:pt x="21318" y="9926"/>
                  </a:cubicBezTo>
                  <a:cubicBezTo>
                    <a:pt x="21538" y="10425"/>
                    <a:pt x="21538" y="11175"/>
                    <a:pt x="21318" y="11674"/>
                  </a:cubicBezTo>
                  <a:cubicBezTo>
                    <a:pt x="16695" y="20757"/>
                    <a:pt x="16695" y="20757"/>
                    <a:pt x="16695" y="20757"/>
                  </a:cubicBezTo>
                  <a:cubicBezTo>
                    <a:pt x="16448" y="21225"/>
                    <a:pt x="15842" y="21600"/>
                    <a:pt x="15374" y="21600"/>
                  </a:cubicBezTo>
                  <a:lnTo>
                    <a:pt x="6129" y="21600"/>
                  </a:lnTo>
                  <a:close/>
                </a:path>
              </a:pathLst>
            </a:cu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2" name="Content Placeholder 18"/>
          <p:cNvSpPr txBox="1">
            <a:spLocks noGrp="1"/>
          </p:cNvSpPr>
          <p:nvPr>
            <p:ph type="body" sz="quarter" idx="1"/>
          </p:nvPr>
        </p:nvSpPr>
        <p:spPr>
          <a:xfrm>
            <a:off x="767289" y="3383121"/>
            <a:ext cx="3582073" cy="279325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775" y="781058"/>
            <a:ext cx="7177973" cy="529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253591" y="76694"/>
            <a:ext cx="9849753" cy="1349673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latin typeface="Imprint MT Shadow"/>
                <a:ea typeface="Imprint MT Shadow"/>
                <a:cs typeface="Imprint MT Shadow"/>
                <a:sym typeface="Imprint MT Shadow"/>
              </a:defRPr>
            </a:lvl1pPr>
          </a:lstStyle>
          <a:p>
            <a:r>
              <a:t>TASK LIST</a:t>
            </a:r>
          </a:p>
        </p:txBody>
      </p:sp>
      <p:graphicFrame>
        <p:nvGraphicFramePr>
          <p:cNvPr id="156" name="Content Placeholder 3"/>
          <p:cNvGraphicFramePr/>
          <p:nvPr/>
        </p:nvGraphicFramePr>
        <p:xfrm>
          <a:off x="1106599" y="1799395"/>
          <a:ext cx="9996744" cy="362024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607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9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9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rgbClr val="FFFFFF"/>
                          </a:solidFill>
                        </a:rPr>
                        <a:t>Use Cases</a:t>
                      </a:r>
                    </a:p>
                  </a:txBody>
                  <a:tcPr marL="52597" marR="52597" marT="52597" marB="52597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rgbClr val="FFFFFF"/>
                          </a:solidFill>
                        </a:rPr>
                        <a:t>Use case Name</a:t>
                      </a:r>
                    </a:p>
                  </a:txBody>
                  <a:tcPr marL="52597" marR="52597" marT="52597" marB="52597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rgbClr val="FFFFFF"/>
                          </a:solidFill>
                        </a:rPr>
                        <a:t>Team Member Assigned</a:t>
                      </a:r>
                    </a:p>
                  </a:txBody>
                  <a:tcPr marL="52597" marR="52597" marT="52597" marB="52597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rgbClr val="FFFFFF"/>
                          </a:solidFill>
                        </a:rPr>
                        <a:t>Iteration (Due by)</a:t>
                      </a:r>
                    </a:p>
                  </a:txBody>
                  <a:tcPr marL="52597" marR="52597" marT="52597" marB="52597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/>
                        <a:t>UC1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SignUp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Rohith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/>
                        <a:t>UC2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Login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Rohith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/>
                        <a:t>UC3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Post Listing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Harsha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/>
                        <a:t>UC4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Search Flat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Anamika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/>
                        <a:t>UC4.1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Explore Furnished Apartments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Manideep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/>
                        <a:t>UC4.2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Explore Unfurnished Apartments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Manideep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/>
                        <a:t>UC5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Reset Password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Likith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/>
                        <a:t>UC6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Logout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Anamika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/>
                        <a:t>UC7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Forgot Password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Likith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3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xfrm>
            <a:off x="1289303" y="687665"/>
            <a:ext cx="9849753" cy="1349672"/>
          </a:xfrm>
          <a:prstGeom prst="rect">
            <a:avLst/>
          </a:prstGeom>
        </p:spPr>
        <p:txBody>
          <a:bodyPr anchor="b"/>
          <a:lstStyle>
            <a:lvl1pPr algn="ctr">
              <a:defRPr sz="5000">
                <a:latin typeface="Imprint MT Shadow"/>
                <a:ea typeface="Imprint MT Shadow"/>
                <a:cs typeface="Imprint MT Shadow"/>
                <a:sym typeface="Imprint MT Shadow"/>
              </a:defRPr>
            </a:lvl1pPr>
          </a:lstStyle>
          <a:p>
            <a:r>
              <a:t>PRESENTATION SUMMARY </a:t>
            </a:r>
          </a:p>
        </p:txBody>
      </p:sp>
      <p:sp>
        <p:nvSpPr>
          <p:cNvPr id="15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171122" y="2725000"/>
            <a:ext cx="9849753" cy="3032169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1600"/>
            </a:pPr>
            <a:r>
              <a:t>In conclusion, we reviewed the primary needs, available functions, and the structure of the application.</a:t>
            </a:r>
          </a:p>
          <a:p>
            <a:pPr marL="0" indent="0">
              <a:buSzTx/>
              <a:buNone/>
              <a:defRPr sz="1600" b="1"/>
            </a:pPr>
            <a:r>
              <a:t>Result or Take-aways: </a:t>
            </a:r>
          </a:p>
          <a:p>
            <a:pPr>
              <a:defRPr sz="1600"/>
            </a:pPr>
            <a:r>
              <a:t>One stop solution for students to search all housing options on/off campus.</a:t>
            </a:r>
          </a:p>
          <a:p>
            <a:pPr>
              <a:defRPr sz="1600"/>
            </a:pPr>
            <a:r>
              <a:t>Students can filter housing options based on their preference.</a:t>
            </a:r>
          </a:p>
          <a:p>
            <a:pPr>
              <a:defRPr sz="1600"/>
            </a:pPr>
            <a:r>
              <a:t>Hassle free communication between students and lease holder. </a:t>
            </a:r>
          </a:p>
          <a:p>
            <a:pPr>
              <a:defRPr sz="1600"/>
            </a:pPr>
            <a:r>
              <a:t>Students can get clear understanding of the flat. </a:t>
            </a:r>
          </a:p>
          <a:p>
            <a:pPr>
              <a:defRPr sz="1600"/>
            </a:pPr>
            <a:r>
              <a:t>Simple and efficient way of posting the availability of the flat.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raphic 5" descr="Graphic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9" y="1370991"/>
            <a:ext cx="3506257" cy="350625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xfrm>
            <a:off x="5214730" y="1445775"/>
            <a:ext cx="5877341" cy="3342435"/>
          </a:xfrm>
          <a:prstGeom prst="rect">
            <a:avLst/>
          </a:prstGeom>
        </p:spPr>
        <p:txBody>
          <a:bodyPr/>
          <a:lstStyle>
            <a:lvl1pPr algn="ctr">
              <a:defRPr sz="9600">
                <a:latin typeface="Imprint MT Shadow"/>
                <a:ea typeface="Imprint MT Shadow"/>
                <a:cs typeface="Imprint MT Shadow"/>
                <a:sym typeface="Imprint MT Shadow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xfrm>
            <a:off x="477078" y="516834"/>
            <a:ext cx="3100136" cy="2103877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Imprint MT Shadow"/>
                <a:ea typeface="Imprint MT Shadow"/>
                <a:cs typeface="Imprint MT Shadow"/>
                <a:sym typeface="Imprint MT Shadow"/>
              </a:defRPr>
            </a:lvl1pPr>
          </a:lstStyle>
          <a:p>
            <a:r>
              <a:t>AGENDA</a:t>
            </a:r>
          </a:p>
        </p:txBody>
      </p:sp>
      <p:sp>
        <p:nvSpPr>
          <p:cNvPr id="11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92370" y="2736574"/>
            <a:ext cx="3084846" cy="3366047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  <a:defRPr sz="1100">
                <a:latin typeface="Imprint MT Shadow"/>
                <a:ea typeface="Imprint MT Shadow"/>
                <a:cs typeface="Imprint MT Shadow"/>
                <a:sym typeface="Imprint MT Shadow"/>
              </a:defRPr>
            </a:pPr>
            <a:r>
              <a:t>PROJECT DESCRIPTION</a:t>
            </a:r>
          </a:p>
          <a:p>
            <a:pPr>
              <a:buFontTx/>
              <a:buChar char="▪"/>
              <a:defRPr sz="1100">
                <a:latin typeface="Imprint MT Shadow"/>
                <a:ea typeface="Imprint MT Shadow"/>
                <a:cs typeface="Imprint MT Shadow"/>
                <a:sym typeface="Imprint MT Shadow"/>
              </a:defRPr>
            </a:pPr>
            <a:r>
              <a:t>PROJECT REQUIREMENTS</a:t>
            </a:r>
          </a:p>
          <a:p>
            <a:pPr>
              <a:buFontTx/>
              <a:buChar char="▪"/>
              <a:defRPr sz="1100">
                <a:latin typeface="Imprint MT Shadow"/>
                <a:ea typeface="Imprint MT Shadow"/>
                <a:cs typeface="Imprint MT Shadow"/>
                <a:sym typeface="Imprint MT Shadow"/>
              </a:defRPr>
            </a:pPr>
            <a:r>
              <a:t>USE CASES</a:t>
            </a:r>
          </a:p>
          <a:p>
            <a:pPr>
              <a:buFontTx/>
              <a:buChar char="▪"/>
              <a:defRPr sz="1100">
                <a:latin typeface="Imprint MT Shadow"/>
                <a:ea typeface="Imprint MT Shadow"/>
                <a:cs typeface="Imprint MT Shadow"/>
                <a:sym typeface="Imprint MT Shadow"/>
              </a:defRPr>
            </a:pPr>
            <a:r>
              <a:t>HIGH LEVEL USE CASES</a:t>
            </a:r>
          </a:p>
          <a:p>
            <a:pPr>
              <a:buFontTx/>
              <a:buChar char="▪"/>
              <a:defRPr sz="1100">
                <a:latin typeface="Imprint MT Shadow"/>
                <a:ea typeface="Imprint MT Shadow"/>
                <a:cs typeface="Imprint MT Shadow"/>
                <a:sym typeface="Imprint MT Shadow"/>
              </a:defRPr>
            </a:pPr>
            <a:r>
              <a:t>USE CASE DIAGRAM</a:t>
            </a:r>
          </a:p>
          <a:p>
            <a:pPr>
              <a:buFontTx/>
              <a:buChar char="▪"/>
              <a:defRPr sz="1100">
                <a:latin typeface="Imprint MT Shadow"/>
                <a:ea typeface="Imprint MT Shadow"/>
                <a:cs typeface="Imprint MT Shadow"/>
                <a:sym typeface="Imprint MT Shadow"/>
              </a:defRPr>
            </a:pPr>
            <a:r>
              <a:t>REQUIREMENT TO USE CASE MATRIX</a:t>
            </a:r>
          </a:p>
          <a:p>
            <a:pPr>
              <a:buFontTx/>
              <a:buChar char="▪"/>
              <a:defRPr sz="1100">
                <a:latin typeface="Imprint MT Shadow"/>
                <a:ea typeface="Imprint MT Shadow"/>
                <a:cs typeface="Imprint MT Shadow"/>
                <a:sym typeface="Imprint MT Shadow"/>
              </a:defRPr>
            </a:pPr>
            <a:r>
              <a:t>INCREMENT MATRIX</a:t>
            </a:r>
          </a:p>
          <a:p>
            <a:pPr>
              <a:buFontTx/>
              <a:buChar char="▪"/>
              <a:defRPr sz="1100">
                <a:latin typeface="Imprint MT Shadow"/>
                <a:ea typeface="Imprint MT Shadow"/>
                <a:cs typeface="Imprint MT Shadow"/>
                <a:sym typeface="Imprint MT Shadow"/>
              </a:defRPr>
            </a:pPr>
            <a:r>
              <a:t>DOMAIN DIAGRAM</a:t>
            </a:r>
          </a:p>
          <a:p>
            <a:pPr>
              <a:buFontTx/>
              <a:buChar char="▪"/>
              <a:defRPr sz="1100">
                <a:latin typeface="Imprint MT Shadow"/>
                <a:ea typeface="Imprint MT Shadow"/>
                <a:cs typeface="Imprint MT Shadow"/>
                <a:sym typeface="Imprint MT Shadow"/>
              </a:defRPr>
            </a:pPr>
            <a:r>
              <a:t>TASK LIST</a:t>
            </a:r>
          </a:p>
          <a:p>
            <a:pPr>
              <a:buFontTx/>
              <a:buChar char="▪"/>
              <a:defRPr sz="1100">
                <a:latin typeface="Imprint MT Shadow"/>
                <a:ea typeface="Imprint MT Shadow"/>
                <a:cs typeface="Imprint MT Shadow"/>
                <a:sym typeface="Imprint MT Shadow"/>
              </a:defRPr>
            </a:pPr>
            <a:r>
              <a:t>PRESENTATION SUMMARY</a:t>
            </a:r>
          </a:p>
        </p:txBody>
      </p:sp>
      <p:pic>
        <p:nvPicPr>
          <p:cNvPr id="111" name="Picture 104" descr="Picture 104"/>
          <p:cNvPicPr>
            <a:picLocks noChangeAspect="1"/>
          </p:cNvPicPr>
          <p:nvPr/>
        </p:nvPicPr>
        <p:blipFill>
          <a:blip r:embed="rId2"/>
          <a:srcRect l="5647" r="5647"/>
          <a:stretch>
            <a:fillRect/>
          </a:stretch>
        </p:blipFill>
        <p:spPr>
          <a:xfrm>
            <a:off x="4075043" y="9"/>
            <a:ext cx="8111273" cy="6857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Rectangle 9"/>
          <p:cNvSpPr/>
          <p:nvPr/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7" name="Group 11"/>
          <p:cNvGrpSpPr/>
          <p:nvPr/>
        </p:nvGrpSpPr>
        <p:grpSpPr>
          <a:xfrm>
            <a:off x="769225" y="681628"/>
            <a:ext cx="1125045" cy="847207"/>
            <a:chOff x="0" y="0"/>
            <a:chExt cx="1125043" cy="847206"/>
          </a:xfrm>
        </p:grpSpPr>
        <p:sp>
          <p:nvSpPr>
            <p:cNvPr id="115" name="Freeform 5"/>
            <p:cNvSpPr/>
            <p:nvPr/>
          </p:nvSpPr>
          <p:spPr>
            <a:xfrm>
              <a:off x="0" y="251826"/>
              <a:ext cx="671695" cy="595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6129" y="21600"/>
                  </a:moveTo>
                  <a:cubicBezTo>
                    <a:pt x="5634" y="21600"/>
                    <a:pt x="5028" y="21225"/>
                    <a:pt x="4808" y="20757"/>
                  </a:cubicBezTo>
                  <a:cubicBezTo>
                    <a:pt x="186" y="11674"/>
                    <a:pt x="186" y="11674"/>
                    <a:pt x="186" y="11674"/>
                  </a:cubicBezTo>
                  <a:cubicBezTo>
                    <a:pt x="-62" y="11175"/>
                    <a:pt x="-62" y="10425"/>
                    <a:pt x="186" y="9926"/>
                  </a:cubicBezTo>
                  <a:cubicBezTo>
                    <a:pt x="4808" y="843"/>
                    <a:pt x="4808" y="843"/>
                    <a:pt x="4808" y="843"/>
                  </a:cubicBezTo>
                  <a:cubicBezTo>
                    <a:pt x="5028" y="375"/>
                    <a:pt x="5634" y="0"/>
                    <a:pt x="6129" y="0"/>
                  </a:cubicBezTo>
                  <a:cubicBezTo>
                    <a:pt x="15374" y="0"/>
                    <a:pt x="15374" y="0"/>
                    <a:pt x="15374" y="0"/>
                  </a:cubicBezTo>
                  <a:cubicBezTo>
                    <a:pt x="15842" y="0"/>
                    <a:pt x="16448" y="375"/>
                    <a:pt x="16695" y="843"/>
                  </a:cubicBezTo>
                  <a:cubicBezTo>
                    <a:pt x="21318" y="9926"/>
                    <a:pt x="21318" y="9926"/>
                    <a:pt x="21318" y="9926"/>
                  </a:cubicBezTo>
                  <a:cubicBezTo>
                    <a:pt x="21538" y="10425"/>
                    <a:pt x="21538" y="11175"/>
                    <a:pt x="21318" y="11674"/>
                  </a:cubicBezTo>
                  <a:cubicBezTo>
                    <a:pt x="16695" y="20757"/>
                    <a:pt x="16695" y="20757"/>
                    <a:pt x="16695" y="20757"/>
                  </a:cubicBezTo>
                  <a:cubicBezTo>
                    <a:pt x="16448" y="21225"/>
                    <a:pt x="15842" y="21600"/>
                    <a:pt x="15374" y="21600"/>
                  </a:cubicBezTo>
                  <a:lnTo>
                    <a:pt x="6129" y="21600"/>
                  </a:lnTo>
                  <a:close/>
                </a:path>
              </a:pathLst>
            </a:cu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Freeform 5"/>
            <p:cNvSpPr/>
            <p:nvPr/>
          </p:nvSpPr>
          <p:spPr>
            <a:xfrm>
              <a:off x="577532" y="0"/>
              <a:ext cx="547512" cy="485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6129" y="21600"/>
                  </a:moveTo>
                  <a:cubicBezTo>
                    <a:pt x="5634" y="21600"/>
                    <a:pt x="5028" y="21225"/>
                    <a:pt x="4808" y="20757"/>
                  </a:cubicBezTo>
                  <a:cubicBezTo>
                    <a:pt x="186" y="11674"/>
                    <a:pt x="186" y="11674"/>
                    <a:pt x="186" y="11674"/>
                  </a:cubicBezTo>
                  <a:cubicBezTo>
                    <a:pt x="-62" y="11175"/>
                    <a:pt x="-62" y="10425"/>
                    <a:pt x="186" y="9926"/>
                  </a:cubicBezTo>
                  <a:cubicBezTo>
                    <a:pt x="4808" y="843"/>
                    <a:pt x="4808" y="843"/>
                    <a:pt x="4808" y="843"/>
                  </a:cubicBezTo>
                  <a:cubicBezTo>
                    <a:pt x="5028" y="375"/>
                    <a:pt x="5634" y="0"/>
                    <a:pt x="6129" y="0"/>
                  </a:cubicBezTo>
                  <a:cubicBezTo>
                    <a:pt x="15374" y="0"/>
                    <a:pt x="15374" y="0"/>
                    <a:pt x="15374" y="0"/>
                  </a:cubicBezTo>
                  <a:cubicBezTo>
                    <a:pt x="15842" y="0"/>
                    <a:pt x="16448" y="375"/>
                    <a:pt x="16695" y="843"/>
                  </a:cubicBezTo>
                  <a:cubicBezTo>
                    <a:pt x="21318" y="9926"/>
                    <a:pt x="21318" y="9926"/>
                    <a:pt x="21318" y="9926"/>
                  </a:cubicBezTo>
                  <a:cubicBezTo>
                    <a:pt x="21538" y="10425"/>
                    <a:pt x="21538" y="11175"/>
                    <a:pt x="21318" y="11674"/>
                  </a:cubicBezTo>
                  <a:cubicBezTo>
                    <a:pt x="16695" y="20757"/>
                    <a:pt x="16695" y="20757"/>
                    <a:pt x="16695" y="20757"/>
                  </a:cubicBezTo>
                  <a:cubicBezTo>
                    <a:pt x="16448" y="21225"/>
                    <a:pt x="15842" y="21600"/>
                    <a:pt x="15374" y="21600"/>
                  </a:cubicBezTo>
                  <a:lnTo>
                    <a:pt x="6129" y="21600"/>
                  </a:lnTo>
                  <a:close/>
                </a:path>
              </a:pathLst>
            </a:cu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767289" y="1166931"/>
            <a:ext cx="3582073" cy="427971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  <a:latin typeface="Imprint MT Shadow"/>
                <a:ea typeface="Imprint MT Shadow"/>
                <a:cs typeface="Imprint MT Shadow"/>
                <a:sym typeface="Imprint MT Shadow"/>
              </a:defRPr>
            </a:lvl1pPr>
          </a:lstStyle>
          <a:p>
            <a:r>
              <a:t>PROJECT DESCRIPTION</a:t>
            </a:r>
          </a:p>
        </p:txBody>
      </p:sp>
      <p:sp>
        <p:nvSpPr>
          <p:cNvPr id="11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573864" y="1166933"/>
            <a:ext cx="5716989" cy="4279709"/>
          </a:xfrm>
          <a:prstGeom prst="rect">
            <a:avLst/>
          </a:prstGeom>
        </p:spPr>
        <p:txBody>
          <a:bodyPr anchor="ctr"/>
          <a:lstStyle/>
          <a:p>
            <a:pPr marL="221742" indent="-221742" defTabSz="886968">
              <a:spcBef>
                <a:spcPts val="900"/>
              </a:spcBef>
              <a:defRPr sz="1940">
                <a:latin typeface="Seaford"/>
                <a:ea typeface="Seaford"/>
                <a:cs typeface="Seaford"/>
                <a:sym typeface="Seaford"/>
              </a:defRPr>
            </a:pPr>
            <a:r>
              <a:t>The main aim of this application is to help current and prospective student/staff of university to find the best available housing/accommodation options on and off campus near the university. </a:t>
            </a:r>
          </a:p>
          <a:p>
            <a:pPr marL="221742" indent="-221742" defTabSz="886968">
              <a:spcBef>
                <a:spcPts val="900"/>
              </a:spcBef>
              <a:defRPr sz="1940">
                <a:latin typeface="Seaford"/>
                <a:ea typeface="Seaford"/>
                <a:cs typeface="Seaford"/>
                <a:sym typeface="Seaford"/>
              </a:defRPr>
            </a:pPr>
            <a:r>
              <a:t>This app is a rental-based application which provides owners of the house to post the availability and allows the student/staff, who are searching for a place, to browse through the different housing options. </a:t>
            </a:r>
          </a:p>
          <a:p>
            <a:pPr marL="221742" indent="-221742" defTabSz="886968">
              <a:spcBef>
                <a:spcPts val="900"/>
              </a:spcBef>
              <a:defRPr sz="1940">
                <a:latin typeface="Seaford"/>
                <a:ea typeface="Seaford"/>
                <a:cs typeface="Seaford"/>
                <a:sym typeface="Seaford"/>
              </a:defRPr>
            </a:pPr>
            <a:r>
              <a:t>This app also helps international students to ease their way in finding accommodation and gather all the options before entering the country itself.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347312" y="-44515"/>
            <a:ext cx="9849753" cy="1349673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latin typeface="Baskerville Old Face"/>
                <a:ea typeface="Baskerville Old Face"/>
                <a:cs typeface="Baskerville Old Face"/>
                <a:sym typeface="Baskerville Old Face"/>
              </a:defRPr>
            </a:lvl1pPr>
          </a:lstStyle>
          <a:p>
            <a:r>
              <a:t>PROJECT REQUIREMENTS</a:t>
            </a:r>
          </a:p>
        </p:txBody>
      </p:sp>
      <p:graphicFrame>
        <p:nvGraphicFramePr>
          <p:cNvPr id="122" name="Content Placeholder 5"/>
          <p:cNvGraphicFramePr/>
          <p:nvPr/>
        </p:nvGraphicFramePr>
        <p:xfrm>
          <a:off x="1347313" y="1482571"/>
          <a:ext cx="9849750" cy="4506057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891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7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Req ID</a:t>
                      </a:r>
                    </a:p>
                  </a:txBody>
                  <a:tcPr marL="9540" marR="9540" marT="9540" marB="9540" anchor="b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Requirement Statement</a:t>
                      </a:r>
                    </a:p>
                  </a:txBody>
                  <a:tcPr marL="9540" marR="9540" marT="9540" marB="954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Line Reference</a:t>
                      </a:r>
                    </a:p>
                  </a:txBody>
                  <a:tcPr marL="9540" marR="9540" marT="9540" marB="954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R1</a:t>
                      </a:r>
                    </a:p>
                  </a:txBody>
                  <a:tcPr marL="9540" marR="9540" marT="9540" marB="95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389" algn="just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</a:t>
                      </a:r>
                      <a:r>
                        <a:rPr spc="190"/>
                        <a:t> </a:t>
                      </a:r>
                      <a:r>
                        <a:t>system</a:t>
                      </a:r>
                      <a:r>
                        <a:rPr spc="200"/>
                        <a:t> </a:t>
                      </a:r>
                      <a:r>
                        <a:t>shall</a:t>
                      </a:r>
                      <a:r>
                        <a:rPr spc="205"/>
                        <a:t> </a:t>
                      </a:r>
                      <a:r>
                        <a:t>provide</a:t>
                      </a:r>
                      <a:r>
                        <a:rPr spc="215"/>
                        <a:t> </a:t>
                      </a:r>
                      <a:r>
                        <a:t>a</a:t>
                      </a:r>
                      <a:r>
                        <a:rPr spc="180"/>
                        <a:t> </a:t>
                      </a:r>
                      <a:r>
                        <a:t>form</a:t>
                      </a:r>
                      <a:r>
                        <a:rPr spc="230"/>
                        <a:t> </a:t>
                      </a:r>
                      <a:r>
                        <a:t>with</a:t>
                      </a:r>
                      <a:r>
                        <a:rPr spc="195"/>
                        <a:t> </a:t>
                      </a:r>
                      <a:r>
                        <a:t>the</a:t>
                      </a:r>
                      <a:r>
                        <a:rPr spc="175"/>
                        <a:t> </a:t>
                      </a:r>
                      <a:r>
                        <a:t>fields</a:t>
                      </a:r>
                      <a:r>
                        <a:rPr spc="195"/>
                        <a:t> </a:t>
                      </a:r>
                      <a:r>
                        <a:t>UTA</a:t>
                      </a:r>
                      <a:r>
                        <a:rPr spc="190"/>
                        <a:t> </a:t>
                      </a:r>
                      <a:r>
                        <a:t>ID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05" marR="59055" indent="70484" algn="just">
                        <a:lnSpc>
                          <a:spcPts val="13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Name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 </a:t>
                      </a:r>
                      <a:r>
                        <a:t>Mav ID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 </a:t>
                      </a:r>
                      <a:r>
                        <a:t>phone number 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 </a:t>
                      </a:r>
                      <a:r>
                        <a:t>password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 </a:t>
                      </a:r>
                      <a:r>
                        <a:t>confirm password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4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course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 </a:t>
                      </a:r>
                      <a:r>
                        <a:t>start semester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 </a:t>
                      </a:r>
                      <a:r>
                        <a:t>preferences which will include room</a:t>
                      </a:r>
                      <a:r>
                        <a:rPr spc="4"/>
                        <a:t> </a:t>
                      </a:r>
                      <a:r>
                        <a:t>preference</a:t>
                      </a:r>
                      <a:r>
                        <a:rPr spc="19"/>
                        <a:t> </a:t>
                      </a:r>
                      <a:r>
                        <a:t>for</a:t>
                      </a:r>
                      <a:r>
                        <a:rPr spc="-4"/>
                        <a:t> </a:t>
                      </a:r>
                      <a:r>
                        <a:t>the</a:t>
                      </a:r>
                      <a:r>
                        <a:rPr spc="-15"/>
                        <a:t> </a:t>
                      </a:r>
                      <a:r>
                        <a:t>new</a:t>
                      </a:r>
                      <a:r>
                        <a:rPr spc="-15"/>
                        <a:t> </a:t>
                      </a:r>
                      <a:r>
                        <a:t>user</a:t>
                      </a:r>
                      <a:r>
                        <a:rPr spc="35"/>
                        <a:t> </a:t>
                      </a:r>
                      <a:r>
                        <a:t>to</a:t>
                      </a:r>
                      <a:r>
                        <a:rPr spc="-25"/>
                        <a:t> </a:t>
                      </a:r>
                      <a:r>
                        <a:t>sign</a:t>
                      </a:r>
                      <a:r>
                        <a:rPr spc="30"/>
                        <a:t> </a:t>
                      </a:r>
                      <a:r>
                        <a:t>up.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/>
                      </a:pPr>
                      <a:r>
                        <a:t> 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algn="l">
                        <a:defRPr sz="1100" b="1"/>
                      </a:pPr>
                      <a:r>
                        <a:t> 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84455" algn="l">
                        <a:defRPr sz="1100" b="1">
                          <a:solidFill>
                            <a:srgbClr val="080808"/>
                          </a:solidFill>
                        </a:defRPr>
                      </a:pPr>
                      <a:r>
                        <a:t>14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85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rPr b="0"/>
                        <a:t>15-17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R2</a:t>
                      </a:r>
                    </a:p>
                  </a:txBody>
                  <a:tcPr marL="9540" marR="9540" marT="9540" marB="95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72389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</a:t>
                      </a:r>
                      <a:r>
                        <a:rPr spc="55"/>
                        <a:t> </a:t>
                      </a:r>
                      <a:r>
                        <a:t>system</a:t>
                      </a:r>
                      <a:r>
                        <a:rPr spc="120"/>
                        <a:t> </a:t>
                      </a:r>
                      <a:r>
                        <a:t>shall</a:t>
                      </a:r>
                      <a:r>
                        <a:rPr spc="100"/>
                        <a:t> </a:t>
                      </a:r>
                      <a:r>
                        <a:t>provide</a:t>
                      </a:r>
                      <a:r>
                        <a:rPr spc="55"/>
                        <a:t> </a:t>
                      </a:r>
                      <a:r>
                        <a:t>the</a:t>
                      </a:r>
                      <a:r>
                        <a:rPr spc="50"/>
                        <a:t> </a:t>
                      </a:r>
                      <a:r>
                        <a:t>authenticated</a:t>
                      </a:r>
                      <a:r>
                        <a:rPr spc="205"/>
                        <a:t> </a:t>
                      </a:r>
                      <a:r>
                        <a:t>user</a:t>
                      </a:r>
                      <a:r>
                        <a:rPr spc="45"/>
                        <a:t> </a:t>
                      </a:r>
                      <a:r>
                        <a:t>to</a:t>
                      </a:r>
                      <a:r>
                        <a:rPr spc="100"/>
                        <a:t> </a:t>
                      </a:r>
                      <a:r>
                        <a:t>login</a:t>
                      </a:r>
                      <a:r>
                        <a:rPr spc="120"/>
                        <a:t> </a:t>
                      </a:r>
                      <a:r>
                        <a:t>to</a:t>
                      </a:r>
                      <a:r>
                        <a:rPr spc="39"/>
                        <a:t> </a:t>
                      </a:r>
                      <a:r>
                        <a:t>the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71755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app.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84455" algn="l">
                        <a:lnSpc>
                          <a:spcPts val="1200"/>
                        </a:lnSpc>
                        <a:defRPr sz="1100" b="1">
                          <a:solidFill>
                            <a:srgbClr val="080808"/>
                          </a:solidFill>
                        </a:defRPr>
                      </a:pPr>
                      <a:r>
                        <a:t>14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85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rPr b="0"/>
                        <a:t>15-17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R3</a:t>
                      </a:r>
                    </a:p>
                  </a:txBody>
                  <a:tcPr marL="9540" marR="9540" marT="9540" marB="95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389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</a:t>
                      </a:r>
                      <a:r>
                        <a:rPr spc="95"/>
                        <a:t> </a:t>
                      </a:r>
                      <a:r>
                        <a:t>system</a:t>
                      </a:r>
                      <a:r>
                        <a:rPr spc="104"/>
                        <a:t> </a:t>
                      </a:r>
                      <a:r>
                        <a:t>shall</a:t>
                      </a:r>
                      <a:r>
                        <a:rPr spc="150"/>
                        <a:t> </a:t>
                      </a:r>
                      <a:r>
                        <a:t>provide</a:t>
                      </a:r>
                      <a:r>
                        <a:rPr spc="150"/>
                        <a:t> </a:t>
                      </a:r>
                      <a:r>
                        <a:t>the</a:t>
                      </a:r>
                      <a:r>
                        <a:rPr spc="100"/>
                        <a:t> </a:t>
                      </a:r>
                      <a:r>
                        <a:t>user</a:t>
                      </a:r>
                      <a:r>
                        <a:rPr spc="95"/>
                        <a:t> </a:t>
                      </a:r>
                      <a:r>
                        <a:t>to</a:t>
                      </a:r>
                      <a:r>
                        <a:rPr spc="90"/>
                        <a:t> </a:t>
                      </a:r>
                      <a:r>
                        <a:t>either</a:t>
                      </a:r>
                      <a:r>
                        <a:rPr spc="125"/>
                        <a:t> </a:t>
                      </a:r>
                      <a:r>
                        <a:t>post</a:t>
                      </a:r>
                      <a:r>
                        <a:rPr spc="79"/>
                        <a:t> </a:t>
                      </a:r>
                      <a:r>
                        <a:t>a</a:t>
                      </a:r>
                      <a:r>
                        <a:rPr spc="110"/>
                        <a:t> </a:t>
                      </a:r>
                      <a:r>
                        <a:t>listing</a:t>
                      </a:r>
                      <a:r>
                        <a:rPr spc="95"/>
                        <a:t> </a:t>
                      </a:r>
                      <a:r>
                        <a:t>or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72389" algn="l">
                        <a:lnSpc>
                          <a:spcPts val="13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search</a:t>
                      </a:r>
                      <a:r>
                        <a:rPr spc="-35"/>
                        <a:t> </a:t>
                      </a:r>
                      <a:r>
                        <a:t>flats.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27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-30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28-31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R4</a:t>
                      </a:r>
                    </a:p>
                  </a:txBody>
                  <a:tcPr marL="9540" marR="9540" marT="9540" marB="95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785" indent="70484" algn="just">
                        <a:lnSpc>
                          <a:spcPct val="1030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 lessor shall provide the user to post the details of the</a:t>
                      </a:r>
                      <a:r>
                        <a:rPr spc="4"/>
                        <a:t> </a:t>
                      </a:r>
                      <a:r>
                        <a:t>house by giving the mandatory information like Apartment</a:t>
                      </a:r>
                      <a:r>
                        <a:rPr spc="4"/>
                        <a:t> </a:t>
                      </a:r>
                      <a:r>
                        <a:t>Description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190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Rent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190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Phone</a:t>
                      </a:r>
                      <a:r>
                        <a:rPr spc="170"/>
                        <a:t> </a:t>
                      </a:r>
                      <a:r>
                        <a:t>Number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145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Email</a:t>
                      </a:r>
                      <a:r>
                        <a:rPr spc="255"/>
                        <a:t> </a:t>
                      </a:r>
                      <a:r>
                        <a:t>ID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164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and</a:t>
                      </a:r>
                      <a:r>
                        <a:rPr spc="195"/>
                        <a:t> </a:t>
                      </a:r>
                      <a:r>
                        <a:t>Type</a:t>
                      </a:r>
                      <a:r>
                        <a:rPr spc="180"/>
                        <a:t> </a:t>
                      </a:r>
                      <a:r>
                        <a:t>of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74294" algn="l">
                        <a:lnSpc>
                          <a:spcPts val="13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Room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27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-30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31-34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R5</a:t>
                      </a:r>
                    </a:p>
                  </a:txBody>
                  <a:tcPr marL="9540" marR="9540" marT="9540" marB="95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389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</a:t>
                      </a:r>
                      <a:r>
                        <a:rPr spc="-50"/>
                        <a:t> </a:t>
                      </a:r>
                      <a:r>
                        <a:t>system shall</a:t>
                      </a:r>
                      <a:r>
                        <a:rPr spc="4"/>
                        <a:t> </a:t>
                      </a:r>
                      <a:r>
                        <a:t>allow</a:t>
                      </a:r>
                      <a:r>
                        <a:rPr spc="-25"/>
                        <a:t> </a:t>
                      </a:r>
                      <a:r>
                        <a:t>the</a:t>
                      </a:r>
                      <a:r>
                        <a:rPr spc="-30"/>
                        <a:t> </a:t>
                      </a:r>
                      <a:r>
                        <a:t>user</a:t>
                      </a:r>
                      <a:r>
                        <a:rPr spc="-19"/>
                        <a:t> </a:t>
                      </a:r>
                      <a:r>
                        <a:t>to</a:t>
                      </a:r>
                      <a:r>
                        <a:rPr spc="-45"/>
                        <a:t> </a:t>
                      </a:r>
                      <a:r>
                        <a:t>view</a:t>
                      </a:r>
                      <a:r>
                        <a:rPr spc="-25"/>
                        <a:t> </a:t>
                      </a:r>
                      <a:r>
                        <a:t>their</a:t>
                      </a:r>
                      <a:r>
                        <a:rPr spc="-15"/>
                        <a:t> </a:t>
                      </a:r>
                      <a:r>
                        <a:t>post</a:t>
                      </a:r>
                      <a:r>
                        <a:rPr spc="-19"/>
                        <a:t> </a:t>
                      </a:r>
                      <a:r>
                        <a:t>listing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8105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19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t>21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R6</a:t>
                      </a:r>
                    </a:p>
                  </a:txBody>
                  <a:tcPr marL="9540" marR="9540" marT="9540" marB="95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72389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</a:t>
                      </a:r>
                      <a:r>
                        <a:rPr spc="-60"/>
                        <a:t> </a:t>
                      </a:r>
                      <a:r>
                        <a:t>system</a:t>
                      </a:r>
                      <a:r>
                        <a:rPr spc="-30"/>
                        <a:t> </a:t>
                      </a:r>
                      <a:r>
                        <a:t>shall</a:t>
                      </a:r>
                      <a:r>
                        <a:rPr spc="-25"/>
                        <a:t> </a:t>
                      </a:r>
                      <a:r>
                        <a:t>allow</a:t>
                      </a:r>
                      <a:r>
                        <a:rPr spc="-19"/>
                        <a:t> </a:t>
                      </a:r>
                      <a:r>
                        <a:t>lessor</a:t>
                      </a:r>
                      <a:r>
                        <a:rPr spc="-25"/>
                        <a:t> </a:t>
                      </a:r>
                      <a:r>
                        <a:t>to</a:t>
                      </a:r>
                      <a:r>
                        <a:rPr spc="-55"/>
                        <a:t> </a:t>
                      </a:r>
                      <a:r>
                        <a:t>modify</a:t>
                      </a:r>
                      <a:r>
                        <a:rPr spc="15"/>
                        <a:t> </a:t>
                      </a:r>
                      <a:r>
                        <a:t>listing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78105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19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4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22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R7</a:t>
                      </a:r>
                    </a:p>
                  </a:txBody>
                  <a:tcPr marL="9540" marR="9540" marT="9540" marB="95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389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</a:t>
                      </a:r>
                      <a:r>
                        <a:rPr spc="-39"/>
                        <a:t> </a:t>
                      </a:r>
                      <a:r>
                        <a:t>system</a:t>
                      </a:r>
                      <a:r>
                        <a:rPr spc="-15"/>
                        <a:t> </a:t>
                      </a:r>
                      <a:r>
                        <a:t>shall</a:t>
                      </a:r>
                      <a:r>
                        <a:rPr spc="-4"/>
                        <a:t> </a:t>
                      </a:r>
                      <a:r>
                        <a:t>allow</a:t>
                      </a:r>
                      <a:r>
                        <a:rPr spc="-39"/>
                        <a:t> </a:t>
                      </a:r>
                      <a:r>
                        <a:t>the</a:t>
                      </a:r>
                      <a:r>
                        <a:rPr spc="-30"/>
                        <a:t> </a:t>
                      </a:r>
                      <a:r>
                        <a:t>lessor</a:t>
                      </a:r>
                      <a:r>
                        <a:rPr spc="-9"/>
                        <a:t> </a:t>
                      </a:r>
                      <a:r>
                        <a:t>to</a:t>
                      </a:r>
                      <a:r>
                        <a:rPr spc="-65"/>
                        <a:t> </a:t>
                      </a:r>
                      <a:r>
                        <a:t>delete</a:t>
                      </a:r>
                      <a:r>
                        <a:rPr spc="-4"/>
                        <a:t> </a:t>
                      </a:r>
                      <a:r>
                        <a:t>the</a:t>
                      </a:r>
                      <a:r>
                        <a:rPr spc="-45"/>
                        <a:t> </a:t>
                      </a:r>
                      <a:r>
                        <a:t>listing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8105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19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4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23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R8</a:t>
                      </a:r>
                    </a:p>
                  </a:txBody>
                  <a:tcPr marL="9540" marR="9540" marT="9540" marB="95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72389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</a:t>
                      </a:r>
                      <a:r>
                        <a:rPr spc="-15"/>
                        <a:t> </a:t>
                      </a:r>
                      <a:r>
                        <a:t>system</a:t>
                      </a:r>
                      <a:r>
                        <a:rPr spc="35"/>
                        <a:t> </a:t>
                      </a:r>
                      <a:r>
                        <a:t>shall</a:t>
                      </a:r>
                      <a:r>
                        <a:rPr spc="19"/>
                        <a:t> </a:t>
                      </a:r>
                      <a:r>
                        <a:t>allow the</a:t>
                      </a:r>
                      <a:r>
                        <a:rPr spc="-15"/>
                        <a:t> </a:t>
                      </a:r>
                      <a:r>
                        <a:t>user to</a:t>
                      </a:r>
                      <a:r>
                        <a:rPr spc="-25"/>
                        <a:t> </a:t>
                      </a:r>
                      <a:r>
                        <a:t>choose</a:t>
                      </a:r>
                      <a:r>
                        <a:rPr spc="70"/>
                        <a:t> </a:t>
                      </a:r>
                      <a:r>
                        <a:t>between</a:t>
                      </a:r>
                      <a:r>
                        <a:rPr spc="30"/>
                        <a:t> </a:t>
                      </a:r>
                      <a:r>
                        <a:t>furnished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71755" algn="l">
                        <a:lnSpc>
                          <a:spcPts val="13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or</a:t>
                      </a:r>
                      <a:r>
                        <a:rPr spc="-25"/>
                        <a:t> </a:t>
                      </a:r>
                      <a:r>
                        <a:t>unfurnished</a:t>
                      </a:r>
                      <a:r>
                        <a:rPr spc="9"/>
                        <a:t> </a:t>
                      </a:r>
                      <a:r>
                        <a:t>options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27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-30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31-34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R9</a:t>
                      </a:r>
                    </a:p>
                  </a:txBody>
                  <a:tcPr marL="9540" marR="9540" marT="9540" marB="95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389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</a:t>
                      </a:r>
                      <a:r>
                        <a:rPr spc="205"/>
                        <a:t> </a:t>
                      </a:r>
                      <a:r>
                        <a:t>system</a:t>
                      </a:r>
                      <a:r>
                        <a:rPr spc="209"/>
                        <a:t> </a:t>
                      </a:r>
                      <a:r>
                        <a:t>shall</a:t>
                      </a:r>
                      <a:r>
                        <a:rPr spc="250"/>
                        <a:t> </a:t>
                      </a:r>
                      <a:r>
                        <a:t>allow</a:t>
                      </a:r>
                      <a:r>
                        <a:rPr spc="205"/>
                        <a:t> </a:t>
                      </a:r>
                      <a:r>
                        <a:t>the</a:t>
                      </a:r>
                      <a:r>
                        <a:rPr spc="164"/>
                        <a:t> </a:t>
                      </a:r>
                      <a:r>
                        <a:t>authenticated</a:t>
                      </a:r>
                      <a:r>
                        <a:rPr spc="285"/>
                        <a:t> </a:t>
                      </a:r>
                      <a:r>
                        <a:t>user</a:t>
                      </a:r>
                      <a:r>
                        <a:rPr spc="220"/>
                        <a:t> </a:t>
                      </a:r>
                      <a:r>
                        <a:t>to</a:t>
                      </a:r>
                      <a:r>
                        <a:rPr spc="205"/>
                        <a:t> </a:t>
                      </a:r>
                      <a:r>
                        <a:t>reset</a:t>
                      </a:r>
                      <a:r>
                        <a:rPr spc="230"/>
                        <a:t> </a:t>
                      </a:r>
                      <a:r>
                        <a:t>his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74294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current</a:t>
                      </a:r>
                      <a:r>
                        <a:rPr spc="125"/>
                        <a:t> </a:t>
                      </a:r>
                      <a:r>
                        <a:t>password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6835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36-37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275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39-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76835" algn="l">
                        <a:spcBef>
                          <a:spcPts val="200"/>
                        </a:spcBef>
                        <a:defRPr sz="1100" b="1">
                          <a:solidFill>
                            <a:srgbClr val="080808"/>
                          </a:solidFill>
                        </a:defRPr>
                      </a:pPr>
                      <a:r>
                        <a:t>41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R10</a:t>
                      </a:r>
                    </a:p>
                  </a:txBody>
                  <a:tcPr marL="9540" marR="9540" marT="9540" marB="95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72389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</a:t>
                      </a:r>
                      <a:r>
                        <a:rPr spc="15"/>
                        <a:t> </a:t>
                      </a:r>
                      <a:r>
                        <a:t>system</a:t>
                      </a:r>
                      <a:r>
                        <a:rPr spc="25"/>
                        <a:t> </a:t>
                      </a:r>
                      <a:r>
                        <a:t>shall</a:t>
                      </a:r>
                      <a:r>
                        <a:rPr spc="60"/>
                        <a:t> </a:t>
                      </a:r>
                      <a:r>
                        <a:t>allow</a:t>
                      </a:r>
                      <a:r>
                        <a:rPr spc="15"/>
                        <a:t> </a:t>
                      </a:r>
                      <a:r>
                        <a:t>the</a:t>
                      </a:r>
                      <a:r>
                        <a:rPr spc="19"/>
                        <a:t> </a:t>
                      </a:r>
                      <a:r>
                        <a:t>user</a:t>
                      </a:r>
                      <a:r>
                        <a:rPr spc="30"/>
                        <a:t> </a:t>
                      </a:r>
                      <a:r>
                        <a:t>to</a:t>
                      </a:r>
                      <a:r>
                        <a:rPr spc="19"/>
                        <a:t> </a:t>
                      </a:r>
                      <a:r>
                        <a:t>mark</a:t>
                      </a:r>
                      <a:r>
                        <a:rPr spc="60"/>
                        <a:t> </a:t>
                      </a:r>
                      <a:r>
                        <a:t>their</a:t>
                      </a:r>
                      <a:r>
                        <a:rPr spc="30"/>
                        <a:t> </a:t>
                      </a:r>
                      <a:r>
                        <a:t>favorite</a:t>
                      </a:r>
                      <a:r>
                        <a:rPr spc="35"/>
                        <a:t> </a:t>
                      </a:r>
                      <a:r>
                        <a:t>listing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71755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and</a:t>
                      </a:r>
                      <a:r>
                        <a:rPr spc="4"/>
                        <a:t> </a:t>
                      </a:r>
                      <a:r>
                        <a:t>view</a:t>
                      </a:r>
                      <a:r>
                        <a:rPr spc="4"/>
                        <a:t> </a:t>
                      </a:r>
                      <a:r>
                        <a:t>it</a:t>
                      </a:r>
                      <a:r>
                        <a:rPr spc="-39"/>
                        <a:t> </a:t>
                      </a:r>
                      <a:r>
                        <a:t>on</a:t>
                      </a:r>
                      <a:r>
                        <a:rPr spc="-45"/>
                        <a:t> </a:t>
                      </a:r>
                      <a:r>
                        <a:t>the</a:t>
                      </a:r>
                      <a:r>
                        <a:rPr spc="-39"/>
                        <a:t> </a:t>
                      </a:r>
                      <a:r>
                        <a:t>favorites</a:t>
                      </a:r>
                      <a:r>
                        <a:rPr spc="19"/>
                        <a:t> </a:t>
                      </a:r>
                      <a:r>
                        <a:t>page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27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-30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33-34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R11</a:t>
                      </a:r>
                    </a:p>
                  </a:txBody>
                  <a:tcPr marL="9540" marR="9540" marT="9540" marB="95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389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</a:t>
                      </a:r>
                      <a:r>
                        <a:rPr spc="9"/>
                        <a:t> </a:t>
                      </a:r>
                      <a:r>
                        <a:t>system</a:t>
                      </a:r>
                      <a:r>
                        <a:rPr spc="19"/>
                        <a:t> </a:t>
                      </a:r>
                      <a:r>
                        <a:t>shall</a:t>
                      </a:r>
                      <a:r>
                        <a:rPr spc="50"/>
                        <a:t> </a:t>
                      </a:r>
                      <a:r>
                        <a:t>allow</a:t>
                      </a:r>
                      <a:r>
                        <a:rPr spc="15"/>
                        <a:t> </a:t>
                      </a:r>
                      <a:r>
                        <a:t>the</a:t>
                      </a:r>
                      <a:r>
                        <a:rPr spc="-19"/>
                        <a:t> </a:t>
                      </a:r>
                      <a:r>
                        <a:t>authenticated</a:t>
                      </a:r>
                      <a:r>
                        <a:rPr spc="104"/>
                        <a:t> </a:t>
                      </a:r>
                      <a:r>
                        <a:t>user</a:t>
                      </a:r>
                      <a:r>
                        <a:rPr spc="25"/>
                        <a:t> </a:t>
                      </a:r>
                      <a:r>
                        <a:t>to</a:t>
                      </a:r>
                      <a:r>
                        <a:rPr spc="-9"/>
                        <a:t> </a:t>
                      </a:r>
                      <a:r>
                        <a:t>logout</a:t>
                      </a:r>
                      <a:r>
                        <a:rPr spc="15"/>
                        <a:t> </a:t>
                      </a:r>
                      <a:r>
                        <a:t>from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72389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</a:t>
                      </a:r>
                      <a:r>
                        <a:rPr spc="-70"/>
                        <a:t> </a:t>
                      </a:r>
                      <a:r>
                        <a:t>application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7469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46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-25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47-48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/>
                        <a:t>R12</a:t>
                      </a:r>
                    </a:p>
                  </a:txBody>
                  <a:tcPr marL="9540" marR="9540" marT="9540" marB="954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69214" algn="l">
                        <a:lnSpc>
                          <a:spcPts val="13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The</a:t>
                      </a:r>
                      <a:r>
                        <a:rPr spc="205"/>
                        <a:t> </a:t>
                      </a:r>
                      <a:r>
                        <a:t>system</a:t>
                      </a:r>
                      <a:r>
                        <a:rPr spc="260"/>
                        <a:t> </a:t>
                      </a:r>
                      <a:r>
                        <a:t>shall</a:t>
                      </a:r>
                      <a:r>
                        <a:rPr spc="265"/>
                        <a:t> </a:t>
                      </a:r>
                      <a:r>
                        <a:t>provide</a:t>
                      </a:r>
                      <a:r>
                        <a:rPr spc="270"/>
                        <a:t> </a:t>
                      </a:r>
                      <a:r>
                        <a:t>the</a:t>
                      </a:r>
                      <a:r>
                        <a:rPr spc="234"/>
                        <a:t> </a:t>
                      </a:r>
                      <a:r>
                        <a:t>user</a:t>
                      </a:r>
                      <a:r>
                        <a:rPr spc="220"/>
                        <a:t> </a:t>
                      </a:r>
                      <a:r>
                        <a:t>to</a:t>
                      </a:r>
                      <a:r>
                        <a:rPr spc="234"/>
                        <a:t> </a:t>
                      </a:r>
                      <a:r>
                        <a:t>reset</a:t>
                      </a:r>
                      <a:r>
                        <a:rPr spc="250"/>
                        <a:t> </a:t>
                      </a:r>
                      <a:r>
                        <a:t>their</a:t>
                      </a:r>
                      <a:r>
                        <a:rPr spc="225"/>
                        <a:t> </a:t>
                      </a:r>
                      <a:r>
                        <a:t>forgotten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71119" algn="l">
                        <a:lnSpc>
                          <a:spcPts val="13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password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73660" algn="l">
                        <a:lnSpc>
                          <a:spcPts val="12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36-37</a:t>
                      </a:r>
                      <a:r>
                        <a:rPr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spc="265">
                          <a:solidFill>
                            <a:srgbClr val="2A2A2A"/>
                          </a:solidFill>
                        </a:rPr>
                        <a:t> </a:t>
                      </a:r>
                      <a:r>
                        <a:t>42-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74294" algn="l">
                        <a:lnSpc>
                          <a:spcPts val="1300"/>
                        </a:lnSpc>
                        <a:defRPr sz="1100">
                          <a:solidFill>
                            <a:srgbClr val="080808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1045027" y="1482631"/>
            <a:ext cx="3892734" cy="4199710"/>
          </a:xfrm>
          <a:prstGeom prst="rect">
            <a:avLst/>
          </a:prstGeom>
        </p:spPr>
        <p:txBody>
          <a:bodyPr/>
          <a:lstStyle>
            <a:lvl1pPr algn="ctr">
              <a:defRPr sz="5400">
                <a:latin typeface="Algerian"/>
                <a:ea typeface="Algerian"/>
                <a:cs typeface="Algerian"/>
                <a:sym typeface="Algerian"/>
              </a:defRPr>
            </a:lvl1pPr>
          </a:lstStyle>
          <a:p>
            <a:r>
              <a:t>USE CASES</a:t>
            </a:r>
          </a:p>
        </p:txBody>
      </p:sp>
      <p:graphicFrame>
        <p:nvGraphicFramePr>
          <p:cNvPr id="125" name="Content Placeholder 5"/>
          <p:cNvGraphicFramePr/>
          <p:nvPr/>
        </p:nvGraphicFramePr>
        <p:xfrm>
          <a:off x="5970173" y="1708137"/>
          <a:ext cx="5451513" cy="378349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26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</a:rPr>
                        <a:t>Use Case #</a:t>
                      </a:r>
                    </a:p>
                  </a:txBody>
                  <a:tcPr marL="70096" marR="70096" marT="70096" marB="70096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</a:rPr>
                        <a:t>Use Case Name</a:t>
                      </a:r>
                    </a:p>
                  </a:txBody>
                  <a:tcPr marL="70096" marR="70096" marT="70096" marB="70096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585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C0C0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UCI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756284" algn="l">
                        <a:lnSpc>
                          <a:spcPts val="1200"/>
                        </a:lnSpc>
                        <a:defRPr sz="1100">
                          <a:solidFill>
                            <a:srgbClr val="0C0C0C"/>
                          </a:solidFill>
                        </a:defRPr>
                      </a:pPr>
                      <a:r>
                        <a:t>Sign</a:t>
                      </a:r>
                      <a:r>
                        <a:rPr spc="9"/>
                        <a:t> </a:t>
                      </a:r>
                      <a:r>
                        <a:t>Up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C0C0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defRPr sz="1800"/>
                      </a:pPr>
                      <a:r>
                        <a:rPr sz="1100">
                          <a:solidFill>
                            <a:srgbClr val="0C0C0C"/>
                          </a:solidFill>
                        </a:rPr>
                        <a:t>Login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C0C0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UC3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760094" algn="l">
                        <a:lnSpc>
                          <a:spcPts val="1200"/>
                        </a:lnSpc>
                        <a:defRPr sz="1100">
                          <a:solidFill>
                            <a:srgbClr val="0C0C0C"/>
                          </a:solidFill>
                        </a:defRPr>
                      </a:pPr>
                      <a:r>
                        <a:t>Post</a:t>
                      </a:r>
                      <a:r>
                        <a:rPr spc="-35"/>
                        <a:t> </a:t>
                      </a:r>
                      <a:r>
                        <a:t>Listing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C0C0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UC3.l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760094" algn="l">
                        <a:lnSpc>
                          <a:spcPts val="1200"/>
                        </a:lnSpc>
                        <a:defRPr sz="1100">
                          <a:solidFill>
                            <a:srgbClr val="0C0C0C"/>
                          </a:solidFill>
                        </a:defRPr>
                      </a:pPr>
                      <a:r>
                        <a:t>Modify</a:t>
                      </a:r>
                      <a:r>
                        <a:rPr spc="150"/>
                        <a:t> </a:t>
                      </a:r>
                      <a:r>
                        <a:t>Listing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C0C0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UC3.2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760094" algn="l">
                        <a:lnSpc>
                          <a:spcPts val="1200"/>
                        </a:lnSpc>
                        <a:defRPr sz="1100">
                          <a:solidFill>
                            <a:srgbClr val="0C0C0C"/>
                          </a:solidFill>
                        </a:defRPr>
                      </a:pPr>
                      <a:r>
                        <a:t>Delete</a:t>
                      </a:r>
                      <a:r>
                        <a:rPr spc="-60"/>
                        <a:t> </a:t>
                      </a:r>
                      <a:r>
                        <a:t>Listing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C0C0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UC4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756284" algn="l">
                        <a:lnSpc>
                          <a:spcPts val="1200"/>
                        </a:lnSpc>
                        <a:defRPr sz="1100">
                          <a:solidFill>
                            <a:srgbClr val="0C0C0C"/>
                          </a:solidFill>
                        </a:defRPr>
                      </a:pPr>
                      <a:r>
                        <a:t>Search</a:t>
                      </a:r>
                      <a:r>
                        <a:rPr spc="-19"/>
                        <a:t> </a:t>
                      </a:r>
                      <a:r>
                        <a:t>Flat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C0C0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UC4.l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759459" algn="l">
                        <a:lnSpc>
                          <a:spcPts val="1200"/>
                        </a:lnSpc>
                        <a:defRPr sz="1100" spc="-4">
                          <a:solidFill>
                            <a:srgbClr val="0C0C0C"/>
                          </a:solidFill>
                        </a:defRPr>
                      </a:pPr>
                      <a:r>
                        <a:t>Explore</a:t>
                      </a:r>
                      <a:r>
                        <a:rPr spc="-70"/>
                        <a:t> </a:t>
                      </a:r>
                      <a:r>
                        <a:t>Furnished</a:t>
                      </a:r>
                      <a:r>
                        <a:rPr spc="-19"/>
                        <a:t> </a:t>
                      </a:r>
                      <a:r>
                        <a:rPr spc="0"/>
                        <a:t>Apartments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C0C0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UC4.2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759459" algn="l">
                        <a:lnSpc>
                          <a:spcPts val="1200"/>
                        </a:lnSpc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Explore</a:t>
                      </a:r>
                      <a:r>
                        <a:rPr spc="100"/>
                        <a:t> </a:t>
                      </a:r>
                      <a:r>
                        <a:rPr>
                          <a:solidFill>
                            <a:srgbClr val="0C0C0C"/>
                          </a:solidFill>
                        </a:rPr>
                        <a:t>Unfurnished</a:t>
                      </a:r>
                      <a:r>
                        <a:rPr spc="270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>
                          <a:solidFill>
                            <a:srgbClr val="0C0C0C"/>
                          </a:solidFill>
                        </a:rPr>
                        <a:t>Apartments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C0C0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UC5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760094" algn="l">
                        <a:lnSpc>
                          <a:spcPts val="1200"/>
                        </a:lnSpc>
                        <a:defRPr sz="1100">
                          <a:solidFill>
                            <a:srgbClr val="0C0C0C"/>
                          </a:solidFill>
                        </a:defRPr>
                      </a:pPr>
                      <a:r>
                        <a:t>Reset</a:t>
                      </a:r>
                      <a:r>
                        <a:rPr spc="79"/>
                        <a:t> </a:t>
                      </a:r>
                      <a:r>
                        <a:t>Password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C0C0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UC6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759459" algn="l">
                        <a:lnSpc>
                          <a:spcPts val="1200"/>
                        </a:lnSpc>
                        <a:defRPr sz="1100">
                          <a:solidFill>
                            <a:srgbClr val="0C0C0C"/>
                          </a:solidFill>
                        </a:defRPr>
                      </a:pPr>
                      <a:r>
                        <a:t>Log</a:t>
                      </a:r>
                      <a:r>
                        <a:rPr spc="-19"/>
                        <a:t> </a:t>
                      </a:r>
                      <a:r>
                        <a:t>out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C0C0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UC7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760094" algn="l">
                        <a:lnSpc>
                          <a:spcPts val="1200"/>
                        </a:lnSpc>
                        <a:defRPr sz="1100">
                          <a:solidFill>
                            <a:srgbClr val="0C0C0C"/>
                          </a:solidFill>
                        </a:defRPr>
                      </a:pPr>
                      <a:r>
                        <a:t>Forgot</a:t>
                      </a:r>
                      <a:r>
                        <a:rPr spc="110"/>
                        <a:t> </a:t>
                      </a:r>
                      <a:r>
                        <a:t>Password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2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5000"/>
            </a:srgbClr>
          </a:solidFill>
          <a:ln w="127000" cap="sq">
            <a:solidFill>
              <a:srgbClr val="000000">
                <a:alpha val="1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xfrm>
            <a:off x="838200" y="668376"/>
            <a:ext cx="10515600" cy="85562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67512">
              <a:defRPr sz="2847"/>
            </a:pPr>
            <a:r>
              <a:t>                  HIGH LEVEL USE CASES</a:t>
            </a:r>
            <a:br/>
            <a:endParaRPr/>
          </a:p>
        </p:txBody>
      </p:sp>
      <p:sp>
        <p:nvSpPr>
          <p:cNvPr id="1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199" y="1133475"/>
            <a:ext cx="9801226" cy="5143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500" b="1"/>
            </a:pPr>
            <a:r>
              <a:t>UC 1: Sign Up</a:t>
            </a:r>
            <a:endParaRPr sz="25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TUCBW the user being able to create an account by giving all the mandatory details.</a:t>
            </a:r>
            <a:endParaRPr sz="22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TUCEW the user creating an account.</a:t>
            </a:r>
            <a:endParaRPr sz="2200"/>
          </a:p>
          <a:p>
            <a:pPr>
              <a:lnSpc>
                <a:spcPct val="72000"/>
              </a:lnSpc>
              <a:defRPr sz="500" b="1"/>
            </a:pPr>
            <a:r>
              <a:t>UC 2: Login</a:t>
            </a:r>
            <a:endParaRPr sz="25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TUCBW the user entering his login credentials and clicking on login button.</a:t>
            </a:r>
            <a:endParaRPr sz="22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TUCEW the user logging into the app.</a:t>
            </a:r>
            <a:endParaRPr sz="2200"/>
          </a:p>
          <a:p>
            <a:pPr>
              <a:lnSpc>
                <a:spcPct val="72000"/>
              </a:lnSpc>
              <a:defRPr sz="500" b="1"/>
            </a:pPr>
            <a:r>
              <a:t>UC 3: Post Listing</a:t>
            </a:r>
            <a:endParaRPr sz="25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TUCBW the lease holder clicking on "Post Listing" button on the homepage which will direct him to a new page.</a:t>
            </a:r>
            <a:endParaRPr sz="22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TUCEW the lease holder providing all the details related to the house and the listing is posted on the app.</a:t>
            </a:r>
            <a:endParaRPr sz="2200"/>
          </a:p>
          <a:p>
            <a:pPr>
              <a:lnSpc>
                <a:spcPct val="72000"/>
              </a:lnSpc>
              <a:defRPr sz="500" b="1"/>
            </a:pPr>
            <a:r>
              <a:t>UC 3.1: Modify listing</a:t>
            </a:r>
            <a:endParaRPr sz="25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TUCBW the lease holder clicking on modify listing button and modifies any of the given details and clicks on submit.</a:t>
            </a:r>
            <a:endParaRPr sz="22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TUCEW the listing getting modified and the changes will be reflected on the app.</a:t>
            </a:r>
            <a:endParaRPr sz="2200"/>
          </a:p>
          <a:p>
            <a:pPr>
              <a:lnSpc>
                <a:spcPct val="72000"/>
              </a:lnSpc>
              <a:defRPr sz="500" b="1"/>
            </a:pPr>
            <a:r>
              <a:t>UC 3.2: Delete Listing</a:t>
            </a:r>
            <a:endParaRPr sz="25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TUCBW the lease holder clicking on delete listing button when it is no longer required.</a:t>
            </a:r>
            <a:endParaRPr sz="2200"/>
          </a:p>
          <a:p>
            <a:pPr marL="1463039" lvl="1" indent="-1005839">
              <a:lnSpc>
                <a:spcPct val="72000"/>
              </a:lnSpc>
              <a:spcBef>
                <a:spcPts val="500"/>
              </a:spcBef>
              <a:defRPr sz="500"/>
            </a:pPr>
            <a:br>
              <a:rPr sz="2200"/>
            </a:br>
            <a:r>
              <a:t>TUCEW the list getting deleted from the app.</a:t>
            </a:r>
            <a:endParaRPr sz="2200"/>
          </a:p>
          <a:p>
            <a:pPr>
              <a:lnSpc>
                <a:spcPct val="72000"/>
              </a:lnSpc>
              <a:defRPr sz="500" b="1"/>
            </a:pPr>
            <a:r>
              <a:t>UC 4: Search Flat</a:t>
            </a:r>
            <a:endParaRPr sz="25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TUCBW the user clicking on Search flat button on the homepage.</a:t>
            </a:r>
            <a:endParaRPr sz="22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TUCEW the user being directed to another page where they have options to choose between Furnished apartments and Unfurnished apartments.</a:t>
            </a:r>
            <a:endParaRPr sz="2200"/>
          </a:p>
          <a:p>
            <a:pPr>
              <a:lnSpc>
                <a:spcPct val="72000"/>
              </a:lnSpc>
              <a:defRPr sz="500" b="1"/>
            </a:pPr>
            <a:r>
              <a:t>UC 4.1: Explore Furnished Apartments</a:t>
            </a:r>
            <a:endParaRPr sz="25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TUCBW the user clicking on the preferred furnishing option.</a:t>
            </a:r>
            <a:endParaRPr sz="22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TUCEW the user being able to browse through all the available furnished housing options and make favorites as well.</a:t>
            </a:r>
            <a:endParaRPr sz="2200"/>
          </a:p>
          <a:p>
            <a:pPr>
              <a:lnSpc>
                <a:spcPct val="72000"/>
              </a:lnSpc>
              <a:defRPr sz="500" b="1"/>
            </a:pPr>
            <a:r>
              <a:t>UC 4.2: Explore Unfurnished Apartments</a:t>
            </a:r>
            <a:endParaRPr sz="25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TUCBW the user clicking on the preferred unfurnished option.</a:t>
            </a:r>
            <a:endParaRPr sz="22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TUCEW the user being able to browse through all the available unfurnished housing options and make favorites as well.</a:t>
            </a:r>
            <a:endParaRPr sz="2200"/>
          </a:p>
          <a:p>
            <a:pPr>
              <a:lnSpc>
                <a:spcPct val="72000"/>
              </a:lnSpc>
              <a:defRPr sz="500" b="1"/>
            </a:pPr>
            <a:r>
              <a:t>UC 5: Reset Password</a:t>
            </a:r>
            <a:endParaRPr sz="25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TUCBW the user clicking on Reset password button and will be able to reset their password giving the current password.</a:t>
            </a:r>
            <a:endParaRPr sz="22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TUCEW the password getting reset.</a:t>
            </a:r>
            <a:endParaRPr sz="2200"/>
          </a:p>
          <a:p>
            <a:pPr>
              <a:lnSpc>
                <a:spcPct val="72000"/>
              </a:lnSpc>
              <a:defRPr sz="500" b="1"/>
            </a:pPr>
            <a:r>
              <a:t>UC 6: Logout</a:t>
            </a:r>
            <a:endParaRPr sz="25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TUCBW the user clicking on Logout button to exit from the app.</a:t>
            </a:r>
            <a:endParaRPr sz="22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TUCEW the user exiting from the app and will be directed to the login page.</a:t>
            </a:r>
            <a:endParaRPr sz="2200"/>
          </a:p>
          <a:p>
            <a:pPr>
              <a:lnSpc>
                <a:spcPct val="72000"/>
              </a:lnSpc>
              <a:defRPr sz="500" b="1"/>
            </a:pPr>
            <a:r>
              <a:t>UC 7: Forgot Password</a:t>
            </a:r>
            <a:endParaRPr sz="250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500"/>
            </a:pPr>
            <a:r>
              <a:t>TUCBW the user clicking on the forgot password button on the login screen and will give the registered email id.</a:t>
            </a:r>
            <a:endParaRPr sz="2200"/>
          </a:p>
          <a:p>
            <a:pPr>
              <a:lnSpc>
                <a:spcPct val="72000"/>
              </a:lnSpc>
              <a:defRPr sz="500"/>
            </a:pPr>
            <a:r>
              <a:t>TUCEW the user being able to reset the forgotten password from the link sent to their email ID</a:t>
            </a:r>
          </a:p>
        </p:txBody>
      </p:sp>
      <p:sp>
        <p:nvSpPr>
          <p:cNvPr id="130" name="TextBox 3"/>
          <p:cNvSpPr txBox="1"/>
          <p:nvPr/>
        </p:nvSpPr>
        <p:spPr>
          <a:xfrm>
            <a:off x="9218293" y="668378"/>
            <a:ext cx="2089786" cy="693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indent="-228600">
              <a:lnSpc>
                <a:spcPct val="72000"/>
              </a:lnSpc>
              <a:spcBef>
                <a:spcPts val="600"/>
              </a:spcBef>
              <a:buSzPct val="100000"/>
              <a:buFont typeface="Arial"/>
              <a:buChar char="•"/>
              <a:defRPr sz="1100" i="1"/>
            </a:pPr>
            <a:r>
              <a:t>TUCBW - The Use Case begins with…</a:t>
            </a:r>
            <a:endParaRPr sz="800"/>
          </a:p>
          <a:p>
            <a:pPr indent="-228600">
              <a:lnSpc>
                <a:spcPct val="72000"/>
              </a:lnSpc>
              <a:spcBef>
                <a:spcPts val="600"/>
              </a:spcBef>
              <a:buSzPct val="100000"/>
              <a:buFont typeface="Arial"/>
              <a:buChar char="•"/>
              <a:defRPr sz="1100" i="1"/>
            </a:pPr>
            <a:r>
              <a:t>TUCEW - The Use Case ends with…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2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2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2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2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2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2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2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2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12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12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2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2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2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2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9"/>
          <p:cNvSpPr/>
          <p:nvPr/>
        </p:nvSpPr>
        <p:spPr>
          <a:xfrm>
            <a:off x="-1" y="0"/>
            <a:ext cx="1219200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906319"/>
            <a:ext cx="5890684" cy="519852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Freeform: Shape 21"/>
          <p:cNvSpPr/>
          <p:nvPr/>
        </p:nvSpPr>
        <p:spPr>
          <a:xfrm flipV="1">
            <a:off x="0" y="-478"/>
            <a:ext cx="6754318" cy="6858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1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Freeform: Shape 23"/>
          <p:cNvSpPr/>
          <p:nvPr/>
        </p:nvSpPr>
        <p:spPr>
          <a:xfrm flipV="1">
            <a:off x="1" y="-478"/>
            <a:ext cx="5953780" cy="6858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USE CASE DIAGRAM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1347312" y="167664"/>
            <a:ext cx="9849753" cy="1349672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latin typeface="Imprint MT Shadow"/>
                <a:ea typeface="Imprint MT Shadow"/>
                <a:cs typeface="Imprint MT Shadow"/>
                <a:sym typeface="Imprint MT Shadow"/>
              </a:defRPr>
            </a:lvl1pPr>
          </a:lstStyle>
          <a:p>
            <a:r>
              <a:t>REQUIREMENT TO USE CASE TRACEABILITY MATRIX</a:t>
            </a:r>
          </a:p>
        </p:txBody>
      </p:sp>
      <p:graphicFrame>
        <p:nvGraphicFramePr>
          <p:cNvPr id="139" name="Content Placeholder 6"/>
          <p:cNvGraphicFramePr/>
          <p:nvPr/>
        </p:nvGraphicFramePr>
        <p:xfrm>
          <a:off x="1268360" y="1778248"/>
          <a:ext cx="7320983" cy="375104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668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1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14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Req ID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Priority Weight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UC1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UC2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UC3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UC4.1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UC4.2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UC5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UC6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UC7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*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*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*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R4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*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R5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*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R6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R7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R8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*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*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R9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*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R10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*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R11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*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R12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*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Score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0" name="TextBox 2"/>
          <p:cNvSpPr txBox="1"/>
          <p:nvPr/>
        </p:nvSpPr>
        <p:spPr>
          <a:xfrm>
            <a:off x="1314080" y="5790212"/>
            <a:ext cx="405443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/>
            </a:lvl1pPr>
          </a:lstStyle>
          <a:p>
            <a:r>
              <a:t>Note: Priority 1 is the weighted priority.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  <p:bldP spid="140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1597683" y="473829"/>
            <a:ext cx="9849753" cy="1349672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latin typeface="Imprint MT Shadow"/>
                <a:ea typeface="Imprint MT Shadow"/>
                <a:cs typeface="Imprint MT Shadow"/>
                <a:sym typeface="Imprint MT Shadow"/>
              </a:defRPr>
            </a:lvl1pPr>
          </a:lstStyle>
          <a:p>
            <a:r>
              <a:t>INCREMENT MATRIX</a:t>
            </a:r>
          </a:p>
        </p:txBody>
      </p:sp>
      <p:graphicFrame>
        <p:nvGraphicFramePr>
          <p:cNvPr id="143" name="Content Placeholder 5"/>
          <p:cNvGraphicFramePr/>
          <p:nvPr>
            <p:extLst>
              <p:ext uri="{D42A27DB-BD31-4B8C-83A1-F6EECF244321}">
                <p14:modId xmlns:p14="http://schemas.microsoft.com/office/powerpoint/2010/main" val="1154993751"/>
              </p:ext>
            </p:extLst>
          </p:nvPr>
        </p:nvGraphicFramePr>
        <p:xfrm>
          <a:off x="1587131" y="1937109"/>
          <a:ext cx="9096519" cy="3377096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383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3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26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cap="all" spc="60"/>
                        <a:t>Use Case #</a:t>
                      </a:r>
                    </a:p>
                  </a:txBody>
                  <a:tcPr marL="73880" marR="73880" marT="73880" marB="7388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 b="1" cap="all" spc="60"/>
                        <a:t>Priority</a:t>
                      </a:r>
                    </a:p>
                  </a:txBody>
                  <a:tcPr marL="73880" marR="73880" marT="73880" marB="7388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 b="1" cap="all" spc="60"/>
                        <a:t>Effort</a:t>
                      </a:r>
                    </a:p>
                  </a:txBody>
                  <a:tcPr marL="73880" marR="73880" marT="73880" marB="7388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 b="1" cap="all" spc="60"/>
                        <a:t>Depends on</a:t>
                      </a:r>
                    </a:p>
                  </a:txBody>
                  <a:tcPr marL="73880" marR="73880" marT="73880" marB="7388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 b="1" cap="all" spc="60"/>
                        <a:t>Iteration 1</a:t>
                      </a:r>
                    </a:p>
                  </a:txBody>
                  <a:tcPr marL="73880" marR="73880" marT="73880" marB="7388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 b="1" cap="all" spc="60"/>
                        <a:t>Iteration2</a:t>
                      </a:r>
                    </a:p>
                  </a:txBody>
                  <a:tcPr marL="73880" marR="73880" marT="73880" marB="7388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 b="1" cap="all" spc="60"/>
                        <a:t>Iteration 3</a:t>
                      </a:r>
                    </a:p>
                  </a:txBody>
                  <a:tcPr marL="73880" marR="73880" marT="73880" marB="7388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Person Weeks)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 dirty="0"/>
                        <a:t>3/</a:t>
                      </a:r>
                      <a:r>
                        <a:rPr lang="en-US" sz="1200" dirty="0"/>
                        <a:t>02</a:t>
                      </a:r>
                      <a:r>
                        <a:rPr sz="1200" dirty="0"/>
                        <a:t>/202</a:t>
                      </a:r>
                      <a:r>
                        <a:rPr lang="en-US" sz="1200" dirty="0"/>
                        <a:t>2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 dirty="0"/>
                        <a:t>4/</a:t>
                      </a:r>
                      <a:r>
                        <a:rPr lang="en-US" sz="1200" dirty="0"/>
                        <a:t>04</a:t>
                      </a:r>
                      <a:r>
                        <a:rPr sz="1200" dirty="0"/>
                        <a:t>/202</a:t>
                      </a:r>
                      <a:r>
                        <a:rPr lang="en-US" sz="1200" dirty="0"/>
                        <a:t>2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 dirty="0"/>
                        <a:t>5/</a:t>
                      </a:r>
                      <a:r>
                        <a:rPr lang="en-US" sz="1200" dirty="0"/>
                        <a:t>02</a:t>
                      </a:r>
                      <a:r>
                        <a:rPr sz="1200" dirty="0"/>
                        <a:t>/202</a:t>
                      </a:r>
                      <a:r>
                        <a:rPr lang="en-US" sz="1200" dirty="0"/>
                        <a:t>2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UC1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None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UC2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None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UC3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UC1 and UC2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UC4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UC1 and UC2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UC4.1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UC4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8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UC4.2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UC4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UC5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UC1 and UC2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UC6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UC1 and UC2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UC7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UC1 and UC2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Total Effort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24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 dirty="0"/>
                        <a:t>1</a:t>
                      </a: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lang="en-US" sz="1200" dirty="0"/>
                        <a:t>8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/>
                        <a:t>1 PW= 5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 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30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 dirty="0"/>
                        <a:t>5</a:t>
                      </a: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200"/>
                        <a:t>4</a:t>
                      </a:r>
                      <a:r>
                        <a:rPr lang="en-US" sz="1200"/>
                        <a:t>0</a:t>
                      </a:r>
                      <a:endParaRPr sz="12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4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83" y="5314205"/>
            <a:ext cx="3714751" cy="971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1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1340</Words>
  <Application>Microsoft Office PowerPoint</Application>
  <PresentationFormat>Widescreen</PresentationFormat>
  <Paragraphs>417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Baskerville Old Face</vt:lpstr>
      <vt:lpstr>Calibri</vt:lpstr>
      <vt:lpstr>Calibri Light</vt:lpstr>
      <vt:lpstr>Imprint MT Shadow</vt:lpstr>
      <vt:lpstr>Seaford</vt:lpstr>
      <vt:lpstr>Times New Roman</vt:lpstr>
      <vt:lpstr>Office Theme</vt:lpstr>
      <vt:lpstr>CSE 5324: SOFTWARE ENGINEERING: ANALYSIS, DESIGN, AND TESTING   UTA ACCOMMODATION FINDER: EASY WAY FOR PEOPLE TO SEARCH FOR RENTAL HOMES     PROJECT GROUP 1: THE PARALLAX PROGRAMMERS </vt:lpstr>
      <vt:lpstr>AGENDA</vt:lpstr>
      <vt:lpstr>PROJECT DESCRIPTION</vt:lpstr>
      <vt:lpstr>PROJECT REQUIREMENTS</vt:lpstr>
      <vt:lpstr>USE CASES</vt:lpstr>
      <vt:lpstr>                  HIGH LEVEL USE CASES </vt:lpstr>
      <vt:lpstr>USE CASE DIAGRAM</vt:lpstr>
      <vt:lpstr>REQUIREMENT TO USE CASE TRACEABILITY MATRIX</vt:lpstr>
      <vt:lpstr>INCREMENT MATRIX</vt:lpstr>
      <vt:lpstr>DOMAIN DIAGRAM</vt:lpstr>
      <vt:lpstr>TASK LIST</vt:lpstr>
      <vt:lpstr>PRESENTATION 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5324: SOFTWARE ENGINEERING: ANALYSIS, DESIGN, AND TESTING   UTA ACCOMMODATION FINDER: EASY WAY FOR PEOPLE TO SEARCH FOR RENTAL HOMES     PROJECT GROUP 1: THE PARALLAX PROGRAMMERS </dc:title>
  <cp:lastModifiedBy>Sai Rohith Pasala</cp:lastModifiedBy>
  <cp:revision>4</cp:revision>
  <dcterms:modified xsi:type="dcterms:W3CDTF">2022-03-02T20:19:01Z</dcterms:modified>
</cp:coreProperties>
</file>