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256" r:id="rId3"/>
    <p:sldId id="264" r:id="rId4"/>
    <p:sldId id="257" r:id="rId5"/>
    <p:sldId id="258" r:id="rId6"/>
    <p:sldId id="265" r:id="rId7"/>
    <p:sldId id="266" r:id="rId8"/>
    <p:sldId id="259" r:id="rId9"/>
    <p:sldId id="267" r:id="rId10"/>
    <p:sldId id="268" r:id="rId11"/>
    <p:sldId id="269" r:id="rId12"/>
    <p:sldId id="260" r:id="rId13"/>
    <p:sldId id="261" r:id="rId14"/>
    <p:sldId id="270" r:id="rId15"/>
    <p:sldId id="271" r:id="rId16"/>
    <p:sldId id="262" r:id="rId17"/>
    <p:sldId id="263" r:id="rId18"/>
    <p:sldId id="272" r:id="rId19"/>
    <p:sldId id="273"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09-Jul-24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09-Jul-24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09-Jul-24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09-Jul-24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09-Jul-24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09-Jul-24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22951a6677@iare.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66750"/>
            <a:ext cx="8229600" cy="2418867"/>
          </a:xfrm>
        </p:spPr>
        <p:txBody>
          <a:bodyPr/>
          <a:lstStyle/>
          <a:p>
            <a:pPr algn="ctr">
              <a:lnSpc>
                <a:spcPct val="150000"/>
              </a:lnSpc>
            </a:pPr>
            <a:r>
              <a:rPr lang="en-US" sz="2800" dirty="0" smtClean="0">
                <a:solidFill>
                  <a:schemeClr val="tx2">
                    <a:lumMod val="75000"/>
                  </a:schemeClr>
                </a:solidFill>
              </a:rPr>
              <a:t>Intel® Unnati Industrial Training Program </a:t>
            </a:r>
            <a:r>
              <a:rPr lang="en-US" sz="2800" dirty="0" smtClean="0">
                <a:solidFill>
                  <a:schemeClr val="tx2">
                    <a:lumMod val="75000"/>
                  </a:schemeClr>
                </a:solidFill>
              </a:rPr>
              <a:t>2024</a:t>
            </a:r>
            <a:br>
              <a:rPr lang="en-US" sz="2800" dirty="0" smtClean="0">
                <a:solidFill>
                  <a:schemeClr val="tx2">
                    <a:lumMod val="75000"/>
                  </a:schemeClr>
                </a:solidFill>
              </a:rPr>
            </a:br>
            <a:r>
              <a:rPr lang="en-US" b="0" dirty="0" smtClean="0"/>
              <a:t> </a:t>
            </a:r>
            <a:r>
              <a:rPr lang="en-US" sz="2400" b="0" dirty="0" smtClean="0">
                <a:latin typeface="Arial Rounded MT Bold" pitchFamily="34" charset="0"/>
              </a:rPr>
              <a:t>Integrated Common Services to Common People </a:t>
            </a:r>
            <a:r>
              <a:rPr lang="en-US" b="0" dirty="0" smtClean="0">
                <a:latin typeface="Algerian" pitchFamily="82" charset="0"/>
              </a:rPr>
              <a:t/>
            </a:r>
            <a:br>
              <a:rPr lang="en-US" b="0" dirty="0" smtClean="0">
                <a:latin typeface="Algerian" pitchFamily="82" charset="0"/>
              </a:rPr>
            </a:br>
            <a:r>
              <a:rPr lang="en-US" sz="2800" b="0" dirty="0" smtClean="0">
                <a:latin typeface="Bell MT" pitchFamily="18" charset="0"/>
              </a:rPr>
              <a:t>Institute of Aeronautical Engineering</a:t>
            </a:r>
            <a:r>
              <a:rPr lang="en-US" dirty="0" smtClean="0">
                <a:solidFill>
                  <a:schemeClr val="tx2">
                    <a:lumMod val="75000"/>
                  </a:schemeClr>
                </a:solidFill>
              </a:rPr>
              <a:t/>
            </a:r>
            <a:br>
              <a:rPr lang="en-US" dirty="0" smtClean="0">
                <a:solidFill>
                  <a:schemeClr val="tx2">
                    <a:lumMod val="75000"/>
                  </a:schemeClr>
                </a:solidFill>
              </a:rPr>
            </a:br>
            <a:endParaRPr lang="en-US" dirty="0">
              <a:solidFill>
                <a:schemeClr val="tx2">
                  <a:lumMod val="75000"/>
                </a:schemeClr>
              </a:solidFill>
            </a:endParaRPr>
          </a:p>
        </p:txBody>
      </p:sp>
      <p:sp>
        <p:nvSpPr>
          <p:cNvPr id="3" name="Text Placeholder 2"/>
          <p:cNvSpPr>
            <a:spLocks noGrp="1"/>
          </p:cNvSpPr>
          <p:nvPr>
            <p:ph type="body" idx="1"/>
          </p:nvPr>
        </p:nvSpPr>
        <p:spPr>
          <a:xfrm>
            <a:off x="457200" y="2571750"/>
            <a:ext cx="8229600" cy="2246769"/>
          </a:xfrm>
        </p:spPr>
        <p:txBody>
          <a:bodyPr/>
          <a:lstStyle/>
          <a:p>
            <a:pPr algn="ctr"/>
            <a:r>
              <a:rPr lang="en-US" dirty="0" smtClean="0">
                <a:latin typeface="Bell MT" pitchFamily="18" charset="0"/>
                <a:cs typeface="Times New Roman" pitchFamily="18" charset="0"/>
              </a:rPr>
              <a:t>Vutla Nischitha</a:t>
            </a:r>
          </a:p>
          <a:p>
            <a:pPr algn="ctr"/>
            <a:r>
              <a:rPr lang="en-US" dirty="0" smtClean="0">
                <a:latin typeface="Bell MT" pitchFamily="18" charset="0"/>
                <a:cs typeface="Times New Roman" pitchFamily="18" charset="0"/>
                <a:hlinkClick r:id="rId2"/>
              </a:rPr>
              <a:t>22951a6677@iare.ac.in</a:t>
            </a:r>
            <a:endParaRPr lang="en-US" dirty="0" smtClean="0">
              <a:latin typeface="Bell MT" pitchFamily="18" charset="0"/>
              <a:cs typeface="Times New Roman" pitchFamily="18" charset="0"/>
            </a:endParaRPr>
          </a:p>
          <a:p>
            <a:pPr algn="ctr"/>
            <a:endParaRPr lang="en-US" dirty="0" smtClean="0">
              <a:latin typeface="Bell MT" pitchFamily="18" charset="0"/>
              <a:cs typeface="Times New Roman" pitchFamily="18" charset="0"/>
            </a:endParaRPr>
          </a:p>
          <a:p>
            <a:pPr algn="ctr"/>
            <a:r>
              <a:rPr lang="en-US" sz="2000" u="sng" dirty="0" smtClean="0">
                <a:latin typeface="Bell MT" pitchFamily="18" charset="0"/>
                <a:cs typeface="Times New Roman" pitchFamily="18" charset="0"/>
              </a:rPr>
              <a:t>Faculty Mentor</a:t>
            </a:r>
          </a:p>
          <a:p>
            <a:pPr algn="ctr"/>
            <a:r>
              <a:rPr lang="en-US" dirty="0" smtClean="0">
                <a:latin typeface="Bell MT" pitchFamily="18" charset="0"/>
                <a:cs typeface="Times New Roman" pitchFamily="18" charset="0"/>
              </a:rPr>
              <a:t>Dr.M.Nagaraju</a:t>
            </a:r>
          </a:p>
          <a:p>
            <a:pPr algn="ctr"/>
            <a:endParaRPr lang="en-US" u="sng" dirty="0" smtClean="0">
              <a:latin typeface="Bell MT" pitchFamily="18" charset="0"/>
              <a:cs typeface="Times New Roman" pitchFamily="18" charset="0"/>
            </a:endParaRPr>
          </a:p>
          <a:p>
            <a:pPr algn="ctr"/>
            <a:endParaRPr lang="en-US" dirty="0" smtClean="0">
              <a:latin typeface="Bell MT" pitchFamily="18" charset="0"/>
              <a:cs typeface="Times New Roman" pitchFamily="18" charset="0"/>
            </a:endParaRPr>
          </a:p>
          <a:p>
            <a:pPr algn="ctr"/>
            <a:endParaRPr lang="en-US" dirty="0">
              <a:latin typeface="Bell MT"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400110"/>
          </a:xfrm>
        </p:spPr>
        <p:txBody>
          <a:bodyPr/>
          <a:lstStyle/>
          <a:p>
            <a:r>
              <a:rPr lang="en-US" dirty="0" smtClean="0">
                <a:solidFill>
                  <a:schemeClr val="bg1"/>
                </a:solidFill>
              </a:rPr>
              <a:t>.</a:t>
            </a:r>
            <a:endParaRPr lang="en-US" dirty="0">
              <a:solidFill>
                <a:schemeClr val="bg1"/>
              </a:solidFill>
            </a:endParaRPr>
          </a:p>
        </p:txBody>
      </p:sp>
      <p:sp>
        <p:nvSpPr>
          <p:cNvPr id="3" name="Text Placeholder 2"/>
          <p:cNvSpPr>
            <a:spLocks noGrp="1"/>
          </p:cNvSpPr>
          <p:nvPr>
            <p:ph type="body" idx="1"/>
          </p:nvPr>
        </p:nvSpPr>
        <p:spPr>
          <a:xfrm>
            <a:off x="457200" y="819150"/>
            <a:ext cx="8229600" cy="3276600"/>
          </a:xfrm>
        </p:spPr>
        <p:txBody>
          <a:bodyPr/>
          <a:lstStyle/>
          <a:p>
            <a:r>
              <a:rPr lang="en-US" sz="1650" b="1" u="sng" dirty="0" smtClean="0">
                <a:latin typeface="Times New Roman" pitchFamily="18" charset="0"/>
                <a:cs typeface="Times New Roman" pitchFamily="18" charset="0"/>
              </a:rPr>
              <a:t>Training and Capacity Building</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Training programs are essential for equipping service providers and administrators with the skills and knowledge to effectively utilize the integrated system. Training modules should cover system navigation, data management protocols, customer service standards, and troubleshooting procedures. Continuous capacity building ensures that stakeholders are empowered to deliver high-quality services within the integrated framework</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Monitoring, Evaluation, and Iterative Improvement</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Continuous monitoring and evaluation are critical throughout the implementation process. Key performance indicators (KPIs) are established to measure the effectiveness, efficiency, and impact of the integrated services. Regular feedback loops and data analytics help identify areas for improvement, address emerging challenges, and capitalize on opportunities for enhancement. Stakeholder feedback, user satisfaction surveys, and performance metrics guide iterative improvements to the platform and service delivery protocols.</a:t>
            </a:r>
            <a:endParaRPr lang="en-US" sz="16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400110"/>
          </a:xfrm>
        </p:spPr>
        <p:txBody>
          <a:bodyPr/>
          <a:lstStyle/>
          <a:p>
            <a:r>
              <a:rPr lang="en-US" dirty="0" smtClean="0">
                <a:solidFill>
                  <a:schemeClr val="bg1"/>
                </a:solidFill>
              </a:rPr>
              <a:t>.</a:t>
            </a:r>
            <a:endParaRPr lang="en-US" dirty="0">
              <a:solidFill>
                <a:schemeClr val="bg1"/>
              </a:solidFill>
            </a:endParaRPr>
          </a:p>
        </p:txBody>
      </p:sp>
      <p:sp>
        <p:nvSpPr>
          <p:cNvPr id="3" name="Text Placeholder 2"/>
          <p:cNvSpPr>
            <a:spLocks noGrp="1"/>
          </p:cNvSpPr>
          <p:nvPr>
            <p:ph type="body" idx="1"/>
          </p:nvPr>
        </p:nvSpPr>
        <p:spPr>
          <a:xfrm>
            <a:off x="457200" y="742950"/>
            <a:ext cx="8229600" cy="3352800"/>
          </a:xfrm>
        </p:spPr>
        <p:txBody>
          <a:bodyPr/>
          <a:lstStyle/>
          <a:p>
            <a:r>
              <a:rPr lang="en-US" sz="1650" b="1" u="sng" dirty="0" smtClean="0">
                <a:latin typeface="Times New Roman" pitchFamily="18" charset="0"/>
                <a:cs typeface="Times New Roman" pitchFamily="18" charset="0"/>
              </a:rPr>
              <a:t>Maintenance and Sustainability</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Ensuring the long-term sustainability of the integrated system requires ongoing maintenance, updates, and adaptation to evolving community needs and technological advancements. This includes </a:t>
            </a:r>
            <a:r>
              <a:rPr lang="en-US" sz="1600" dirty="0" smtClean="0">
                <a:latin typeface="Times New Roman" pitchFamily="18" charset="0"/>
                <a:cs typeface="Times New Roman" pitchFamily="18" charset="0"/>
              </a:rPr>
              <a:t>cyber security </a:t>
            </a:r>
            <a:r>
              <a:rPr lang="en-US" sz="1600" dirty="0" smtClean="0">
                <a:latin typeface="Times New Roman" pitchFamily="18" charset="0"/>
                <a:cs typeface="Times New Roman" pitchFamily="18" charset="0"/>
              </a:rPr>
              <a:t>measures to safeguard sensitive data, scalability to accommodate growth, and flexibility to integrate new services or adjust existing ones based on changing priorities</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In conclusion, implementing a unified system of integrated services involves a comprehensive process that spans planning, stakeholder engagement, technological integration, pilot testing, training, monitoring, evaluation, and ongoing refinement. By leveraging partnerships, digital innovation, and user-centric design, communities can achieve equitable access, improved service delivery, and enhanced quality of life for all members of the population.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4" name="Picture 3" descr="Screenshot (669).png"/>
          <p:cNvPicPr>
            <a:picLocks noChangeAspect="1"/>
          </p:cNvPicPr>
          <p:nvPr/>
        </p:nvPicPr>
        <p:blipFill>
          <a:blip r:embed="rId2"/>
          <a:srcRect l="21667" t="24803" r="12500" b="8498"/>
          <a:stretch>
            <a:fillRect/>
          </a:stretch>
        </p:blipFill>
        <p:spPr>
          <a:xfrm>
            <a:off x="304800" y="742950"/>
            <a:ext cx="8382000" cy="4114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 Placeholder 2"/>
          <p:cNvSpPr>
            <a:spLocks noGrp="1"/>
          </p:cNvSpPr>
          <p:nvPr>
            <p:ph type="body" idx="1"/>
          </p:nvPr>
        </p:nvSpPr>
        <p:spPr>
          <a:xfrm>
            <a:off x="457200" y="895350"/>
            <a:ext cx="8229600" cy="3747180"/>
          </a:xfrm>
        </p:spPr>
        <p:txBody>
          <a:bodyPr/>
          <a:lstStyle/>
          <a:p>
            <a:r>
              <a:rPr lang="en-US" sz="1650" b="1" u="sng" dirty="0" smtClean="0">
                <a:latin typeface="Times New Roman" pitchFamily="18" charset="0"/>
                <a:cs typeface="Times New Roman" pitchFamily="18" charset="0"/>
              </a:rPr>
              <a:t>Cloud Computing</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Cloud infrastructure (e.g., Amazon Web Services, Microsoft Azure, Google Cloud Platform) provides scalability, flexibility, and cost-efficiency for hosting the centralized platform and storing large volumes of data securely. Cloud services also support data analytics, machine learning, and AI applications</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APIs and </a:t>
            </a:r>
            <a:r>
              <a:rPr lang="en-US" sz="1650" b="1" u="sng" dirty="0" smtClean="0">
                <a:latin typeface="Times New Roman" pitchFamily="18" charset="0"/>
                <a:cs typeface="Times New Roman" pitchFamily="18" charset="0"/>
              </a:rPr>
              <a:t>Microservices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Application Programming Interfaces (APIs) enable communication and data exchange between different service modules and the centralized platform. Using </a:t>
            </a:r>
            <a:r>
              <a:rPr lang="en-US" sz="1600" dirty="0" smtClean="0">
                <a:latin typeface="Times New Roman" pitchFamily="18" charset="0"/>
                <a:cs typeface="Times New Roman" pitchFamily="18" charset="0"/>
              </a:rPr>
              <a:t>microservices </a:t>
            </a:r>
            <a:r>
              <a:rPr lang="en-US" sz="1600" dirty="0" smtClean="0">
                <a:latin typeface="Times New Roman" pitchFamily="18" charset="0"/>
                <a:cs typeface="Times New Roman" pitchFamily="18" charset="0"/>
              </a:rPr>
              <a:t>architecture allows for modular development, deployment, and scaling of individual service components</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Data Integration and Interoperability</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Technologies like Enterprise Service Bus (ESB), message brokers (e.g., Apache Kafka), and data integration platforms (e.g., MuleSoft, Informatica) facilitate seamless integration of disparate data sources and systems, ensuring interoperability across different services.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400110"/>
          </a:xfrm>
        </p:spPr>
        <p:txBody>
          <a:bodyPr/>
          <a:lstStyle/>
          <a:p>
            <a:r>
              <a:rPr lang="en-US" dirty="0" smtClean="0">
                <a:solidFill>
                  <a:schemeClr val="bg1"/>
                </a:solidFill>
              </a:rPr>
              <a:t>.</a:t>
            </a:r>
            <a:endParaRPr lang="en-US" dirty="0">
              <a:solidFill>
                <a:schemeClr val="bg1"/>
              </a:solidFill>
            </a:endParaRPr>
          </a:p>
        </p:txBody>
      </p:sp>
      <p:sp>
        <p:nvSpPr>
          <p:cNvPr id="3" name="Text Placeholder 2"/>
          <p:cNvSpPr>
            <a:spLocks noGrp="1"/>
          </p:cNvSpPr>
          <p:nvPr>
            <p:ph type="body" idx="1"/>
          </p:nvPr>
        </p:nvSpPr>
        <p:spPr>
          <a:xfrm>
            <a:off x="457200" y="742950"/>
            <a:ext cx="8229600" cy="3747180"/>
          </a:xfrm>
        </p:spPr>
        <p:txBody>
          <a:bodyPr/>
          <a:lstStyle/>
          <a:p>
            <a:r>
              <a:rPr lang="en-US" sz="1650" b="1" u="sng" dirty="0" smtClean="0">
                <a:latin typeface="Times New Roman" pitchFamily="18" charset="0"/>
                <a:cs typeface="Times New Roman" pitchFamily="18" charset="0"/>
              </a:rPr>
              <a:t>Big Data and Analytics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Big data technologies (e.g., Hadoop, Spark) and analytics tools (e.g., Tableau, Power BI) enable organizations to analyze large volumes of data generated by various services. Predictive analytics and data-driven insights help optimize service delivery, resource allocation, and decision-making</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Mobile and Web Applications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User interfaces are developed using technologies such as HTML5, CSS, JavaScript frameworks (e.g., React, Angular, Vue.js) for building responsive web applications. Mobile apps (iOS, Android) provide users with convenient access to services and real-time information</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Cybersecurity Solutions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Robust </a:t>
            </a:r>
            <a:r>
              <a:rPr lang="en-US" sz="1600" dirty="0" smtClean="0">
                <a:latin typeface="Times New Roman" pitchFamily="18" charset="0"/>
                <a:cs typeface="Times New Roman" pitchFamily="18" charset="0"/>
              </a:rPr>
              <a:t>cybersecurity </a:t>
            </a:r>
            <a:r>
              <a:rPr lang="en-US" sz="1600" dirty="0" smtClean="0">
                <a:latin typeface="Times New Roman" pitchFamily="18" charset="0"/>
                <a:cs typeface="Times New Roman" pitchFamily="18" charset="0"/>
              </a:rPr>
              <a:t>measures are essential to protect sensitive data and ensure compliance with privacy regulations (e.g., GDPR, HIPAA). Technologies include encryption algorithms, firewall systems, intrusion detection/prevention systems (IDPS), and secure authentication mechanisms.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400110"/>
          </a:xfrm>
        </p:spPr>
        <p:txBody>
          <a:bodyPr/>
          <a:lstStyle/>
          <a:p>
            <a:r>
              <a:rPr lang="en-US" dirty="0" smtClean="0">
                <a:solidFill>
                  <a:schemeClr val="bg1"/>
                </a:solidFill>
              </a:rPr>
              <a:t>.</a:t>
            </a:r>
            <a:endParaRPr lang="en-US" dirty="0">
              <a:solidFill>
                <a:schemeClr val="bg1"/>
              </a:solidFill>
            </a:endParaRPr>
          </a:p>
        </p:txBody>
      </p:sp>
      <p:sp>
        <p:nvSpPr>
          <p:cNvPr id="3" name="Text Placeholder 2"/>
          <p:cNvSpPr>
            <a:spLocks noGrp="1"/>
          </p:cNvSpPr>
          <p:nvPr>
            <p:ph type="body" idx="1"/>
          </p:nvPr>
        </p:nvSpPr>
        <p:spPr>
          <a:xfrm>
            <a:off x="457200" y="590550"/>
            <a:ext cx="8229600" cy="4216539"/>
          </a:xfrm>
        </p:spPr>
        <p:txBody>
          <a:bodyPr/>
          <a:lstStyle/>
          <a:p>
            <a:r>
              <a:rPr lang="en-US" sz="1650" b="1" u="sng" dirty="0" smtClean="0">
                <a:latin typeface="Times New Roman" pitchFamily="18" charset="0"/>
                <a:cs typeface="Times New Roman" pitchFamily="18" charset="0"/>
              </a:rPr>
              <a:t>IoT (Internet of Things):</a:t>
            </a:r>
            <a:r>
              <a:rPr lang="en-US" sz="1650" u="sng"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IoT devices and sensors can be utilized in transportation (e.g., smart city initiatives for traffic management), healthcare (e.g., remote patient monitoring), and housing (e.g., smart home technologies) sectors to collect real-time data and improve service delivery</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Blockchain</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Blockchain technology can enhance transparency, security, and trust in transactions and data exchanges within government services (e.g., identity management, land registry) and financial transactions related to housing</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Artificial Intelligence (AI) and Machine Learning (ML</a:t>
            </a:r>
            <a:r>
              <a:rPr lang="en-US" sz="1650" b="1" u="sng"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AI/ML algorithms can automate processes, optimize resource allocation, and provide personalized recommendations in healthcare (e.g., diagnostic support), education (e.g., adaptive learning platforms), and government services (e.g., chatbots for citizen queries</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Geospatial Technologies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Geographic Information Systems (GIS) and mapping technologies are used in transportation (e.g., route planning), housing (e.g., urban planning), and emergency services (e.g., disaster response planning).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 Placeholder 2"/>
          <p:cNvSpPr>
            <a:spLocks noGrp="1"/>
          </p:cNvSpPr>
          <p:nvPr>
            <p:ph type="body" idx="1"/>
          </p:nvPr>
        </p:nvSpPr>
        <p:spPr>
          <a:xfrm>
            <a:off x="457200" y="1183005"/>
            <a:ext cx="8229600" cy="3600986"/>
          </a:xfrm>
        </p:spPr>
        <p:txBody>
          <a:bodyPr/>
          <a:lstStyle/>
          <a:p>
            <a:r>
              <a:rPr lang="en-US" sz="1600" dirty="0" smtClean="0">
                <a:latin typeface="Times New Roman" pitchFamily="18" charset="0"/>
                <a:cs typeface="Times New Roman" pitchFamily="18" charset="0"/>
              </a:rPr>
              <a:t>In conclusion, the integration of modern technologies into a unified system of services—encompassing education, healthcare, transportation, housing, and government services—presents a transformative opportunity to enhance accessibility, efficiency, and quality of life for communities.</a:t>
            </a:r>
          </a:p>
          <a:p>
            <a:r>
              <a:rPr lang="en-US" sz="1600" dirty="0" smtClean="0">
                <a:latin typeface="Times New Roman" pitchFamily="18" charset="0"/>
                <a:cs typeface="Times New Roman" pitchFamily="18" charset="0"/>
              </a:rPr>
              <a:t>By leveraging cloud computing, organizations can achieve scalability and cost-effectiveness in hosting and managing the centralized platform. APIs and microservices facilitate seamless communication and data exchange between disparate service modules, promoting interoperability and streamlined service delivery. These technologies not only connect systems but also empower stakeholders with real-time access to information and services via user-friendly web and mobile applications</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Big data analytics provides actionable insights that drive informed decision-making, optimize resource allocation, and personalize service delivery. Meanwhile, robust cybersecurity measures ensure data privacy and protect against cyber threats, fostering trust and compliance with regulatory standards.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400110"/>
          </a:xfrm>
        </p:spPr>
        <p:txBody>
          <a:bodyPr/>
          <a:lstStyle/>
          <a:p>
            <a:r>
              <a:rPr lang="en-US" dirty="0" smtClean="0">
                <a:solidFill>
                  <a:schemeClr val="bg1"/>
                </a:solidFill>
              </a:rPr>
              <a:t>.</a:t>
            </a:r>
            <a:endParaRPr lang="en-US" dirty="0">
              <a:solidFill>
                <a:schemeClr val="bg1"/>
              </a:solidFill>
            </a:endParaRPr>
          </a:p>
        </p:txBody>
      </p:sp>
      <p:sp>
        <p:nvSpPr>
          <p:cNvPr id="3" name="Text Placeholder 2"/>
          <p:cNvSpPr>
            <a:spLocks noGrp="1"/>
          </p:cNvSpPr>
          <p:nvPr>
            <p:ph type="body" idx="1"/>
          </p:nvPr>
        </p:nvSpPr>
        <p:spPr>
          <a:xfrm>
            <a:off x="457200" y="666750"/>
            <a:ext cx="8229600" cy="3894118"/>
          </a:xfrm>
        </p:spPr>
        <p:txBody>
          <a:bodyPr/>
          <a:lstStyle/>
          <a:p>
            <a:r>
              <a:rPr lang="en-US" sz="1600" dirty="0" smtClean="0">
                <a:latin typeface="Times New Roman" pitchFamily="18" charset="0"/>
                <a:cs typeface="Times New Roman" pitchFamily="18" charset="0"/>
              </a:rPr>
              <a:t>The inclusion of IoT devices and sensors enhances service responsiveness and efficiency, particularly in transportation and healthcare sectors, while blockchain technology ensures transparency and integrity in transactions within government services and housing sectors.</a:t>
            </a:r>
          </a:p>
          <a:p>
            <a:r>
              <a:rPr lang="en-US" sz="1600" dirty="0" smtClean="0">
                <a:latin typeface="Times New Roman" pitchFamily="18" charset="0"/>
                <a:cs typeface="Times New Roman" pitchFamily="18" charset="0"/>
              </a:rPr>
              <a:t>         Artificial </a:t>
            </a:r>
            <a:r>
              <a:rPr lang="en-US" sz="1600" dirty="0" smtClean="0">
                <a:latin typeface="Times New Roman" pitchFamily="18" charset="0"/>
                <a:cs typeface="Times New Roman" pitchFamily="18" charset="0"/>
              </a:rPr>
              <a:t>intelligence and machine learning algorithms automate routine tasks, improve service responsiveness, and enable predictive analytics to anticipate community needs proactively. Geospatial technologies provide spatial insights for urban planning, transportation routing, and disaster response planning.</a:t>
            </a:r>
          </a:p>
          <a:p>
            <a:r>
              <a:rPr lang="en-US" sz="1600" dirty="0" smtClean="0">
                <a:latin typeface="Times New Roman" pitchFamily="18" charset="0"/>
                <a:cs typeface="Times New Roman" pitchFamily="18" charset="0"/>
              </a:rPr>
              <a:t>        Ultimately</a:t>
            </a:r>
            <a:r>
              <a:rPr lang="en-US" sz="1600" dirty="0" smtClean="0">
                <a:latin typeface="Times New Roman" pitchFamily="18" charset="0"/>
                <a:cs typeface="Times New Roman" pitchFamily="18" charset="0"/>
              </a:rPr>
              <a:t>, the successful implementation of these technologies supports a holistic approach to community development, where integrated services are not only accessible but also responsive to diverse needs and challenges. Continuous evaluation and adaptation are crucial to refining these systems, ensuring they evolve alongside technological advancements and changing community dynamics.</a:t>
            </a:r>
          </a:p>
          <a:p>
            <a:r>
              <a:rPr lang="en-US" sz="1600" dirty="0" smtClean="0">
                <a:latin typeface="Times New Roman" pitchFamily="18" charset="0"/>
                <a:cs typeface="Times New Roman" pitchFamily="18" charset="0"/>
              </a:rPr>
              <a:t>         In </a:t>
            </a:r>
            <a:r>
              <a:rPr lang="en-US" sz="1600" dirty="0" smtClean="0">
                <a:latin typeface="Times New Roman" pitchFamily="18" charset="0"/>
                <a:cs typeface="Times New Roman" pitchFamily="18" charset="0"/>
              </a:rPr>
              <a:t>essence, the adoption of modern technological solutions represents a paradigm shift towards more efficient, equitable, and sustainable service delivery frameworks, enhancing the overall well-being and satisfaction of citizens across various facets of their daily lives.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0200"/>
            <a:ext cx="8661400" cy="400050"/>
          </a:xfrm>
        </p:spPr>
        <p:txBody>
          <a:bodyPr/>
          <a:lstStyle/>
          <a:p>
            <a:r>
              <a:rPr lang="en-US" dirty="0" smtClean="0">
                <a:solidFill>
                  <a:schemeClr val="bg1"/>
                </a:solidFill>
              </a:rPr>
              <a:t>.</a:t>
            </a:r>
            <a:endParaRPr lang="en-US" dirty="0">
              <a:solidFill>
                <a:schemeClr val="bg1"/>
              </a:solidFill>
            </a:endParaRPr>
          </a:p>
        </p:txBody>
      </p:sp>
      <p:pic>
        <p:nvPicPr>
          <p:cNvPr id="24578" name="Picture 2" descr="1,600+ Thank You Presentation Stock Photos, Pictures ..."/>
          <p:cNvPicPr>
            <a:picLocks noChangeAspect="1" noChangeArrowheads="1"/>
          </p:cNvPicPr>
          <p:nvPr/>
        </p:nvPicPr>
        <p:blipFill>
          <a:blip r:embed="rId2"/>
          <a:srcRect/>
          <a:stretch>
            <a:fillRect/>
          </a:stretch>
        </p:blipFill>
        <p:spPr bwMode="auto">
          <a:xfrm>
            <a:off x="1447800" y="819150"/>
            <a:ext cx="5829300" cy="32766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 Placeholder 2"/>
          <p:cNvSpPr>
            <a:spLocks noGrp="1"/>
          </p:cNvSpPr>
          <p:nvPr>
            <p:ph type="body" idx="1"/>
          </p:nvPr>
        </p:nvSpPr>
        <p:spPr>
          <a:xfrm>
            <a:off x="457200" y="971550"/>
            <a:ext cx="8229600" cy="3477875"/>
          </a:xfrm>
        </p:spPr>
        <p:txBody>
          <a:bodyPr/>
          <a:lstStyle/>
          <a:p>
            <a:r>
              <a:rPr lang="en-US" sz="1600" dirty="0" smtClean="0">
                <a:latin typeface="Times New Roman" pitchFamily="18" charset="0"/>
                <a:cs typeface="Times New Roman" pitchFamily="18" charset="0"/>
              </a:rPr>
              <a:t>The delivery of essential services such as education, transportation, health, housing, and government services is fragmented and inefficient, posing significant challenges to equitable access for all citizens. Despite advancements in technology and connectivity, many individuals and communities struggle to navigate the complex landscape of service providers and administrative processes</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In </a:t>
            </a:r>
            <a:r>
              <a:rPr lang="en-US" sz="1600" dirty="0" smtClean="0">
                <a:latin typeface="Times New Roman" pitchFamily="18" charset="0"/>
                <a:cs typeface="Times New Roman" pitchFamily="18" charset="0"/>
              </a:rPr>
              <a:t>education, disparate systems for enrollment, curriculum delivery, and student support services create barriers for students and families, particularly those in underserved communities. Transportation services suffer from disconnected networks, leading to inefficiencies in scheduling, route planning, and accessibility, especially in rural areas</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Healthcare delivery remains disjointed, with separate systems for medical records, appointment scheduling, and prescription management, hindering continuity of care and patient outcomes. Housing services are often </a:t>
            </a:r>
            <a:r>
              <a:rPr lang="en-US" sz="1600" dirty="0" err="1" smtClean="0">
                <a:latin typeface="Times New Roman" pitchFamily="18" charset="0"/>
                <a:cs typeface="Times New Roman" pitchFamily="18" charset="0"/>
              </a:rPr>
              <a:t>siloed</a:t>
            </a:r>
            <a:r>
              <a:rPr lang="en-US" sz="1600" dirty="0" smtClean="0">
                <a:latin typeface="Times New Roman" pitchFamily="18" charset="0"/>
                <a:cs typeface="Times New Roman" pitchFamily="18" charset="0"/>
              </a:rPr>
              <a:t>, with different agencies managing rental assistance, affordable housing programs, and homelessness services independently, leading to gaps in support and housing instability.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8458200" y="361950"/>
            <a:ext cx="490320" cy="400110"/>
          </a:xfrm>
        </p:spPr>
        <p:txBody>
          <a:bodyPr/>
          <a:lstStyle/>
          <a:p>
            <a:r>
              <a:rPr lang="en-US" dirty="0" smtClean="0">
                <a:solidFill>
                  <a:schemeClr val="bg1"/>
                </a:solidFill>
              </a:rPr>
              <a:t>.</a:t>
            </a:r>
            <a:endParaRPr lang="en-US" dirty="0">
              <a:solidFill>
                <a:schemeClr val="bg1"/>
              </a:solidFill>
            </a:endParaRPr>
          </a:p>
        </p:txBody>
      </p:sp>
      <p:sp>
        <p:nvSpPr>
          <p:cNvPr id="3" name="Text Placeholder 2"/>
          <p:cNvSpPr>
            <a:spLocks noGrp="1"/>
          </p:cNvSpPr>
          <p:nvPr>
            <p:ph type="body" idx="1"/>
          </p:nvPr>
        </p:nvSpPr>
        <p:spPr>
          <a:xfrm>
            <a:off x="457200" y="819150"/>
            <a:ext cx="8229600" cy="3886200"/>
          </a:xfrm>
        </p:spPr>
        <p:txBody>
          <a:bodyPr/>
          <a:lstStyle/>
          <a:p>
            <a:r>
              <a:rPr lang="en-US" sz="1600" dirty="0" smtClean="0">
                <a:latin typeface="Times New Roman" pitchFamily="18" charset="0"/>
                <a:cs typeface="Times New Roman" pitchFamily="18" charset="0"/>
              </a:rPr>
              <a:t>Government services, including social welfare programs, licensing, and permit applications, are spread across various departments and agencies, resulting in duplicative paperwork, delays in service delivery, and frustration for </a:t>
            </a:r>
            <a:r>
              <a:rPr lang="en-US" sz="1600" dirty="0" smtClean="0">
                <a:latin typeface="Times New Roman" pitchFamily="18" charset="0"/>
                <a:cs typeface="Times New Roman" pitchFamily="18" charset="0"/>
              </a:rPr>
              <a:t>applicants.</a:t>
            </a:r>
          </a:p>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Moreover</a:t>
            </a:r>
            <a:r>
              <a:rPr lang="en-US" sz="1600" dirty="0" smtClean="0">
                <a:latin typeface="Times New Roman" pitchFamily="18" charset="0"/>
                <a:cs typeface="Times New Roman" pitchFamily="18" charset="0"/>
              </a:rPr>
              <a:t>, marginalized populations, including rural residents, low-income families, and individuals with disabilities, face heightened barriers in accessing these essential services due to geographical isolation, financial constraints, and lack of digital </a:t>
            </a:r>
            <a:r>
              <a:rPr lang="en-US" sz="1600" dirty="0" smtClean="0">
                <a:latin typeface="Times New Roman" pitchFamily="18" charset="0"/>
                <a:cs typeface="Times New Roman" pitchFamily="18" charset="0"/>
              </a:rPr>
              <a:t>literacy. </a:t>
            </a:r>
          </a:p>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The </a:t>
            </a:r>
            <a:r>
              <a:rPr lang="en-US" sz="1600" dirty="0" smtClean="0">
                <a:latin typeface="Times New Roman" pitchFamily="18" charset="0"/>
                <a:cs typeface="Times New Roman" pitchFamily="18" charset="0"/>
              </a:rPr>
              <a:t>absence of integrated platforms or systems that consolidate these services exacerbates inequalities and inefficiencies, limiting opportunities for social mobility and economic development. Without a unified approach to service delivery, governments and service providers struggle to meet the diverse needs of their populations effectively</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Addressing </a:t>
            </a:r>
            <a:r>
              <a:rPr lang="en-US" sz="1600" dirty="0" smtClean="0">
                <a:latin typeface="Times New Roman" pitchFamily="18" charset="0"/>
                <a:cs typeface="Times New Roman" pitchFamily="18" charset="0"/>
              </a:rPr>
              <a:t>these challenges requires a concerted effort to develop and implement integrated service platforms that prioritize user-centric design, interoperability among different service providers, and accessibility considerations. Such platforms should aim to streamline administrative processes, enhance service coordination, and ensure equitable access to essential services for every individual, regardless of their location or socio-economic background.</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3" name="Text Placeholder 2"/>
          <p:cNvSpPr>
            <a:spLocks noGrp="1"/>
          </p:cNvSpPr>
          <p:nvPr>
            <p:ph type="body" idx="1"/>
          </p:nvPr>
        </p:nvSpPr>
        <p:spPr>
          <a:xfrm>
            <a:off x="457200" y="1047750"/>
            <a:ext cx="8229600" cy="3293209"/>
          </a:xfrm>
        </p:spPr>
        <p:txBody>
          <a:bodyPr/>
          <a:lstStyle/>
          <a:p>
            <a:r>
              <a:rPr lang="en-US" b="1" u="sng" dirty="0" smtClean="0">
                <a:latin typeface="Times New Roman" pitchFamily="18" charset="0"/>
                <a:cs typeface="Times New Roman" pitchFamily="18" charset="0"/>
              </a:rPr>
              <a:t>Proposed Solution: Integrated Service </a:t>
            </a:r>
            <a:r>
              <a:rPr lang="en-US" b="1" u="sng" dirty="0" smtClean="0">
                <a:latin typeface="Times New Roman" pitchFamily="18" charset="0"/>
                <a:cs typeface="Times New Roman" pitchFamily="18" charset="0"/>
              </a:rPr>
              <a:t>Platform</a:t>
            </a:r>
          </a:p>
          <a:p>
            <a:endParaRPr lang="en-US" dirty="0" smtClean="0"/>
          </a:p>
          <a:p>
            <a:r>
              <a:rPr lang="en-US" sz="1600" dirty="0" smtClean="0">
                <a:latin typeface="Times New Roman" pitchFamily="18" charset="0"/>
                <a:cs typeface="Times New Roman" pitchFamily="18" charset="0"/>
              </a:rPr>
              <a:t>       To </a:t>
            </a:r>
            <a:r>
              <a:rPr lang="en-US" sz="1600" dirty="0" smtClean="0">
                <a:latin typeface="Times New Roman" pitchFamily="18" charset="0"/>
                <a:cs typeface="Times New Roman" pitchFamily="18" charset="0"/>
              </a:rPr>
              <a:t>tackle the fragmented delivery of essential services and improve accessibility for all citizens, a comprehensive Integrated Service Platform (ISP) will be developed. This platform will be accessible via Android and web applications, providing a unified interface for accessing education, transportation, health, housing, and government services</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This platform offers convenient access to medical appointments, educational materials, transportation schedules, housing support, and government resources through a single, user-friendly interface. By centralizing these services, it promotes efficiency, improves service delivery, and enhances community well-being. This initiative aims to empower individuals by providing comprehensive support systems that address diverse needs and facilitate equitable access to essential services essential for fostering thriving communities.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 Placeholder 2"/>
          <p:cNvSpPr>
            <a:spLocks noGrp="1"/>
          </p:cNvSpPr>
          <p:nvPr>
            <p:ph type="body" idx="1"/>
          </p:nvPr>
        </p:nvSpPr>
        <p:spPr>
          <a:xfrm>
            <a:off x="381000" y="1047750"/>
            <a:ext cx="8229600" cy="3354765"/>
          </a:xfrm>
        </p:spPr>
        <p:txBody>
          <a:bodyPr/>
          <a:lstStyle/>
          <a:p>
            <a:r>
              <a:rPr lang="en-US" b="1" u="sng" dirty="0" smtClean="0">
                <a:latin typeface="Times New Roman" pitchFamily="18" charset="0"/>
                <a:cs typeface="Times New Roman" pitchFamily="18" charset="0"/>
              </a:rPr>
              <a:t>1.Unified </a:t>
            </a:r>
            <a:r>
              <a:rPr lang="en-US" b="1" u="sng" dirty="0" smtClean="0">
                <a:latin typeface="Times New Roman" pitchFamily="18" charset="0"/>
                <a:cs typeface="Times New Roman" pitchFamily="18" charset="0"/>
              </a:rPr>
              <a:t>Access Portal</a:t>
            </a:r>
            <a:r>
              <a:rPr lang="en-US" sz="1600" b="1"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Users will access all services through a single portal on the Android or web application, eliminating the need to navigate multiple websites or physical offices.</a:t>
            </a:r>
          </a:p>
          <a:p>
            <a:r>
              <a:rPr lang="en-US" sz="1600" dirty="0" smtClean="0">
                <a:latin typeface="Times New Roman" pitchFamily="18" charset="0"/>
                <a:cs typeface="Times New Roman" pitchFamily="18" charset="0"/>
              </a:rPr>
              <a:t>The portal will feature a user-friendly interface with intuitive navigation and search functionalities to help users locate and access services quickly</a:t>
            </a:r>
            <a:r>
              <a:rPr lang="en-US" sz="1600"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u="sng" dirty="0" smtClean="0">
                <a:latin typeface="Times New Roman" pitchFamily="18" charset="0"/>
                <a:cs typeface="Times New Roman" pitchFamily="18" charset="0"/>
              </a:rPr>
              <a:t>2.Interoperability </a:t>
            </a:r>
            <a:r>
              <a:rPr lang="en-US" b="1" u="sng" dirty="0" smtClean="0">
                <a:latin typeface="Times New Roman" pitchFamily="18" charset="0"/>
                <a:cs typeface="Times New Roman" pitchFamily="18" charset="0"/>
              </a:rPr>
              <a:t>and Data Integration</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platform will ensure interoperability among different service providers and government agencies, enabling seamless data exchange and collaboration.</a:t>
            </a:r>
          </a:p>
          <a:p>
            <a:r>
              <a:rPr lang="en-US" sz="1600" dirty="0" smtClean="0">
                <a:latin typeface="Times New Roman" pitchFamily="18" charset="0"/>
                <a:cs typeface="Times New Roman" pitchFamily="18" charset="0"/>
              </a:rPr>
              <a:t>Integration with existing government databases and service providers' systems will streamline information sharing and reduce duplication of efforts.</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8077200" y="330834"/>
            <a:ext cx="457200" cy="400110"/>
          </a:xfrm>
        </p:spPr>
        <p:txBody>
          <a:bodyPr/>
          <a:lstStyle/>
          <a:p>
            <a:r>
              <a:rPr lang="en-US" dirty="0" smtClean="0">
                <a:solidFill>
                  <a:schemeClr val="bg1"/>
                </a:solidFill>
              </a:rPr>
              <a:t>.</a:t>
            </a:r>
            <a:endParaRPr lang="en-US" dirty="0">
              <a:solidFill>
                <a:schemeClr val="bg1"/>
              </a:solidFill>
            </a:endParaRPr>
          </a:p>
        </p:txBody>
      </p:sp>
      <p:sp>
        <p:nvSpPr>
          <p:cNvPr id="3" name="Text Placeholder 2"/>
          <p:cNvSpPr>
            <a:spLocks noGrp="1"/>
          </p:cNvSpPr>
          <p:nvPr>
            <p:ph type="body" idx="1"/>
          </p:nvPr>
        </p:nvSpPr>
        <p:spPr>
          <a:xfrm>
            <a:off x="457200" y="971550"/>
            <a:ext cx="8229600" cy="3276600"/>
          </a:xfrm>
        </p:spPr>
        <p:txBody>
          <a:bodyPr/>
          <a:lstStyle/>
          <a:p>
            <a:r>
              <a:rPr lang="en-US" b="1" u="sng" dirty="0" smtClean="0">
                <a:latin typeface="Times New Roman" pitchFamily="18" charset="0"/>
                <a:cs typeface="Times New Roman" pitchFamily="18" charset="0"/>
              </a:rPr>
              <a:t>3.Integrated </a:t>
            </a:r>
            <a:r>
              <a:rPr lang="en-US" b="1" u="sng" dirty="0" smtClean="0">
                <a:latin typeface="Times New Roman" pitchFamily="18" charset="0"/>
                <a:cs typeface="Times New Roman" pitchFamily="18" charset="0"/>
              </a:rPr>
              <a:t>Service Modules</a:t>
            </a:r>
            <a:r>
              <a:rPr lang="en-US" b="1" dirty="0" smtClean="0"/>
              <a:t>:</a:t>
            </a:r>
          </a:p>
          <a:p>
            <a:endParaRPr lang="en-US" dirty="0" smtClean="0"/>
          </a:p>
          <a:p>
            <a:r>
              <a:rPr lang="en-US" sz="1600" b="1" dirty="0" smtClean="0">
                <a:latin typeface="Times New Roman" pitchFamily="18" charset="0"/>
                <a:cs typeface="Times New Roman" pitchFamily="18" charset="0"/>
              </a:rPr>
              <a:t>Education:</a:t>
            </a:r>
            <a:r>
              <a:rPr lang="en-US" sz="1600" dirty="0" smtClean="0">
                <a:latin typeface="Times New Roman" pitchFamily="18" charset="0"/>
                <a:cs typeface="Times New Roman" pitchFamily="18" charset="0"/>
              </a:rPr>
              <a:t> Students and parents can manage school enrollment, access educational resources, and receive updates on academic progress and school activities.</a:t>
            </a:r>
          </a:p>
          <a:p>
            <a:r>
              <a:rPr lang="en-US" sz="1600" b="1" dirty="0" smtClean="0">
                <a:latin typeface="Times New Roman" pitchFamily="18" charset="0"/>
                <a:cs typeface="Times New Roman" pitchFamily="18" charset="0"/>
              </a:rPr>
              <a:t>Transportation:</a:t>
            </a:r>
            <a:r>
              <a:rPr lang="en-US" sz="1600" dirty="0" smtClean="0">
                <a:latin typeface="Times New Roman" pitchFamily="18" charset="0"/>
                <a:cs typeface="Times New Roman" pitchFamily="18" charset="0"/>
              </a:rPr>
              <a:t> Commuters can plan routes, check schedules, and receive real-time updates on transit services. Integration with payment systems allows for seamless fare payments.</a:t>
            </a:r>
          </a:p>
          <a:p>
            <a:r>
              <a:rPr lang="en-US" sz="1600" b="1" dirty="0" smtClean="0">
                <a:latin typeface="Times New Roman" pitchFamily="18" charset="0"/>
                <a:cs typeface="Times New Roman" pitchFamily="18" charset="0"/>
              </a:rPr>
              <a:t>Health:</a:t>
            </a:r>
            <a:r>
              <a:rPr lang="en-US" sz="1600" dirty="0" smtClean="0">
                <a:latin typeface="Times New Roman" pitchFamily="18" charset="0"/>
                <a:cs typeface="Times New Roman" pitchFamily="18" charset="0"/>
              </a:rPr>
              <a:t> Patients can book appointments, access medical records, receive telemedicine consultations, and receive alerts for health screenings and vaccinations.</a:t>
            </a:r>
          </a:p>
          <a:p>
            <a:r>
              <a:rPr lang="en-US" sz="1600" b="1" dirty="0" smtClean="0">
                <a:latin typeface="Times New Roman" pitchFamily="18" charset="0"/>
                <a:cs typeface="Times New Roman" pitchFamily="18" charset="0"/>
              </a:rPr>
              <a:t>Housing:</a:t>
            </a:r>
            <a:r>
              <a:rPr lang="en-US" sz="1600" dirty="0" smtClean="0">
                <a:latin typeface="Times New Roman" pitchFamily="18" charset="0"/>
                <a:cs typeface="Times New Roman" pitchFamily="18" charset="0"/>
              </a:rPr>
              <a:t> Individuals can apply for housing assistance, search for affordable housing options, and receive notifications on housing availability and eligibility criteria.</a:t>
            </a:r>
          </a:p>
          <a:p>
            <a:r>
              <a:rPr lang="en-US" sz="1600" b="1" dirty="0" smtClean="0">
                <a:latin typeface="Times New Roman" pitchFamily="18" charset="0"/>
                <a:cs typeface="Times New Roman" pitchFamily="18" charset="0"/>
              </a:rPr>
              <a:t>Government Services:</a:t>
            </a:r>
            <a:r>
              <a:rPr lang="en-US" sz="1600" dirty="0" smtClean="0">
                <a:latin typeface="Times New Roman" pitchFamily="18" charset="0"/>
                <a:cs typeface="Times New Roman" pitchFamily="18" charset="0"/>
              </a:rPr>
              <a:t> Citizens can apply for permits, licenses, and social welfare benefits. They can track the status of their applications and receive reminders for renewal deadlines.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400110"/>
          </a:xfrm>
        </p:spPr>
        <p:txBody>
          <a:bodyPr/>
          <a:lstStyle/>
          <a:p>
            <a:r>
              <a:rPr lang="en-US" dirty="0" smtClean="0">
                <a:solidFill>
                  <a:schemeClr val="bg1"/>
                </a:solidFill>
              </a:rPr>
              <a:t>.</a:t>
            </a:r>
            <a:endParaRPr lang="en-US" dirty="0">
              <a:solidFill>
                <a:schemeClr val="bg1"/>
              </a:solidFill>
            </a:endParaRPr>
          </a:p>
        </p:txBody>
      </p:sp>
      <p:sp>
        <p:nvSpPr>
          <p:cNvPr id="3" name="Text Placeholder 2"/>
          <p:cNvSpPr>
            <a:spLocks noGrp="1"/>
          </p:cNvSpPr>
          <p:nvPr>
            <p:ph type="body" idx="1"/>
          </p:nvPr>
        </p:nvSpPr>
        <p:spPr>
          <a:xfrm>
            <a:off x="457200" y="590551"/>
            <a:ext cx="8229600" cy="4370427"/>
          </a:xfrm>
        </p:spPr>
        <p:txBody>
          <a:bodyPr/>
          <a:lstStyle/>
          <a:p>
            <a:r>
              <a:rPr lang="en-US" b="1" u="sng" dirty="0" smtClean="0">
                <a:latin typeface="Times New Roman" pitchFamily="18" charset="0"/>
                <a:cs typeface="Times New Roman" pitchFamily="18" charset="0"/>
              </a:rPr>
              <a:t>4.Personalized </a:t>
            </a:r>
            <a:r>
              <a:rPr lang="en-US" b="1" u="sng" dirty="0" smtClean="0">
                <a:latin typeface="Times New Roman" pitchFamily="18" charset="0"/>
                <a:cs typeface="Times New Roman" pitchFamily="18" charset="0"/>
              </a:rPr>
              <a:t>User Experience</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Users will have personalized profiles where they can save preferences, track service usage history, and receive customized recommendations based on their needs and location.</a:t>
            </a:r>
          </a:p>
          <a:p>
            <a:r>
              <a:rPr lang="en-US" sz="1600" dirty="0" smtClean="0">
                <a:latin typeface="Times New Roman" pitchFamily="18" charset="0"/>
                <a:cs typeface="Times New Roman" pitchFamily="18" charset="0"/>
              </a:rPr>
              <a:t>Accessibility features will be incorporated to cater to users with disabilities or those with limited digital literacy</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b="1" u="sng" dirty="0" smtClean="0">
                <a:latin typeface="Times New Roman" pitchFamily="18" charset="0"/>
                <a:cs typeface="Times New Roman" pitchFamily="18" charset="0"/>
              </a:rPr>
              <a:t>5.Security </a:t>
            </a:r>
            <a:r>
              <a:rPr lang="en-US" b="1" u="sng" dirty="0" smtClean="0">
                <a:latin typeface="Times New Roman" pitchFamily="18" charset="0"/>
                <a:cs typeface="Times New Roman" pitchFamily="18" charset="0"/>
              </a:rPr>
              <a:t>and Privacy</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Robust security measures, including encryption and secure authentication protocols, will safeguard users' personal information and transactions.</a:t>
            </a:r>
          </a:p>
          <a:p>
            <a:r>
              <a:rPr lang="en-US" sz="1600" dirty="0" smtClean="0">
                <a:latin typeface="Times New Roman" pitchFamily="18" charset="0"/>
                <a:cs typeface="Times New Roman" pitchFamily="18" charset="0"/>
              </a:rPr>
              <a:t>Compliance with data protection regulations ensures user privacy and confidentiality</a:t>
            </a:r>
            <a:r>
              <a:rPr lang="en-US" sz="1600" dirty="0" smtClean="0">
                <a:latin typeface="Times New Roman" pitchFamily="18" charset="0"/>
                <a:cs typeface="Times New Roman" pitchFamily="18" charset="0"/>
              </a:rPr>
              <a:t>.</a:t>
            </a:r>
          </a:p>
          <a:p>
            <a:endParaRPr lang="en-US" sz="1600" u="sng" dirty="0" smtClean="0">
              <a:latin typeface="Times New Roman" pitchFamily="18" charset="0"/>
              <a:cs typeface="Times New Roman" pitchFamily="18" charset="0"/>
            </a:endParaRPr>
          </a:p>
          <a:p>
            <a:r>
              <a:rPr lang="en-US" b="1" u="sng" dirty="0" smtClean="0">
                <a:latin typeface="Times New Roman" pitchFamily="18" charset="0"/>
                <a:cs typeface="Times New Roman" pitchFamily="18" charset="0"/>
              </a:rPr>
              <a:t>6.Community </a:t>
            </a:r>
            <a:r>
              <a:rPr lang="en-US" b="1" u="sng" dirty="0" smtClean="0">
                <a:latin typeface="Times New Roman" pitchFamily="18" charset="0"/>
                <a:cs typeface="Times New Roman" pitchFamily="18" charset="0"/>
              </a:rPr>
              <a:t>Engagement and Support</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platform will include features for community engagement, such as forums, feedback mechanisms, and support channels, to gather user input and address concerns promptly.</a:t>
            </a:r>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3" name="Text Placeholder 2"/>
          <p:cNvSpPr>
            <a:spLocks noGrp="1"/>
          </p:cNvSpPr>
          <p:nvPr>
            <p:ph type="body" idx="1"/>
          </p:nvPr>
        </p:nvSpPr>
        <p:spPr>
          <a:xfrm>
            <a:off x="457200" y="895350"/>
            <a:ext cx="8229600" cy="3488531"/>
          </a:xfrm>
        </p:spPr>
        <p:txBody>
          <a:bodyPr/>
          <a:lstStyle/>
          <a:p>
            <a:r>
              <a:rPr lang="en-US" sz="1650" b="1" u="sng" dirty="0" smtClean="0">
                <a:latin typeface="Times New Roman" pitchFamily="18" charset="0"/>
                <a:cs typeface="Times New Roman" pitchFamily="18" charset="0"/>
              </a:rPr>
              <a:t>Planning and Stakeholder Engagement</a:t>
            </a:r>
            <a:r>
              <a:rPr lang="en-US" sz="1650" b="1" dirty="0" smtClean="0">
                <a:latin typeface="Times New Roman" pitchFamily="18" charset="0"/>
                <a:cs typeface="Times New Roman" pitchFamily="18" charset="0"/>
              </a:rPr>
              <a:t>:</a:t>
            </a:r>
            <a:r>
              <a:rPr lang="en-US" sz="165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process begins with thorough planning and extensive stakeholder engagement. This involves assessing the existing infrastructure and service delivery models for each sector—education, healthcare, transportation, housing, and government services—to identify strengths, weaknesses, and areas for improvement. Stakeholder engagement includes consultations with government agencies, service providers, community organizations, and representatives of the public to gather insights into community needs and expectations</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Designing a Centralized Platform</a:t>
            </a:r>
            <a:r>
              <a:rPr lang="en-US" sz="1650" b="1" dirty="0" smtClean="0">
                <a:latin typeface="Times New Roman" pitchFamily="18" charset="0"/>
                <a:cs typeface="Times New Roman" pitchFamily="18" charset="0"/>
              </a:rPr>
              <a:t>:</a:t>
            </a:r>
            <a:r>
              <a:rPr lang="en-US" sz="165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 key component of the process is designing and developing a centralized platform that integrates these diverse services. The platform aims to streamline access and delivery, utilizing digital technologies such as cloud computing, data analytics, and mobile applications. This platform should be designed with a user-centric approach, ensuring ease of navigation and accessibility across various devices and connectivity levels. User experience testing and iterative design are crucial to refine the platform based on feedback from pilot projects and stakeholders.</a:t>
            </a:r>
            <a:endParaRPr lang="en-US"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98" y="330834"/>
            <a:ext cx="8661603" cy="400110"/>
          </a:xfrm>
        </p:spPr>
        <p:txBody>
          <a:bodyPr/>
          <a:lstStyle/>
          <a:p>
            <a:r>
              <a:rPr lang="en-US" dirty="0" smtClean="0">
                <a:solidFill>
                  <a:schemeClr val="bg1"/>
                </a:solidFill>
              </a:rPr>
              <a:t>.</a:t>
            </a:r>
            <a:endParaRPr lang="en-US" dirty="0">
              <a:solidFill>
                <a:schemeClr val="bg1"/>
              </a:solidFill>
            </a:endParaRPr>
          </a:p>
        </p:txBody>
      </p:sp>
      <p:sp>
        <p:nvSpPr>
          <p:cNvPr id="3" name="Text Placeholder 2"/>
          <p:cNvSpPr>
            <a:spLocks noGrp="1"/>
          </p:cNvSpPr>
          <p:nvPr>
            <p:ph type="body" idx="1"/>
          </p:nvPr>
        </p:nvSpPr>
        <p:spPr>
          <a:xfrm>
            <a:off x="457200" y="819150"/>
            <a:ext cx="8229600" cy="3581400"/>
          </a:xfrm>
        </p:spPr>
        <p:txBody>
          <a:bodyPr/>
          <a:lstStyle/>
          <a:p>
            <a:r>
              <a:rPr lang="en-US" sz="1650" b="1" u="sng" dirty="0" smtClean="0">
                <a:latin typeface="Times New Roman" pitchFamily="18" charset="0"/>
                <a:cs typeface="Times New Roman" pitchFamily="18" charset="0"/>
              </a:rPr>
              <a:t>Partnerships and Resource Optimization</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Successful implementation relies on forging partnerships between public and private stakeholders. These partnerships help optimize resource allocation, leverage expertise, and enhance service delivery efficiency. For instance, collaborating with private transportation providers can improve accessibility to public transit, while partnerships with healthcare providers can enhance the delivery of medical services within the integrated framework</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50" b="1" u="sng" dirty="0" smtClean="0">
                <a:latin typeface="Times New Roman" pitchFamily="18" charset="0"/>
                <a:cs typeface="Times New Roman" pitchFamily="18" charset="0"/>
              </a:rPr>
              <a:t>Phased Deployment and Pilot Projects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The implementation strategy involves phased deployment starting with pilot projects in select communities or regions. This approach allows for testing the integrated system on a smaller scale, identifying challenges, and refining processes before scaling up to broader implementation. Pilot projects provide valuable insights into user behaviors, system performance, and operational dynamics, which inform adjustments and improvements.</a:t>
            </a:r>
            <a:endParaRPr lang="en-US" sz="1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2267</Words>
  <Application>Microsoft Office PowerPoint</Application>
  <PresentationFormat>On-screen Show (16:9)</PresentationFormat>
  <Paragraphs>97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Intel® Unnati Industrial Training Program 2024  Integrated Common Services to Common People  Institute of Aeronautical Engineering </vt:lpstr>
      <vt:lpstr>Problem Statement</vt:lpstr>
      <vt:lpstr>.</vt:lpstr>
      <vt:lpstr>Unique Idea Brief (Solution)</vt:lpstr>
      <vt:lpstr>Features Offered</vt:lpstr>
      <vt:lpstr>.</vt:lpstr>
      <vt:lpstr>.</vt:lpstr>
      <vt:lpstr>Process flow</vt:lpstr>
      <vt:lpstr>.</vt:lpstr>
      <vt:lpstr>.</vt:lpstr>
      <vt:lpstr>.</vt:lpstr>
      <vt:lpstr>Architecture Diagram</vt:lpstr>
      <vt:lpstr>Technologies used</vt:lpstr>
      <vt:lpstr>.</vt:lpstr>
      <vt:lpstr>.</vt:lpstr>
      <vt:lpstr>Team members and contribution:</vt:lpstr>
      <vt:lpstr>Conclusion</vt:lpstr>
      <vt:lpstr>.</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Unnati Industrial Training Program 2024  Integrated Common Services to Common People  Institute of Aeronautical Engineering </dc:title>
  <dc:creator>Ajeya Krishna</dc:creator>
  <cp:lastModifiedBy>Nischitha</cp:lastModifiedBy>
  <cp:revision>2</cp:revision>
  <dcterms:created xsi:type="dcterms:W3CDTF">2024-07-09T08:08:32Z</dcterms:created>
  <dcterms:modified xsi:type="dcterms:W3CDTF">2024-07-09T15:29:45Z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2024-07-09T00:00:00Z</vt:filetime>
  </property>
</Properties>
</file>