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4319" r:id="rId1"/>
  </p:sldMasterIdLst>
  <p:notesMasterIdLst>
    <p:notesMasterId r:id="rId21"/>
  </p:notesMasterIdLst>
  <p:handoutMasterIdLst>
    <p:handoutMasterId r:id="rId22"/>
  </p:handoutMasterIdLst>
  <p:sldIdLst>
    <p:sldId id="256" r:id="rId2"/>
    <p:sldId id="8370" r:id="rId3"/>
    <p:sldId id="8352" r:id="rId4"/>
    <p:sldId id="8356" r:id="rId5"/>
    <p:sldId id="8357" r:id="rId6"/>
    <p:sldId id="8358" r:id="rId7"/>
    <p:sldId id="8359" r:id="rId8"/>
    <p:sldId id="8360" r:id="rId9"/>
    <p:sldId id="8362" r:id="rId10"/>
    <p:sldId id="8364" r:id="rId11"/>
    <p:sldId id="8363" r:id="rId12"/>
    <p:sldId id="8371" r:id="rId13"/>
    <p:sldId id="8361" r:id="rId14"/>
    <p:sldId id="8365" r:id="rId15"/>
    <p:sldId id="8366" r:id="rId16"/>
    <p:sldId id="8367" r:id="rId17"/>
    <p:sldId id="8353" r:id="rId18"/>
    <p:sldId id="8368" r:id="rId19"/>
    <p:sldId id="8369" r:id="rId20"/>
  </p:sldIdLst>
  <p:sldSz cx="9906000" cy="6858000" type="A4"/>
  <p:notesSz cx="6807200" cy="9939338"/>
  <p:defaultTextStyle>
    <a:defPPr>
      <a:defRPr lang="en-US"/>
    </a:defPPr>
    <a:lvl1pPr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1pPr>
    <a:lvl2pPr marL="457034"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2pPr>
    <a:lvl3pPr marL="91407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3pPr>
    <a:lvl4pPr marL="1371106"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4pPr>
    <a:lvl5pPr marL="1828140" algn="ctr" rtl="0" fontAlgn="base">
      <a:spcBef>
        <a:spcPct val="0"/>
      </a:spcBef>
      <a:spcAft>
        <a:spcPct val="0"/>
      </a:spcAft>
      <a:defRPr kumimoji="1" sz="2399" b="1" kern="1200">
        <a:solidFill>
          <a:schemeClr val="tx1"/>
        </a:solidFill>
        <a:latin typeface="Times New Roman" pitchFamily="18" charset="0"/>
        <a:ea typeface="ＭＳ Ｐゴシック" pitchFamily="50" charset="-128"/>
        <a:cs typeface="+mn-cs"/>
      </a:defRPr>
    </a:lvl5pPr>
    <a:lvl6pPr marL="228517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6pPr>
    <a:lvl7pPr marL="274221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7pPr>
    <a:lvl8pPr marL="3199246"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8pPr>
    <a:lvl9pPr marL="3656281" algn="l" defTabSz="914070" rtl="0" eaLnBrk="1" latinLnBrk="0" hangingPunct="1">
      <a:defRPr kumimoji="1" sz="2399" b="1"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3" orient="horz" pos="754" userDrawn="1">
          <p15:clr>
            <a:srgbClr val="A4A3A4"/>
          </p15:clr>
        </p15:guide>
        <p15:guide id="7" pos="6068" userDrawn="1">
          <p15:clr>
            <a:srgbClr val="A4A3A4"/>
          </p15:clr>
        </p15:guide>
        <p15:guide id="8" pos="308" userDrawn="1">
          <p15:clr>
            <a:srgbClr val="A4A3A4"/>
          </p15:clr>
        </p15:guide>
        <p15:guide id="10" pos="1532" userDrawn="1">
          <p15:clr>
            <a:srgbClr val="A4A3A4"/>
          </p15:clr>
        </p15:guide>
        <p15:guide id="13" orient="horz" pos="4201" userDrawn="1">
          <p15:clr>
            <a:srgbClr val="A4A3A4"/>
          </p15:clr>
        </p15:guide>
        <p15:guide id="16" orient="horz" pos="2523" userDrawn="1">
          <p15:clr>
            <a:srgbClr val="A4A3A4"/>
          </p15:clr>
        </p15:guide>
        <p15:guide id="20" pos="692" userDrawn="1">
          <p15:clr>
            <a:srgbClr val="A4A3A4"/>
          </p15:clr>
        </p15:guide>
        <p15:guide id="27" pos="4390" userDrawn="1">
          <p15:clr>
            <a:srgbClr val="A4A3A4"/>
          </p15:clr>
        </p15:guide>
        <p15:guide id="28" pos="5932" userDrawn="1">
          <p15:clr>
            <a:srgbClr val="A4A3A4"/>
          </p15:clr>
        </p15:guide>
        <p15:guide id="29" pos="3120" userDrawn="1">
          <p15:clr>
            <a:srgbClr val="A4A3A4"/>
          </p15:clr>
        </p15:guide>
        <p15:guide id="30" pos="988" userDrawn="1">
          <p15:clr>
            <a:srgbClr val="A4A3A4"/>
          </p15:clr>
        </p15:guide>
        <p15:guide id="31" pos="1351" userDrawn="1">
          <p15:clr>
            <a:srgbClr val="A4A3A4"/>
          </p15:clr>
        </p15:guide>
      </p15:sldGuideLst>
    </p:ext>
    <p:ext uri="{2D200454-40CA-4A62-9FC3-DE9A4176ACB9}">
      <p15:notesGuideLst xmlns:p15="http://schemas.microsoft.com/office/powerpoint/2012/main">
        <p15:guide id="1" orient="horz" pos="3152" userDrawn="1">
          <p15:clr>
            <a:srgbClr val="A4A3A4"/>
          </p15:clr>
        </p15:guide>
        <p15:guide id="2" pos="2166" userDrawn="1">
          <p15:clr>
            <a:srgbClr val="A4A3A4"/>
          </p15:clr>
        </p15:guide>
        <p15:guide id="3" orient="horz" pos="3129" userDrawn="1">
          <p15:clr>
            <a:srgbClr val="A4A3A4"/>
          </p15:clr>
        </p15:guide>
        <p15:guide id="4" pos="214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3333FF"/>
    <a:srgbClr val="FF0000"/>
    <a:srgbClr val="FBE5F7"/>
    <a:srgbClr val="66FFFF"/>
    <a:srgbClr val="9DC3E6"/>
    <a:srgbClr val="CCCCFF"/>
    <a:srgbClr val="FFFFCC"/>
    <a:srgbClr val="FBE5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0" autoAdjust="0"/>
    <p:restoredTop sz="91514" autoAdjust="0"/>
  </p:normalViewPr>
  <p:slideViewPr>
    <p:cSldViewPr showGuides="1">
      <p:cViewPr varScale="1">
        <p:scale>
          <a:sx n="59" d="100"/>
          <a:sy n="59" d="100"/>
        </p:scale>
        <p:origin x="66" y="648"/>
      </p:cViewPr>
      <p:guideLst>
        <p:guide orient="horz" pos="754"/>
        <p:guide pos="6068"/>
        <p:guide pos="308"/>
        <p:guide pos="1532"/>
        <p:guide orient="horz" pos="4201"/>
        <p:guide orient="horz" pos="2523"/>
        <p:guide pos="692"/>
        <p:guide pos="4390"/>
        <p:guide pos="5932"/>
        <p:guide pos="3120"/>
        <p:guide pos="988"/>
        <p:guide pos="135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160"/>
    </p:cViewPr>
  </p:sorterViewPr>
  <p:notesViewPr>
    <p:cSldViewPr showGuides="1">
      <p:cViewPr varScale="1">
        <p:scale>
          <a:sx n="52" d="100"/>
          <a:sy n="52" d="100"/>
        </p:scale>
        <p:origin x="-2736" y="-96"/>
      </p:cViewPr>
      <p:guideLst>
        <p:guide orient="horz" pos="3152"/>
        <p:guide pos="2166"/>
        <p:guide orient="horz" pos="3129"/>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6" y="6"/>
            <a:ext cx="2950375" cy="497367"/>
          </a:xfrm>
          <a:prstGeom prst="rect">
            <a:avLst/>
          </a:prstGeom>
          <a:noFill/>
          <a:ln w="9525">
            <a:noFill/>
            <a:miter lim="800000"/>
            <a:headEnd/>
            <a:tailEnd/>
          </a:ln>
        </p:spPr>
        <p:txBody>
          <a:bodyPr vert="horz" wrap="square" lIns="95529" tIns="47764" rIns="95529" bIns="47764" numCol="1" anchor="t" anchorCtr="0" compatLnSpc="1">
            <a:prstTxWarp prst="textNoShape">
              <a:avLst/>
            </a:prstTxWarp>
          </a:bodyPr>
          <a:lstStyle>
            <a:lvl1pPr algn="l" defTabSz="957233">
              <a:defRPr sz="1100" b="0">
                <a:latin typeface="Tahoma" pitchFamily="34" charset="0"/>
                <a:ea typeface="ＭＳ Ｐゴシック" charset="-128"/>
              </a:defRPr>
            </a:lvl1pPr>
          </a:lstStyle>
          <a:p>
            <a:pPr>
              <a:defRPr/>
            </a:pPr>
            <a:endParaRPr lang="en-US" altLang="ja-JP" dirty="0"/>
          </a:p>
        </p:txBody>
      </p:sp>
      <p:sp>
        <p:nvSpPr>
          <p:cNvPr id="45059" name="Rectangle 3"/>
          <p:cNvSpPr>
            <a:spLocks noGrp="1" noChangeArrowheads="1"/>
          </p:cNvSpPr>
          <p:nvPr>
            <p:ph type="dt" sz="quarter" idx="1"/>
          </p:nvPr>
        </p:nvSpPr>
        <p:spPr bwMode="auto">
          <a:xfrm>
            <a:off x="3856830" y="6"/>
            <a:ext cx="2950375" cy="497367"/>
          </a:xfrm>
          <a:prstGeom prst="rect">
            <a:avLst/>
          </a:prstGeom>
          <a:noFill/>
          <a:ln w="9525">
            <a:noFill/>
            <a:miter lim="800000"/>
            <a:headEnd/>
            <a:tailEnd/>
          </a:ln>
        </p:spPr>
        <p:txBody>
          <a:bodyPr vert="horz" wrap="square" lIns="95529" tIns="47764" rIns="95529" bIns="47764" numCol="1" anchor="t" anchorCtr="0" compatLnSpc="1">
            <a:prstTxWarp prst="textNoShape">
              <a:avLst/>
            </a:prstTxWarp>
          </a:bodyPr>
          <a:lstStyle>
            <a:lvl1pPr algn="r" defTabSz="957233">
              <a:defRPr sz="1100" b="0">
                <a:latin typeface="Tahoma" pitchFamily="34" charset="0"/>
                <a:ea typeface="ＭＳ Ｐゴシック" charset="-128"/>
              </a:defRPr>
            </a:lvl1pPr>
          </a:lstStyle>
          <a:p>
            <a:pPr>
              <a:defRPr/>
            </a:pPr>
            <a:fld id="{1A386AB7-955A-4FFA-8A9F-E30A0E9A90C9}" type="datetime1">
              <a:rPr lang="ja-JP" altLang="en-US"/>
              <a:pPr>
                <a:defRPr/>
              </a:pPr>
              <a:t>2021/10/13</a:t>
            </a:fld>
            <a:endParaRPr lang="en-US" altLang="ja-JP" dirty="0"/>
          </a:p>
        </p:txBody>
      </p:sp>
      <p:sp>
        <p:nvSpPr>
          <p:cNvPr id="45060" name="Rectangle 4"/>
          <p:cNvSpPr>
            <a:spLocks noGrp="1" noChangeArrowheads="1"/>
          </p:cNvSpPr>
          <p:nvPr>
            <p:ph type="ftr" sz="quarter" idx="2"/>
          </p:nvPr>
        </p:nvSpPr>
        <p:spPr bwMode="auto">
          <a:xfrm>
            <a:off x="6" y="9441976"/>
            <a:ext cx="2950375" cy="497367"/>
          </a:xfrm>
          <a:prstGeom prst="rect">
            <a:avLst/>
          </a:prstGeom>
          <a:noFill/>
          <a:ln w="9525">
            <a:noFill/>
            <a:miter lim="800000"/>
            <a:headEnd/>
            <a:tailEnd/>
          </a:ln>
        </p:spPr>
        <p:txBody>
          <a:bodyPr vert="horz" wrap="square" lIns="95529" tIns="47764" rIns="95529" bIns="47764" numCol="1" anchor="b" anchorCtr="0" compatLnSpc="1">
            <a:prstTxWarp prst="textNoShape">
              <a:avLst/>
            </a:prstTxWarp>
          </a:bodyPr>
          <a:lstStyle>
            <a:lvl1pPr algn="l" defTabSz="957233">
              <a:defRPr sz="1100" b="0">
                <a:latin typeface="Tahoma" pitchFamily="34" charset="0"/>
                <a:ea typeface="ＭＳ Ｐゴシック" charset="-128"/>
              </a:defRPr>
            </a:lvl1pPr>
          </a:lstStyle>
          <a:p>
            <a:pPr>
              <a:defRPr/>
            </a:pPr>
            <a:endParaRPr lang="en-US" altLang="ja-JP" dirty="0"/>
          </a:p>
        </p:txBody>
      </p:sp>
      <p:sp>
        <p:nvSpPr>
          <p:cNvPr id="45061" name="Rectangle 5"/>
          <p:cNvSpPr>
            <a:spLocks noGrp="1" noChangeArrowheads="1"/>
          </p:cNvSpPr>
          <p:nvPr>
            <p:ph type="sldNum" sz="quarter" idx="3"/>
          </p:nvPr>
        </p:nvSpPr>
        <p:spPr bwMode="auto">
          <a:xfrm>
            <a:off x="3856830" y="9441976"/>
            <a:ext cx="2950375" cy="497367"/>
          </a:xfrm>
          <a:prstGeom prst="rect">
            <a:avLst/>
          </a:prstGeom>
          <a:noFill/>
          <a:ln w="9525">
            <a:noFill/>
            <a:miter lim="800000"/>
            <a:headEnd/>
            <a:tailEnd/>
          </a:ln>
        </p:spPr>
        <p:txBody>
          <a:bodyPr vert="horz" wrap="square" lIns="95529" tIns="47764" rIns="95529" bIns="47764" numCol="1" anchor="b" anchorCtr="0" compatLnSpc="1">
            <a:prstTxWarp prst="textNoShape">
              <a:avLst/>
            </a:prstTxWarp>
          </a:bodyPr>
          <a:lstStyle>
            <a:lvl1pPr algn="r" defTabSz="957233">
              <a:defRPr sz="1100" b="0">
                <a:latin typeface="Tahoma" pitchFamily="34" charset="0"/>
                <a:ea typeface="ＭＳ Ｐゴシック" charset="-128"/>
              </a:defRPr>
            </a:lvl1pPr>
          </a:lstStyle>
          <a:p>
            <a:pPr>
              <a:defRPr/>
            </a:pPr>
            <a:fld id="{C67A92BE-3AB3-40A6-9617-FEFACF34BC20}" type="slidenum">
              <a:rPr lang="ja-JP" altLang="en-US"/>
              <a:pPr>
                <a:defRPr/>
              </a:pPr>
              <a:t>‹#›</a:t>
            </a:fld>
            <a:endParaRPr lang="en-US" altLang="ja-JP" dirty="0"/>
          </a:p>
        </p:txBody>
      </p:sp>
    </p:spTree>
    <p:extLst>
      <p:ext uri="{BB962C8B-B14F-4D97-AF65-F5344CB8AC3E}">
        <p14:creationId xmlns:p14="http://schemas.microsoft.com/office/powerpoint/2010/main" val="1979388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6" y="6"/>
            <a:ext cx="2950375" cy="497367"/>
          </a:xfrm>
          <a:prstGeom prst="rect">
            <a:avLst/>
          </a:prstGeom>
          <a:noFill/>
          <a:ln w="9525">
            <a:noFill/>
            <a:miter lim="800000"/>
            <a:headEnd/>
            <a:tailEnd/>
          </a:ln>
        </p:spPr>
        <p:txBody>
          <a:bodyPr vert="horz" wrap="square" lIns="95529" tIns="47764" rIns="95529" bIns="47764" numCol="1" anchor="t" anchorCtr="0" compatLnSpc="1">
            <a:prstTxWarp prst="textNoShape">
              <a:avLst/>
            </a:prstTxWarp>
          </a:bodyPr>
          <a:lstStyle>
            <a:lvl1pPr algn="l" defTabSz="957233">
              <a:defRPr sz="1100" b="0">
                <a:latin typeface="Tahoma" pitchFamily="34" charset="0"/>
                <a:ea typeface="ＭＳ Ｐゴシック" charset="-128"/>
              </a:defRPr>
            </a:lvl1pPr>
          </a:lstStyle>
          <a:p>
            <a:pPr>
              <a:defRPr/>
            </a:pPr>
            <a:endParaRPr lang="en-US" altLang="ja-JP" dirty="0"/>
          </a:p>
        </p:txBody>
      </p:sp>
      <p:sp>
        <p:nvSpPr>
          <p:cNvPr id="78851" name="Rectangle 3"/>
          <p:cNvSpPr>
            <a:spLocks noGrp="1" noChangeArrowheads="1"/>
          </p:cNvSpPr>
          <p:nvPr>
            <p:ph type="dt" idx="1"/>
          </p:nvPr>
        </p:nvSpPr>
        <p:spPr bwMode="auto">
          <a:xfrm>
            <a:off x="3856830" y="6"/>
            <a:ext cx="2950375" cy="497367"/>
          </a:xfrm>
          <a:prstGeom prst="rect">
            <a:avLst/>
          </a:prstGeom>
          <a:noFill/>
          <a:ln w="9525">
            <a:noFill/>
            <a:miter lim="800000"/>
            <a:headEnd/>
            <a:tailEnd/>
          </a:ln>
        </p:spPr>
        <p:txBody>
          <a:bodyPr vert="horz" wrap="square" lIns="95529" tIns="47764" rIns="95529" bIns="47764" numCol="1" anchor="t" anchorCtr="0" compatLnSpc="1">
            <a:prstTxWarp prst="textNoShape">
              <a:avLst/>
            </a:prstTxWarp>
          </a:bodyPr>
          <a:lstStyle>
            <a:lvl1pPr algn="r" defTabSz="957233">
              <a:defRPr sz="1100" b="0">
                <a:latin typeface="Tahoma" pitchFamily="34" charset="0"/>
                <a:ea typeface="ＭＳ Ｐゴシック" charset="-128"/>
              </a:defRPr>
            </a:lvl1pPr>
          </a:lstStyle>
          <a:p>
            <a:pPr>
              <a:defRPr/>
            </a:pPr>
            <a:fld id="{8F20B681-D3E6-40E7-ABDD-4F69A54D8682}" type="datetime1">
              <a:rPr lang="ja-JP" altLang="en-US"/>
              <a:pPr>
                <a:defRPr/>
              </a:pPr>
              <a:t>2021/10/13</a:t>
            </a:fld>
            <a:endParaRPr lang="en-US" altLang="ja-JP" dirty="0"/>
          </a:p>
        </p:txBody>
      </p:sp>
      <p:sp>
        <p:nvSpPr>
          <p:cNvPr id="37892" name="Rectangle 4"/>
          <p:cNvSpPr>
            <a:spLocks noGrp="1" noRot="1" noChangeAspect="1" noChangeArrowheads="1" noTextEdit="1"/>
          </p:cNvSpPr>
          <p:nvPr>
            <p:ph type="sldImg" idx="2"/>
          </p:nvPr>
        </p:nvSpPr>
        <p:spPr bwMode="auto">
          <a:xfrm>
            <a:off x="712788" y="744538"/>
            <a:ext cx="5387975"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908060" y="4720985"/>
            <a:ext cx="4991091" cy="4473102"/>
          </a:xfrm>
          <a:prstGeom prst="rect">
            <a:avLst/>
          </a:prstGeom>
          <a:noFill/>
          <a:ln w="9525">
            <a:noFill/>
            <a:miter lim="800000"/>
            <a:headEnd/>
            <a:tailEnd/>
          </a:ln>
        </p:spPr>
        <p:txBody>
          <a:bodyPr vert="horz" wrap="square" lIns="95529" tIns="47764" rIns="95529" bIns="47764" numCol="1" anchor="t" anchorCtr="0" compatLnSpc="1">
            <a:prstTxWarp prst="textNoShape">
              <a:avLst/>
            </a:prstTxWarp>
          </a:bodyPr>
          <a:lstStyle/>
          <a:p>
            <a:pPr lvl="0"/>
            <a:r>
              <a:rPr lang="ja-JP" altLang="en-US" noProof="0"/>
              <a:t>マスタ テキストの書式設定</a:t>
            </a:r>
          </a:p>
          <a:p>
            <a:pPr lvl="1"/>
            <a:r>
              <a:rPr lang="ja-JP" altLang="en-US" noProof="0"/>
              <a:t>第 2 レベル</a:t>
            </a:r>
          </a:p>
          <a:p>
            <a:pPr lvl="2"/>
            <a:r>
              <a:rPr lang="ja-JP" altLang="en-US" noProof="0"/>
              <a:t>第 3 レベル</a:t>
            </a:r>
          </a:p>
          <a:p>
            <a:pPr lvl="3"/>
            <a:r>
              <a:rPr lang="ja-JP" altLang="en-US" noProof="0"/>
              <a:t>第 4 レベル</a:t>
            </a:r>
          </a:p>
          <a:p>
            <a:pPr lvl="4"/>
            <a:r>
              <a:rPr lang="ja-JP" altLang="en-US" noProof="0"/>
              <a:t>第 5 レベル</a:t>
            </a:r>
          </a:p>
        </p:txBody>
      </p:sp>
      <p:sp>
        <p:nvSpPr>
          <p:cNvPr id="78854" name="Rectangle 6"/>
          <p:cNvSpPr>
            <a:spLocks noGrp="1" noChangeArrowheads="1"/>
          </p:cNvSpPr>
          <p:nvPr>
            <p:ph type="ftr" sz="quarter" idx="4"/>
          </p:nvPr>
        </p:nvSpPr>
        <p:spPr bwMode="auto">
          <a:xfrm>
            <a:off x="6" y="9441976"/>
            <a:ext cx="2950375" cy="497367"/>
          </a:xfrm>
          <a:prstGeom prst="rect">
            <a:avLst/>
          </a:prstGeom>
          <a:noFill/>
          <a:ln w="9525">
            <a:noFill/>
            <a:miter lim="800000"/>
            <a:headEnd/>
            <a:tailEnd/>
          </a:ln>
        </p:spPr>
        <p:txBody>
          <a:bodyPr vert="horz" wrap="square" lIns="95529" tIns="47764" rIns="95529" bIns="47764" numCol="1" anchor="b" anchorCtr="0" compatLnSpc="1">
            <a:prstTxWarp prst="textNoShape">
              <a:avLst/>
            </a:prstTxWarp>
          </a:bodyPr>
          <a:lstStyle>
            <a:lvl1pPr algn="l" defTabSz="957233">
              <a:defRPr sz="1100" b="0">
                <a:latin typeface="Tahoma" pitchFamily="34" charset="0"/>
                <a:ea typeface="ＭＳ Ｐゴシック" charset="-128"/>
              </a:defRPr>
            </a:lvl1pPr>
          </a:lstStyle>
          <a:p>
            <a:pPr>
              <a:defRPr/>
            </a:pPr>
            <a:endParaRPr lang="en-US" altLang="ja-JP" dirty="0"/>
          </a:p>
        </p:txBody>
      </p:sp>
      <p:sp>
        <p:nvSpPr>
          <p:cNvPr id="78855" name="Rectangle 7"/>
          <p:cNvSpPr>
            <a:spLocks noGrp="1" noChangeArrowheads="1"/>
          </p:cNvSpPr>
          <p:nvPr>
            <p:ph type="sldNum" sz="quarter" idx="5"/>
          </p:nvPr>
        </p:nvSpPr>
        <p:spPr bwMode="auto">
          <a:xfrm>
            <a:off x="3856830" y="9441976"/>
            <a:ext cx="2950375" cy="497367"/>
          </a:xfrm>
          <a:prstGeom prst="rect">
            <a:avLst/>
          </a:prstGeom>
          <a:noFill/>
          <a:ln w="9525">
            <a:noFill/>
            <a:miter lim="800000"/>
            <a:headEnd/>
            <a:tailEnd/>
          </a:ln>
        </p:spPr>
        <p:txBody>
          <a:bodyPr vert="horz" wrap="square" lIns="95529" tIns="47764" rIns="95529" bIns="47764" numCol="1" anchor="b" anchorCtr="0" compatLnSpc="1">
            <a:prstTxWarp prst="textNoShape">
              <a:avLst/>
            </a:prstTxWarp>
          </a:bodyPr>
          <a:lstStyle>
            <a:lvl1pPr algn="r" defTabSz="957233">
              <a:defRPr sz="1100" b="0">
                <a:latin typeface="Tahoma" pitchFamily="34" charset="0"/>
                <a:ea typeface="ＭＳ Ｐゴシック" charset="-128"/>
              </a:defRPr>
            </a:lvl1pPr>
          </a:lstStyle>
          <a:p>
            <a:pPr>
              <a:defRPr/>
            </a:pPr>
            <a:fld id="{8B7B8248-EDFB-4C70-A517-FC39A027DD39}" type="slidenum">
              <a:rPr lang="ja-JP" altLang="en-US"/>
              <a:pPr>
                <a:defRPr/>
              </a:pPr>
              <a:t>‹#›</a:t>
            </a:fld>
            <a:endParaRPr lang="en-US" altLang="ja-JP" dirty="0"/>
          </a:p>
        </p:txBody>
      </p:sp>
    </p:spTree>
    <p:extLst>
      <p:ext uri="{BB962C8B-B14F-4D97-AF65-F5344CB8AC3E}">
        <p14:creationId xmlns:p14="http://schemas.microsoft.com/office/powerpoint/2010/main" val="1961540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034"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07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106"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14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5176" algn="l" defTabSz="914070" rtl="0" eaLnBrk="1" latinLnBrk="0" hangingPunct="1">
      <a:defRPr kumimoji="1" sz="1200" kern="1200">
        <a:solidFill>
          <a:schemeClr val="tx1"/>
        </a:solidFill>
        <a:latin typeface="+mn-lt"/>
        <a:ea typeface="+mn-ea"/>
        <a:cs typeface="+mn-cs"/>
      </a:defRPr>
    </a:lvl6pPr>
    <a:lvl7pPr marL="2742211" algn="l" defTabSz="914070" rtl="0" eaLnBrk="1" latinLnBrk="0" hangingPunct="1">
      <a:defRPr kumimoji="1" sz="1200" kern="1200">
        <a:solidFill>
          <a:schemeClr val="tx1"/>
        </a:solidFill>
        <a:latin typeface="+mn-lt"/>
        <a:ea typeface="+mn-ea"/>
        <a:cs typeface="+mn-cs"/>
      </a:defRPr>
    </a:lvl7pPr>
    <a:lvl8pPr marL="3199246" algn="l" defTabSz="914070" rtl="0" eaLnBrk="1" latinLnBrk="0" hangingPunct="1">
      <a:defRPr kumimoji="1" sz="1200" kern="1200">
        <a:solidFill>
          <a:schemeClr val="tx1"/>
        </a:solidFill>
        <a:latin typeface="+mn-lt"/>
        <a:ea typeface="+mn-ea"/>
        <a:cs typeface="+mn-cs"/>
      </a:defRPr>
    </a:lvl8pPr>
    <a:lvl9pPr marL="3656281" algn="l" defTabSz="91407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normAutofit/>
          </a:bodyPr>
          <a:lstStyle>
            <a:lvl1pPr algn="ctr">
              <a:defRPr sz="36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pic>
        <p:nvPicPr>
          <p:cNvPr id="7" name="Picture 4" descr="C:\Users\ms-hito\Documents\★広報業務\7_IPAロゴ\2014年5月_Webサイト用ロゴ作成\20140616_ポータルへアップ\IPA_logotype-4CPOJI.png">
            <a:extLst>
              <a:ext uri="{FF2B5EF4-FFF2-40B4-BE49-F238E27FC236}">
                <a16:creationId xmlns:a16="http://schemas.microsoft.com/office/drawing/2014/main" id="{6F3565CB-EF0B-4019-A5A5-4651F81AD8C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9680" y="297887"/>
            <a:ext cx="2114851" cy="68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8779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3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180000"/>
            <a:ext cx="8280000" cy="612000"/>
          </a:xfrm>
        </p:spPr>
        <p:txBody>
          <a:bodyPr>
            <a:noAutofit/>
          </a:bodyPr>
          <a:lstStyle>
            <a:lvl1pPr>
              <a:defRPr sz="3200" b="0"/>
            </a:lvl1pPr>
          </a:lstStyle>
          <a:p>
            <a:r>
              <a:rPr lang="ja-JP" altLang="en-US" dirty="0"/>
              <a:t>マスタ タイトルの書式設定</a:t>
            </a:r>
          </a:p>
        </p:txBody>
      </p:sp>
      <p:sp>
        <p:nvSpPr>
          <p:cNvPr id="7" name="正方形/長方形 6">
            <a:extLst>
              <a:ext uri="{FF2B5EF4-FFF2-40B4-BE49-F238E27FC236}">
                <a16:creationId xmlns:a16="http://schemas.microsoft.com/office/drawing/2014/main" id="{13DD2A34-AB75-4664-A578-45522948D45D}"/>
              </a:ext>
            </a:extLst>
          </p:cNvPr>
          <p:cNvSpPr/>
          <p:nvPr userDrawn="1"/>
        </p:nvSpPr>
        <p:spPr>
          <a:xfrm>
            <a:off x="135471" y="887285"/>
            <a:ext cx="9224963" cy="44006"/>
          </a:xfrm>
          <a:prstGeom prst="rect">
            <a:avLst/>
          </a:prstGeom>
          <a:gradFill flip="none" rotWithShape="1">
            <a:gsLst>
              <a:gs pos="0">
                <a:schemeClr val="bg1">
                  <a:lumMod val="85000"/>
                </a:schemeClr>
              </a:gs>
              <a:gs pos="48000">
                <a:schemeClr val="bg1">
                  <a:lumMod val="95000"/>
                </a:schemeClr>
              </a:gs>
              <a:gs pos="100000">
                <a:schemeClr val="bg1"/>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entury Gothic" panose="020F0302020204030204"/>
              <a:ea typeface="メイリオ" panose="020B0604030504040204" pitchFamily="50" charset="-128"/>
              <a:cs typeface="+mn-cs"/>
            </a:endParaRPr>
          </a:p>
        </p:txBody>
      </p:sp>
      <p:sp>
        <p:nvSpPr>
          <p:cNvPr id="8" name="Slide Number Placeholder 5">
            <a:extLst>
              <a:ext uri="{FF2B5EF4-FFF2-40B4-BE49-F238E27FC236}">
                <a16:creationId xmlns:a16="http://schemas.microsoft.com/office/drawing/2014/main" id="{97176049-DA7D-46E3-983E-7D6E20CC7FE7}"/>
              </a:ext>
            </a:extLst>
          </p:cNvPr>
          <p:cNvSpPr>
            <a:spLocks noGrp="1"/>
          </p:cNvSpPr>
          <p:nvPr>
            <p:ph type="sldNum" sz="quarter" idx="12"/>
          </p:nvPr>
        </p:nvSpPr>
        <p:spPr>
          <a:xfrm>
            <a:off x="9360000" y="6480000"/>
            <a:ext cx="540000" cy="360000"/>
          </a:xfrm>
          <a:prstGeom prst="rect">
            <a:avLst/>
          </a:prstGeom>
        </p:spPr>
        <p:txBody>
          <a:bodyPr anchor="ctr"/>
          <a:lstStyle>
            <a:lvl1pPr algn="ctr">
              <a:defRPr>
                <a:solidFill>
                  <a:schemeClr val="tx1"/>
                </a:solidFill>
              </a:defRPr>
            </a:lvl1pPr>
          </a:lstStyle>
          <a:p>
            <a:pPr defTabSz="457200" fontAlgn="auto">
              <a:spcBef>
                <a:spcPts val="0"/>
              </a:spcBef>
              <a:spcAft>
                <a:spcPts val="0"/>
              </a:spcAft>
            </a:pPr>
            <a:fld id="{ADEB7F7A-3BE6-4FB0-8192-DE0313903FF1}" type="slidenum">
              <a:rPr lang="ja-JP" altLang="en-US" sz="1800" b="0" smtClean="0">
                <a:solidFill>
                  <a:prstClr val="black"/>
                </a:solidFill>
                <a:latin typeface="Century Gothic" panose="020F0302020204030204"/>
                <a:ea typeface="メイリオ" panose="020B0604030504040204" pitchFamily="50" charset="-128"/>
              </a:rPr>
              <a:pPr defTabSz="457200" fontAlgn="auto">
                <a:spcBef>
                  <a:spcPts val="0"/>
                </a:spcBef>
                <a:spcAft>
                  <a:spcPts val="0"/>
                </a:spcAft>
              </a:pPr>
              <a:t>‹#›</a:t>
            </a:fld>
            <a:endParaRPr lang="ja-JP" altLang="en-US" sz="1800" b="0" dirty="0">
              <a:solidFill>
                <a:prstClr val="black"/>
              </a:solidFill>
              <a:latin typeface="Century Gothic" panose="020F0302020204030204"/>
              <a:ea typeface="メイリオ" panose="020B0604030504040204" pitchFamily="50" charset="-128"/>
            </a:endParaRPr>
          </a:p>
        </p:txBody>
      </p:sp>
      <p:pic>
        <p:nvPicPr>
          <p:cNvPr id="9" name="Picture 4" descr="C:\Users\ms-hito\Documents\★広報業務\7_IPAロゴ\2014年5月_Webサイト用ロゴ作成\20140616_ポータルへアップ\IPA_logotype-4CPOJI.png">
            <a:extLst>
              <a:ext uri="{FF2B5EF4-FFF2-40B4-BE49-F238E27FC236}">
                <a16:creationId xmlns:a16="http://schemas.microsoft.com/office/drawing/2014/main" id="{4DD8A58C-F372-4CBA-A735-D971AF12062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49259" y="151704"/>
            <a:ext cx="796040" cy="53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テキスト ボックス 10">
            <a:extLst>
              <a:ext uri="{FF2B5EF4-FFF2-40B4-BE49-F238E27FC236}">
                <a16:creationId xmlns:a16="http://schemas.microsoft.com/office/drawing/2014/main" id="{FD5559B8-6661-40F1-8577-65797020113B}"/>
              </a:ext>
            </a:extLst>
          </p:cNvPr>
          <p:cNvSpPr txBox="1"/>
          <p:nvPr userDrawn="1"/>
        </p:nvSpPr>
        <p:spPr>
          <a:xfrm>
            <a:off x="149153" y="6513495"/>
            <a:ext cx="1574021"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©2021 IPA,</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Japan</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16563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タイトル 2"/>
          <p:cNvSpPr>
            <a:spLocks noGrp="1"/>
          </p:cNvSpPr>
          <p:nvPr>
            <p:ph type="title"/>
          </p:nvPr>
        </p:nvSpPr>
        <p:spPr>
          <a:xfrm>
            <a:off x="359999" y="180000"/>
            <a:ext cx="8640000" cy="612000"/>
          </a:xfrm>
        </p:spPr>
        <p:txBody>
          <a:bodyPr>
            <a:normAutofit/>
          </a:bodyPr>
          <a:lstStyle>
            <a:lvl1pPr>
              <a:defRPr sz="3200"/>
            </a:lvl1pPr>
          </a:lstStyle>
          <a:p>
            <a:r>
              <a:rPr kumimoji="1" lang="ja-JP" altLang="en-US" dirty="0"/>
              <a:t>マスター タイトルの書式設定</a:t>
            </a:r>
          </a:p>
        </p:txBody>
      </p:sp>
    </p:spTree>
    <p:extLst>
      <p:ext uri="{BB962C8B-B14F-4D97-AF65-F5344CB8AC3E}">
        <p14:creationId xmlns:p14="http://schemas.microsoft.com/office/powerpoint/2010/main" val="363131984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836023"/>
            <a:ext cx="8543925" cy="85466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a:extLst>
              <a:ext uri="{FF2B5EF4-FFF2-40B4-BE49-F238E27FC236}">
                <a16:creationId xmlns:a16="http://schemas.microsoft.com/office/drawing/2014/main" id="{224BC48C-AF67-46A7-B5D4-CD853D09A426}"/>
              </a:ext>
            </a:extLst>
          </p:cNvPr>
          <p:cNvSpPr>
            <a:spLocks noGrp="1"/>
          </p:cNvSpPr>
          <p:nvPr>
            <p:ph type="sldNum" sz="quarter" idx="4"/>
          </p:nvPr>
        </p:nvSpPr>
        <p:spPr>
          <a:xfrm>
            <a:off x="9360000" y="6480000"/>
            <a:ext cx="507000" cy="360000"/>
          </a:xfrm>
          <a:prstGeom prst="rect">
            <a:avLst/>
          </a:prstGeom>
        </p:spPr>
        <p:txBody>
          <a:bodyPr anchor="ctr"/>
          <a:lstStyle>
            <a:lvl1pPr algn="ctr">
              <a:defRPr>
                <a:solidFill>
                  <a:schemeClr val="tx1"/>
                </a:solidFill>
              </a:defRPr>
            </a:lvl1pPr>
          </a:lstStyle>
          <a:p>
            <a:pPr defTabSz="457200" fontAlgn="auto">
              <a:spcBef>
                <a:spcPts val="0"/>
              </a:spcBef>
              <a:spcAft>
                <a:spcPts val="0"/>
              </a:spcAft>
            </a:pPr>
            <a:fld id="{ADEB7F7A-3BE6-4FB0-8192-DE0313903FF1}" type="slidenum">
              <a:rPr lang="ja-JP" altLang="en-US" sz="1800" b="0" smtClean="0">
                <a:solidFill>
                  <a:prstClr val="black"/>
                </a:solidFill>
                <a:latin typeface="Century Gothic" panose="020F0302020204030204"/>
                <a:ea typeface="メイリオ" panose="020B0604030504040204" pitchFamily="50" charset="-128"/>
              </a:rPr>
              <a:pPr defTabSz="457200" fontAlgn="auto">
                <a:spcBef>
                  <a:spcPts val="0"/>
                </a:spcBef>
                <a:spcAft>
                  <a:spcPts val="0"/>
                </a:spcAft>
              </a:pPr>
              <a:t>‹#›</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7" name="テキスト ボックス 6">
            <a:extLst>
              <a:ext uri="{FF2B5EF4-FFF2-40B4-BE49-F238E27FC236}">
                <a16:creationId xmlns:a16="http://schemas.microsoft.com/office/drawing/2014/main" id="{C8E772F5-A67A-48DA-B1AD-4C593565C518}"/>
              </a:ext>
            </a:extLst>
          </p:cNvPr>
          <p:cNvSpPr txBox="1"/>
          <p:nvPr userDrawn="1"/>
        </p:nvSpPr>
        <p:spPr>
          <a:xfrm>
            <a:off x="149153" y="6513495"/>
            <a:ext cx="1574021"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©2021 IPA,</a:t>
            </a: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Japan</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 name="正方形/長方形 7">
            <a:extLst>
              <a:ext uri="{FF2B5EF4-FFF2-40B4-BE49-F238E27FC236}">
                <a16:creationId xmlns:a16="http://schemas.microsoft.com/office/drawing/2014/main" id="{122E34EB-5C7B-43F7-B0F8-87343779E3B3}"/>
              </a:ext>
            </a:extLst>
          </p:cNvPr>
          <p:cNvSpPr/>
          <p:nvPr userDrawn="1"/>
        </p:nvSpPr>
        <p:spPr>
          <a:xfrm>
            <a:off x="3240000" y="6536889"/>
            <a:ext cx="3600000" cy="246221"/>
          </a:xfrm>
          <a:prstGeom prst="rect">
            <a:avLst/>
          </a:prstGeom>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a:ln>
                  <a:noFill/>
                </a:ln>
                <a:solidFill>
                  <a:prstClr val="black"/>
                </a:solidFill>
                <a:effectLst/>
                <a:uLnTx/>
                <a:uFillTx/>
                <a:latin typeface="Century Gothic" panose="020F0302020204030204"/>
                <a:ea typeface="メイリオ" panose="020B0604030504040204" pitchFamily="50" charset="-128"/>
                <a:cs typeface="+mn-cs"/>
              </a:rPr>
              <a:t>2021-10-11 IPA</a:t>
            </a:r>
            <a:r>
              <a:rPr kumimoji="0" lang="ja-JP" altLang="en-US" sz="1000" b="0" i="0" u="none" strike="noStrike" kern="1200" cap="none" spc="0" normalizeH="0" baseline="0" noProof="0" dirty="0">
                <a:ln>
                  <a:noFill/>
                </a:ln>
                <a:solidFill>
                  <a:prstClr val="black"/>
                </a:solidFill>
                <a:effectLst/>
                <a:uLnTx/>
                <a:uFillTx/>
                <a:latin typeface="Century Gothic" panose="020F0302020204030204"/>
                <a:ea typeface="メイリオ" panose="020B0604030504040204" pitchFamily="50" charset="-128"/>
                <a:cs typeface="+mn-cs"/>
              </a:rPr>
              <a:t>デジタルシンポジウム</a:t>
            </a:r>
          </a:p>
        </p:txBody>
      </p:sp>
    </p:spTree>
    <p:extLst>
      <p:ext uri="{BB962C8B-B14F-4D97-AF65-F5344CB8AC3E}">
        <p14:creationId xmlns:p14="http://schemas.microsoft.com/office/powerpoint/2010/main" val="10228001"/>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3" r:id="rId3"/>
  </p:sldLayoutIdLst>
  <p:hf hdr="0"/>
  <p:txStyles>
    <p:titleStyle>
      <a:lvl1pPr algn="l" defTabSz="914400" rtl="0" eaLnBrk="1" latinLnBrk="0" hangingPunct="1">
        <a:lnSpc>
          <a:spcPct val="90000"/>
        </a:lnSpc>
        <a:spcBef>
          <a:spcPct val="0"/>
        </a:spcBef>
        <a:buNone/>
        <a:defRPr kumimoji="1" sz="36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pa.go.jp/ikc/reports/20200331_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hlw.go.jp/bunya/koyou/gigi_outou0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510F158-56C5-4503-998C-2769D269E6B6}"/>
              </a:ext>
            </a:extLst>
          </p:cNvPr>
          <p:cNvSpPr>
            <a:spLocks noGrp="1"/>
          </p:cNvSpPr>
          <p:nvPr>
            <p:ph type="ctrTitle"/>
          </p:nvPr>
        </p:nvSpPr>
        <p:spPr>
          <a:xfrm>
            <a:off x="252000" y="1260000"/>
            <a:ext cx="9360000" cy="2160000"/>
          </a:xfrm>
        </p:spPr>
        <p:txBody>
          <a:bodyPr anchor="ctr">
            <a:normAutofit/>
          </a:bodyPr>
          <a:lstStyle/>
          <a:p>
            <a:r>
              <a:rPr lang="ja-JP" altLang="en-US" sz="4000" kern="100" dirty="0">
                <a:effectLst/>
                <a:latin typeface="+mn-ea"/>
                <a:ea typeface="+mn-ea"/>
                <a:cs typeface="Courier New" panose="02070309020205020404" pitchFamily="49" charset="0"/>
              </a:rPr>
              <a:t>アジャイル開発と偽装請負</a:t>
            </a:r>
            <a:endParaRPr lang="ja-JP" altLang="ja-JP" sz="4000" kern="100" dirty="0">
              <a:effectLst/>
              <a:latin typeface="+mn-ea"/>
              <a:ea typeface="+mn-ea"/>
              <a:cs typeface="Courier New" panose="02070309020205020404" pitchFamily="49" charset="0"/>
            </a:endParaRPr>
          </a:p>
        </p:txBody>
      </p:sp>
      <p:sp>
        <p:nvSpPr>
          <p:cNvPr id="10" name="サブタイトル 2">
            <a:extLst>
              <a:ext uri="{FF2B5EF4-FFF2-40B4-BE49-F238E27FC236}">
                <a16:creationId xmlns:a16="http://schemas.microsoft.com/office/drawing/2014/main" id="{3E2C6B15-D1A3-4C7C-ADF8-8D455E12F6CA}"/>
              </a:ext>
            </a:extLst>
          </p:cNvPr>
          <p:cNvSpPr>
            <a:spLocks noGrp="1"/>
          </p:cNvSpPr>
          <p:nvPr>
            <p:ph type="subTitle" idx="1"/>
          </p:nvPr>
        </p:nvSpPr>
        <p:spPr>
          <a:xfrm>
            <a:off x="1524000" y="5195455"/>
            <a:ext cx="6858000" cy="1257299"/>
          </a:xfrm>
        </p:spPr>
        <p:txBody>
          <a:bodyPr anchor="ctr">
            <a:noAutofit/>
          </a:bodyPr>
          <a:lstStyle/>
          <a:p>
            <a:pPr>
              <a:defRPr/>
            </a:pPr>
            <a:r>
              <a:rPr lang="ja-JP" altLang="en-US" dirty="0">
                <a:cs typeface="Meiryo UI" panose="020B0604030504040204" pitchFamily="50" charset="-128"/>
              </a:rPr>
              <a:t>独立行政法人情報処理推進機構（</a:t>
            </a:r>
            <a:r>
              <a:rPr lang="en-US" altLang="ja-JP" dirty="0">
                <a:cs typeface="Meiryo UI" panose="020B0604030504040204" pitchFamily="50" charset="-128"/>
              </a:rPr>
              <a:t>IPA</a:t>
            </a:r>
            <a:r>
              <a:rPr lang="ja-JP" altLang="en-US" dirty="0">
                <a:cs typeface="Meiryo UI" panose="020B0604030504040204" pitchFamily="50" charset="-128"/>
              </a:rPr>
              <a:t>）</a:t>
            </a:r>
            <a:r>
              <a:rPr lang="en-US" altLang="ja-JP" dirty="0">
                <a:cs typeface="Meiryo UI" panose="020B0604030504040204" pitchFamily="50" charset="-128"/>
              </a:rPr>
              <a:t> </a:t>
            </a:r>
            <a:r>
              <a:rPr lang="ja-JP" altLang="en-US" dirty="0">
                <a:cs typeface="Meiryo UI" panose="020B0604030504040204" pitchFamily="50" charset="-128"/>
              </a:rPr>
              <a:t>専門委員</a:t>
            </a:r>
            <a:endParaRPr lang="en-US" altLang="ja-JP" dirty="0">
              <a:cs typeface="Meiryo UI" panose="020B0604030504040204" pitchFamily="50" charset="-128"/>
            </a:endParaRPr>
          </a:p>
          <a:p>
            <a:pPr>
              <a:defRPr/>
            </a:pPr>
            <a:r>
              <a:rPr lang="ja-JP" altLang="en-US" dirty="0">
                <a:cs typeface="Meiryo UI" panose="020B0604030504040204" pitchFamily="50" charset="-128"/>
              </a:rPr>
              <a:t>ブレークモア法律事務所　弁護士　</a:t>
            </a:r>
            <a:endParaRPr lang="en-US" altLang="ja-JP" dirty="0">
              <a:cs typeface="Meiryo UI" panose="020B0604030504040204" pitchFamily="50" charset="-128"/>
            </a:endParaRPr>
          </a:p>
          <a:p>
            <a:pPr>
              <a:defRPr/>
            </a:pPr>
            <a:r>
              <a:rPr lang="ja-JP" altLang="en-US" dirty="0">
                <a:cs typeface="Meiryo UI" panose="020B0604030504040204" pitchFamily="50" charset="-128"/>
              </a:rPr>
              <a:t>梅本　大祐</a:t>
            </a:r>
          </a:p>
        </p:txBody>
      </p:sp>
      <p:sp>
        <p:nvSpPr>
          <p:cNvPr id="2" name="テキスト ボックス 1">
            <a:extLst>
              <a:ext uri="{FF2B5EF4-FFF2-40B4-BE49-F238E27FC236}">
                <a16:creationId xmlns:a16="http://schemas.microsoft.com/office/drawing/2014/main" id="{C47FFC32-B176-4085-80E2-A30DD7FD8A6B}"/>
              </a:ext>
            </a:extLst>
          </p:cNvPr>
          <p:cNvSpPr txBox="1"/>
          <p:nvPr/>
        </p:nvSpPr>
        <p:spPr>
          <a:xfrm>
            <a:off x="3249785" y="3966057"/>
            <a:ext cx="3262432" cy="707886"/>
          </a:xfrm>
          <a:prstGeom prst="rect">
            <a:avLst/>
          </a:prstGeom>
          <a:noFill/>
        </p:spPr>
        <p:txBody>
          <a:bodyPr wrap="none" rtlCol="0" anchor="ctr">
            <a:spAutoFit/>
          </a:bodyPr>
          <a:lstStyle/>
          <a:p>
            <a:pPr algn="ctr"/>
            <a:r>
              <a:rPr lang="en-US" altLang="ja-JP" sz="2000" dirty="0">
                <a:solidFill>
                  <a:srgbClr val="3333FF"/>
                </a:solidFill>
                <a:latin typeface="+mj-ea"/>
                <a:ea typeface="+mj-ea"/>
              </a:rPr>
              <a:t>2021</a:t>
            </a:r>
            <a:r>
              <a:rPr lang="ja-JP" altLang="en-US" sz="2000" dirty="0">
                <a:solidFill>
                  <a:srgbClr val="3333FF"/>
                </a:solidFill>
                <a:latin typeface="+mj-ea"/>
                <a:ea typeface="+mj-ea"/>
              </a:rPr>
              <a:t>年</a:t>
            </a:r>
            <a:r>
              <a:rPr lang="en-US" altLang="ja-JP" sz="2000" dirty="0">
                <a:solidFill>
                  <a:srgbClr val="3333FF"/>
                </a:solidFill>
                <a:latin typeface="+mj-ea"/>
                <a:ea typeface="+mj-ea"/>
              </a:rPr>
              <a:t>10</a:t>
            </a:r>
            <a:r>
              <a:rPr lang="ja-JP" altLang="en-US" sz="2000" dirty="0">
                <a:solidFill>
                  <a:srgbClr val="3333FF"/>
                </a:solidFill>
                <a:latin typeface="+mj-ea"/>
                <a:ea typeface="+mj-ea"/>
              </a:rPr>
              <a:t>月</a:t>
            </a:r>
            <a:r>
              <a:rPr lang="en-US" altLang="ja-JP" sz="2000" dirty="0">
                <a:solidFill>
                  <a:srgbClr val="3333FF"/>
                </a:solidFill>
                <a:latin typeface="+mj-ea"/>
                <a:ea typeface="+mj-ea"/>
              </a:rPr>
              <a:t>11</a:t>
            </a:r>
            <a:r>
              <a:rPr lang="ja-JP" altLang="en-US" sz="2000" dirty="0">
                <a:solidFill>
                  <a:srgbClr val="3333FF"/>
                </a:solidFill>
                <a:latin typeface="+mj-ea"/>
                <a:ea typeface="+mj-ea"/>
              </a:rPr>
              <a:t>日</a:t>
            </a:r>
          </a:p>
          <a:p>
            <a:pPr algn="ctr"/>
            <a:r>
              <a:rPr lang="en-US" altLang="ja-JP" sz="2000" dirty="0">
                <a:solidFill>
                  <a:srgbClr val="3333FF"/>
                </a:solidFill>
                <a:latin typeface="+mj-ea"/>
                <a:ea typeface="+mj-ea"/>
              </a:rPr>
              <a:t>IPA</a:t>
            </a:r>
            <a:r>
              <a:rPr lang="ja-JP" altLang="en-US" sz="2000" dirty="0">
                <a:solidFill>
                  <a:srgbClr val="3333FF"/>
                </a:solidFill>
                <a:latin typeface="+mj-ea"/>
                <a:ea typeface="+mj-ea"/>
              </a:rPr>
              <a:t>デジタルシンポジウム</a:t>
            </a:r>
          </a:p>
        </p:txBody>
      </p:sp>
    </p:spTree>
    <p:extLst>
      <p:ext uri="{BB962C8B-B14F-4D97-AF65-F5344CB8AC3E}">
        <p14:creationId xmlns:p14="http://schemas.microsoft.com/office/powerpoint/2010/main" val="318037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en-US" altLang="ja-JP" dirty="0"/>
              <a:t>Q</a:t>
            </a:r>
            <a:r>
              <a:rPr lang="ja-JP" altLang="en-US" dirty="0"/>
              <a:t>３</a:t>
            </a:r>
            <a:r>
              <a:rPr kumimoji="1" lang="ja-JP" altLang="en-US" dirty="0"/>
              <a:t> 管理責任者の選任</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9</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054173" cy="589351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en-US" altLang="ja-JP" sz="2400" b="0" dirty="0"/>
              <a:t>Q3</a:t>
            </a:r>
            <a:r>
              <a:rPr lang="ja-JP" altLang="en-US" sz="2400" b="0" dirty="0"/>
              <a:t>　アジャイル型開発において、開発チーム内では、個々の開発担当者が自律的に開発業務を進めることとしていることから、受注者側の管理責任者を選任していても、すべての会議や打ち合わせに同席しているわけではありませんが、この場合、偽装請負となりますか。また、管理責任者を選任していれば、偽装請負と判断されることはありませんか。</a:t>
            </a:r>
            <a:endParaRPr lang="en-US" altLang="ja-JP" sz="2400" b="0" dirty="0"/>
          </a:p>
          <a:p>
            <a:pPr marL="0" indent="0" fontAlgn="auto">
              <a:lnSpc>
                <a:spcPct val="120000"/>
              </a:lnSpc>
              <a:spcAft>
                <a:spcPts val="0"/>
              </a:spcAft>
              <a:buNone/>
            </a:pPr>
            <a:r>
              <a:rPr lang="en-US" altLang="ja-JP" sz="2400" b="0" dirty="0"/>
              <a:t>A3</a:t>
            </a:r>
            <a:r>
              <a:rPr lang="ja-JP" altLang="en-US" sz="2400" b="0" dirty="0"/>
              <a:t>（抜粋）　</a:t>
            </a:r>
            <a:r>
              <a:rPr lang="ja-JP" altLang="en-US" sz="2400" b="0" u="sng" dirty="0">
                <a:solidFill>
                  <a:srgbClr val="FF0000"/>
                </a:solidFill>
              </a:rPr>
              <a:t>両者が対等な関係の下で協働し、受注者側の開発担当者が自律的に開発業務を進めている限り</a:t>
            </a:r>
            <a:r>
              <a:rPr lang="ja-JP" altLang="en-US" sz="2400" b="0" dirty="0"/>
              <a:t>においては、受注者側の管理責任者が会議や打ち合わせに同席していない場合があるからといって、それだけをもって直ちに偽装請負と判断されるわけではありません。</a:t>
            </a:r>
          </a:p>
          <a:p>
            <a:pPr marL="0" indent="0" fontAlgn="auto">
              <a:lnSpc>
                <a:spcPct val="120000"/>
              </a:lnSpc>
              <a:spcAft>
                <a:spcPts val="0"/>
              </a:spcAft>
              <a:buNone/>
            </a:pPr>
            <a:r>
              <a:rPr lang="ja-JP" altLang="en-US" sz="2400" b="0" dirty="0"/>
              <a:t>他方で、</a:t>
            </a:r>
            <a:r>
              <a:rPr lang="ja-JP" altLang="en-US" sz="2400" b="0" u="sng" dirty="0"/>
              <a:t>受注者側の開発担当者に対して</a:t>
            </a:r>
            <a:r>
              <a:rPr lang="ja-JP" altLang="en-US" sz="2400" b="0" u="sng" dirty="0">
                <a:solidFill>
                  <a:srgbClr val="FF0000"/>
                </a:solidFill>
              </a:rPr>
              <a:t>業務の遂行方法や労働時間等に関する指示</a:t>
            </a:r>
            <a:r>
              <a:rPr lang="ja-JP" altLang="en-US" sz="2400" b="0" u="sng" dirty="0"/>
              <a:t>を行う必要がある場合</a:t>
            </a:r>
            <a:r>
              <a:rPr lang="ja-JP" altLang="en-US" sz="2400" b="0" dirty="0"/>
              <a:t>や、</a:t>
            </a:r>
            <a:r>
              <a:rPr lang="ja-JP" altLang="en-US" sz="2400" b="0" u="sng" dirty="0"/>
              <a:t>開発の進捗に遅れが生じた際などに、受注者側の開発担当者に対し、</a:t>
            </a:r>
            <a:r>
              <a:rPr lang="ja-JP" altLang="en-US" sz="2400" b="0" u="sng" dirty="0">
                <a:solidFill>
                  <a:srgbClr val="FF0000"/>
                </a:solidFill>
              </a:rPr>
              <a:t>仕事の割り付け、順序、緩急の調整等に関して指示</a:t>
            </a:r>
            <a:r>
              <a:rPr lang="ja-JP" altLang="en-US" sz="2400" b="0" u="sng" dirty="0"/>
              <a:t>を行う必要がある場合</a:t>
            </a:r>
            <a:r>
              <a:rPr lang="ja-JP" altLang="en-US" sz="2400" b="0" dirty="0"/>
              <a:t>には、</a:t>
            </a:r>
            <a:r>
              <a:rPr lang="ja-JP" altLang="en-US" sz="2400" b="0" u="sng" dirty="0">
                <a:solidFill>
                  <a:srgbClr val="FF0000"/>
                </a:solidFill>
              </a:rPr>
              <a:t>受注者が管理責任者を選任するなどして受注者自ら指揮命令を行う必要</a:t>
            </a:r>
            <a:r>
              <a:rPr lang="ja-JP" altLang="en-US" sz="2400" b="0" dirty="0"/>
              <a:t>があり、発注者側の開発責任者や開発担当者が、直接受注者側の開発担当者に当該指揮命令を行ってしまうと、たとえ受注者において管理責任者を選任していたとしても、偽装請負と判断されることになります。</a:t>
            </a:r>
          </a:p>
          <a:p>
            <a:pPr marL="0" indent="0" fontAlgn="auto">
              <a:lnSpc>
                <a:spcPct val="120000"/>
              </a:lnSpc>
              <a:spcAft>
                <a:spcPts val="0"/>
              </a:spcAft>
              <a:buNone/>
            </a:pPr>
            <a:endParaRPr lang="en-US" altLang="ja-JP" sz="2400" b="0" dirty="0"/>
          </a:p>
        </p:txBody>
      </p:sp>
      <p:sp>
        <p:nvSpPr>
          <p:cNvPr id="5" name="四角形: 角を丸くする 4">
            <a:extLst>
              <a:ext uri="{FF2B5EF4-FFF2-40B4-BE49-F238E27FC236}">
                <a16:creationId xmlns:a16="http://schemas.microsoft.com/office/drawing/2014/main" id="{1F7FD2DE-3C9A-4691-9A64-26B7CE2F3D84}"/>
              </a:ext>
            </a:extLst>
          </p:cNvPr>
          <p:cNvSpPr/>
          <p:nvPr/>
        </p:nvSpPr>
        <p:spPr>
          <a:xfrm>
            <a:off x="507339" y="2564904"/>
            <a:ext cx="8906834" cy="3915096"/>
          </a:xfrm>
          <a:prstGeom prst="roundRect">
            <a:avLst>
              <a:gd name="adj" fmla="val 6116"/>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3326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en-US" altLang="ja-JP" dirty="0"/>
              <a:t>Q</a:t>
            </a:r>
            <a:r>
              <a:rPr kumimoji="1" lang="ja-JP" altLang="en-US" dirty="0"/>
              <a:t>４～</a:t>
            </a:r>
            <a:r>
              <a:rPr kumimoji="1" lang="en-US" altLang="ja-JP" dirty="0"/>
              <a:t>Q6</a:t>
            </a:r>
            <a:r>
              <a:rPr kumimoji="1" lang="ja-JP" altLang="en-US" dirty="0"/>
              <a:t> コミュニケーション</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10</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201512" cy="589351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ja-JP" altLang="en-US" sz="2400" b="0" dirty="0"/>
              <a:t>「実態として、発注者と受注者の関係者が対等な関係の下で協働し、受注者側の開発担当者が自律的に判断して開発業務を行っていると認められる場合」（</a:t>
            </a:r>
            <a:r>
              <a:rPr lang="en-US" altLang="ja-JP" sz="2400" b="0" dirty="0"/>
              <a:t>Q2</a:t>
            </a:r>
            <a:r>
              <a:rPr lang="ja-JP" altLang="en-US" sz="2400" b="0" dirty="0"/>
              <a:t>）であれば、</a:t>
            </a:r>
            <a:endParaRPr lang="en-US" altLang="ja-JP" sz="2400" b="0" dirty="0"/>
          </a:p>
          <a:p>
            <a:pPr fontAlgn="auto">
              <a:lnSpc>
                <a:spcPct val="120000"/>
              </a:lnSpc>
              <a:spcBef>
                <a:spcPts val="0"/>
              </a:spcBef>
              <a:spcAft>
                <a:spcPts val="0"/>
              </a:spcAft>
            </a:pPr>
            <a:r>
              <a:rPr lang="ja-JP" altLang="en-US" sz="2400" b="0" dirty="0"/>
              <a:t>発注者側から受注者側開発担当者に対する</a:t>
            </a:r>
            <a:r>
              <a:rPr lang="ja-JP" altLang="en-US" sz="2400" b="0" u="sng" dirty="0">
                <a:solidFill>
                  <a:srgbClr val="FF0000"/>
                </a:solidFill>
              </a:rPr>
              <a:t>プロダクトバックログの内容の詳細説明、開発業務必要な要件を明確化にするための情報提供</a:t>
            </a:r>
            <a:r>
              <a:rPr lang="en-US" altLang="ja-JP" sz="2400" b="0" dirty="0"/>
              <a:t>(Q4)</a:t>
            </a:r>
          </a:p>
          <a:p>
            <a:pPr fontAlgn="auto">
              <a:lnSpc>
                <a:spcPct val="120000"/>
              </a:lnSpc>
              <a:spcBef>
                <a:spcPts val="0"/>
              </a:spcBef>
              <a:spcAft>
                <a:spcPts val="0"/>
              </a:spcAft>
            </a:pPr>
            <a:r>
              <a:rPr lang="ja-JP" altLang="en-US" sz="2400" b="0" dirty="0"/>
              <a:t>開発チーム内での</a:t>
            </a:r>
            <a:r>
              <a:rPr lang="ja-JP" altLang="en-US" sz="2400" b="0" u="sng" dirty="0">
                <a:solidFill>
                  <a:srgbClr val="FF0000"/>
                </a:solidFill>
              </a:rPr>
              <a:t>担当者間の技術的な議論・助言・提案</a:t>
            </a:r>
            <a:r>
              <a:rPr lang="ja-JP" altLang="en-US" sz="2400" b="0" dirty="0"/>
              <a:t>（</a:t>
            </a:r>
            <a:r>
              <a:rPr lang="en-US" altLang="ja-JP" sz="2400" b="0" dirty="0"/>
              <a:t>Q5</a:t>
            </a:r>
            <a:r>
              <a:rPr lang="ja-JP" altLang="en-US" sz="2400" b="0" dirty="0"/>
              <a:t>）</a:t>
            </a:r>
            <a:endParaRPr lang="en-US" altLang="ja-JP" sz="2400" b="0" dirty="0"/>
          </a:p>
          <a:p>
            <a:pPr fontAlgn="auto">
              <a:lnSpc>
                <a:spcPct val="120000"/>
              </a:lnSpc>
              <a:spcBef>
                <a:spcPts val="0"/>
              </a:spcBef>
              <a:spcAft>
                <a:spcPts val="0"/>
              </a:spcAft>
            </a:pPr>
            <a:r>
              <a:rPr lang="ja-JP" altLang="en-US" sz="2400" b="0" dirty="0"/>
              <a:t>電子メールやコミュニケーションツールを通じた、</a:t>
            </a:r>
            <a:r>
              <a:rPr lang="ja-JP" altLang="en-US" sz="2400" b="0" u="sng" dirty="0">
                <a:solidFill>
                  <a:srgbClr val="FF0000"/>
                </a:solidFill>
              </a:rPr>
              <a:t>発注者から受注者側関係者全員への連絡</a:t>
            </a:r>
            <a:r>
              <a:rPr lang="ja-JP" altLang="en-US" sz="2400" b="0" dirty="0"/>
              <a:t>（</a:t>
            </a:r>
            <a:r>
              <a:rPr lang="en-US" altLang="ja-JP" sz="2400" b="0" dirty="0"/>
              <a:t>Q6</a:t>
            </a:r>
            <a:r>
              <a:rPr lang="ja-JP" altLang="en-US" sz="2400" b="0" dirty="0"/>
              <a:t>）</a:t>
            </a:r>
            <a:endParaRPr lang="en-US" altLang="ja-JP" sz="2400" b="0" dirty="0"/>
          </a:p>
          <a:p>
            <a:pPr marL="0" indent="0" fontAlgn="auto">
              <a:lnSpc>
                <a:spcPct val="120000"/>
              </a:lnSpc>
              <a:spcBef>
                <a:spcPts val="0"/>
              </a:spcBef>
              <a:spcAft>
                <a:spcPts val="0"/>
              </a:spcAft>
              <a:buNone/>
            </a:pPr>
            <a:r>
              <a:rPr lang="ja-JP" altLang="en-US" sz="2400" b="0" dirty="0"/>
              <a:t>は直ちに偽装請負と判断されるものではない。</a:t>
            </a:r>
            <a:endParaRPr lang="en-US" altLang="ja-JP" sz="2400" b="0" dirty="0"/>
          </a:p>
          <a:p>
            <a:pPr marL="0" indent="0" fontAlgn="auto">
              <a:lnSpc>
                <a:spcPct val="120000"/>
              </a:lnSpc>
              <a:spcAft>
                <a:spcPts val="0"/>
              </a:spcAft>
              <a:buNone/>
            </a:pPr>
            <a:r>
              <a:rPr lang="ja-JP" altLang="en-US" sz="2400" b="0" dirty="0"/>
              <a:t>他方、こうしたコミュニケーションが発注者側から受注者側開発担当者に対する</a:t>
            </a:r>
            <a:r>
              <a:rPr lang="ja-JP" altLang="en-US" sz="2400" b="0" u="sng" dirty="0">
                <a:solidFill>
                  <a:srgbClr val="FF0000"/>
                </a:solidFill>
              </a:rPr>
              <a:t>業務の遂行方法や労働時間等に関する指示などの指揮命令</a:t>
            </a:r>
            <a:r>
              <a:rPr lang="ja-JP" altLang="en-US" sz="2400" b="0" dirty="0"/>
              <a:t>と認められる場合は</a:t>
            </a:r>
            <a:r>
              <a:rPr lang="ja-JP" altLang="en-US" sz="2400" b="0" u="sng" dirty="0">
                <a:solidFill>
                  <a:srgbClr val="FF0000"/>
                </a:solidFill>
              </a:rPr>
              <a:t>偽装請負</a:t>
            </a:r>
            <a:r>
              <a:rPr lang="ja-JP" altLang="en-US" sz="2400" b="0" dirty="0"/>
              <a:t>と判断される。</a:t>
            </a:r>
            <a:endParaRPr lang="en-US" altLang="ja-JP" sz="2400" b="0" dirty="0"/>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p:txBody>
      </p:sp>
    </p:spTree>
    <p:extLst>
      <p:ext uri="{BB962C8B-B14F-4D97-AF65-F5344CB8AC3E}">
        <p14:creationId xmlns:p14="http://schemas.microsoft.com/office/powerpoint/2010/main" val="386865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en-US" altLang="ja-JP" dirty="0"/>
              <a:t>Q</a:t>
            </a:r>
            <a:r>
              <a:rPr kumimoji="1" lang="ja-JP" altLang="en-US" dirty="0"/>
              <a:t>７ スキルシート</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11</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201512" cy="5893516"/>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en-US" altLang="ja-JP" sz="2400" b="0" dirty="0"/>
              <a:t>Q7</a:t>
            </a:r>
            <a:r>
              <a:rPr lang="ja-JP" altLang="en-US" sz="2400" b="0" dirty="0"/>
              <a:t>　アジャイル型開発では、開発担当者同士が情報共有や助言、提案を行いながら、個々の開発担当者が自律的に判断して開発業務を進めるため、そのような開発を行うことができる専門的な技術者が必要となりますが、国内ではアジャイル型開発を経験した技術者が少ない等の状況にあるため、開発担当者の技術や技能について、一定の水準を確保することが重要です。そこで、発注者から受注者に対し、開発担当者の技術・技能レベルや経験年数等を記載した「スキルシート」の提出を求めたいのですが、これに何か問題はありますか。</a:t>
            </a:r>
          </a:p>
          <a:p>
            <a:pPr marL="0" indent="0" fontAlgn="auto">
              <a:lnSpc>
                <a:spcPct val="120000"/>
              </a:lnSpc>
              <a:spcAft>
                <a:spcPts val="0"/>
              </a:spcAft>
              <a:buNone/>
            </a:pPr>
            <a:r>
              <a:rPr lang="en-US" altLang="ja-JP" sz="2400" b="0" dirty="0"/>
              <a:t>A7</a:t>
            </a:r>
            <a:r>
              <a:rPr lang="ja-JP" altLang="en-US" sz="2400" b="0" dirty="0"/>
              <a:t>（抜粋）　アジャイル型開発において、受注者側の技術力を判断する一環として、発注者が受注者に対し、</a:t>
            </a:r>
            <a:r>
              <a:rPr lang="ja-JP" altLang="en-US" sz="2400" b="0" u="sng" dirty="0">
                <a:solidFill>
                  <a:srgbClr val="FF0000"/>
                </a:solidFill>
              </a:rPr>
              <a:t>受注者が雇用する技術者のシステム開発に関する技術・技能レベルと当該技術・技能に係る経験年数等を記載したいわゆる「スキルシート」の提出</a:t>
            </a:r>
            <a:r>
              <a:rPr lang="ja-JP" altLang="en-US" sz="2400" b="0" dirty="0"/>
              <a:t>を求めたとしても、それが</a:t>
            </a:r>
            <a:r>
              <a:rPr lang="ja-JP" altLang="en-US" sz="2400" b="0" u="sng" dirty="0">
                <a:solidFill>
                  <a:srgbClr val="FF0000"/>
                </a:solidFill>
              </a:rPr>
              <a:t>個人を特定できるものではなく、発注者がそれによって個々の労働者を指名したり特定の者の就業を拒否したりできるものでなければ</a:t>
            </a:r>
            <a:r>
              <a:rPr lang="ja-JP" altLang="en-US" sz="2400" b="0" dirty="0"/>
              <a:t>、発注者が受注者の労働者の配置等の決定及び変更に関与しているとまではいえないため、「スキルシート」の提出を求めたからといって直ちに偽装請負と判断されるわけではありません。</a:t>
            </a:r>
            <a:endParaRPr lang="en-US" altLang="ja-JP" sz="2400" b="0" dirty="0"/>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p:txBody>
      </p:sp>
      <p:sp>
        <p:nvSpPr>
          <p:cNvPr id="5" name="四角形: 角を丸くする 4">
            <a:extLst>
              <a:ext uri="{FF2B5EF4-FFF2-40B4-BE49-F238E27FC236}">
                <a16:creationId xmlns:a16="http://schemas.microsoft.com/office/drawing/2014/main" id="{B9130F80-4218-4855-85C6-306A758B9D72}"/>
              </a:ext>
            </a:extLst>
          </p:cNvPr>
          <p:cNvSpPr/>
          <p:nvPr/>
        </p:nvSpPr>
        <p:spPr>
          <a:xfrm>
            <a:off x="507338" y="3356992"/>
            <a:ext cx="9126181" cy="2880320"/>
          </a:xfrm>
          <a:prstGeom prst="roundRect">
            <a:avLst>
              <a:gd name="adj" fmla="val 6116"/>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7239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疑義応答集が示唆する対応</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12</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4847"/>
            <a:ext cx="9054173" cy="58935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lnSpc>
                <a:spcPct val="120000"/>
              </a:lnSpc>
              <a:spcAft>
                <a:spcPts val="0"/>
              </a:spcAft>
              <a:buFont typeface="Wingdings" panose="05000000000000000000" pitchFamily="2" charset="2"/>
              <a:buChar char="l"/>
            </a:pPr>
            <a:r>
              <a:rPr lang="en-US" altLang="ja-JP" b="0" dirty="0"/>
              <a:t>Q2</a:t>
            </a:r>
            <a:r>
              <a:rPr lang="ja-JP" altLang="en-US" b="0" dirty="0"/>
              <a:t>の示唆</a:t>
            </a:r>
            <a:endParaRPr lang="en-US" altLang="ja-JP" b="0" dirty="0"/>
          </a:p>
          <a:p>
            <a:pPr marL="0" indent="0" fontAlgn="auto">
              <a:lnSpc>
                <a:spcPct val="120000"/>
              </a:lnSpc>
              <a:spcAft>
                <a:spcPts val="0"/>
              </a:spcAft>
              <a:buNone/>
            </a:pPr>
            <a:r>
              <a:rPr lang="ja-JP" altLang="en-US" b="0" dirty="0"/>
              <a:t>こうした事態（引用注：発注者による受注者側開発担当者への指揮命令）が生じないよう、例えば、</a:t>
            </a:r>
            <a:r>
              <a:rPr lang="ja-JP" altLang="en-US" b="0" u="sng" dirty="0">
                <a:solidFill>
                  <a:srgbClr val="FF0000"/>
                </a:solidFill>
              </a:rPr>
              <a:t>発注者側と受注者側の開発関係者のそれぞれの役割や権限、開発チーム内における業務の進め方等を予め明確にし、発注者と受注者の間で合意</a:t>
            </a:r>
            <a:r>
              <a:rPr lang="ja-JP" altLang="en-US" b="0" dirty="0"/>
              <a:t>しておくことや、</a:t>
            </a:r>
            <a:r>
              <a:rPr lang="ja-JP" altLang="en-US" b="0" u="sng" dirty="0">
                <a:solidFill>
                  <a:srgbClr val="FF0000"/>
                </a:solidFill>
              </a:rPr>
              <a:t>発注者側の開発責任者や双方の開発担当者に対して、アジャイル型開発に関する事前研修等</a:t>
            </a:r>
            <a:r>
              <a:rPr lang="ja-JP" altLang="en-US" b="0" dirty="0"/>
              <a:t>を行い、</a:t>
            </a:r>
            <a:r>
              <a:rPr lang="ja-JP" altLang="en-US" b="0" u="sng" dirty="0">
                <a:solidFill>
                  <a:srgbClr val="FF0000"/>
                </a:solidFill>
              </a:rPr>
              <a:t>開発担当者が自律的に開発業務を進めるものであるというようなアジャイル型開発の特徴についての認識を共有</a:t>
            </a:r>
            <a:r>
              <a:rPr lang="ja-JP" altLang="en-US" b="0" dirty="0"/>
              <a:t>しておくようにすること等が重要です。</a:t>
            </a:r>
            <a:endParaRPr lang="en-US" altLang="ja-JP" b="0" dirty="0"/>
          </a:p>
          <a:p>
            <a:pPr marL="0" indent="0" fontAlgn="auto">
              <a:lnSpc>
                <a:spcPct val="120000"/>
              </a:lnSpc>
              <a:spcBef>
                <a:spcPts val="1800"/>
              </a:spcBef>
              <a:spcAft>
                <a:spcPts val="0"/>
              </a:spcAft>
              <a:buNone/>
            </a:pPr>
            <a:r>
              <a:rPr lang="ja-JP" altLang="en-US" b="0" dirty="0"/>
              <a:t>→</a:t>
            </a:r>
            <a:r>
              <a:rPr lang="en-US" altLang="ja-JP" b="0" u="sng" dirty="0">
                <a:solidFill>
                  <a:srgbClr val="FF0000"/>
                </a:solidFill>
              </a:rPr>
              <a:t>IPA</a:t>
            </a:r>
            <a:r>
              <a:rPr lang="ja-JP" altLang="en-US" b="0" u="sng" dirty="0">
                <a:solidFill>
                  <a:srgbClr val="FF0000"/>
                </a:solidFill>
              </a:rPr>
              <a:t>モデル契約及び関連資料（契約前チェックリスト及び進め方指針）</a:t>
            </a:r>
            <a:r>
              <a:rPr lang="ja-JP" altLang="en-US" b="0" dirty="0"/>
              <a:t>を用いて、ユーザ企業とベンダ企業がアジャイル開発に関する理解を共有し、開発に関わるメンバの役割分担、権限、具体的な開発の進め方等を詳細</a:t>
            </a:r>
            <a:r>
              <a:rPr lang="ja-JP" altLang="en-US" b="0"/>
              <a:t>かつ明確に取り決めること</a:t>
            </a:r>
            <a:r>
              <a:rPr lang="ja-JP" altLang="en-US" b="0" dirty="0"/>
              <a:t>は、偽装請負リスクを低減するために有用と考えられる。</a:t>
            </a:r>
            <a:endParaRPr lang="en-US" altLang="ja-JP" b="0" dirty="0"/>
          </a:p>
          <a:p>
            <a:pPr marL="0" indent="0" fontAlgn="auto">
              <a:lnSpc>
                <a:spcPct val="120000"/>
              </a:lnSpc>
              <a:spcAft>
                <a:spcPts val="0"/>
              </a:spcAft>
              <a:buNone/>
            </a:pPr>
            <a:r>
              <a:rPr lang="ja-JP" altLang="en-US" sz="1200" b="0" dirty="0"/>
              <a:t>アジャイル開発版「情報システム・モデル取引・契約書」：</a:t>
            </a:r>
            <a:r>
              <a:rPr lang="en-US" altLang="ja-JP" sz="1200" b="0" dirty="0"/>
              <a:t> </a:t>
            </a:r>
            <a:r>
              <a:rPr lang="en-US" altLang="ja-JP" sz="1200" b="0" dirty="0">
                <a:hlinkClick r:id="rId2"/>
              </a:rPr>
              <a:t>https://www.ipa.go.jp/ikc/reports/20200331_1.html</a:t>
            </a:r>
            <a:endParaRPr lang="en-US" altLang="ja-JP" sz="1200" b="0" dirty="0"/>
          </a:p>
          <a:p>
            <a:pPr marL="0" indent="0" fontAlgn="auto">
              <a:lnSpc>
                <a:spcPct val="120000"/>
              </a:lnSpc>
              <a:spcAft>
                <a:spcPts val="0"/>
              </a:spcAft>
              <a:buNone/>
            </a:pPr>
            <a:endParaRPr lang="en-US" altLang="ja-JP" sz="1200" b="0" dirty="0"/>
          </a:p>
        </p:txBody>
      </p:sp>
      <p:sp>
        <p:nvSpPr>
          <p:cNvPr id="5" name="四角形: 角を丸くする 4">
            <a:extLst>
              <a:ext uri="{FF2B5EF4-FFF2-40B4-BE49-F238E27FC236}">
                <a16:creationId xmlns:a16="http://schemas.microsoft.com/office/drawing/2014/main" id="{EB39077B-4421-44DD-B093-5B57F1013E6E}"/>
              </a:ext>
            </a:extLst>
          </p:cNvPr>
          <p:cNvSpPr/>
          <p:nvPr/>
        </p:nvSpPr>
        <p:spPr>
          <a:xfrm>
            <a:off x="507339" y="1404067"/>
            <a:ext cx="8906834" cy="2736304"/>
          </a:xfrm>
          <a:prstGeom prst="roundRect">
            <a:avLst>
              <a:gd name="adj" fmla="val 6116"/>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5282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510F158-56C5-4503-998C-2769D269E6B6}"/>
              </a:ext>
            </a:extLst>
          </p:cNvPr>
          <p:cNvSpPr>
            <a:spLocks noGrp="1"/>
          </p:cNvSpPr>
          <p:nvPr>
            <p:ph type="ctrTitle"/>
          </p:nvPr>
        </p:nvSpPr>
        <p:spPr>
          <a:xfrm>
            <a:off x="252000" y="1260000"/>
            <a:ext cx="9360000" cy="2160000"/>
          </a:xfrm>
        </p:spPr>
        <p:txBody>
          <a:bodyPr anchor="ctr">
            <a:normAutofit/>
          </a:bodyPr>
          <a:lstStyle/>
          <a:p>
            <a:r>
              <a:rPr lang="ja-JP" altLang="en-US" sz="4000" kern="100" dirty="0">
                <a:effectLst/>
                <a:latin typeface="+mn-ea"/>
                <a:ea typeface="+mn-ea"/>
                <a:cs typeface="Courier New" panose="02070309020205020404" pitchFamily="49" charset="0"/>
              </a:rPr>
              <a:t>ご清聴ありがとうございました</a:t>
            </a:r>
            <a:endParaRPr lang="ja-JP" altLang="ja-JP" sz="4000" kern="100" dirty="0">
              <a:effectLst/>
              <a:latin typeface="+mn-ea"/>
              <a:ea typeface="+mn-ea"/>
              <a:cs typeface="Courier New" panose="02070309020205020404" pitchFamily="49" charset="0"/>
            </a:endParaRPr>
          </a:p>
        </p:txBody>
      </p:sp>
      <p:sp>
        <p:nvSpPr>
          <p:cNvPr id="4" name="字幕 3">
            <a:extLst>
              <a:ext uri="{FF2B5EF4-FFF2-40B4-BE49-F238E27FC236}">
                <a16:creationId xmlns:a16="http://schemas.microsoft.com/office/drawing/2014/main" id="{286BC113-7569-4A9F-B6C1-F5C080D4B07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53728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510F158-56C5-4503-998C-2769D269E6B6}"/>
              </a:ext>
            </a:extLst>
          </p:cNvPr>
          <p:cNvSpPr>
            <a:spLocks noGrp="1"/>
          </p:cNvSpPr>
          <p:nvPr>
            <p:ph type="ctrTitle"/>
          </p:nvPr>
        </p:nvSpPr>
        <p:spPr>
          <a:xfrm>
            <a:off x="252000" y="1260000"/>
            <a:ext cx="9360000" cy="2160000"/>
          </a:xfrm>
        </p:spPr>
        <p:txBody>
          <a:bodyPr anchor="ctr">
            <a:normAutofit/>
          </a:bodyPr>
          <a:lstStyle/>
          <a:p>
            <a:r>
              <a:rPr lang="ja-JP" altLang="en-US" sz="4000" kern="100" dirty="0">
                <a:effectLst/>
                <a:latin typeface="+mn-ea"/>
                <a:ea typeface="+mn-ea"/>
                <a:cs typeface="Courier New" panose="02070309020205020404" pitchFamily="49" charset="0"/>
              </a:rPr>
              <a:t>以下参考資料</a:t>
            </a:r>
            <a:endParaRPr lang="ja-JP" altLang="ja-JP" sz="4000" kern="100" dirty="0">
              <a:effectLst/>
              <a:latin typeface="+mn-ea"/>
              <a:ea typeface="+mn-ea"/>
              <a:cs typeface="Courier New" panose="02070309020205020404" pitchFamily="49" charset="0"/>
            </a:endParaRPr>
          </a:p>
        </p:txBody>
      </p:sp>
      <p:sp>
        <p:nvSpPr>
          <p:cNvPr id="4" name="字幕 3">
            <a:extLst>
              <a:ext uri="{FF2B5EF4-FFF2-40B4-BE49-F238E27FC236}">
                <a16:creationId xmlns:a16="http://schemas.microsoft.com/office/drawing/2014/main" id="{286BC113-7569-4A9F-B6C1-F5C080D4B07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41984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派遣との区別に関連するモデル契約の条項</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15</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46820"/>
            <a:ext cx="8852662" cy="578726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10000"/>
              </a:lnSpc>
              <a:spcAft>
                <a:spcPts val="0"/>
              </a:spcAft>
              <a:buNone/>
            </a:pPr>
            <a:r>
              <a:rPr lang="ja-JP" altLang="en-US" sz="2400" u="sng" dirty="0"/>
              <a:t>モデル契約第</a:t>
            </a:r>
            <a:r>
              <a:rPr lang="en-US" altLang="ja-JP" sz="2400" u="sng" dirty="0"/>
              <a:t>3</a:t>
            </a:r>
            <a:r>
              <a:rPr lang="ja-JP" altLang="en-US" sz="2400" u="sng" dirty="0"/>
              <a:t>条（体制）</a:t>
            </a:r>
            <a:endParaRPr lang="en-US" altLang="ja-JP" sz="2400" u="sng" dirty="0"/>
          </a:p>
          <a:p>
            <a:pPr marL="457200" indent="-457200" fontAlgn="auto">
              <a:lnSpc>
                <a:spcPct val="110000"/>
              </a:lnSpc>
              <a:spcAft>
                <a:spcPts val="0"/>
              </a:spcAft>
              <a:buFont typeface="+mj-lt"/>
              <a:buAutoNum type="arabicPeriod"/>
            </a:pPr>
            <a:r>
              <a:rPr lang="ja-JP" altLang="en-US" sz="2400" b="0" dirty="0"/>
              <a:t>甲（ユーザ企業）及び乙（ベンダ企業）は、開発対象プロダクトを開発するにあたり、</a:t>
            </a:r>
            <a:r>
              <a:rPr lang="ja-JP" altLang="en-US" sz="2400" b="0" u="sng" dirty="0">
                <a:solidFill>
                  <a:srgbClr val="FF0000"/>
                </a:solidFill>
              </a:rPr>
              <a:t>別紙第</a:t>
            </a:r>
            <a:r>
              <a:rPr lang="en-US" altLang="ja-JP" sz="2400" b="0" u="sng" dirty="0">
                <a:solidFill>
                  <a:srgbClr val="FF0000"/>
                </a:solidFill>
              </a:rPr>
              <a:t>6</a:t>
            </a:r>
            <a:r>
              <a:rPr lang="ja-JP" altLang="en-US" sz="2400" b="0" u="sng" dirty="0">
                <a:solidFill>
                  <a:srgbClr val="FF0000"/>
                </a:solidFill>
              </a:rPr>
              <a:t>項で定めた業務（以下「本件業務」という。）を、それぞれ同項記載の役割分担に従って行う</a:t>
            </a:r>
            <a:r>
              <a:rPr lang="ja-JP" altLang="en-US" sz="2400" b="0" dirty="0"/>
              <a:t>とともに、相手方の担当業務についても誠意をもって協力する。</a:t>
            </a:r>
          </a:p>
          <a:p>
            <a:pPr marL="457200" indent="-457200" fontAlgn="auto">
              <a:lnSpc>
                <a:spcPct val="110000"/>
              </a:lnSpc>
              <a:spcAft>
                <a:spcPts val="0"/>
              </a:spcAft>
              <a:buFont typeface="+mj-lt"/>
              <a:buAutoNum type="arabicPeriod"/>
            </a:pPr>
            <a:r>
              <a:rPr lang="ja-JP" altLang="en-US" sz="2400" b="0" dirty="0"/>
              <a:t>甲及び乙は、本件業務を遂行するにあたり、別紙第</a:t>
            </a:r>
            <a:r>
              <a:rPr lang="en-US" altLang="ja-JP" sz="2400" b="0" dirty="0"/>
              <a:t>4</a:t>
            </a:r>
            <a:r>
              <a:rPr lang="ja-JP" altLang="en-US" sz="2400" b="0" dirty="0"/>
              <a:t>項の体制に基づき、それぞれ業務従事者を選任する。</a:t>
            </a:r>
          </a:p>
          <a:p>
            <a:pPr marL="457200" indent="-457200" fontAlgn="auto">
              <a:lnSpc>
                <a:spcPct val="110000"/>
              </a:lnSpc>
              <a:spcAft>
                <a:spcPts val="0"/>
              </a:spcAft>
              <a:buFont typeface="+mj-lt"/>
              <a:buAutoNum type="arabicPeriod"/>
            </a:pPr>
            <a:r>
              <a:rPr lang="ja-JP" altLang="en-US" sz="2400" b="0" dirty="0"/>
              <a:t>甲及び乙は、それぞれ</a:t>
            </a:r>
            <a:r>
              <a:rPr lang="ja-JP" altLang="en-US" sz="2400" b="0" u="sng" dirty="0">
                <a:solidFill>
                  <a:srgbClr val="FF0000"/>
                </a:solidFill>
              </a:rPr>
              <a:t>本件業務の実施責任者を選任</a:t>
            </a:r>
            <a:r>
              <a:rPr lang="ja-JP" altLang="en-US" sz="2400" b="0" dirty="0"/>
              <a:t>し、</a:t>
            </a:r>
            <a:r>
              <a:rPr lang="ja-JP" altLang="en-US" sz="2400" b="0" u="sng" dirty="0">
                <a:solidFill>
                  <a:srgbClr val="FF0000"/>
                </a:solidFill>
              </a:rPr>
              <a:t>本件業務に関する指示、要請、依頼等の連絡を行う場合には、双方の実施責任者を通じて</a:t>
            </a:r>
            <a:r>
              <a:rPr lang="ja-JP" altLang="en-US" sz="2400" b="0" dirty="0"/>
              <a:t>行う。</a:t>
            </a:r>
          </a:p>
          <a:p>
            <a:pPr marL="457200" indent="-457200" fontAlgn="auto">
              <a:lnSpc>
                <a:spcPct val="110000"/>
              </a:lnSpc>
              <a:spcAft>
                <a:spcPts val="0"/>
              </a:spcAft>
              <a:buFont typeface="+mj-lt"/>
              <a:buAutoNum type="arabicPeriod"/>
            </a:pPr>
            <a:r>
              <a:rPr lang="ja-JP" altLang="en-US" sz="2400" b="0" dirty="0"/>
              <a:t>甲及び乙は、労働関係法令及びその他の適用のある法令に基づき、自らの業務従事者に対する雇用主としての一切の義務を負い、自らの業務従事者に対して</a:t>
            </a:r>
            <a:r>
              <a:rPr lang="ja-JP" altLang="en-US" sz="2400" b="0" u="sng" dirty="0">
                <a:solidFill>
                  <a:srgbClr val="FF0000"/>
                </a:solidFill>
              </a:rPr>
              <a:t>本件業務の遂行、労務管理及び安全衛生管理等に関する一切の指揮命令</a:t>
            </a:r>
            <a:r>
              <a:rPr lang="ja-JP" altLang="en-US" sz="2400" b="0" dirty="0"/>
              <a:t>を行う。</a:t>
            </a:r>
            <a:endParaRPr lang="en-US" altLang="ja-JP" sz="2400" b="0" dirty="0"/>
          </a:p>
          <a:p>
            <a:pPr marL="0" indent="0" fontAlgn="auto">
              <a:lnSpc>
                <a:spcPct val="110000"/>
              </a:lnSpc>
              <a:spcBef>
                <a:spcPts val="0"/>
              </a:spcBef>
              <a:spcAft>
                <a:spcPts val="0"/>
              </a:spcAft>
              <a:buNone/>
            </a:pPr>
            <a:r>
              <a:rPr lang="ja-JP" altLang="en-US" sz="2400" b="0" dirty="0"/>
              <a:t>（以下略）</a:t>
            </a:r>
            <a:endParaRPr lang="ja-JP" altLang="en-US" b="0" dirty="0"/>
          </a:p>
        </p:txBody>
      </p:sp>
    </p:spTree>
    <p:extLst>
      <p:ext uri="{BB962C8B-B14F-4D97-AF65-F5344CB8AC3E}">
        <p14:creationId xmlns:p14="http://schemas.microsoft.com/office/powerpoint/2010/main" val="29565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派遣との区別に関連するモデル契約の条項</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16</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5" name="コンテンツ プレースホルダー 2">
            <a:extLst>
              <a:ext uri="{FF2B5EF4-FFF2-40B4-BE49-F238E27FC236}">
                <a16:creationId xmlns:a16="http://schemas.microsoft.com/office/drawing/2014/main" id="{12C20F12-0615-436B-8B54-9003A8F90D5D}"/>
              </a:ext>
            </a:extLst>
          </p:cNvPr>
          <p:cNvSpPr txBox="1">
            <a:spLocks/>
          </p:cNvSpPr>
          <p:nvPr/>
        </p:nvSpPr>
        <p:spPr>
          <a:xfrm>
            <a:off x="507339" y="953988"/>
            <a:ext cx="9126934" cy="50673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ja-JP" altLang="en-US" sz="2400" u="sng" dirty="0"/>
              <a:t>役割分担に関する規定（モデル契約</a:t>
            </a:r>
            <a:r>
              <a:rPr lang="en-US" altLang="ja-JP" sz="2400" u="sng" dirty="0"/>
              <a:t>4</a:t>
            </a:r>
            <a:r>
              <a:rPr lang="ja-JP" altLang="en-US" sz="2400" u="sng" dirty="0"/>
              <a:t>条、</a:t>
            </a:r>
            <a:r>
              <a:rPr lang="en-US" altLang="ja-JP" sz="2400" u="sng" dirty="0"/>
              <a:t>5</a:t>
            </a:r>
            <a:r>
              <a:rPr lang="ja-JP" altLang="en-US" sz="2400" u="sng" dirty="0"/>
              <a:t>条）</a:t>
            </a:r>
            <a:endParaRPr lang="en-US" altLang="ja-JP" sz="2400" u="sng" dirty="0"/>
          </a:p>
          <a:p>
            <a:pPr marL="0" indent="0" fontAlgn="auto">
              <a:spcAft>
                <a:spcPts val="0"/>
              </a:spcAft>
              <a:buNone/>
            </a:pPr>
            <a:endParaRPr lang="en-US" altLang="ja-JP" b="0" dirty="0"/>
          </a:p>
          <a:p>
            <a:pPr marL="0" indent="0" fontAlgn="auto">
              <a:spcAft>
                <a:spcPts val="0"/>
              </a:spcAft>
              <a:buFont typeface="Arial" panose="020B0604020202020204" pitchFamily="34" charset="0"/>
              <a:buNone/>
            </a:pPr>
            <a:endParaRPr lang="ja-JP" altLang="en-US" b="0" dirty="0"/>
          </a:p>
        </p:txBody>
      </p:sp>
      <p:graphicFrame>
        <p:nvGraphicFramePr>
          <p:cNvPr id="7" name="表 6">
            <a:extLst>
              <a:ext uri="{FF2B5EF4-FFF2-40B4-BE49-F238E27FC236}">
                <a16:creationId xmlns:a16="http://schemas.microsoft.com/office/drawing/2014/main" id="{FFF0C179-FBC4-4D32-9087-2170A3B0DA73}"/>
              </a:ext>
            </a:extLst>
          </p:cNvPr>
          <p:cNvGraphicFramePr>
            <a:graphicFrameLocks noGrp="1"/>
          </p:cNvGraphicFramePr>
          <p:nvPr/>
        </p:nvGraphicFramePr>
        <p:xfrm>
          <a:off x="539384" y="1340768"/>
          <a:ext cx="8820616" cy="5106323"/>
        </p:xfrm>
        <a:graphic>
          <a:graphicData uri="http://schemas.openxmlformats.org/drawingml/2006/table">
            <a:tbl>
              <a:tblPr firstRow="1" bandRow="1">
                <a:tableStyleId>{5C22544A-7EE6-4342-B048-85BDC9FD1C3A}</a:tableStyleId>
              </a:tblPr>
              <a:tblGrid>
                <a:gridCol w="4410308">
                  <a:extLst>
                    <a:ext uri="{9D8B030D-6E8A-4147-A177-3AD203B41FA5}">
                      <a16:colId xmlns:a16="http://schemas.microsoft.com/office/drawing/2014/main" val="492797986"/>
                    </a:ext>
                  </a:extLst>
                </a:gridCol>
                <a:gridCol w="4410308">
                  <a:extLst>
                    <a:ext uri="{9D8B030D-6E8A-4147-A177-3AD203B41FA5}">
                      <a16:colId xmlns:a16="http://schemas.microsoft.com/office/drawing/2014/main" val="3286226324"/>
                    </a:ext>
                  </a:extLst>
                </a:gridCol>
              </a:tblGrid>
              <a:tr h="381923">
                <a:tc>
                  <a:txBody>
                    <a:bodyPr/>
                    <a:lstStyle/>
                    <a:p>
                      <a:pPr algn="ctr"/>
                      <a:r>
                        <a:rPr lang="ja-JP" sz="2000" kern="100" dirty="0">
                          <a:effectLst/>
                        </a:rPr>
                        <a:t>ユーザ企業の義務（４条）</a:t>
                      </a:r>
                      <a:endParaRPr 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nchorCtr="1"/>
                </a:tc>
                <a:tc>
                  <a:txBody>
                    <a:bodyPr/>
                    <a:lstStyle/>
                    <a:p>
                      <a:pPr algn="ctr"/>
                      <a:r>
                        <a:rPr lang="ja-JP" sz="2000" kern="100" dirty="0">
                          <a:effectLst/>
                        </a:rPr>
                        <a:t>ベンダ企業の義務（５条）</a:t>
                      </a:r>
                      <a:endParaRPr 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nchorCtr="1"/>
                </a:tc>
                <a:extLst>
                  <a:ext uri="{0D108BD9-81ED-4DB2-BD59-A6C34878D82A}">
                    <a16:rowId xmlns:a16="http://schemas.microsoft.com/office/drawing/2014/main" val="2992440709"/>
                  </a:ext>
                </a:extLst>
              </a:tr>
              <a:tr h="4685377">
                <a:tc>
                  <a:txBody>
                    <a:bodyPr/>
                    <a:lstStyle/>
                    <a:p>
                      <a:pPr marL="342900" lvl="0" indent="-342900" algn="just">
                        <a:lnSpc>
                          <a:spcPct val="150000"/>
                        </a:lnSpc>
                        <a:buFont typeface="Wingdings" panose="05000000000000000000" pitchFamily="2" charset="2"/>
                        <a:buChar char=""/>
                      </a:pPr>
                      <a:r>
                        <a:rPr lang="ja-JP" sz="2000" u="sng" kern="100" dirty="0">
                          <a:effectLst/>
                        </a:rPr>
                        <a:t>別紙で定める担当業務</a:t>
                      </a:r>
                      <a:r>
                        <a:rPr lang="ja-JP" altLang="en-US" sz="2000" u="sng" kern="100" dirty="0">
                          <a:effectLst/>
                        </a:rPr>
                        <a:t>の</a:t>
                      </a:r>
                      <a:r>
                        <a:rPr lang="ja-JP" sz="2000" u="sng" kern="100" dirty="0">
                          <a:effectLst/>
                        </a:rPr>
                        <a:t>実施</a:t>
                      </a:r>
                    </a:p>
                    <a:p>
                      <a:pPr marL="342900" lvl="0" indent="-342900" algn="just">
                        <a:buFont typeface="Wingdings" panose="05000000000000000000" pitchFamily="2" charset="2"/>
                        <a:buChar char=""/>
                      </a:pPr>
                      <a:r>
                        <a:rPr lang="ja-JP" sz="2000" kern="100" dirty="0">
                          <a:effectLst/>
                        </a:rPr>
                        <a:t>スクラムチームに対する適時の情報提供及び必要な意思決定</a:t>
                      </a:r>
                    </a:p>
                    <a:p>
                      <a:pPr marL="342900" lvl="0" indent="-342900" algn="just">
                        <a:buFont typeface="Wingdings" panose="05000000000000000000" pitchFamily="2" charset="2"/>
                        <a:buChar char=""/>
                      </a:pPr>
                      <a:r>
                        <a:rPr lang="ja-JP" sz="2000" kern="100" dirty="0">
                          <a:effectLst/>
                        </a:rPr>
                        <a:t>プロダクトオーナーの選任</a:t>
                      </a:r>
                    </a:p>
                    <a:p>
                      <a:pPr algn="just">
                        <a:lnSpc>
                          <a:spcPct val="150000"/>
                        </a:lnSpc>
                        <a:spcBef>
                          <a:spcPts val="1200"/>
                        </a:spcBef>
                      </a:pPr>
                      <a:r>
                        <a:rPr lang="ja-JP" sz="2000" kern="100" dirty="0">
                          <a:effectLst/>
                        </a:rPr>
                        <a:t>（プロダクトオーナーの義務）</a:t>
                      </a:r>
                    </a:p>
                    <a:p>
                      <a:pPr marL="342900" lvl="0" indent="-342900" algn="just">
                        <a:buFont typeface="游明朝" panose="02020400000000000000" pitchFamily="18" charset="-128"/>
                        <a:buChar char="・"/>
                      </a:pPr>
                      <a:r>
                        <a:rPr lang="ja-JP" sz="2000" kern="100" dirty="0">
                          <a:solidFill>
                            <a:schemeClr val="tx1"/>
                          </a:solidFill>
                          <a:effectLst/>
                        </a:rPr>
                        <a:t>スクラムチームに対し</a:t>
                      </a:r>
                      <a:r>
                        <a:rPr lang="ja-JP" sz="2000" u="sng" kern="100" dirty="0">
                          <a:solidFill>
                            <a:schemeClr val="tx1"/>
                          </a:solidFill>
                          <a:effectLst/>
                        </a:rPr>
                        <a:t>開発対象プロダクトのビジョンや意義を</a:t>
                      </a:r>
                      <a:r>
                        <a:rPr lang="ja-JP" altLang="en-US" sz="2000" u="sng" kern="100" dirty="0">
                          <a:solidFill>
                            <a:schemeClr val="tx1"/>
                          </a:solidFill>
                          <a:effectLst/>
                        </a:rPr>
                        <a:t>提示</a:t>
                      </a:r>
                      <a:endParaRPr lang="ja-JP" sz="2000" u="sng" kern="100" dirty="0">
                        <a:solidFill>
                          <a:schemeClr val="tx1"/>
                        </a:solidFill>
                        <a:effectLst/>
                      </a:endParaRPr>
                    </a:p>
                    <a:p>
                      <a:pPr marL="342900" lvl="0" indent="-342900" algn="just">
                        <a:buFont typeface="游明朝" panose="02020400000000000000" pitchFamily="18" charset="-128"/>
                        <a:buChar char="・"/>
                      </a:pPr>
                      <a:r>
                        <a:rPr lang="ja-JP" sz="2000" u="sng" kern="100" dirty="0">
                          <a:solidFill>
                            <a:schemeClr val="tx1"/>
                          </a:solidFill>
                          <a:effectLst/>
                        </a:rPr>
                        <a:t>プロダクトバックログ（開発する機能）の作成及び優先順位の変更</a:t>
                      </a:r>
                    </a:p>
                    <a:p>
                      <a:pPr marL="342900" lvl="0" indent="-342900" algn="just">
                        <a:buFont typeface="游明朝" panose="02020400000000000000" pitchFamily="18" charset="-128"/>
                        <a:buChar char="・"/>
                      </a:pPr>
                      <a:r>
                        <a:rPr lang="ja-JP" sz="2000" kern="100" dirty="0">
                          <a:effectLst/>
                        </a:rPr>
                        <a:t>別紙で定める会議への出席</a:t>
                      </a:r>
                    </a:p>
                    <a:p>
                      <a:pPr marL="342900" lvl="0" indent="-342900" algn="just">
                        <a:buFont typeface="游明朝" panose="02020400000000000000" pitchFamily="18" charset="-128"/>
                        <a:buChar char="・"/>
                      </a:pPr>
                      <a:r>
                        <a:rPr lang="ja-JP" sz="2000" kern="100" dirty="0">
                          <a:effectLst/>
                        </a:rPr>
                        <a:t>関係者との調整、フィードバック提供</a:t>
                      </a:r>
                    </a:p>
                    <a:p>
                      <a:pPr marL="342900" lvl="0" indent="-342900" algn="just">
                        <a:buFont typeface="游明朝" panose="02020400000000000000" pitchFamily="18" charset="-128"/>
                        <a:buChar char="・"/>
                      </a:pPr>
                      <a:r>
                        <a:rPr lang="ja-JP" sz="2000" kern="100" dirty="0">
                          <a:effectLst/>
                        </a:rPr>
                        <a:t>個々の要求事項の完了確認、開発対象</a:t>
                      </a:r>
                      <a:r>
                        <a:rPr lang="ja-JP" altLang="en-US" sz="2000" kern="100" dirty="0">
                          <a:effectLst/>
                        </a:rPr>
                        <a:t>プロダクト</a:t>
                      </a:r>
                      <a:r>
                        <a:rPr lang="ja-JP" sz="2000" kern="100" dirty="0">
                          <a:effectLst/>
                        </a:rPr>
                        <a:t>の完成確認</a:t>
                      </a:r>
                      <a:endParaRPr 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marL="342900" lvl="0" indent="-342900" algn="just">
                        <a:lnSpc>
                          <a:spcPct val="150000"/>
                        </a:lnSpc>
                        <a:spcBef>
                          <a:spcPts val="600"/>
                        </a:spcBef>
                        <a:buFont typeface="Wingdings" panose="05000000000000000000" pitchFamily="2" charset="2"/>
                        <a:buChar char=""/>
                      </a:pPr>
                      <a:r>
                        <a:rPr lang="ja-JP" sz="2000" u="sng" kern="100" dirty="0">
                          <a:effectLst/>
                        </a:rPr>
                        <a:t>別紙で定める担当業務</a:t>
                      </a:r>
                      <a:r>
                        <a:rPr lang="ja-JP" altLang="en-US" sz="2000" u="sng" kern="100" dirty="0">
                          <a:effectLst/>
                        </a:rPr>
                        <a:t>の</a:t>
                      </a:r>
                      <a:r>
                        <a:rPr lang="ja-JP" sz="2000" u="sng" kern="100" dirty="0">
                          <a:effectLst/>
                        </a:rPr>
                        <a:t>実施</a:t>
                      </a:r>
                      <a:endParaRPr lang="en-US" altLang="ja-JP" sz="2000" u="sng" kern="100" dirty="0">
                        <a:effectLst/>
                      </a:endParaRPr>
                    </a:p>
                    <a:p>
                      <a:pPr marL="342900" lvl="0" indent="-342900" algn="just">
                        <a:buFont typeface="Wingdings" panose="05000000000000000000" pitchFamily="2" charset="2"/>
                        <a:buChar char=""/>
                      </a:pPr>
                      <a:r>
                        <a:rPr lang="ja-JP" altLang="en-US" sz="2000" kern="100" dirty="0">
                          <a:effectLst/>
                        </a:rPr>
                        <a:t>善管注意義務を果たすため、</a:t>
                      </a:r>
                      <a:r>
                        <a:rPr lang="ja-JP" sz="2000" kern="100" dirty="0">
                          <a:effectLst/>
                        </a:rPr>
                        <a:t>プロダクトバックログ（開発する機能）の内容及び優先順位に関する助言、開発スケジュールの見通し、開発対象プロダクトの技術的なリスクに関する説明</a:t>
                      </a:r>
                      <a:r>
                        <a:rPr lang="ja-JP" altLang="en-US" sz="2000" kern="100" dirty="0">
                          <a:effectLst/>
                        </a:rPr>
                        <a:t>などの実施</a:t>
                      </a:r>
                      <a:endParaRPr lang="ja-JP" sz="2000" kern="100" dirty="0">
                        <a:effectLst/>
                      </a:endParaRPr>
                    </a:p>
                    <a:p>
                      <a:pPr marL="342900" lvl="0" indent="-342900" algn="just">
                        <a:buFont typeface="Wingdings" panose="05000000000000000000" pitchFamily="2" charset="2"/>
                        <a:buChar char=""/>
                      </a:pPr>
                      <a:r>
                        <a:rPr lang="ja-JP" sz="2000" kern="100" dirty="0">
                          <a:effectLst/>
                        </a:rPr>
                        <a:t>スクラムマスターの選任</a:t>
                      </a:r>
                    </a:p>
                    <a:p>
                      <a:pPr algn="just">
                        <a:lnSpc>
                          <a:spcPct val="150000"/>
                        </a:lnSpc>
                        <a:spcBef>
                          <a:spcPts val="1200"/>
                        </a:spcBef>
                      </a:pPr>
                      <a:r>
                        <a:rPr lang="ja-JP" sz="2000" kern="100" dirty="0">
                          <a:effectLst/>
                        </a:rPr>
                        <a:t>（スクラムマスターの義務）</a:t>
                      </a:r>
                    </a:p>
                    <a:p>
                      <a:pPr marL="342900" lvl="0" indent="-342900" algn="just">
                        <a:buFont typeface="游明朝" panose="02020400000000000000" pitchFamily="18" charset="-128"/>
                        <a:buChar char="・"/>
                      </a:pPr>
                      <a:r>
                        <a:rPr lang="ja-JP" sz="2000" kern="100" dirty="0">
                          <a:effectLst/>
                        </a:rPr>
                        <a:t>本件業務の遂行の妨げとなりうる事象を積極的に把握し、それを排除するよう</a:t>
                      </a:r>
                      <a:r>
                        <a:rPr lang="ja-JP" altLang="en-US" sz="2000" kern="100" dirty="0">
                          <a:effectLst/>
                        </a:rPr>
                        <a:t>努力</a:t>
                      </a:r>
                      <a:endParaRPr 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463270385"/>
                  </a:ext>
                </a:extLst>
              </a:tr>
            </a:tbl>
          </a:graphicData>
        </a:graphic>
      </p:graphicFrame>
    </p:spTree>
    <p:extLst>
      <p:ext uri="{BB962C8B-B14F-4D97-AF65-F5344CB8AC3E}">
        <p14:creationId xmlns:p14="http://schemas.microsoft.com/office/powerpoint/2010/main" val="195171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アジャイル開発進め方の指針</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17</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8" name="テキスト ボックス 7">
            <a:extLst>
              <a:ext uri="{FF2B5EF4-FFF2-40B4-BE49-F238E27FC236}">
                <a16:creationId xmlns:a16="http://schemas.microsoft.com/office/drawing/2014/main" id="{1B6845F3-E06F-4CB4-81E7-9D45208E9D43}"/>
              </a:ext>
            </a:extLst>
          </p:cNvPr>
          <p:cNvSpPr txBox="1"/>
          <p:nvPr/>
        </p:nvSpPr>
        <p:spPr>
          <a:xfrm>
            <a:off x="704528" y="1268760"/>
            <a:ext cx="7848872" cy="4927887"/>
          </a:xfrm>
          <a:prstGeom prst="rect">
            <a:avLst/>
          </a:prstGeom>
          <a:noFill/>
          <a:ln>
            <a:solidFill>
              <a:schemeClr val="tx1"/>
            </a:solidFill>
          </a:ln>
        </p:spPr>
        <p:txBody>
          <a:bodyPr vert="horz" wrap="square" rtlCol="0">
            <a:spAutoFit/>
          </a:bodyPr>
          <a:lstStyle/>
          <a:p>
            <a:pPr algn="l">
              <a:lnSpc>
                <a:spcPct val="150000"/>
              </a:lnSpc>
            </a:pPr>
            <a:r>
              <a:rPr lang="ja-JP" altLang="en-US" sz="2400" b="0" dirty="0">
                <a:solidFill>
                  <a:srgbClr val="000000"/>
                </a:solidFill>
                <a:latin typeface="Meiryo UI" panose="020B0604030504040204" pitchFamily="50" charset="-128"/>
                <a:ea typeface="Meiryo UI" panose="020B0604030504040204" pitchFamily="50" charset="-128"/>
              </a:rPr>
              <a:t>■</a:t>
            </a:r>
            <a:r>
              <a:rPr lang="ja-JP" altLang="en-US" sz="2000" b="0" dirty="0">
                <a:solidFill>
                  <a:srgbClr val="000000"/>
                </a:solidFill>
                <a:latin typeface="Meiryo UI" panose="020B0604030504040204" pitchFamily="50" charset="-128"/>
                <a:ea typeface="Meiryo UI" panose="020B0604030504040204" pitchFamily="50" charset="-128"/>
              </a:rPr>
              <a:t>概要</a:t>
            </a:r>
          </a:p>
          <a:p>
            <a:pPr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アジャイル開発の概要</a:t>
            </a:r>
            <a:endParaRPr lang="en-US" altLang="ja-JP" sz="1800" b="0" dirty="0">
              <a:solidFill>
                <a:srgbClr val="000000"/>
              </a:solidFill>
              <a:latin typeface="Meiryo UI" panose="020B0604030504040204" pitchFamily="50" charset="-128"/>
              <a:ea typeface="Meiryo UI" panose="020B0604030504040204" pitchFamily="50" charset="-128"/>
            </a:endParaRPr>
          </a:p>
          <a:p>
            <a:pPr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スクラムのフレームワーク</a:t>
            </a:r>
          </a:p>
          <a:p>
            <a:pPr algn="l">
              <a:lnSpc>
                <a:spcPct val="150000"/>
              </a:lnSpc>
            </a:pPr>
            <a:r>
              <a:rPr lang="ja-JP" altLang="en-US" sz="2400" b="0" dirty="0">
                <a:solidFill>
                  <a:srgbClr val="000000"/>
                </a:solidFill>
                <a:latin typeface="Meiryo UI" panose="020B0604030504040204" pitchFamily="50" charset="-128"/>
                <a:ea typeface="Meiryo UI" panose="020B0604030504040204" pitchFamily="50" charset="-128"/>
              </a:rPr>
              <a:t>■</a:t>
            </a:r>
            <a:r>
              <a:rPr lang="ja-JP" altLang="en-US" sz="2000" b="0" dirty="0">
                <a:solidFill>
                  <a:srgbClr val="000000"/>
                </a:solidFill>
                <a:latin typeface="Meiryo UI" panose="020B0604030504040204" pitchFamily="50" charset="-128"/>
                <a:ea typeface="Meiryo UI" panose="020B0604030504040204" pitchFamily="50" charset="-128"/>
              </a:rPr>
              <a:t>アジャイル開発のプロセス</a:t>
            </a:r>
          </a:p>
          <a:p>
            <a:pPr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アジャイル開発のプロセス</a:t>
            </a:r>
          </a:p>
          <a:p>
            <a:pPr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アジャイル開発の進め方</a:t>
            </a:r>
          </a:p>
          <a:p>
            <a:pPr algn="l">
              <a:lnSpc>
                <a:spcPct val="150000"/>
              </a:lnSpc>
            </a:pPr>
            <a:r>
              <a:rPr lang="ja-JP" altLang="en-US" sz="2000" b="0" dirty="0">
                <a:solidFill>
                  <a:srgbClr val="000000"/>
                </a:solidFill>
                <a:latin typeface="Meiryo UI" panose="020B0604030504040204" pitchFamily="50" charset="-128"/>
                <a:ea typeface="Meiryo UI" panose="020B0604030504040204" pitchFamily="50" charset="-128"/>
              </a:rPr>
              <a:t>■</a:t>
            </a:r>
            <a:r>
              <a:rPr lang="ja-JP" altLang="en-US" sz="2000" b="0" dirty="0">
                <a:latin typeface="Meiryo UI" panose="020B0604030504040204" pitchFamily="50" charset="-128"/>
                <a:ea typeface="Meiryo UI" panose="020B0604030504040204" pitchFamily="50" charset="-128"/>
              </a:rPr>
              <a:t>アジャイル開発チームにおけるメンバーの役割</a:t>
            </a:r>
            <a:endParaRPr lang="en-US" altLang="ja-JP" sz="2000" b="0" dirty="0">
              <a:solidFill>
                <a:srgbClr val="000000"/>
              </a:solidFill>
              <a:latin typeface="Meiryo UI" panose="020B0604030504040204" pitchFamily="50" charset="-128"/>
              <a:ea typeface="Meiryo UI" panose="020B0604030504040204" pitchFamily="50" charset="-128"/>
            </a:endParaRPr>
          </a:p>
          <a:p>
            <a:pPr lvl="0"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役割（ロール）</a:t>
            </a:r>
            <a:endParaRPr lang="en-US" altLang="ja-JP" sz="1800" b="0" dirty="0">
              <a:solidFill>
                <a:srgbClr val="000000"/>
              </a:solidFill>
              <a:latin typeface="Meiryo UI" panose="020B0604030504040204" pitchFamily="50" charset="-128"/>
              <a:ea typeface="Meiryo UI" panose="020B0604030504040204" pitchFamily="50" charset="-128"/>
            </a:endParaRPr>
          </a:p>
          <a:p>
            <a:pPr lvl="0" algn="l">
              <a:lnSpc>
                <a:spcPct val="150000"/>
              </a:lnSpc>
            </a:pPr>
            <a:r>
              <a:rPr lang="ja-JP" altLang="en-US" sz="1800" b="0" dirty="0">
                <a:latin typeface="Meiryo UI" panose="020B0604030504040204" pitchFamily="50" charset="-128"/>
                <a:ea typeface="Meiryo UI" panose="020B0604030504040204" pitchFamily="50" charset="-128"/>
              </a:rPr>
              <a:t>　</a:t>
            </a:r>
            <a:r>
              <a:rPr lang="en-US" altLang="ja-JP" sz="1800" b="0" dirty="0">
                <a:latin typeface="Meiryo UI" panose="020B0604030504040204" pitchFamily="50" charset="-128"/>
                <a:ea typeface="Meiryo UI" panose="020B0604030504040204" pitchFamily="50" charset="-128"/>
              </a:rPr>
              <a:t>-</a:t>
            </a:r>
            <a:r>
              <a:rPr lang="ja-JP" altLang="en-US" sz="1800" b="0" dirty="0">
                <a:latin typeface="Meiryo UI" panose="020B0604030504040204" pitchFamily="50" charset="-128"/>
                <a:ea typeface="Meiryo UI" panose="020B0604030504040204" pitchFamily="50" charset="-128"/>
              </a:rPr>
              <a:t>スクラムチームの体制</a:t>
            </a:r>
            <a:endParaRPr lang="en-US" altLang="ja-JP" sz="1800" b="0" dirty="0">
              <a:latin typeface="Meiryo UI" panose="020B0604030504040204" pitchFamily="50" charset="-128"/>
              <a:ea typeface="Meiryo UI" panose="020B0604030504040204" pitchFamily="50" charset="-128"/>
            </a:endParaRPr>
          </a:p>
          <a:p>
            <a:pPr lvl="0"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　</a:t>
            </a:r>
            <a:r>
              <a:rPr lang="en-US" altLang="ja-JP" sz="1800" b="0" dirty="0">
                <a:solidFill>
                  <a:srgbClr val="000000"/>
                </a:solidFill>
                <a:latin typeface="Meiryo UI" panose="020B0604030504040204" pitchFamily="50" charset="-128"/>
                <a:ea typeface="Meiryo UI" panose="020B0604030504040204" pitchFamily="50" charset="-128"/>
              </a:rPr>
              <a:t>-</a:t>
            </a:r>
            <a:r>
              <a:rPr lang="ja-JP" altLang="en-US" sz="1800" b="0" dirty="0">
                <a:solidFill>
                  <a:srgbClr val="000000"/>
                </a:solidFill>
                <a:latin typeface="Meiryo UI" panose="020B0604030504040204" pitchFamily="50" charset="-128"/>
                <a:ea typeface="Meiryo UI" panose="020B0604030504040204" pitchFamily="50" charset="-128"/>
              </a:rPr>
              <a:t>開発プロセスと役割（ロール）の関連</a:t>
            </a:r>
            <a:endParaRPr lang="en-US" altLang="ja-JP" sz="1800" b="0" dirty="0">
              <a:solidFill>
                <a:srgbClr val="000000"/>
              </a:solidFill>
              <a:latin typeface="Meiryo UI" panose="020B0604030504040204" pitchFamily="50" charset="-128"/>
              <a:ea typeface="Meiryo UI" panose="020B0604030504040204" pitchFamily="50" charset="-128"/>
            </a:endParaRPr>
          </a:p>
          <a:p>
            <a:pPr algn="l">
              <a:lnSpc>
                <a:spcPct val="150000"/>
              </a:lnSpc>
            </a:pPr>
            <a:r>
              <a:rPr lang="ja-JP" altLang="en-US" sz="1800" b="0" dirty="0">
                <a:solidFill>
                  <a:srgbClr val="000000"/>
                </a:solidFill>
                <a:latin typeface="Meiryo UI" panose="020B0604030504040204" pitchFamily="50" charset="-128"/>
                <a:ea typeface="Meiryo UI" panose="020B0604030504040204" pitchFamily="50" charset="-128"/>
              </a:rPr>
              <a:t>■用語集</a:t>
            </a:r>
            <a:endParaRPr lang="en-US" altLang="ja-JP" sz="1800" b="0" dirty="0">
              <a:solidFill>
                <a:srgbClr val="000000"/>
              </a:solidFill>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EF1E0DE9-2A06-4FFC-A3DB-285A1FB668AB}"/>
              </a:ext>
            </a:extLst>
          </p:cNvPr>
          <p:cNvPicPr>
            <a:picLocks noChangeAspect="1"/>
          </p:cNvPicPr>
          <p:nvPr/>
        </p:nvPicPr>
        <p:blipFill>
          <a:blip r:embed="rId2"/>
          <a:stretch>
            <a:fillRect/>
          </a:stretch>
        </p:blipFill>
        <p:spPr>
          <a:xfrm>
            <a:off x="4376936" y="1484784"/>
            <a:ext cx="3615719" cy="2488305"/>
          </a:xfrm>
          <a:prstGeom prst="rect">
            <a:avLst/>
          </a:prstGeom>
          <a:ln>
            <a:solidFill>
              <a:schemeClr val="accent1"/>
            </a:solidFill>
          </a:ln>
        </p:spPr>
      </p:pic>
    </p:spTree>
    <p:extLst>
      <p:ext uri="{BB962C8B-B14F-4D97-AF65-F5344CB8AC3E}">
        <p14:creationId xmlns:p14="http://schemas.microsoft.com/office/powerpoint/2010/main" val="180074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契約前チェックリスト</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18</a:t>
            </a:fld>
            <a:endParaRPr lang="ja-JP" altLang="en-US" sz="1800" b="0" dirty="0">
              <a:solidFill>
                <a:prstClr val="black"/>
              </a:solidFill>
              <a:latin typeface="Century Gothic" panose="020F0302020204030204"/>
              <a:ea typeface="メイリオ" panose="020B0604030504040204" pitchFamily="50" charset="-128"/>
            </a:endParaRPr>
          </a:p>
        </p:txBody>
      </p:sp>
      <p:graphicFrame>
        <p:nvGraphicFramePr>
          <p:cNvPr id="5" name="表 4">
            <a:extLst>
              <a:ext uri="{FF2B5EF4-FFF2-40B4-BE49-F238E27FC236}">
                <a16:creationId xmlns:a16="http://schemas.microsoft.com/office/drawing/2014/main" id="{6758C484-4270-4AD0-B23A-DB49ECC734C6}"/>
              </a:ext>
            </a:extLst>
          </p:cNvPr>
          <p:cNvGraphicFramePr>
            <a:graphicFrameLocks noGrp="1"/>
          </p:cNvGraphicFramePr>
          <p:nvPr>
            <p:extLst>
              <p:ext uri="{D42A27DB-BD31-4B8C-83A1-F6EECF244321}">
                <p14:modId xmlns:p14="http://schemas.microsoft.com/office/powerpoint/2010/main" val="854942565"/>
              </p:ext>
            </p:extLst>
          </p:nvPr>
        </p:nvGraphicFramePr>
        <p:xfrm>
          <a:off x="489504" y="972390"/>
          <a:ext cx="9000000" cy="5529899"/>
        </p:xfrm>
        <a:graphic>
          <a:graphicData uri="http://schemas.openxmlformats.org/drawingml/2006/table">
            <a:tbl>
              <a:tblPr firstRow="1" firstCol="1" bandRow="1">
                <a:tableStyleId>{5C22544A-7EE6-4342-B048-85BDC9FD1C3A}</a:tableStyleId>
              </a:tblPr>
              <a:tblGrid>
                <a:gridCol w="2648784">
                  <a:extLst>
                    <a:ext uri="{9D8B030D-6E8A-4147-A177-3AD203B41FA5}">
                      <a16:colId xmlns:a16="http://schemas.microsoft.com/office/drawing/2014/main" val="1154304991"/>
                    </a:ext>
                  </a:extLst>
                </a:gridCol>
                <a:gridCol w="6351216">
                  <a:extLst>
                    <a:ext uri="{9D8B030D-6E8A-4147-A177-3AD203B41FA5}">
                      <a16:colId xmlns:a16="http://schemas.microsoft.com/office/drawing/2014/main" val="3973844020"/>
                    </a:ext>
                  </a:extLst>
                </a:gridCol>
              </a:tblGrid>
              <a:tr h="133057">
                <a:tc>
                  <a:txBody>
                    <a:bodyPr/>
                    <a:lstStyle/>
                    <a:p>
                      <a:pPr algn="ctr"/>
                      <a:r>
                        <a:rPr lang="ja-JP" sz="1400" kern="0" dirty="0">
                          <a:effectLst/>
                        </a:rPr>
                        <a:t>項目</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ctr"/>
                      <a:r>
                        <a:rPr lang="ja-JP" sz="1400" kern="0" dirty="0">
                          <a:effectLst/>
                        </a:rPr>
                        <a:t>チェックポイント</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3357909903"/>
                  </a:ext>
                </a:extLst>
              </a:tr>
              <a:tr h="247512">
                <a:tc rowSpan="3">
                  <a:txBody>
                    <a:bodyPr/>
                    <a:lstStyle/>
                    <a:p>
                      <a:pPr algn="l"/>
                      <a:r>
                        <a:rPr lang="en-US" sz="1400" kern="0" dirty="0">
                          <a:effectLst/>
                        </a:rPr>
                        <a:t>1. </a:t>
                      </a:r>
                      <a:r>
                        <a:rPr lang="ja-JP" sz="1400" kern="0" dirty="0">
                          <a:effectLst/>
                        </a:rPr>
                        <a:t>プロジェクトの目的・ゴール</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a:effectLst/>
                        </a:rPr>
                        <a:t>プロジェクトの目的（少なくとも当面のゴール）が明確であるか</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267811016"/>
                  </a:ext>
                </a:extLst>
              </a:tr>
              <a:tr h="247059">
                <a:tc vMerge="1">
                  <a:txBody>
                    <a:bodyPr/>
                    <a:lstStyle/>
                    <a:p>
                      <a:endParaRPr kumimoji="1" lang="ja-JP" altLang="en-US"/>
                    </a:p>
                  </a:txBody>
                  <a:tcPr/>
                </a:tc>
                <a:tc>
                  <a:txBody>
                    <a:bodyPr/>
                    <a:lstStyle/>
                    <a:p>
                      <a:pPr algn="l"/>
                      <a:r>
                        <a:rPr lang="ja-JP" sz="1400" kern="0" dirty="0">
                          <a:effectLst/>
                        </a:rPr>
                        <a:t>ステークホルダーの範囲が明確になっているか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356245531"/>
                  </a:ext>
                </a:extLst>
              </a:tr>
              <a:tr h="247059">
                <a:tc vMerge="1">
                  <a:txBody>
                    <a:bodyPr/>
                    <a:lstStyle/>
                    <a:p>
                      <a:endParaRPr kumimoji="1" lang="ja-JP" altLang="en-US"/>
                    </a:p>
                  </a:txBody>
                  <a:tcPr/>
                </a:tc>
                <a:tc>
                  <a:txBody>
                    <a:bodyPr/>
                    <a:lstStyle/>
                    <a:p>
                      <a:pPr algn="l"/>
                      <a:r>
                        <a:rPr lang="ja-JP" sz="1400" kern="0">
                          <a:effectLst/>
                        </a:rPr>
                        <a:t>目的についてステークホルダーと認識が共有されているか</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502921879"/>
                  </a:ext>
                </a:extLst>
              </a:tr>
              <a:tr h="222580">
                <a:tc rowSpan="2">
                  <a:txBody>
                    <a:bodyPr/>
                    <a:lstStyle/>
                    <a:p>
                      <a:pPr algn="l"/>
                      <a:r>
                        <a:rPr lang="en-US" sz="1400" kern="0" dirty="0">
                          <a:effectLst/>
                        </a:rPr>
                        <a:t>2. </a:t>
                      </a:r>
                      <a:r>
                        <a:rPr lang="ja-JP" sz="1400" kern="0" dirty="0">
                          <a:effectLst/>
                        </a:rPr>
                        <a:t>プロダクトのビジョン</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開発対象プロダクトのビジョン（あるべき姿、方向性等）が明確であるか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3120813121"/>
                  </a:ext>
                </a:extLst>
              </a:tr>
              <a:tr h="388126">
                <a:tc vMerge="1">
                  <a:txBody>
                    <a:bodyPr/>
                    <a:lstStyle/>
                    <a:p>
                      <a:endParaRPr kumimoji="1" lang="ja-JP" altLang="en-US"/>
                    </a:p>
                  </a:txBody>
                  <a:tcPr/>
                </a:tc>
                <a:tc>
                  <a:txBody>
                    <a:bodyPr/>
                    <a:lstStyle/>
                    <a:p>
                      <a:pPr algn="l"/>
                      <a:r>
                        <a:rPr lang="ja-JP" sz="1400" kern="0" dirty="0">
                          <a:effectLst/>
                        </a:rPr>
                        <a:t>開発対象プロダクトのビジョンについてステークホルダーと認識が共有されているか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502340859"/>
                  </a:ext>
                </a:extLst>
              </a:tr>
              <a:tr h="388126">
                <a:tc rowSpan="2">
                  <a:txBody>
                    <a:bodyPr/>
                    <a:lstStyle/>
                    <a:p>
                      <a:pPr algn="l"/>
                      <a:r>
                        <a:rPr lang="en-US" sz="1400" kern="0" dirty="0">
                          <a:effectLst/>
                        </a:rPr>
                        <a:t>3. </a:t>
                      </a:r>
                      <a:r>
                        <a:rPr lang="ja-JP" sz="1400" kern="0" dirty="0">
                          <a:effectLst/>
                        </a:rPr>
                        <a:t>アジャイル開発に関する理解</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プロジェクトの関係者（スクラムチーム構成員及びステークホルダー）がアジャイル開発の価値観を理解しているか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507127286"/>
                  </a:ext>
                </a:extLst>
              </a:tr>
              <a:tr h="221099">
                <a:tc vMerge="1">
                  <a:txBody>
                    <a:bodyPr/>
                    <a:lstStyle/>
                    <a:p>
                      <a:endParaRPr kumimoji="1" lang="ja-JP" altLang="en-US"/>
                    </a:p>
                  </a:txBody>
                  <a:tcPr/>
                </a:tc>
                <a:tc>
                  <a:txBody>
                    <a:bodyPr/>
                    <a:lstStyle/>
                    <a:p>
                      <a:pPr algn="l"/>
                      <a:r>
                        <a:rPr lang="ja-JP" sz="1400" kern="0" dirty="0">
                          <a:effectLst/>
                        </a:rPr>
                        <a:t>プロジェクトの関係者がスクラムを理解しているか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4269849884"/>
                  </a:ext>
                </a:extLst>
              </a:tr>
              <a:tr h="221099">
                <a:tc rowSpan="2">
                  <a:txBody>
                    <a:bodyPr/>
                    <a:lstStyle/>
                    <a:p>
                      <a:pPr algn="l"/>
                      <a:r>
                        <a:rPr lang="en-US" sz="1400" kern="0">
                          <a:effectLst/>
                        </a:rPr>
                        <a:t>4. </a:t>
                      </a:r>
                      <a:r>
                        <a:rPr lang="ja-JP" sz="1400" kern="0">
                          <a:effectLst/>
                        </a:rPr>
                        <a:t>開発対象</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開発対象プロダクトがアジャイル開発に適しているか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980454671"/>
                  </a:ext>
                </a:extLst>
              </a:tr>
              <a:tr h="221099">
                <a:tc vMerge="1">
                  <a:txBody>
                    <a:bodyPr/>
                    <a:lstStyle/>
                    <a:p>
                      <a:endParaRPr kumimoji="1" lang="ja-JP" altLang="en-US"/>
                    </a:p>
                  </a:txBody>
                  <a:tcPr/>
                </a:tc>
                <a:tc>
                  <a:txBody>
                    <a:bodyPr/>
                    <a:lstStyle/>
                    <a:p>
                      <a:pPr algn="l"/>
                      <a:r>
                        <a:rPr lang="ja-JP" sz="1400" kern="0" dirty="0">
                          <a:effectLst/>
                        </a:rPr>
                        <a:t>１チーム（最大で</a:t>
                      </a:r>
                      <a:r>
                        <a:rPr lang="en-US" sz="1400" kern="0" dirty="0">
                          <a:effectLst/>
                        </a:rPr>
                        <a:t>10</a:t>
                      </a:r>
                      <a:r>
                        <a:rPr lang="ja-JP" sz="1400" kern="0" dirty="0">
                          <a:effectLst/>
                        </a:rPr>
                        <a:t>名程度）の継続的対応にて、開発可能な規模であるか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1320181434"/>
                  </a:ext>
                </a:extLst>
              </a:tr>
              <a:tr h="221099">
                <a:tc rowSpan="4">
                  <a:txBody>
                    <a:bodyPr/>
                    <a:lstStyle/>
                    <a:p>
                      <a:pPr algn="l"/>
                      <a:r>
                        <a:rPr lang="en-US" sz="1400" kern="0">
                          <a:effectLst/>
                        </a:rPr>
                        <a:t>5. </a:t>
                      </a:r>
                      <a:r>
                        <a:rPr lang="ja-JP" sz="1400" kern="0">
                          <a:effectLst/>
                        </a:rPr>
                        <a:t>初期計画</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プロジェクトの初期計画が立案されているか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3257704397"/>
                  </a:ext>
                </a:extLst>
              </a:tr>
              <a:tr h="194063">
                <a:tc vMerge="1">
                  <a:txBody>
                    <a:bodyPr/>
                    <a:lstStyle/>
                    <a:p>
                      <a:endParaRPr kumimoji="1" lang="ja-JP" altLang="en-US"/>
                    </a:p>
                  </a:txBody>
                  <a:tcPr/>
                </a:tc>
                <a:tc>
                  <a:txBody>
                    <a:bodyPr/>
                    <a:lstStyle/>
                    <a:p>
                      <a:pPr algn="l"/>
                      <a:r>
                        <a:rPr lang="ja-JP" sz="1400" kern="0" dirty="0">
                          <a:effectLst/>
                        </a:rPr>
                        <a:t>プロジェクトの基礎設計が行われているか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3917939786"/>
                  </a:ext>
                </a:extLst>
              </a:tr>
              <a:tr h="194063">
                <a:tc vMerge="1">
                  <a:txBody>
                    <a:bodyPr/>
                    <a:lstStyle/>
                    <a:p>
                      <a:endParaRPr kumimoji="1" lang="ja-JP" altLang="en-US"/>
                    </a:p>
                  </a:txBody>
                  <a:tcPr/>
                </a:tc>
                <a:tc>
                  <a:txBody>
                    <a:bodyPr/>
                    <a:lstStyle/>
                    <a:p>
                      <a:pPr algn="l"/>
                      <a:r>
                        <a:rPr lang="ja-JP" sz="1400" kern="0" dirty="0">
                          <a:effectLst/>
                        </a:rPr>
                        <a:t>完了基準、品質基準が明確になっているか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795196971"/>
                  </a:ext>
                </a:extLst>
              </a:tr>
              <a:tr h="388126">
                <a:tc vMerge="1">
                  <a:txBody>
                    <a:bodyPr/>
                    <a:lstStyle/>
                    <a:p>
                      <a:endParaRPr kumimoji="1" lang="ja-JP" altLang="en-US"/>
                    </a:p>
                  </a:txBody>
                  <a:tcPr/>
                </a:tc>
                <a:tc>
                  <a:txBody>
                    <a:bodyPr/>
                    <a:lstStyle/>
                    <a:p>
                      <a:pPr algn="l"/>
                      <a:r>
                        <a:rPr lang="ja-JP" sz="1400" kern="0" dirty="0">
                          <a:effectLst/>
                        </a:rPr>
                        <a:t>十分な初期バックログがあるか（関係者間で初期のスコープの範囲が合意できているか）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1768965960"/>
                  </a:ext>
                </a:extLst>
              </a:tr>
              <a:tr h="221099">
                <a:tc>
                  <a:txBody>
                    <a:bodyPr/>
                    <a:lstStyle/>
                    <a:p>
                      <a:pPr algn="l"/>
                      <a:r>
                        <a:rPr lang="en-US" sz="1400" kern="0">
                          <a:effectLst/>
                        </a:rPr>
                        <a:t>6. </a:t>
                      </a:r>
                      <a:r>
                        <a:rPr lang="ja-JP" sz="1400" kern="0">
                          <a:effectLst/>
                        </a:rPr>
                        <a:t>本契約に関する理解</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本契約が準委任契約であることを理解しているか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900280240"/>
                  </a:ext>
                </a:extLst>
              </a:tr>
              <a:tr h="221099">
                <a:tc rowSpan="2">
                  <a:txBody>
                    <a:bodyPr/>
                    <a:lstStyle/>
                    <a:p>
                      <a:pPr algn="l"/>
                      <a:r>
                        <a:rPr lang="en-US" sz="1400" kern="0">
                          <a:effectLst/>
                        </a:rPr>
                        <a:t>7. </a:t>
                      </a:r>
                      <a:r>
                        <a:rPr lang="ja-JP" sz="1400" kern="0">
                          <a:effectLst/>
                        </a:rPr>
                        <a:t>体制（共通）</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ユーザ企業とベンダ企業の役割分担を理解しているか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016043481"/>
                  </a:ext>
                </a:extLst>
              </a:tr>
              <a:tr h="221099">
                <a:tc vMerge="1">
                  <a:txBody>
                    <a:bodyPr/>
                    <a:lstStyle/>
                    <a:p>
                      <a:endParaRPr kumimoji="1" lang="ja-JP" altLang="en-US"/>
                    </a:p>
                  </a:txBody>
                  <a:tcPr/>
                </a:tc>
                <a:tc>
                  <a:txBody>
                    <a:bodyPr/>
                    <a:lstStyle/>
                    <a:p>
                      <a:pPr algn="l"/>
                      <a:r>
                        <a:rPr lang="ja-JP" sz="1400" kern="0" dirty="0">
                          <a:effectLst/>
                        </a:rPr>
                        <a:t>今回のプロジェクトにおける体制を理解しているか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4189774302"/>
                  </a:ext>
                </a:extLst>
              </a:tr>
              <a:tr h="221099">
                <a:tc rowSpan="2">
                  <a:txBody>
                    <a:bodyPr/>
                    <a:lstStyle/>
                    <a:p>
                      <a:pPr algn="l"/>
                      <a:r>
                        <a:rPr lang="en-US" sz="1400" kern="0">
                          <a:effectLst/>
                        </a:rPr>
                        <a:t>8. </a:t>
                      </a:r>
                      <a:r>
                        <a:rPr lang="ja-JP" sz="1400" kern="0">
                          <a:effectLst/>
                        </a:rPr>
                        <a:t>ユーザの体制</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適切なプロダクトオーナーを選任し、権限委譲ができるか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285349746"/>
                  </a:ext>
                </a:extLst>
              </a:tr>
              <a:tr h="221099">
                <a:tc vMerge="1">
                  <a:txBody>
                    <a:bodyPr/>
                    <a:lstStyle/>
                    <a:p>
                      <a:endParaRPr kumimoji="1" lang="ja-JP" altLang="en-US"/>
                    </a:p>
                  </a:txBody>
                  <a:tcPr/>
                </a:tc>
                <a:tc>
                  <a:txBody>
                    <a:bodyPr/>
                    <a:lstStyle/>
                    <a:p>
                      <a:pPr algn="l"/>
                      <a:r>
                        <a:rPr lang="ja-JP" sz="1400" kern="0" dirty="0">
                          <a:effectLst/>
                        </a:rPr>
                        <a:t>ユーザ企業としてプロダクトオーナーへの協力ができるか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763921119"/>
                  </a:ext>
                </a:extLst>
              </a:tr>
              <a:tr h="221099">
                <a:tc rowSpan="3">
                  <a:txBody>
                    <a:bodyPr/>
                    <a:lstStyle/>
                    <a:p>
                      <a:pPr algn="l"/>
                      <a:r>
                        <a:rPr lang="en-US" sz="1400" kern="0">
                          <a:effectLst/>
                        </a:rPr>
                        <a:t>9. </a:t>
                      </a:r>
                      <a:r>
                        <a:rPr lang="ja-JP" sz="1400" kern="0">
                          <a:effectLst/>
                        </a:rPr>
                        <a:t>ベンダの体制</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tc>
                  <a:txBody>
                    <a:bodyPr/>
                    <a:lstStyle/>
                    <a:p>
                      <a:pPr algn="l"/>
                      <a:r>
                        <a:rPr lang="ja-JP" sz="1400" kern="0" dirty="0">
                          <a:effectLst/>
                        </a:rPr>
                        <a:t>アジャイル開発の経験を有するスクラムマスターが選任できるか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910035995"/>
                  </a:ext>
                </a:extLst>
              </a:tr>
              <a:tr h="221099">
                <a:tc vMerge="1">
                  <a:txBody>
                    <a:bodyPr/>
                    <a:lstStyle/>
                    <a:p>
                      <a:endParaRPr kumimoji="1" lang="ja-JP" altLang="en-US"/>
                    </a:p>
                  </a:txBody>
                  <a:tcPr/>
                </a:tc>
                <a:tc>
                  <a:txBody>
                    <a:bodyPr/>
                    <a:lstStyle/>
                    <a:p>
                      <a:pPr algn="l"/>
                      <a:r>
                        <a:rPr lang="ja-JP" sz="1400" kern="0" dirty="0">
                          <a:effectLst/>
                        </a:rPr>
                        <a:t>必要な能力を有する開発チームを構成できるか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1158836496"/>
                  </a:ext>
                </a:extLst>
              </a:tr>
              <a:tr h="194063">
                <a:tc vMerge="1">
                  <a:txBody>
                    <a:bodyPr/>
                    <a:lstStyle/>
                    <a:p>
                      <a:endParaRPr kumimoji="1" lang="ja-JP" altLang="en-US"/>
                    </a:p>
                  </a:txBody>
                  <a:tcPr/>
                </a:tc>
                <a:tc>
                  <a:txBody>
                    <a:bodyPr/>
                    <a:lstStyle/>
                    <a:p>
                      <a:pPr algn="l"/>
                      <a:r>
                        <a:rPr lang="ja-JP" sz="1400" kern="0" dirty="0">
                          <a:effectLst/>
                        </a:rPr>
                        <a:t>開発チームを固定できるか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3308" marR="43308" marT="0" marB="0" anchor="ctr"/>
                </a:tc>
                <a:extLst>
                  <a:ext uri="{0D108BD9-81ED-4DB2-BD59-A6C34878D82A}">
                    <a16:rowId xmlns:a16="http://schemas.microsoft.com/office/drawing/2014/main" val="292840664"/>
                  </a:ext>
                </a:extLst>
              </a:tr>
            </a:tbl>
          </a:graphicData>
        </a:graphic>
      </p:graphicFrame>
    </p:spTree>
    <p:extLst>
      <p:ext uri="{BB962C8B-B14F-4D97-AF65-F5344CB8AC3E}">
        <p14:creationId xmlns:p14="http://schemas.microsoft.com/office/powerpoint/2010/main" val="18743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1</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054173" cy="58935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lnSpc>
                <a:spcPct val="120000"/>
              </a:lnSpc>
              <a:spcAft>
                <a:spcPts val="0"/>
              </a:spcAft>
            </a:pPr>
            <a:r>
              <a:rPr lang="ja-JP" altLang="en-US" sz="3200" b="0" dirty="0"/>
              <a:t>偽装請負とは</a:t>
            </a:r>
            <a:endParaRPr lang="en-US" altLang="ja-JP" sz="3200" b="0" dirty="0"/>
          </a:p>
          <a:p>
            <a:pPr fontAlgn="auto">
              <a:lnSpc>
                <a:spcPct val="120000"/>
              </a:lnSpc>
              <a:spcAft>
                <a:spcPts val="0"/>
              </a:spcAft>
            </a:pPr>
            <a:r>
              <a:rPr lang="ja-JP" altLang="en-US" sz="3200" b="0" dirty="0"/>
              <a:t>偽装請負と判断された場合のペナルティ</a:t>
            </a:r>
            <a:endParaRPr lang="en-US" altLang="ja-JP" sz="3200" b="0" dirty="0"/>
          </a:p>
          <a:p>
            <a:pPr fontAlgn="auto">
              <a:lnSpc>
                <a:spcPct val="120000"/>
              </a:lnSpc>
              <a:spcAft>
                <a:spcPts val="0"/>
              </a:spcAft>
            </a:pPr>
            <a:r>
              <a:rPr lang="ja-JP" altLang="en-US" sz="3200" b="0" dirty="0"/>
              <a:t>派遣と請負・準委任の区別</a:t>
            </a:r>
            <a:endParaRPr lang="en-US" altLang="ja-JP" sz="3200" b="0" dirty="0"/>
          </a:p>
          <a:p>
            <a:pPr fontAlgn="auto">
              <a:lnSpc>
                <a:spcPct val="120000"/>
              </a:lnSpc>
              <a:spcAft>
                <a:spcPts val="0"/>
              </a:spcAft>
            </a:pPr>
            <a:r>
              <a:rPr lang="ja-JP" altLang="en-US" sz="3200" b="0" dirty="0"/>
              <a:t>アジャイル開発の偽装請負リスク</a:t>
            </a:r>
            <a:endParaRPr lang="en-US" altLang="ja-JP" sz="3200" b="0" dirty="0"/>
          </a:p>
          <a:p>
            <a:pPr fontAlgn="auto">
              <a:lnSpc>
                <a:spcPct val="120000"/>
              </a:lnSpc>
              <a:spcAft>
                <a:spcPts val="0"/>
              </a:spcAft>
            </a:pPr>
            <a:r>
              <a:rPr lang="zh-TW" altLang="en-US" sz="3200" b="0" dirty="0"/>
              <a:t>疑義応答集（第３集） 概要</a:t>
            </a:r>
            <a:endParaRPr lang="en-US" altLang="zh-TW" sz="3200" b="0" dirty="0"/>
          </a:p>
          <a:p>
            <a:pPr fontAlgn="auto">
              <a:lnSpc>
                <a:spcPct val="120000"/>
              </a:lnSpc>
              <a:spcAft>
                <a:spcPts val="0"/>
              </a:spcAft>
            </a:pPr>
            <a:r>
              <a:rPr lang="ja-JP" altLang="en-US" sz="3200" b="0" dirty="0"/>
              <a:t>各</a:t>
            </a:r>
            <a:r>
              <a:rPr lang="en-US" altLang="ja-JP" sz="3200" b="0" dirty="0"/>
              <a:t>Q&amp;A</a:t>
            </a:r>
            <a:r>
              <a:rPr lang="ja-JP" altLang="en-US" sz="3200" b="0" dirty="0"/>
              <a:t>の説明</a:t>
            </a:r>
            <a:endParaRPr lang="en-US" altLang="ja-JP" sz="3200" b="0" dirty="0"/>
          </a:p>
          <a:p>
            <a:pPr fontAlgn="auto">
              <a:lnSpc>
                <a:spcPct val="120000"/>
              </a:lnSpc>
              <a:spcAft>
                <a:spcPts val="0"/>
              </a:spcAft>
            </a:pPr>
            <a:r>
              <a:rPr lang="ja-JP" altLang="en-US" sz="3200" b="0" dirty="0"/>
              <a:t>疑義応答集が示唆する対応</a:t>
            </a:r>
            <a:endParaRPr lang="en-US" altLang="ja-JP" sz="3200" b="0" dirty="0"/>
          </a:p>
          <a:p>
            <a:pPr fontAlgn="auto">
              <a:lnSpc>
                <a:spcPct val="120000"/>
              </a:lnSpc>
              <a:spcAft>
                <a:spcPts val="0"/>
              </a:spcAft>
            </a:pPr>
            <a:endParaRPr lang="en-US" altLang="ja-JP" b="0" dirty="0"/>
          </a:p>
          <a:p>
            <a:pPr fontAlgn="auto">
              <a:lnSpc>
                <a:spcPct val="120000"/>
              </a:lnSpc>
              <a:spcAft>
                <a:spcPts val="0"/>
              </a:spcAft>
            </a:pPr>
            <a:endParaRPr lang="en-US" altLang="ja-JP" b="0" dirty="0"/>
          </a:p>
          <a:p>
            <a:pPr marL="0" indent="0" fontAlgn="auto">
              <a:lnSpc>
                <a:spcPct val="120000"/>
              </a:lnSpc>
              <a:spcAft>
                <a:spcPts val="0"/>
              </a:spcAft>
              <a:buNone/>
            </a:pPr>
            <a:endParaRPr lang="en-US" altLang="ja-JP" sz="2400" b="0" dirty="0"/>
          </a:p>
        </p:txBody>
      </p:sp>
    </p:spTree>
    <p:extLst>
      <p:ext uri="{BB962C8B-B14F-4D97-AF65-F5344CB8AC3E}">
        <p14:creationId xmlns:p14="http://schemas.microsoft.com/office/powerpoint/2010/main" val="36755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偽装請負とは</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2</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46820"/>
            <a:ext cx="8852662" cy="5787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lnSpc>
                <a:spcPct val="110000"/>
              </a:lnSpc>
              <a:spcAft>
                <a:spcPts val="0"/>
              </a:spcAft>
              <a:buFont typeface="Wingdings" panose="05000000000000000000" pitchFamily="2" charset="2"/>
              <a:buChar char="l"/>
            </a:pPr>
            <a:r>
              <a:rPr lang="ja-JP" altLang="en-US" b="0" dirty="0"/>
              <a:t>偽装請負： </a:t>
            </a:r>
            <a:r>
              <a:rPr lang="ja-JP" altLang="en-US" b="0" u="sng" dirty="0"/>
              <a:t>形式上は請負や準委任</a:t>
            </a:r>
            <a:r>
              <a:rPr lang="ja-JP" altLang="en-US" b="0" dirty="0"/>
              <a:t>など、労働者派遣契約以外の契約を締結しておきながら、</a:t>
            </a:r>
            <a:r>
              <a:rPr lang="ja-JP" altLang="en-US" b="0" u="sng" dirty="0"/>
              <a:t>実態としては</a:t>
            </a:r>
            <a:r>
              <a:rPr lang="ja-JP" altLang="en-US" b="0" dirty="0"/>
              <a:t>発注者が受注者の雇用する労働者に対して</a:t>
            </a:r>
            <a:r>
              <a:rPr lang="ja-JP" altLang="en-US" b="0" u="sng" dirty="0"/>
              <a:t>直接具体的な指揮命令</a:t>
            </a:r>
            <a:r>
              <a:rPr lang="ja-JP" altLang="en-US" b="0" dirty="0"/>
              <a:t>をして作業を行わせているような場合をいう。</a:t>
            </a:r>
            <a:endParaRPr lang="en-US" altLang="ja-JP" b="0" dirty="0"/>
          </a:p>
          <a:p>
            <a:pPr fontAlgn="auto">
              <a:lnSpc>
                <a:spcPct val="110000"/>
              </a:lnSpc>
              <a:spcAft>
                <a:spcPts val="0"/>
              </a:spcAft>
              <a:buFont typeface="Wingdings" panose="05000000000000000000" pitchFamily="2" charset="2"/>
              <a:buChar char="l"/>
            </a:pPr>
            <a:r>
              <a:rPr lang="ja-JP" altLang="en-US" b="0" dirty="0"/>
              <a:t>自らが雇用する労働者を第三者に使用させる場合、労働者派遣を用いなければならないため、請負や準委任を装うことは派遣法違反となる。</a:t>
            </a:r>
            <a:br>
              <a:rPr lang="en-US" altLang="ja-JP" b="0" dirty="0"/>
            </a:br>
            <a:r>
              <a:rPr lang="ja-JP" altLang="en-US" sz="1600" b="0" dirty="0"/>
              <a:t>（なお、自らが雇用しない労働者を第三者に使用させる場合は、違法な労働者供給として職業安定法</a:t>
            </a:r>
            <a:r>
              <a:rPr lang="en-US" altLang="ja-JP" sz="1600" b="0" dirty="0"/>
              <a:t>44</a:t>
            </a:r>
            <a:r>
              <a:rPr lang="ja-JP" altLang="en-US" sz="1600" b="0" dirty="0"/>
              <a:t>条違反となる。）</a:t>
            </a:r>
            <a:endParaRPr lang="en-US" altLang="ja-JP" sz="2400"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p:txBody>
      </p:sp>
      <p:sp>
        <p:nvSpPr>
          <p:cNvPr id="4" name="四角形: 角を丸くする 3">
            <a:extLst>
              <a:ext uri="{FF2B5EF4-FFF2-40B4-BE49-F238E27FC236}">
                <a16:creationId xmlns:a16="http://schemas.microsoft.com/office/drawing/2014/main" id="{BB98E9F6-6C93-46C6-9E0A-64C1F7AD9BC3}"/>
              </a:ext>
            </a:extLst>
          </p:cNvPr>
          <p:cNvSpPr/>
          <p:nvPr/>
        </p:nvSpPr>
        <p:spPr>
          <a:xfrm>
            <a:off x="560512" y="3969128"/>
            <a:ext cx="1368153"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0" dirty="0">
                <a:ln w="0"/>
                <a:solidFill>
                  <a:schemeClr val="tx1"/>
                </a:solidFill>
                <a:effectLst>
                  <a:outerShdw blurRad="38100" dist="19050" dir="2700000" algn="tl" rotWithShape="0">
                    <a:schemeClr val="dk1">
                      <a:alpha val="40000"/>
                    </a:schemeClr>
                  </a:outerShdw>
                </a:effectLst>
              </a:rPr>
              <a:t>受注者</a:t>
            </a:r>
            <a:br>
              <a:rPr kumimoji="1" lang="en-US" altLang="ja-JP" sz="1200" b="0" dirty="0">
                <a:ln w="0"/>
                <a:solidFill>
                  <a:schemeClr val="tx1"/>
                </a:solidFill>
                <a:effectLst>
                  <a:outerShdw blurRad="38100" dist="19050" dir="2700000" algn="tl" rotWithShape="0">
                    <a:schemeClr val="dk1">
                      <a:alpha val="40000"/>
                    </a:schemeClr>
                  </a:outerShdw>
                </a:effectLst>
              </a:rPr>
            </a:br>
            <a:r>
              <a:rPr kumimoji="1" lang="ja-JP" altLang="en-US" sz="1200" b="0" dirty="0">
                <a:ln w="0"/>
                <a:solidFill>
                  <a:schemeClr val="tx1"/>
                </a:solidFill>
                <a:effectLst>
                  <a:outerShdw blurRad="38100" dist="19050" dir="2700000" algn="tl" rotWithShape="0">
                    <a:schemeClr val="dk1">
                      <a:alpha val="40000"/>
                    </a:schemeClr>
                  </a:outerShdw>
                </a:effectLst>
              </a:rPr>
              <a:t>（請負事業主）</a:t>
            </a:r>
          </a:p>
        </p:txBody>
      </p:sp>
      <p:sp>
        <p:nvSpPr>
          <p:cNvPr id="7" name="四角形: 角を丸くする 6">
            <a:extLst>
              <a:ext uri="{FF2B5EF4-FFF2-40B4-BE49-F238E27FC236}">
                <a16:creationId xmlns:a16="http://schemas.microsoft.com/office/drawing/2014/main" id="{59F38ED7-B355-4BB0-A5A7-669F892FF932}"/>
              </a:ext>
            </a:extLst>
          </p:cNvPr>
          <p:cNvSpPr/>
          <p:nvPr/>
        </p:nvSpPr>
        <p:spPr>
          <a:xfrm>
            <a:off x="3296817" y="3969128"/>
            <a:ext cx="1296144"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0" dirty="0">
                <a:ln w="0"/>
                <a:solidFill>
                  <a:schemeClr val="tx1"/>
                </a:solidFill>
                <a:effectLst>
                  <a:outerShdw blurRad="38100" dist="19050" dir="2700000" algn="tl" rotWithShape="0">
                    <a:schemeClr val="dk1">
                      <a:alpha val="40000"/>
                    </a:schemeClr>
                  </a:outerShdw>
                </a:effectLst>
              </a:rPr>
              <a:t>発注者</a:t>
            </a:r>
          </a:p>
        </p:txBody>
      </p:sp>
      <p:sp>
        <p:nvSpPr>
          <p:cNvPr id="8" name="四角形: 角を丸くする 7">
            <a:extLst>
              <a:ext uri="{FF2B5EF4-FFF2-40B4-BE49-F238E27FC236}">
                <a16:creationId xmlns:a16="http://schemas.microsoft.com/office/drawing/2014/main" id="{A7A90B84-8A66-49F0-B76E-6F454096C665}"/>
              </a:ext>
            </a:extLst>
          </p:cNvPr>
          <p:cNvSpPr/>
          <p:nvPr/>
        </p:nvSpPr>
        <p:spPr>
          <a:xfrm>
            <a:off x="1928664" y="5553304"/>
            <a:ext cx="1296144"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0" dirty="0">
                <a:ln w="0"/>
                <a:solidFill>
                  <a:schemeClr val="tx1"/>
                </a:solidFill>
                <a:effectLst>
                  <a:outerShdw blurRad="38100" dist="19050" dir="2700000" algn="tl" rotWithShape="0">
                    <a:schemeClr val="dk1">
                      <a:alpha val="40000"/>
                    </a:schemeClr>
                  </a:outerShdw>
                </a:effectLst>
              </a:rPr>
              <a:t>労働者</a:t>
            </a:r>
          </a:p>
        </p:txBody>
      </p:sp>
      <p:cxnSp>
        <p:nvCxnSpPr>
          <p:cNvPr id="9" name="直線矢印コネクタ 8">
            <a:extLst>
              <a:ext uri="{FF2B5EF4-FFF2-40B4-BE49-F238E27FC236}">
                <a16:creationId xmlns:a16="http://schemas.microsoft.com/office/drawing/2014/main" id="{A6F41E7C-77E7-4CC2-A61A-B4A0D980F3F4}"/>
              </a:ext>
            </a:extLst>
          </p:cNvPr>
          <p:cNvCxnSpPr>
            <a:cxnSpLocks/>
            <a:stCxn id="4" idx="3"/>
            <a:endCxn id="7" idx="1"/>
          </p:cNvCxnSpPr>
          <p:nvPr/>
        </p:nvCxnSpPr>
        <p:spPr>
          <a:xfrm>
            <a:off x="1928665" y="4275128"/>
            <a:ext cx="136815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71CE747-DB21-4289-AD22-B7582208999A}"/>
              </a:ext>
            </a:extLst>
          </p:cNvPr>
          <p:cNvCxnSpPr>
            <a:cxnSpLocks/>
            <a:stCxn id="4" idx="2"/>
            <a:endCxn id="8" idx="0"/>
          </p:cNvCxnSpPr>
          <p:nvPr/>
        </p:nvCxnSpPr>
        <p:spPr>
          <a:xfrm>
            <a:off x="1244589" y="4581128"/>
            <a:ext cx="1332147" cy="97217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12D5609-EB85-48E8-8AA8-D6448FB88D4D}"/>
              </a:ext>
            </a:extLst>
          </p:cNvPr>
          <p:cNvSpPr txBox="1"/>
          <p:nvPr/>
        </p:nvSpPr>
        <p:spPr>
          <a:xfrm>
            <a:off x="1936463" y="4303128"/>
            <a:ext cx="1260140" cy="523220"/>
          </a:xfrm>
          <a:prstGeom prst="rect">
            <a:avLst/>
          </a:prstGeom>
          <a:noFill/>
        </p:spPr>
        <p:txBody>
          <a:bodyPr wrap="square" rtlCol="0">
            <a:spAutoFit/>
          </a:bodyPr>
          <a:lstStyle/>
          <a:p>
            <a:r>
              <a:rPr lang="ja-JP" altLang="en-US" sz="1400" b="0" dirty="0">
                <a:latin typeface="+mn-ea"/>
                <a:ea typeface="+mn-ea"/>
              </a:rPr>
              <a:t>請負契約</a:t>
            </a:r>
            <a:br>
              <a:rPr lang="en-US" altLang="ja-JP" sz="1400" b="0" dirty="0">
                <a:latin typeface="+mn-ea"/>
                <a:ea typeface="+mn-ea"/>
              </a:rPr>
            </a:br>
            <a:r>
              <a:rPr lang="ja-JP" altLang="en-US" sz="1400" b="0" dirty="0">
                <a:latin typeface="+mn-ea"/>
                <a:ea typeface="+mn-ea"/>
              </a:rPr>
              <a:t>準委任契約</a:t>
            </a:r>
            <a:endParaRPr kumimoji="1" lang="ja-JP" altLang="en-US" sz="1400" b="0" dirty="0">
              <a:latin typeface="+mn-ea"/>
              <a:ea typeface="+mn-ea"/>
            </a:endParaRPr>
          </a:p>
        </p:txBody>
      </p:sp>
      <p:sp>
        <p:nvSpPr>
          <p:cNvPr id="16" name="テキスト ボックス 15">
            <a:extLst>
              <a:ext uri="{FF2B5EF4-FFF2-40B4-BE49-F238E27FC236}">
                <a16:creationId xmlns:a16="http://schemas.microsoft.com/office/drawing/2014/main" id="{E1ABD9F4-5226-47E4-B856-C70A6F8E6D11}"/>
              </a:ext>
            </a:extLst>
          </p:cNvPr>
          <p:cNvSpPr txBox="1"/>
          <p:nvPr/>
        </p:nvSpPr>
        <p:spPr>
          <a:xfrm>
            <a:off x="653511" y="4977963"/>
            <a:ext cx="1152128" cy="307777"/>
          </a:xfrm>
          <a:prstGeom prst="rect">
            <a:avLst/>
          </a:prstGeom>
          <a:noFill/>
        </p:spPr>
        <p:txBody>
          <a:bodyPr wrap="square" rtlCol="0">
            <a:spAutoFit/>
          </a:bodyPr>
          <a:lstStyle/>
          <a:p>
            <a:r>
              <a:rPr kumimoji="1" lang="ja-JP" altLang="en-US" sz="1400" b="0" dirty="0">
                <a:latin typeface="+mn-ea"/>
                <a:ea typeface="+mn-ea"/>
              </a:rPr>
              <a:t>雇用契約</a:t>
            </a:r>
          </a:p>
        </p:txBody>
      </p:sp>
      <p:sp>
        <p:nvSpPr>
          <p:cNvPr id="17" name="四角形: 角を丸くする 16">
            <a:extLst>
              <a:ext uri="{FF2B5EF4-FFF2-40B4-BE49-F238E27FC236}">
                <a16:creationId xmlns:a16="http://schemas.microsoft.com/office/drawing/2014/main" id="{7E3E6089-0E62-4866-BB2A-3DB4BC903C73}"/>
              </a:ext>
            </a:extLst>
          </p:cNvPr>
          <p:cNvSpPr/>
          <p:nvPr/>
        </p:nvSpPr>
        <p:spPr>
          <a:xfrm>
            <a:off x="5085060" y="3936287"/>
            <a:ext cx="1482142"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0" dirty="0">
                <a:ln w="0"/>
                <a:solidFill>
                  <a:schemeClr val="tx1"/>
                </a:solidFill>
                <a:effectLst>
                  <a:outerShdw blurRad="38100" dist="19050" dir="2700000" algn="tl" rotWithShape="0">
                    <a:schemeClr val="dk1">
                      <a:alpha val="40000"/>
                    </a:schemeClr>
                  </a:outerShdw>
                </a:effectLst>
              </a:rPr>
              <a:t>受注者</a:t>
            </a:r>
            <a:endParaRPr kumimoji="1" lang="en-US" altLang="ja-JP" sz="1200" b="0" dirty="0">
              <a:ln w="0"/>
              <a:solidFill>
                <a:schemeClr val="tx1"/>
              </a:solidFill>
              <a:effectLst>
                <a:outerShdw blurRad="38100" dist="19050" dir="2700000" algn="tl" rotWithShape="0">
                  <a:schemeClr val="dk1">
                    <a:alpha val="40000"/>
                  </a:schemeClr>
                </a:outerShdw>
              </a:effectLst>
            </a:endParaRPr>
          </a:p>
          <a:p>
            <a:pPr algn="ctr"/>
            <a:r>
              <a:rPr lang="ja-JP" altLang="en-US" sz="1200" b="0" dirty="0">
                <a:ln w="0"/>
                <a:solidFill>
                  <a:schemeClr val="tx1"/>
                </a:solidFill>
                <a:effectLst>
                  <a:outerShdw blurRad="38100" dist="19050" dir="2700000" algn="tl" rotWithShape="0">
                    <a:schemeClr val="dk1">
                      <a:alpha val="40000"/>
                    </a:schemeClr>
                  </a:outerShdw>
                </a:effectLst>
              </a:rPr>
              <a:t>（</a:t>
            </a:r>
            <a:r>
              <a:rPr kumimoji="1" lang="ja-JP" altLang="en-US" sz="1200" b="0" dirty="0">
                <a:ln w="0"/>
                <a:solidFill>
                  <a:schemeClr val="tx1"/>
                </a:solidFill>
                <a:effectLst>
                  <a:outerShdw blurRad="38100" dist="19050" dir="2700000" algn="tl" rotWithShape="0">
                    <a:schemeClr val="dk1">
                      <a:alpha val="40000"/>
                    </a:schemeClr>
                  </a:outerShdw>
                </a:effectLst>
              </a:rPr>
              <a:t>派遣元事業主）</a:t>
            </a:r>
          </a:p>
        </p:txBody>
      </p:sp>
      <p:sp>
        <p:nvSpPr>
          <p:cNvPr id="18" name="四角形: 角を丸くする 17">
            <a:extLst>
              <a:ext uri="{FF2B5EF4-FFF2-40B4-BE49-F238E27FC236}">
                <a16:creationId xmlns:a16="http://schemas.microsoft.com/office/drawing/2014/main" id="{5EF9C82D-000B-48F1-B246-5204573C4900}"/>
              </a:ext>
            </a:extLst>
          </p:cNvPr>
          <p:cNvSpPr/>
          <p:nvPr/>
        </p:nvSpPr>
        <p:spPr>
          <a:xfrm>
            <a:off x="7935354" y="3936287"/>
            <a:ext cx="1482142"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0" dirty="0">
                <a:ln w="0"/>
                <a:solidFill>
                  <a:schemeClr val="tx1"/>
                </a:solidFill>
                <a:effectLst>
                  <a:outerShdw blurRad="38100" dist="19050" dir="2700000" algn="tl" rotWithShape="0">
                    <a:schemeClr val="dk1">
                      <a:alpha val="40000"/>
                    </a:schemeClr>
                  </a:outerShdw>
                </a:effectLst>
              </a:rPr>
              <a:t>発注者</a:t>
            </a:r>
            <a:endParaRPr kumimoji="1" lang="en-US" altLang="ja-JP" sz="1200" b="0" dirty="0">
              <a:ln w="0"/>
              <a:solidFill>
                <a:schemeClr val="tx1"/>
              </a:solidFill>
              <a:effectLst>
                <a:outerShdw blurRad="38100" dist="19050" dir="2700000" algn="tl" rotWithShape="0">
                  <a:schemeClr val="dk1">
                    <a:alpha val="40000"/>
                  </a:schemeClr>
                </a:outerShdw>
              </a:effectLst>
            </a:endParaRPr>
          </a:p>
          <a:p>
            <a:pPr algn="ctr"/>
            <a:r>
              <a:rPr lang="ja-JP" altLang="en-US" sz="1200" b="0" dirty="0">
                <a:ln w="0"/>
                <a:solidFill>
                  <a:schemeClr val="tx1"/>
                </a:solidFill>
                <a:effectLst>
                  <a:outerShdw blurRad="38100" dist="19050" dir="2700000" algn="tl" rotWithShape="0">
                    <a:schemeClr val="dk1">
                      <a:alpha val="40000"/>
                    </a:schemeClr>
                  </a:outerShdw>
                </a:effectLst>
              </a:rPr>
              <a:t>（派遣先事業主）</a:t>
            </a:r>
            <a:endParaRPr kumimoji="1" lang="ja-JP" altLang="en-US" sz="1200" b="0" dirty="0">
              <a:ln w="0"/>
              <a:solidFill>
                <a:schemeClr val="tx1"/>
              </a:solidFill>
              <a:effectLst>
                <a:outerShdw blurRad="38100" dist="19050" dir="2700000" algn="tl" rotWithShape="0">
                  <a:schemeClr val="dk1">
                    <a:alpha val="40000"/>
                  </a:schemeClr>
                </a:outerShdw>
              </a:effectLst>
            </a:endParaRPr>
          </a:p>
        </p:txBody>
      </p:sp>
      <p:sp>
        <p:nvSpPr>
          <p:cNvPr id="19" name="四角形: 角を丸くする 18">
            <a:extLst>
              <a:ext uri="{FF2B5EF4-FFF2-40B4-BE49-F238E27FC236}">
                <a16:creationId xmlns:a16="http://schemas.microsoft.com/office/drawing/2014/main" id="{CED73561-47F5-4F43-8404-981AB9807AC4}"/>
              </a:ext>
            </a:extLst>
          </p:cNvPr>
          <p:cNvSpPr/>
          <p:nvPr/>
        </p:nvSpPr>
        <p:spPr>
          <a:xfrm>
            <a:off x="6602598" y="5524541"/>
            <a:ext cx="1296144" cy="61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0" dirty="0">
                <a:ln w="0"/>
                <a:solidFill>
                  <a:schemeClr val="tx1"/>
                </a:solidFill>
                <a:effectLst>
                  <a:outerShdw blurRad="38100" dist="19050" dir="2700000" algn="tl" rotWithShape="0">
                    <a:schemeClr val="dk1">
                      <a:alpha val="40000"/>
                    </a:schemeClr>
                  </a:outerShdw>
                </a:effectLst>
              </a:rPr>
              <a:t>労働者</a:t>
            </a:r>
          </a:p>
        </p:txBody>
      </p:sp>
      <p:cxnSp>
        <p:nvCxnSpPr>
          <p:cNvPr id="20" name="直線矢印コネクタ 19">
            <a:extLst>
              <a:ext uri="{FF2B5EF4-FFF2-40B4-BE49-F238E27FC236}">
                <a16:creationId xmlns:a16="http://schemas.microsoft.com/office/drawing/2014/main" id="{47AAB214-4549-41B7-BFD4-D6CCD9F4F316}"/>
              </a:ext>
            </a:extLst>
          </p:cNvPr>
          <p:cNvCxnSpPr>
            <a:cxnSpLocks/>
            <a:stCxn id="17" idx="3"/>
            <a:endCxn id="18" idx="1"/>
          </p:cNvCxnSpPr>
          <p:nvPr/>
        </p:nvCxnSpPr>
        <p:spPr>
          <a:xfrm>
            <a:off x="6567202" y="4242287"/>
            <a:ext cx="1368152"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BE8A692-18E0-4129-B895-2FB09B54A328}"/>
              </a:ext>
            </a:extLst>
          </p:cNvPr>
          <p:cNvCxnSpPr>
            <a:cxnSpLocks/>
            <a:stCxn id="17" idx="2"/>
            <a:endCxn id="19" idx="0"/>
          </p:cNvCxnSpPr>
          <p:nvPr/>
        </p:nvCxnSpPr>
        <p:spPr>
          <a:xfrm>
            <a:off x="5826131" y="4548287"/>
            <a:ext cx="1424539" cy="9762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1778E50-E8B2-4C64-B7ED-5F71F533919C}"/>
              </a:ext>
            </a:extLst>
          </p:cNvPr>
          <p:cNvSpPr txBox="1"/>
          <p:nvPr/>
        </p:nvSpPr>
        <p:spPr>
          <a:xfrm>
            <a:off x="6542439" y="4303871"/>
            <a:ext cx="1368152" cy="276999"/>
          </a:xfrm>
          <a:prstGeom prst="rect">
            <a:avLst/>
          </a:prstGeom>
          <a:noFill/>
        </p:spPr>
        <p:txBody>
          <a:bodyPr wrap="square" rtlCol="0">
            <a:spAutoFit/>
          </a:bodyPr>
          <a:lstStyle/>
          <a:p>
            <a:r>
              <a:rPr lang="ja-JP" altLang="en-US" sz="1200" b="0" dirty="0">
                <a:latin typeface="+mn-ea"/>
                <a:ea typeface="+mn-ea"/>
              </a:rPr>
              <a:t>労働者派遣契約</a:t>
            </a:r>
            <a:endParaRPr kumimoji="1" lang="ja-JP" altLang="en-US" sz="1200" b="0" dirty="0">
              <a:latin typeface="+mn-ea"/>
              <a:ea typeface="+mn-ea"/>
            </a:endParaRPr>
          </a:p>
        </p:txBody>
      </p:sp>
      <p:sp>
        <p:nvSpPr>
          <p:cNvPr id="23" name="テキスト ボックス 22">
            <a:extLst>
              <a:ext uri="{FF2B5EF4-FFF2-40B4-BE49-F238E27FC236}">
                <a16:creationId xmlns:a16="http://schemas.microsoft.com/office/drawing/2014/main" id="{CF9E9840-4540-46AB-B435-5F1EE355AE90}"/>
              </a:ext>
            </a:extLst>
          </p:cNvPr>
          <p:cNvSpPr txBox="1"/>
          <p:nvPr/>
        </p:nvSpPr>
        <p:spPr>
          <a:xfrm>
            <a:off x="5453981" y="4973399"/>
            <a:ext cx="1152128" cy="307777"/>
          </a:xfrm>
          <a:prstGeom prst="rect">
            <a:avLst/>
          </a:prstGeom>
          <a:noFill/>
        </p:spPr>
        <p:txBody>
          <a:bodyPr wrap="square" rtlCol="0">
            <a:spAutoFit/>
          </a:bodyPr>
          <a:lstStyle/>
          <a:p>
            <a:r>
              <a:rPr kumimoji="1" lang="ja-JP" altLang="en-US" sz="1400" b="0" dirty="0">
                <a:latin typeface="+mn-ea"/>
                <a:ea typeface="+mn-ea"/>
              </a:rPr>
              <a:t>雇用契約</a:t>
            </a:r>
          </a:p>
        </p:txBody>
      </p:sp>
      <p:sp>
        <p:nvSpPr>
          <p:cNvPr id="30" name="テキスト ボックス 29">
            <a:extLst>
              <a:ext uri="{FF2B5EF4-FFF2-40B4-BE49-F238E27FC236}">
                <a16:creationId xmlns:a16="http://schemas.microsoft.com/office/drawing/2014/main" id="{01A341DE-EEBC-49CE-8306-EF8CE07783F8}"/>
              </a:ext>
            </a:extLst>
          </p:cNvPr>
          <p:cNvSpPr txBox="1"/>
          <p:nvPr/>
        </p:nvSpPr>
        <p:spPr>
          <a:xfrm>
            <a:off x="1982671" y="3569733"/>
            <a:ext cx="1260140" cy="307777"/>
          </a:xfrm>
          <a:prstGeom prst="rect">
            <a:avLst/>
          </a:prstGeom>
          <a:noFill/>
        </p:spPr>
        <p:txBody>
          <a:bodyPr wrap="square" rtlCol="0">
            <a:spAutoFit/>
          </a:bodyPr>
          <a:lstStyle/>
          <a:p>
            <a:r>
              <a:rPr lang="ja-JP" altLang="en-US" sz="1400" u="sng" dirty="0">
                <a:latin typeface="+mn-ea"/>
                <a:ea typeface="+mn-ea"/>
              </a:rPr>
              <a:t>請負・準委任</a:t>
            </a:r>
            <a:endParaRPr kumimoji="1" lang="ja-JP" altLang="en-US" sz="1400" u="sng" dirty="0">
              <a:latin typeface="+mn-ea"/>
              <a:ea typeface="+mn-ea"/>
            </a:endParaRPr>
          </a:p>
        </p:txBody>
      </p:sp>
      <p:sp>
        <p:nvSpPr>
          <p:cNvPr id="31" name="テキスト ボックス 30">
            <a:extLst>
              <a:ext uri="{FF2B5EF4-FFF2-40B4-BE49-F238E27FC236}">
                <a16:creationId xmlns:a16="http://schemas.microsoft.com/office/drawing/2014/main" id="{76686E26-A21A-465E-B9D8-82AAFC015C66}"/>
              </a:ext>
            </a:extLst>
          </p:cNvPr>
          <p:cNvSpPr txBox="1"/>
          <p:nvPr/>
        </p:nvSpPr>
        <p:spPr>
          <a:xfrm>
            <a:off x="6555177" y="3537080"/>
            <a:ext cx="1368152" cy="307777"/>
          </a:xfrm>
          <a:prstGeom prst="rect">
            <a:avLst/>
          </a:prstGeom>
          <a:noFill/>
        </p:spPr>
        <p:txBody>
          <a:bodyPr wrap="square" rtlCol="0">
            <a:spAutoFit/>
          </a:bodyPr>
          <a:lstStyle/>
          <a:p>
            <a:r>
              <a:rPr lang="ja-JP" altLang="en-US" sz="1400" u="sng" dirty="0">
                <a:latin typeface="+mn-ea"/>
                <a:ea typeface="+mn-ea"/>
              </a:rPr>
              <a:t>労働者派遣</a:t>
            </a:r>
            <a:endParaRPr kumimoji="1" lang="ja-JP" altLang="en-US" sz="1400" u="sng" dirty="0">
              <a:latin typeface="+mn-ea"/>
              <a:ea typeface="+mn-ea"/>
            </a:endParaRPr>
          </a:p>
        </p:txBody>
      </p:sp>
      <p:cxnSp>
        <p:nvCxnSpPr>
          <p:cNvPr id="34" name="直線矢印コネクタ 33">
            <a:extLst>
              <a:ext uri="{FF2B5EF4-FFF2-40B4-BE49-F238E27FC236}">
                <a16:creationId xmlns:a16="http://schemas.microsoft.com/office/drawing/2014/main" id="{0B7C1B5A-19D8-4CF4-A9EE-AEA78466B1A4}"/>
              </a:ext>
            </a:extLst>
          </p:cNvPr>
          <p:cNvCxnSpPr>
            <a:cxnSpLocks/>
            <a:stCxn id="18" idx="2"/>
            <a:endCxn id="19" idx="0"/>
          </p:cNvCxnSpPr>
          <p:nvPr/>
        </p:nvCxnSpPr>
        <p:spPr>
          <a:xfrm flipH="1">
            <a:off x="7250670" y="4548287"/>
            <a:ext cx="1425755" cy="976254"/>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4A781BB-FAFD-49F2-BB0F-6B4DB2487E7D}"/>
              </a:ext>
            </a:extLst>
          </p:cNvPr>
          <p:cNvSpPr txBox="1"/>
          <p:nvPr/>
        </p:nvSpPr>
        <p:spPr>
          <a:xfrm>
            <a:off x="8030648" y="5006419"/>
            <a:ext cx="1152128" cy="307777"/>
          </a:xfrm>
          <a:prstGeom prst="rect">
            <a:avLst/>
          </a:prstGeom>
          <a:noFill/>
        </p:spPr>
        <p:txBody>
          <a:bodyPr wrap="square" rtlCol="0">
            <a:spAutoFit/>
          </a:bodyPr>
          <a:lstStyle/>
          <a:p>
            <a:r>
              <a:rPr kumimoji="1" lang="ja-JP" altLang="en-US" sz="1400" b="0" dirty="0">
                <a:latin typeface="+mn-ea"/>
                <a:ea typeface="+mn-ea"/>
              </a:rPr>
              <a:t>指揮命令</a:t>
            </a:r>
          </a:p>
        </p:txBody>
      </p:sp>
      <p:cxnSp>
        <p:nvCxnSpPr>
          <p:cNvPr id="43" name="直線矢印コネクタ 42">
            <a:extLst>
              <a:ext uri="{FF2B5EF4-FFF2-40B4-BE49-F238E27FC236}">
                <a16:creationId xmlns:a16="http://schemas.microsoft.com/office/drawing/2014/main" id="{5B567A26-A927-46AE-919C-6ACE4D2A176E}"/>
              </a:ext>
            </a:extLst>
          </p:cNvPr>
          <p:cNvCxnSpPr>
            <a:cxnSpLocks/>
          </p:cNvCxnSpPr>
          <p:nvPr/>
        </p:nvCxnSpPr>
        <p:spPr>
          <a:xfrm>
            <a:off x="1430112" y="4580870"/>
            <a:ext cx="1278531" cy="943671"/>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45D41233-80C2-446A-844C-475B92D9A9D1}"/>
              </a:ext>
            </a:extLst>
          </p:cNvPr>
          <p:cNvSpPr txBox="1"/>
          <p:nvPr/>
        </p:nvSpPr>
        <p:spPr>
          <a:xfrm>
            <a:off x="2161327" y="4984524"/>
            <a:ext cx="1152128" cy="307777"/>
          </a:xfrm>
          <a:prstGeom prst="rect">
            <a:avLst/>
          </a:prstGeom>
          <a:noFill/>
        </p:spPr>
        <p:txBody>
          <a:bodyPr wrap="square" rtlCol="0">
            <a:spAutoFit/>
          </a:bodyPr>
          <a:lstStyle/>
          <a:p>
            <a:r>
              <a:rPr kumimoji="1" lang="ja-JP" altLang="en-US" sz="1400" b="0" dirty="0">
                <a:latin typeface="+mn-ea"/>
                <a:ea typeface="+mn-ea"/>
              </a:rPr>
              <a:t>指揮命令</a:t>
            </a:r>
          </a:p>
        </p:txBody>
      </p:sp>
    </p:spTree>
    <p:extLst>
      <p:ext uri="{BB962C8B-B14F-4D97-AF65-F5344CB8AC3E}">
        <p14:creationId xmlns:p14="http://schemas.microsoft.com/office/powerpoint/2010/main" val="259884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偽装請負と判断された場合のペナルティ</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3</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46820"/>
            <a:ext cx="8852662" cy="578726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10000"/>
              </a:lnSpc>
              <a:spcAft>
                <a:spcPts val="0"/>
              </a:spcAft>
              <a:buNone/>
            </a:pPr>
            <a:r>
              <a:rPr lang="ja-JP" altLang="en-US" b="0" dirty="0"/>
              <a:t>請負・準委任ではなく、労働者派遣が行われたものとして扱われる</a:t>
            </a:r>
            <a:endParaRPr lang="en-US" altLang="ja-JP" b="0" dirty="0"/>
          </a:p>
          <a:p>
            <a:pPr marL="0" indent="0" fontAlgn="auto">
              <a:lnSpc>
                <a:spcPct val="110000"/>
              </a:lnSpc>
              <a:spcAft>
                <a:spcPts val="0"/>
              </a:spcAft>
              <a:buNone/>
            </a:pPr>
            <a:r>
              <a:rPr lang="ja-JP" altLang="en-US" u="sng" dirty="0"/>
              <a:t>受注者（派遣をしたとして扱われる事業主）</a:t>
            </a:r>
            <a:endParaRPr lang="en-US" altLang="ja-JP" u="sng" dirty="0"/>
          </a:p>
          <a:p>
            <a:pPr fontAlgn="auto">
              <a:lnSpc>
                <a:spcPct val="110000"/>
              </a:lnSpc>
              <a:spcAft>
                <a:spcPts val="0"/>
              </a:spcAft>
            </a:pPr>
            <a:r>
              <a:rPr lang="ja-JP" altLang="en-US" b="0" dirty="0"/>
              <a:t>労働者派遣事業の許可がない場合、無許可の派遣として</a:t>
            </a:r>
            <a:r>
              <a:rPr lang="ja-JP" altLang="en-US" b="0" u="sng" dirty="0"/>
              <a:t>罰則</a:t>
            </a:r>
            <a:r>
              <a:rPr lang="ja-JP" altLang="en-US" b="0" dirty="0"/>
              <a:t>の対象（</a:t>
            </a:r>
            <a:r>
              <a:rPr lang="en-US" altLang="ja-JP" b="0" u="sng" dirty="0"/>
              <a:t>1</a:t>
            </a:r>
            <a:r>
              <a:rPr lang="ja-JP" altLang="en-US" b="0" u="sng" dirty="0"/>
              <a:t>年以下の懲役又は</a:t>
            </a:r>
            <a:r>
              <a:rPr lang="en-US" altLang="ja-JP" b="0" u="sng" dirty="0"/>
              <a:t>100</a:t>
            </a:r>
            <a:r>
              <a:rPr lang="ja-JP" altLang="en-US" b="0" u="sng" dirty="0"/>
              <a:t>万円以下の罰金</a:t>
            </a:r>
            <a:r>
              <a:rPr lang="ja-JP" altLang="en-US" b="0" dirty="0"/>
              <a:t>。派遣法</a:t>
            </a:r>
            <a:r>
              <a:rPr lang="en-US" altLang="ja-JP" b="0" dirty="0"/>
              <a:t>59</a:t>
            </a:r>
            <a:r>
              <a:rPr lang="ja-JP" altLang="en-US" b="0" dirty="0"/>
              <a:t>条</a:t>
            </a:r>
            <a:r>
              <a:rPr lang="en-US" altLang="ja-JP" b="0" dirty="0"/>
              <a:t>2</a:t>
            </a:r>
            <a:r>
              <a:rPr lang="ja-JP" altLang="en-US" b="0" dirty="0"/>
              <a:t>号）となるおそれ</a:t>
            </a:r>
            <a:endParaRPr lang="en-US" altLang="ja-JP" b="0" dirty="0"/>
          </a:p>
          <a:p>
            <a:pPr fontAlgn="auto">
              <a:lnSpc>
                <a:spcPct val="110000"/>
              </a:lnSpc>
              <a:spcAft>
                <a:spcPts val="0"/>
              </a:spcAft>
            </a:pPr>
            <a:r>
              <a:rPr lang="ja-JP" altLang="en-US" b="0" dirty="0"/>
              <a:t>労働者派遣事業の許可がある場合、労働者派遣契約の締結や派遣就業条件の明示がなく、派遣元事業主としての義務も果たしていないため、当局による</a:t>
            </a:r>
            <a:r>
              <a:rPr lang="ja-JP" altLang="en-US" b="0" u="sng" dirty="0"/>
              <a:t>指導、勧告、改善命令、事業停止命令、許可取消しや罰則</a:t>
            </a:r>
            <a:r>
              <a:rPr lang="ja-JP" altLang="en-US" b="0" dirty="0"/>
              <a:t>（適切な管理台帳の作成がない場合等、</a:t>
            </a:r>
            <a:r>
              <a:rPr lang="en-US" altLang="ja-JP" b="0" dirty="0"/>
              <a:t>30</a:t>
            </a:r>
            <a:r>
              <a:rPr lang="ja-JP" altLang="en-US" b="0" dirty="0"/>
              <a:t>万円以下の罰金。派遣法</a:t>
            </a:r>
            <a:r>
              <a:rPr lang="en-US" altLang="ja-JP" b="0" dirty="0"/>
              <a:t>61</a:t>
            </a:r>
            <a:r>
              <a:rPr lang="ja-JP" altLang="en-US" b="0" dirty="0"/>
              <a:t>条</a:t>
            </a:r>
            <a:r>
              <a:rPr lang="en-US" altLang="ja-JP" b="0" dirty="0"/>
              <a:t>3</a:t>
            </a:r>
            <a:r>
              <a:rPr lang="ja-JP" altLang="en-US" b="0" dirty="0"/>
              <a:t>号）の対象となるおそれ</a:t>
            </a:r>
            <a:endParaRPr lang="en-US" altLang="ja-JP" b="0" dirty="0"/>
          </a:p>
          <a:p>
            <a:pPr marL="0" indent="0" fontAlgn="auto">
              <a:lnSpc>
                <a:spcPct val="110000"/>
              </a:lnSpc>
              <a:spcAft>
                <a:spcPts val="0"/>
              </a:spcAft>
              <a:buNone/>
            </a:pPr>
            <a:r>
              <a:rPr lang="ja-JP" altLang="en-US" u="sng" dirty="0"/>
              <a:t>発注者（派遣を受け入れたものとして扱われる事業主）</a:t>
            </a:r>
            <a:endParaRPr lang="en-US" altLang="ja-JP" u="sng" dirty="0"/>
          </a:p>
          <a:p>
            <a:pPr fontAlgn="auto">
              <a:lnSpc>
                <a:spcPct val="110000"/>
              </a:lnSpc>
              <a:spcAft>
                <a:spcPts val="0"/>
              </a:spcAft>
            </a:pPr>
            <a:r>
              <a:rPr lang="ja-JP" altLang="en-US" b="0" dirty="0"/>
              <a:t>許可のある事業主以外からの派遣を受け入れることは禁止されており（派遣法</a:t>
            </a:r>
            <a:r>
              <a:rPr lang="en-US" altLang="ja-JP" b="0" dirty="0"/>
              <a:t>24</a:t>
            </a:r>
            <a:r>
              <a:rPr lang="ja-JP" altLang="en-US" b="0" dirty="0"/>
              <a:t>条の</a:t>
            </a:r>
            <a:r>
              <a:rPr lang="en-US" altLang="ja-JP" b="0" dirty="0"/>
              <a:t>2</a:t>
            </a:r>
            <a:r>
              <a:rPr lang="ja-JP" altLang="en-US" b="0" dirty="0"/>
              <a:t>）、また派遣先事業者としての義務を果たしていないため、当局による</a:t>
            </a:r>
            <a:r>
              <a:rPr lang="ja-JP" altLang="en-US" b="0" u="sng" dirty="0"/>
              <a:t>指導、勧告、公表や罰則</a:t>
            </a:r>
            <a:r>
              <a:rPr lang="ja-JP" altLang="en-US" b="0" dirty="0"/>
              <a:t>（適切な管理台帳の作成がない場合等、</a:t>
            </a:r>
            <a:r>
              <a:rPr lang="en-US" altLang="ja-JP" b="0" dirty="0"/>
              <a:t>30</a:t>
            </a:r>
            <a:r>
              <a:rPr lang="ja-JP" altLang="en-US" b="0" dirty="0"/>
              <a:t>万円以下の罰金。派遣法</a:t>
            </a:r>
            <a:r>
              <a:rPr lang="en-US" altLang="ja-JP" b="0" dirty="0"/>
              <a:t>61</a:t>
            </a:r>
            <a:r>
              <a:rPr lang="ja-JP" altLang="en-US" b="0" dirty="0"/>
              <a:t>条</a:t>
            </a:r>
            <a:r>
              <a:rPr lang="en-US" altLang="ja-JP" b="0" dirty="0"/>
              <a:t>3</a:t>
            </a:r>
            <a:r>
              <a:rPr lang="ja-JP" altLang="en-US" b="0" dirty="0"/>
              <a:t>号）の対象となるおそれ</a:t>
            </a:r>
            <a:endParaRPr lang="en-US" altLang="ja-JP" b="0" dirty="0"/>
          </a:p>
          <a:p>
            <a:pPr fontAlgn="auto">
              <a:lnSpc>
                <a:spcPct val="110000"/>
              </a:lnSpc>
              <a:spcAft>
                <a:spcPts val="0"/>
              </a:spcAft>
            </a:pPr>
            <a:r>
              <a:rPr lang="ja-JP" altLang="en-US" b="0" u="sng" dirty="0"/>
              <a:t>雇用申込み擬制</a:t>
            </a:r>
            <a:r>
              <a:rPr lang="ja-JP" altLang="en-US" b="0" dirty="0"/>
              <a:t>（派遣法</a:t>
            </a:r>
            <a:r>
              <a:rPr lang="en-US" altLang="ja-JP" b="0" dirty="0"/>
              <a:t>40</a:t>
            </a:r>
            <a:r>
              <a:rPr lang="ja-JP" altLang="en-US" b="0" dirty="0"/>
              <a:t>条の</a:t>
            </a:r>
            <a:r>
              <a:rPr lang="en-US" altLang="ja-JP" b="0" dirty="0"/>
              <a:t>6</a:t>
            </a:r>
            <a:r>
              <a:rPr lang="ja-JP" altLang="en-US" b="0" dirty="0"/>
              <a:t>）の対象となるおそれ</a:t>
            </a:r>
            <a:endParaRPr lang="en-US" altLang="ja-JP" b="0" dirty="0"/>
          </a:p>
          <a:p>
            <a:pPr marL="0" indent="0" fontAlgn="auto">
              <a:lnSpc>
                <a:spcPct val="110000"/>
              </a:lnSpc>
              <a:spcAft>
                <a:spcPts val="0"/>
              </a:spcAft>
              <a:buNone/>
            </a:pPr>
            <a:endParaRPr lang="en-US" altLang="ja-JP"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a:p>
            <a:pPr marL="0" indent="0" fontAlgn="auto">
              <a:lnSpc>
                <a:spcPct val="110000"/>
              </a:lnSpc>
              <a:spcAft>
                <a:spcPts val="0"/>
              </a:spcAft>
              <a:buNone/>
            </a:pPr>
            <a:endParaRPr lang="en-US" altLang="ja-JP" sz="2400" b="0" dirty="0"/>
          </a:p>
        </p:txBody>
      </p:sp>
    </p:spTree>
    <p:extLst>
      <p:ext uri="{BB962C8B-B14F-4D97-AF65-F5344CB8AC3E}">
        <p14:creationId xmlns:p14="http://schemas.microsoft.com/office/powerpoint/2010/main" val="228872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派遣と請負・準委任の区別</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4</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4670"/>
            <a:ext cx="9126181" cy="580250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ja-JP" altLang="en-US" b="0" dirty="0"/>
              <a:t>行政の運用指針：派遣請負区分基準（「労働者派遣事業と請負により行われる事業との区分に関する基準」（昭和</a:t>
            </a:r>
            <a:r>
              <a:rPr lang="en-US" altLang="ja-JP" b="0" dirty="0"/>
              <a:t>61</a:t>
            </a:r>
            <a:r>
              <a:rPr lang="ja-JP" altLang="en-US" b="0" dirty="0"/>
              <a:t>年労働省告示</a:t>
            </a:r>
            <a:r>
              <a:rPr lang="en-US" altLang="ja-JP" b="0" dirty="0"/>
              <a:t>37</a:t>
            </a:r>
            <a:r>
              <a:rPr lang="ja-JP" altLang="en-US" b="0" dirty="0"/>
              <a:t>号））＋疑義応答集（第</a:t>
            </a:r>
            <a:r>
              <a:rPr lang="en-US" altLang="ja-JP" b="0" dirty="0"/>
              <a:t>1</a:t>
            </a:r>
            <a:r>
              <a:rPr lang="ja-JP" altLang="en-US" b="0" dirty="0"/>
              <a:t>集～第</a:t>
            </a:r>
            <a:r>
              <a:rPr lang="en-US" altLang="ja-JP" b="0" dirty="0"/>
              <a:t>3</a:t>
            </a:r>
            <a:r>
              <a:rPr lang="ja-JP" altLang="en-US" b="0" dirty="0"/>
              <a:t>集）</a:t>
            </a:r>
            <a:br>
              <a:rPr lang="en-US" altLang="ja-JP" b="0" dirty="0"/>
            </a:br>
            <a:r>
              <a:rPr lang="ja-JP" altLang="en-US" b="0" dirty="0"/>
              <a:t>厚労省ウェブサイト： </a:t>
            </a:r>
            <a:r>
              <a:rPr lang="en-US" altLang="ja-JP" b="0" dirty="0">
                <a:hlinkClick r:id="rId2"/>
              </a:rPr>
              <a:t>https://www.mhlw.go.jp/bunya/koyou/gigi_outou01.html</a:t>
            </a:r>
            <a:endParaRPr lang="en-US" altLang="ja-JP" b="0" dirty="0"/>
          </a:p>
          <a:p>
            <a:pPr marL="0" indent="0" fontAlgn="auto">
              <a:lnSpc>
                <a:spcPct val="120000"/>
              </a:lnSpc>
              <a:spcAft>
                <a:spcPts val="0"/>
              </a:spcAft>
              <a:buNone/>
            </a:pPr>
            <a:r>
              <a:rPr lang="ja-JP" altLang="en-US" b="0" dirty="0"/>
              <a:t>派遣と評価されないためには、以下を</a:t>
            </a:r>
            <a:r>
              <a:rPr lang="ja-JP" altLang="en-US" b="0" u="sng" dirty="0"/>
              <a:t>すべて</a:t>
            </a:r>
            <a:r>
              <a:rPr lang="ja-JP" altLang="en-US" b="0" dirty="0"/>
              <a:t>満たす必要あり</a:t>
            </a:r>
            <a:endParaRPr lang="en-US" altLang="ja-JP" b="0" dirty="0"/>
          </a:p>
          <a:p>
            <a:pPr marL="0" indent="0" fontAlgn="auto">
              <a:lnSpc>
                <a:spcPct val="120000"/>
              </a:lnSpc>
              <a:spcBef>
                <a:spcPts val="0"/>
              </a:spcBef>
              <a:spcAft>
                <a:spcPts val="0"/>
              </a:spcAft>
              <a:buNone/>
            </a:pPr>
            <a:endParaRPr lang="en-US" altLang="ja-JP" b="0" dirty="0"/>
          </a:p>
          <a:p>
            <a:pPr marL="0" indent="0" fontAlgn="auto">
              <a:lnSpc>
                <a:spcPct val="120000"/>
              </a:lnSpc>
              <a:spcBef>
                <a:spcPts val="0"/>
              </a:spcBef>
              <a:spcAft>
                <a:spcPts val="0"/>
              </a:spcAft>
              <a:buNone/>
            </a:pPr>
            <a:r>
              <a:rPr lang="en-US" altLang="ja-JP" u="sng" dirty="0"/>
              <a:t>1.</a:t>
            </a:r>
            <a:r>
              <a:rPr lang="ja-JP" altLang="en-US" u="sng" dirty="0"/>
              <a:t> 自己の雇用する労働者の労働力を自ら直接利用するものであること</a:t>
            </a:r>
            <a:endParaRPr lang="en-US" altLang="ja-JP" u="sng" dirty="0"/>
          </a:p>
          <a:p>
            <a:pPr marL="266700" indent="-266700" fontAlgn="auto">
              <a:lnSpc>
                <a:spcPct val="120000"/>
              </a:lnSpc>
              <a:spcBef>
                <a:spcPts val="0"/>
              </a:spcBef>
              <a:spcAft>
                <a:spcPts val="0"/>
              </a:spcAft>
              <a:buNone/>
            </a:pPr>
            <a:r>
              <a:rPr lang="en-US" altLang="ja-JP" b="0" dirty="0"/>
              <a:t>(1)</a:t>
            </a:r>
            <a:r>
              <a:rPr lang="ja-JP" altLang="en-US" b="0" u="sng" dirty="0">
                <a:solidFill>
                  <a:srgbClr val="FF0000"/>
                </a:solidFill>
              </a:rPr>
              <a:t>業務の遂行（業務の遂行方法、業務の遂行に関する評価等）に関する指示その他の管理</a:t>
            </a:r>
            <a:r>
              <a:rPr lang="ja-JP" altLang="en-US" b="0" dirty="0"/>
              <a:t>を自ら行うこと</a:t>
            </a:r>
            <a:endParaRPr lang="en-US" altLang="ja-JP" b="0" dirty="0"/>
          </a:p>
          <a:p>
            <a:pPr marL="266700" indent="-266700" fontAlgn="auto">
              <a:lnSpc>
                <a:spcPct val="120000"/>
              </a:lnSpc>
              <a:spcBef>
                <a:spcPts val="0"/>
              </a:spcBef>
              <a:spcAft>
                <a:spcPts val="0"/>
              </a:spcAft>
              <a:buNone/>
            </a:pPr>
            <a:r>
              <a:rPr lang="en-US" altLang="ja-JP" b="0" dirty="0"/>
              <a:t>(2)</a:t>
            </a:r>
            <a:r>
              <a:rPr lang="ja-JP" altLang="en-US" b="0" u="sng" dirty="0">
                <a:solidFill>
                  <a:srgbClr val="FF0000"/>
                </a:solidFill>
              </a:rPr>
              <a:t>労働時間等（始業及び終業の時刻、休憩時間、休日、休暇、労働時間延長、休日労働等）に関する指示その他の管理</a:t>
            </a:r>
            <a:r>
              <a:rPr lang="ja-JP" altLang="en-US" b="0" dirty="0"/>
              <a:t>を自ら行うこと</a:t>
            </a:r>
            <a:endParaRPr lang="en-US" altLang="ja-JP" b="0" dirty="0"/>
          </a:p>
          <a:p>
            <a:pPr marL="266700" indent="-266700" fontAlgn="auto">
              <a:lnSpc>
                <a:spcPct val="120000"/>
              </a:lnSpc>
              <a:spcBef>
                <a:spcPts val="0"/>
              </a:spcBef>
              <a:spcAft>
                <a:spcPts val="0"/>
              </a:spcAft>
              <a:buNone/>
            </a:pPr>
            <a:r>
              <a:rPr lang="en-US" altLang="ja-JP" b="0" dirty="0"/>
              <a:t>(3)</a:t>
            </a:r>
            <a:r>
              <a:rPr lang="ja-JP" altLang="en-US" b="0" dirty="0"/>
              <a:t>企業における秩序の維持、確保等のための指示その他の管理（労働者の服務上の規律に関する事項のための指示その他の管理、</a:t>
            </a:r>
            <a:r>
              <a:rPr lang="ja-JP" altLang="en-US" b="0" u="sng" dirty="0">
                <a:solidFill>
                  <a:srgbClr val="FF0000"/>
                </a:solidFill>
              </a:rPr>
              <a:t>労働者の配置等の決定及び変更</a:t>
            </a:r>
            <a:r>
              <a:rPr lang="ja-JP" altLang="en-US" b="0" dirty="0"/>
              <a:t>）を自ら行うこと</a:t>
            </a:r>
            <a:endParaRPr lang="en-US" altLang="ja-JP" b="0" dirty="0"/>
          </a:p>
          <a:p>
            <a:pPr marL="358775" indent="-358775" fontAlgn="auto">
              <a:lnSpc>
                <a:spcPct val="120000"/>
              </a:lnSpc>
              <a:spcBef>
                <a:spcPts val="600"/>
              </a:spcBef>
              <a:spcAft>
                <a:spcPts val="0"/>
              </a:spcAft>
              <a:buNone/>
            </a:pPr>
            <a:r>
              <a:rPr lang="en-US" altLang="ja-JP" u="sng" dirty="0"/>
              <a:t>2.</a:t>
            </a:r>
            <a:r>
              <a:rPr lang="ja-JP" altLang="en-US" u="sng" dirty="0"/>
              <a:t> 請け負った業務を自己の業務として相手方から独立して処理するものであること</a:t>
            </a:r>
            <a:endParaRPr lang="en-US" altLang="ja-JP" u="sng" dirty="0"/>
          </a:p>
          <a:p>
            <a:pPr marL="266700" indent="-266700" fontAlgn="auto">
              <a:lnSpc>
                <a:spcPct val="120000"/>
              </a:lnSpc>
              <a:spcBef>
                <a:spcPts val="0"/>
              </a:spcBef>
              <a:spcAft>
                <a:spcPts val="0"/>
              </a:spcAft>
              <a:buNone/>
            </a:pPr>
            <a:r>
              <a:rPr lang="en-US" altLang="ja-JP" b="0" dirty="0"/>
              <a:t>(1)</a:t>
            </a:r>
            <a:r>
              <a:rPr lang="ja-JP" altLang="en-US" b="0" dirty="0"/>
              <a:t>業務の処理に要する資金につき、すべて自らの責任の下に調達し、かつ、支弁すること</a:t>
            </a:r>
          </a:p>
          <a:p>
            <a:pPr marL="266700" indent="-266700" fontAlgn="auto">
              <a:lnSpc>
                <a:spcPct val="120000"/>
              </a:lnSpc>
              <a:spcBef>
                <a:spcPts val="0"/>
              </a:spcBef>
              <a:spcAft>
                <a:spcPts val="0"/>
              </a:spcAft>
              <a:buNone/>
            </a:pPr>
            <a:r>
              <a:rPr lang="en-US" altLang="ja-JP" b="0" dirty="0"/>
              <a:t>(2)</a:t>
            </a:r>
            <a:r>
              <a:rPr lang="ja-JP" altLang="en-US" b="0" dirty="0"/>
              <a:t>業務の処理について、民法、商法その他の法律に規定された事業主としてのすべての責任を負うこと</a:t>
            </a:r>
            <a:endParaRPr lang="en-US" altLang="ja-JP" b="0" dirty="0"/>
          </a:p>
          <a:p>
            <a:pPr marL="266700" indent="-266700" fontAlgn="auto">
              <a:lnSpc>
                <a:spcPct val="120000"/>
              </a:lnSpc>
              <a:spcBef>
                <a:spcPts val="0"/>
              </a:spcBef>
              <a:spcAft>
                <a:spcPts val="0"/>
              </a:spcAft>
              <a:buNone/>
            </a:pPr>
            <a:r>
              <a:rPr lang="en-US" altLang="ja-JP" b="0" dirty="0"/>
              <a:t>(3)</a:t>
            </a:r>
            <a:r>
              <a:rPr lang="ja-JP" altLang="en-US" b="0" dirty="0"/>
              <a:t>次の①②のいずれかに該当するものであって、単に肉体的な労働力を提供するものであってはならないこと</a:t>
            </a:r>
            <a:br>
              <a:rPr lang="en-US" altLang="ja-JP" b="0" dirty="0"/>
            </a:br>
            <a:r>
              <a:rPr lang="ja-JP" altLang="en-US" b="0" dirty="0"/>
              <a:t>①自己の責任と負担で準備し、調達する機械、設備若しくは器材</a:t>
            </a:r>
            <a:r>
              <a:rPr lang="en-US" altLang="ja-JP" b="0" dirty="0"/>
              <a:t>(</a:t>
            </a:r>
            <a:r>
              <a:rPr lang="ja-JP" altLang="en-US" b="0" dirty="0"/>
              <a:t>業務上必要な簡易な工具を除く。</a:t>
            </a:r>
            <a:r>
              <a:rPr lang="en-US" altLang="ja-JP" b="0" dirty="0"/>
              <a:t>)</a:t>
            </a:r>
            <a:r>
              <a:rPr lang="ja-JP" altLang="en-US" b="0" dirty="0"/>
              <a:t>又は材料若しくは資材により業務を処理</a:t>
            </a:r>
            <a:br>
              <a:rPr lang="en-US" altLang="ja-JP" b="0" dirty="0"/>
            </a:br>
            <a:r>
              <a:rPr lang="ja-JP" altLang="en-US" b="0" dirty="0"/>
              <a:t>②は自ら行う企画又は自己の有する専門的な技術若しくは経験に基づいて業務を処理</a:t>
            </a:r>
            <a:endParaRPr lang="en-US" altLang="ja-JP" sz="2400" b="0" dirty="0"/>
          </a:p>
        </p:txBody>
      </p:sp>
    </p:spTree>
    <p:extLst>
      <p:ext uri="{BB962C8B-B14F-4D97-AF65-F5344CB8AC3E}">
        <p14:creationId xmlns:p14="http://schemas.microsoft.com/office/powerpoint/2010/main" val="59225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ja-JP" altLang="en-US" dirty="0"/>
              <a:t>アジャイル開発の偽装請負リスク</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5</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126181" cy="58935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ja-JP" altLang="en-US" b="0" dirty="0"/>
              <a:t>アジャイル開発（スクラムを想定）では、、、</a:t>
            </a:r>
            <a:endParaRPr lang="en-US" altLang="ja-JP" b="0" dirty="0"/>
          </a:p>
          <a:p>
            <a:pPr fontAlgn="auto">
              <a:lnSpc>
                <a:spcPct val="120000"/>
              </a:lnSpc>
              <a:spcAft>
                <a:spcPts val="0"/>
              </a:spcAft>
            </a:pPr>
            <a:r>
              <a:rPr lang="ja-JP" altLang="en-US" b="0" dirty="0"/>
              <a:t>発注者と受注者が開発チームを構成し、管理責任者を介さず、担当者レベルで情報共有、助言・提案、議論等の密なコミュニケーションを行う</a:t>
            </a:r>
            <a:endParaRPr lang="en-US" altLang="ja-JP" b="0" dirty="0"/>
          </a:p>
          <a:p>
            <a:pPr fontAlgn="auto">
              <a:lnSpc>
                <a:spcPct val="120000"/>
              </a:lnSpc>
              <a:spcAft>
                <a:spcPts val="0"/>
              </a:spcAft>
            </a:pPr>
            <a:r>
              <a:rPr lang="ja-JP" altLang="en-US" b="0" dirty="0"/>
              <a:t>発注者側のプロダクトオーナーから開発チームに対し、プロダクトバックログの内容やプロダクトの要件について詳細説明をする</a:t>
            </a:r>
            <a:endParaRPr lang="en-US" altLang="ja-JP" b="0" dirty="0"/>
          </a:p>
          <a:p>
            <a:pPr fontAlgn="auto">
              <a:lnSpc>
                <a:spcPct val="120000"/>
              </a:lnSpc>
              <a:spcAft>
                <a:spcPts val="0"/>
              </a:spcAft>
            </a:pPr>
            <a:r>
              <a:rPr lang="ja-JP" altLang="en-US" b="0" dirty="0"/>
              <a:t>開発チーム全員が参加するコミュニケーションツールで連絡をする</a:t>
            </a:r>
            <a:endParaRPr lang="en-US" altLang="ja-JP" b="0" dirty="0"/>
          </a:p>
          <a:p>
            <a:pPr marL="457200" lvl="1" indent="0" fontAlgn="auto">
              <a:lnSpc>
                <a:spcPct val="120000"/>
              </a:lnSpc>
              <a:spcBef>
                <a:spcPts val="1200"/>
              </a:spcBef>
              <a:spcAft>
                <a:spcPts val="0"/>
              </a:spcAft>
              <a:buNone/>
            </a:pPr>
            <a:r>
              <a:rPr lang="ja-JP" altLang="en-US" b="0" dirty="0"/>
              <a:t>　→これらは</a:t>
            </a:r>
            <a:r>
              <a:rPr lang="ja-JP" altLang="en-US" b="0" u="sng" dirty="0"/>
              <a:t>発注者による業務の遂行方法の指示として</a:t>
            </a:r>
            <a:r>
              <a:rPr lang="ja-JP" altLang="en-US" b="0" dirty="0"/>
              <a:t>偽装請負となりうる？</a:t>
            </a:r>
            <a:br>
              <a:rPr lang="en-US" altLang="ja-JP" b="0" dirty="0"/>
            </a:br>
            <a:r>
              <a:rPr lang="ja-JP" altLang="en-US" b="0" dirty="0"/>
              <a:t>　　偽装請負のリスクがアジャイル開発の普及を妨げているとの意見あり</a:t>
            </a:r>
            <a:endParaRPr lang="en-US" altLang="ja-JP" b="0" dirty="0"/>
          </a:p>
          <a:p>
            <a:pPr marL="355600" indent="-355600" fontAlgn="auto">
              <a:lnSpc>
                <a:spcPct val="120000"/>
              </a:lnSpc>
              <a:spcBef>
                <a:spcPts val="1800"/>
              </a:spcBef>
              <a:spcAft>
                <a:spcPts val="0"/>
              </a:spcAft>
              <a:buNone/>
            </a:pPr>
            <a:r>
              <a:rPr lang="ja-JP" altLang="en-US" b="0" dirty="0"/>
              <a:t>⇒ 疑義解消に向け、厚労省が</a:t>
            </a:r>
            <a:r>
              <a:rPr lang="en-US" altLang="ja-JP" b="0" dirty="0"/>
              <a:t>2021</a:t>
            </a:r>
            <a:r>
              <a:rPr lang="ja-JP" altLang="en-US" b="0" dirty="0"/>
              <a:t>年</a:t>
            </a:r>
            <a:r>
              <a:rPr lang="en-US" altLang="ja-JP" b="0" dirty="0"/>
              <a:t>9</a:t>
            </a:r>
            <a:r>
              <a:rPr lang="ja-JP" altLang="en-US" b="0" dirty="0"/>
              <a:t>月に「</a:t>
            </a:r>
            <a:r>
              <a:rPr lang="en-US" altLang="ja-JP" u="sng" dirty="0">
                <a:solidFill>
                  <a:srgbClr val="FF0000"/>
                </a:solidFill>
              </a:rPr>
              <a:t>『</a:t>
            </a:r>
            <a:r>
              <a:rPr lang="ja-JP" altLang="en-US" u="sng" dirty="0">
                <a:solidFill>
                  <a:srgbClr val="FF0000"/>
                </a:solidFill>
              </a:rPr>
              <a:t>労働者派遣事業と請負により行われる事業との区分に関する基準</a:t>
            </a:r>
            <a:r>
              <a:rPr lang="en-US" altLang="ja-JP" u="sng" dirty="0">
                <a:solidFill>
                  <a:srgbClr val="FF0000"/>
                </a:solidFill>
              </a:rPr>
              <a:t>』</a:t>
            </a:r>
            <a:r>
              <a:rPr lang="ja-JP" altLang="en-US" u="sng" dirty="0">
                <a:solidFill>
                  <a:srgbClr val="FF0000"/>
                </a:solidFill>
              </a:rPr>
              <a:t>（</a:t>
            </a:r>
            <a:r>
              <a:rPr lang="en-US" altLang="ja-JP" u="sng" dirty="0">
                <a:solidFill>
                  <a:srgbClr val="FF0000"/>
                </a:solidFill>
              </a:rPr>
              <a:t>37 </a:t>
            </a:r>
            <a:r>
              <a:rPr lang="ja-JP" altLang="en-US" u="sng" dirty="0">
                <a:solidFill>
                  <a:srgbClr val="FF0000"/>
                </a:solidFill>
              </a:rPr>
              <a:t>号告示）に関する疑義応答集（第３集）</a:t>
            </a:r>
            <a:r>
              <a:rPr lang="ja-JP" altLang="en-US" b="0" dirty="0"/>
              <a:t>」を公表</a:t>
            </a:r>
          </a:p>
          <a:p>
            <a:pPr marL="0" indent="0" fontAlgn="auto">
              <a:lnSpc>
                <a:spcPct val="120000"/>
              </a:lnSpc>
              <a:spcAft>
                <a:spcPts val="0"/>
              </a:spcAft>
              <a:buNone/>
            </a:pPr>
            <a:endParaRPr lang="en-US" altLang="ja-JP" b="0" dirty="0"/>
          </a:p>
          <a:p>
            <a:pPr marL="0" indent="0" fontAlgn="auto">
              <a:lnSpc>
                <a:spcPct val="120000"/>
              </a:lnSpc>
              <a:spcAft>
                <a:spcPts val="0"/>
              </a:spcAft>
              <a:buNone/>
            </a:pPr>
            <a:endParaRPr lang="en-US" altLang="ja-JP" b="0" dirty="0"/>
          </a:p>
          <a:p>
            <a:pPr marL="0" indent="0" fontAlgn="auto">
              <a:lnSpc>
                <a:spcPct val="120000"/>
              </a:lnSpc>
              <a:spcAft>
                <a:spcPts val="0"/>
              </a:spcAft>
              <a:buNone/>
            </a:pPr>
            <a:endParaRPr lang="en-US" altLang="ja-JP" sz="2400" b="0" dirty="0"/>
          </a:p>
        </p:txBody>
      </p:sp>
    </p:spTree>
    <p:extLst>
      <p:ext uri="{BB962C8B-B14F-4D97-AF65-F5344CB8AC3E}">
        <p14:creationId xmlns:p14="http://schemas.microsoft.com/office/powerpoint/2010/main" val="5871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60648"/>
            <a:ext cx="8280000" cy="612000"/>
          </a:xfrm>
        </p:spPr>
        <p:txBody>
          <a:bodyPr/>
          <a:lstStyle/>
          <a:p>
            <a:r>
              <a:rPr kumimoji="1" lang="ja-JP" altLang="en-US" dirty="0"/>
              <a:t>疑義応答集（第３集） 概要</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6</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054173" cy="58935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10000"/>
              </a:lnSpc>
              <a:spcAft>
                <a:spcPts val="0"/>
              </a:spcAft>
              <a:buNone/>
            </a:pPr>
            <a:endParaRPr lang="en-US" altLang="ja-JP" sz="2400" b="0" dirty="0"/>
          </a:p>
        </p:txBody>
      </p:sp>
      <p:graphicFrame>
        <p:nvGraphicFramePr>
          <p:cNvPr id="4" name="表 3">
            <a:extLst>
              <a:ext uri="{FF2B5EF4-FFF2-40B4-BE49-F238E27FC236}">
                <a16:creationId xmlns:a16="http://schemas.microsoft.com/office/drawing/2014/main" id="{BCFD3531-57FA-4C7B-9F2C-1B5673904A23}"/>
              </a:ext>
            </a:extLst>
          </p:cNvPr>
          <p:cNvGraphicFramePr>
            <a:graphicFrameLocks noGrp="1"/>
          </p:cNvGraphicFramePr>
          <p:nvPr>
            <p:extLst>
              <p:ext uri="{D42A27DB-BD31-4B8C-83A1-F6EECF244321}">
                <p14:modId xmlns:p14="http://schemas.microsoft.com/office/powerpoint/2010/main" val="3577727967"/>
              </p:ext>
            </p:extLst>
          </p:nvPr>
        </p:nvGraphicFramePr>
        <p:xfrm>
          <a:off x="321900" y="1034628"/>
          <a:ext cx="9273520" cy="5334000"/>
        </p:xfrm>
        <a:graphic>
          <a:graphicData uri="http://schemas.openxmlformats.org/drawingml/2006/table">
            <a:tbl>
              <a:tblPr firstRow="1" bandRow="1">
                <a:tableStyleId>{69CF1AB2-1976-4502-BF36-3FF5EA218861}</a:tableStyleId>
              </a:tblPr>
              <a:tblGrid>
                <a:gridCol w="1894796">
                  <a:extLst>
                    <a:ext uri="{9D8B030D-6E8A-4147-A177-3AD203B41FA5}">
                      <a16:colId xmlns:a16="http://schemas.microsoft.com/office/drawing/2014/main" val="3765655525"/>
                    </a:ext>
                  </a:extLst>
                </a:gridCol>
                <a:gridCol w="7378724">
                  <a:extLst>
                    <a:ext uri="{9D8B030D-6E8A-4147-A177-3AD203B41FA5}">
                      <a16:colId xmlns:a16="http://schemas.microsoft.com/office/drawing/2014/main" val="165505021"/>
                    </a:ext>
                  </a:extLst>
                </a:gridCol>
              </a:tblGrid>
              <a:tr h="481705">
                <a:tc>
                  <a:txBody>
                    <a:bodyPr/>
                    <a:lstStyle/>
                    <a:p>
                      <a:pPr marR="19685" algn="just"/>
                      <a:r>
                        <a:rPr lang="en-US" altLang="ja-JP" sz="1400" b="0" kern="100" dirty="0">
                          <a:effectLst/>
                        </a:rPr>
                        <a:t>Q1</a:t>
                      </a:r>
                      <a:r>
                        <a:rPr lang="ja-JP" altLang="en-US" sz="1400" b="0" kern="100" dirty="0">
                          <a:effectLst/>
                        </a:rPr>
                        <a:t> アジャイル開発と契約方式</a:t>
                      </a:r>
                      <a:endParaRPr lang="ja-JP" sz="1400" b="0" kern="100" dirty="0">
                        <a:effectLst/>
                        <a:latin typeface="+mj-ea"/>
                        <a:ea typeface="+mj-ea"/>
                        <a:cs typeface="Times New Roman" panose="02020603050405020304" pitchFamily="18" charset="0"/>
                      </a:endParaRPr>
                    </a:p>
                  </a:txBody>
                  <a:tcPr/>
                </a:tc>
                <a:tc>
                  <a:txBody>
                    <a:bodyPr/>
                    <a:lstStyle/>
                    <a:p>
                      <a:pPr marR="19685" algn="just"/>
                      <a:r>
                        <a:rPr lang="en-US" altLang="ja-JP" sz="1400" b="0" kern="100" dirty="0">
                          <a:effectLst/>
                        </a:rPr>
                        <a:t>A1</a:t>
                      </a:r>
                      <a:r>
                        <a:rPr lang="ja-JP" altLang="en-US" sz="1400" b="0" kern="100" dirty="0">
                          <a:effectLst/>
                        </a:rPr>
                        <a:t> </a:t>
                      </a:r>
                      <a:r>
                        <a:rPr lang="ja-JP" altLang="en-US" sz="1400" b="0" u="sng" kern="100" dirty="0">
                          <a:solidFill>
                            <a:srgbClr val="FF0000"/>
                          </a:solidFill>
                          <a:effectLst/>
                        </a:rPr>
                        <a:t>アジャイル開発のようなシステム開発</a:t>
                      </a:r>
                      <a:r>
                        <a:rPr lang="ja-JP" altLang="en-US" sz="1400" b="0" kern="100" dirty="0">
                          <a:effectLst/>
                        </a:rPr>
                        <a:t>の場合も、労働者派遣と請負等（委任、準委任含む）の区別は、</a:t>
                      </a:r>
                      <a:r>
                        <a:rPr lang="ja-JP" altLang="en-US" sz="1400" b="0" u="sng" kern="100" dirty="0">
                          <a:solidFill>
                            <a:srgbClr val="FF0000"/>
                          </a:solidFill>
                          <a:effectLst/>
                        </a:rPr>
                        <a:t>派遣請負区分基準（前記の</a:t>
                      </a:r>
                      <a:r>
                        <a:rPr lang="en-US" altLang="ja-JP" sz="1400" b="0" u="sng" kern="100" dirty="0">
                          <a:solidFill>
                            <a:srgbClr val="FF0000"/>
                          </a:solidFill>
                          <a:effectLst/>
                        </a:rPr>
                        <a:t>37</a:t>
                      </a:r>
                      <a:r>
                        <a:rPr lang="ja-JP" altLang="en-US" sz="1400" b="0" u="sng" kern="100" dirty="0">
                          <a:solidFill>
                            <a:srgbClr val="FF0000"/>
                          </a:solidFill>
                          <a:effectLst/>
                        </a:rPr>
                        <a:t>号告示）に基づき</a:t>
                      </a:r>
                      <a:r>
                        <a:rPr lang="ja-JP" altLang="en-US" sz="1400" b="0" kern="100" dirty="0">
                          <a:effectLst/>
                        </a:rPr>
                        <a:t>判断される</a:t>
                      </a:r>
                      <a:endParaRPr lang="ja-JP" sz="1400" b="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24667345"/>
                  </a:ext>
                </a:extLst>
              </a:tr>
              <a:tr h="878403">
                <a:tc>
                  <a:txBody>
                    <a:bodyPr/>
                    <a:lstStyle/>
                    <a:p>
                      <a:pPr marR="19685" algn="just"/>
                      <a:r>
                        <a:rPr lang="en-US" altLang="ja-JP" sz="1400" kern="100" dirty="0">
                          <a:effectLst/>
                        </a:rPr>
                        <a:t>Q2</a:t>
                      </a:r>
                      <a:r>
                        <a:rPr lang="ja-JP" altLang="en-US" sz="1400" kern="100" dirty="0">
                          <a:effectLst/>
                        </a:rPr>
                        <a:t> 基本的考え方</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A2</a:t>
                      </a:r>
                      <a:r>
                        <a:rPr lang="ja-JP" altLang="en-US" sz="1400" kern="100" dirty="0">
                          <a:effectLst/>
                        </a:rPr>
                        <a:t> 発注者側と受注者側の開発関係者が</a:t>
                      </a:r>
                      <a:r>
                        <a:rPr lang="ja-JP" altLang="en-US" sz="1400" u="sng" kern="100" dirty="0">
                          <a:solidFill>
                            <a:srgbClr val="FF0000"/>
                          </a:solidFill>
                          <a:effectLst/>
                        </a:rPr>
                        <a:t>相互に密に連携し、随時、情報の共有や、システム開発に関する技術的な助言・提案</a:t>
                      </a:r>
                      <a:r>
                        <a:rPr lang="ja-JP" altLang="en-US" sz="1400" kern="100" dirty="0">
                          <a:effectLst/>
                        </a:rPr>
                        <a:t>を行っていたとしても、実態として、発注者と受注者の関係者が対等な関係の下で協働し、受注者側の開発担当者が自律的に判断して開発業務を行っていると認められる場合であれば、偽装請負と判断され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2888061043"/>
                  </a:ext>
                </a:extLst>
              </a:tr>
              <a:tr h="680054">
                <a:tc>
                  <a:txBody>
                    <a:bodyPr/>
                    <a:lstStyle/>
                    <a:p>
                      <a:pPr marR="19685" algn="just"/>
                      <a:r>
                        <a:rPr lang="en-US" altLang="ja-JP" sz="1400" kern="100" dirty="0">
                          <a:effectLst/>
                        </a:rPr>
                        <a:t>Q3</a:t>
                      </a:r>
                      <a:r>
                        <a:rPr lang="ja-JP" altLang="en-US" sz="1400" kern="100" dirty="0">
                          <a:effectLst/>
                        </a:rPr>
                        <a:t>管理責任者の選任</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A3</a:t>
                      </a:r>
                      <a:r>
                        <a:rPr lang="ja-JP" altLang="en-US" sz="1400" kern="100" dirty="0">
                          <a:effectLst/>
                        </a:rPr>
                        <a:t> 両者が対等な関係の下で協働し、受注者側の開発担当者が自律的に開発業務を進めている限り、</a:t>
                      </a:r>
                      <a:r>
                        <a:rPr lang="ja-JP" altLang="en-US" sz="1400" u="sng" kern="100" dirty="0">
                          <a:solidFill>
                            <a:srgbClr val="FF0000"/>
                          </a:solidFill>
                          <a:effectLst/>
                        </a:rPr>
                        <a:t>受注者側の管理責任者が会議や打ち合わせに同席していない場合</a:t>
                      </a:r>
                      <a:r>
                        <a:rPr lang="ja-JP" altLang="en-US" sz="1400" kern="100" dirty="0">
                          <a:effectLst/>
                        </a:rPr>
                        <a:t>があっても、それだけで直ちに偽装請負と判断されるわけではない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309972383"/>
                  </a:ext>
                </a:extLst>
              </a:tr>
              <a:tr h="680054">
                <a:tc>
                  <a:txBody>
                    <a:bodyPr/>
                    <a:lstStyle/>
                    <a:p>
                      <a:pPr marR="19685" algn="just"/>
                      <a:r>
                        <a:rPr lang="en-US" altLang="ja-JP" sz="1400" kern="100" dirty="0">
                          <a:effectLst/>
                        </a:rPr>
                        <a:t>Q4</a:t>
                      </a:r>
                      <a:r>
                        <a:rPr lang="ja-JP" altLang="en-US" sz="1400" kern="100" dirty="0">
                          <a:effectLst/>
                        </a:rPr>
                        <a:t> 発注者側と受注者側開発担当者間のコミュニケーション</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A4 </a:t>
                      </a:r>
                      <a:r>
                        <a:rPr lang="ja-JP" altLang="en-US" sz="1400" kern="100" dirty="0">
                          <a:effectLst/>
                        </a:rPr>
                        <a:t>発注者側の開発責任者が受注者側の開発担当者に対し、その開発業務の前提となる</a:t>
                      </a:r>
                      <a:r>
                        <a:rPr lang="ja-JP" altLang="en-US" sz="1400" u="sng" kern="100" dirty="0">
                          <a:solidFill>
                            <a:srgbClr val="FF0000"/>
                          </a:solidFill>
                          <a:effectLst/>
                        </a:rPr>
                        <a:t>プロダクトバックログの内容についての詳細の説明や、開発業務に必要な開発の要件を明確にするための情報提供</a:t>
                      </a:r>
                      <a:r>
                        <a:rPr lang="ja-JP" altLang="en-US" sz="1400" kern="100" dirty="0">
                          <a:effectLst/>
                        </a:rPr>
                        <a:t>を行っても、それだけで直ちに偽装請負とは判断されない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386442425"/>
                  </a:ext>
                </a:extLst>
              </a:tr>
              <a:tr h="481705">
                <a:tc>
                  <a:txBody>
                    <a:bodyPr/>
                    <a:lstStyle/>
                    <a:p>
                      <a:pPr marR="19685" algn="just"/>
                      <a:r>
                        <a:rPr lang="en-US" altLang="ja-JP" sz="1400" kern="100" dirty="0">
                          <a:effectLst/>
                        </a:rPr>
                        <a:t>Q5</a:t>
                      </a:r>
                      <a:r>
                        <a:rPr lang="ja-JP" altLang="en-US" sz="1400" kern="100" dirty="0">
                          <a:effectLst/>
                        </a:rPr>
                        <a:t> 開発チーム内のコミュニケーション</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A5 </a:t>
                      </a:r>
                      <a:r>
                        <a:rPr lang="ja-JP" altLang="en-US" sz="1400" kern="100" dirty="0">
                          <a:effectLst/>
                        </a:rPr>
                        <a:t>実態として、</a:t>
                      </a:r>
                      <a:r>
                        <a:rPr lang="ja-JP" altLang="en-US" sz="1400" u="sng" kern="100" dirty="0">
                          <a:solidFill>
                            <a:srgbClr val="FF0000"/>
                          </a:solidFill>
                          <a:effectLst/>
                        </a:rPr>
                        <a:t>両者の対等な関係の下で技術的な議論や助言・提案</a:t>
                      </a:r>
                      <a:r>
                        <a:rPr lang="ja-JP" altLang="en-US" sz="1400" kern="100" dirty="0">
                          <a:effectLst/>
                        </a:rPr>
                        <a:t>が行われ、受注者側の開発担当者が自律的に開発業務を進めていれば、偽装請負とは判断されない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4053862838"/>
                  </a:ext>
                </a:extLst>
              </a:tr>
              <a:tr h="878403">
                <a:tc>
                  <a:txBody>
                    <a:bodyPr/>
                    <a:lstStyle/>
                    <a:p>
                      <a:pPr marR="19685" algn="just"/>
                      <a:r>
                        <a:rPr lang="en-US" altLang="ja-JP" sz="1400" kern="100" dirty="0">
                          <a:effectLst/>
                        </a:rPr>
                        <a:t>Q6</a:t>
                      </a:r>
                      <a:r>
                        <a:rPr lang="ja-JP" altLang="en-US" sz="1400" kern="100" dirty="0">
                          <a:effectLst/>
                        </a:rPr>
                        <a:t> 会議や打ち合わせ等への参加</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A6 </a:t>
                      </a:r>
                      <a:r>
                        <a:rPr lang="ja-JP" altLang="en-US" sz="1400" kern="100" dirty="0">
                          <a:effectLst/>
                        </a:rPr>
                        <a:t>会議や打ち合わせ、</a:t>
                      </a:r>
                      <a:r>
                        <a:rPr lang="ja-JP" altLang="en-US" sz="1400" u="sng" kern="100" dirty="0">
                          <a:solidFill>
                            <a:srgbClr val="FF0000"/>
                          </a:solidFill>
                          <a:effectLst/>
                        </a:rPr>
                        <a:t>電子メールやチャットツール、プロジェクト管理ツール等の利用</a:t>
                      </a:r>
                      <a:r>
                        <a:rPr lang="ja-JP" altLang="en-US" sz="1400" kern="100" dirty="0">
                          <a:effectLst/>
                        </a:rPr>
                        <a:t>において、発注者側と受注者側の双方の関係者が全員参加している場合でも、実態として、両者が対等な関係の下で情報の共有や助言・提案が行われ、受注者側の開発担当者が自律的に開発業務を進めているなら、偽装請負とは判断され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3399486727"/>
                  </a:ext>
                </a:extLst>
              </a:tr>
              <a:tr h="878403">
                <a:tc>
                  <a:txBody>
                    <a:bodyPr/>
                    <a:lstStyle/>
                    <a:p>
                      <a:pPr marR="19685" algn="just"/>
                      <a:r>
                        <a:rPr lang="en-US" altLang="ja-JP" sz="1400" kern="100" dirty="0">
                          <a:effectLst/>
                        </a:rPr>
                        <a:t>Q7</a:t>
                      </a:r>
                      <a:r>
                        <a:rPr lang="ja-JP" altLang="en-US" sz="1400" kern="100" dirty="0">
                          <a:effectLst/>
                        </a:rPr>
                        <a:t> 開発担当者の技術・技能の確認</a:t>
                      </a:r>
                      <a:endParaRPr lang="ja-JP" sz="1400" kern="100" dirty="0">
                        <a:effectLst/>
                        <a:latin typeface="+mj-ea"/>
                        <a:ea typeface="+mj-ea"/>
                        <a:cs typeface="Times New Roman" panose="02020603050405020304" pitchFamily="18" charset="0"/>
                      </a:endParaRPr>
                    </a:p>
                  </a:txBody>
                  <a:tcPr/>
                </a:tc>
                <a:tc>
                  <a:txBody>
                    <a:bodyPr/>
                    <a:lstStyle/>
                    <a:p>
                      <a:pPr marR="19685" algn="just"/>
                      <a:r>
                        <a:rPr lang="en-US" altLang="ja-JP" sz="1400" kern="100" dirty="0">
                          <a:effectLst/>
                        </a:rPr>
                        <a:t>A7 </a:t>
                      </a:r>
                      <a:r>
                        <a:rPr lang="ja-JP" altLang="en-US" sz="1400" kern="100" dirty="0">
                          <a:effectLst/>
                        </a:rPr>
                        <a:t>発注者が受注者に対し、</a:t>
                      </a:r>
                      <a:r>
                        <a:rPr lang="ja-JP" altLang="en-US" sz="1400" u="sng" kern="100" dirty="0">
                          <a:solidFill>
                            <a:srgbClr val="FF0000"/>
                          </a:solidFill>
                          <a:effectLst/>
                        </a:rPr>
                        <a:t>技術者のシステム開発に関する技術・技能レベルと当該技術・技能に係る経験年数等を記載した「スキルシート」の提出</a:t>
                      </a:r>
                      <a:r>
                        <a:rPr lang="ja-JP" altLang="en-US" sz="1400" kern="100" dirty="0">
                          <a:effectLst/>
                        </a:rPr>
                        <a:t>を求めたとしても、個人を特定できるものではなく、発注者が労働者を指名したり特定の者の就業を拒否したりできるものでなければ、発注者が受注者の労働者の配置等に関与しているとまではいえない</a:t>
                      </a:r>
                      <a:endParaRPr lang="ja-JP" sz="1400" kern="100" dirty="0">
                        <a:effectLst/>
                        <a:latin typeface="+mj-ea"/>
                        <a:ea typeface="+mj-ea"/>
                        <a:cs typeface="Times New Roman" panose="02020603050405020304" pitchFamily="18" charset="0"/>
                      </a:endParaRPr>
                    </a:p>
                  </a:txBody>
                  <a:tcPr/>
                </a:tc>
                <a:extLst>
                  <a:ext uri="{0D108BD9-81ED-4DB2-BD59-A6C34878D82A}">
                    <a16:rowId xmlns:a16="http://schemas.microsoft.com/office/drawing/2014/main" val="3668714109"/>
                  </a:ext>
                </a:extLst>
              </a:tr>
            </a:tbl>
          </a:graphicData>
        </a:graphic>
      </p:graphicFrame>
    </p:spTree>
    <p:extLst>
      <p:ext uri="{BB962C8B-B14F-4D97-AF65-F5344CB8AC3E}">
        <p14:creationId xmlns:p14="http://schemas.microsoft.com/office/powerpoint/2010/main" val="360903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en-US" altLang="ja-JP" dirty="0"/>
              <a:t>Q</a:t>
            </a:r>
            <a:r>
              <a:rPr kumimoji="1" lang="ja-JP" altLang="en-US" dirty="0"/>
              <a:t>２ 基本的考え方</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7</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938864"/>
            <a:ext cx="9054173" cy="589351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en-US" altLang="ja-JP" sz="2400" b="0" dirty="0"/>
              <a:t>Q2</a:t>
            </a:r>
            <a:r>
              <a:rPr lang="ja-JP" altLang="en-US" sz="2400" b="0" dirty="0"/>
              <a:t>　アジャイル型開発は、発注者側の開発責任者と発注者側及び受注者側の開発担当者が一つのチームを構成して相互に密に連携し、随時、情報の共有や助言・提案をしながらシステム開発を進めるものですが、こうしたシステム開発の進め方は偽装請負となりますか。</a:t>
            </a:r>
            <a:endParaRPr lang="en-US" altLang="ja-JP" sz="2400" b="0" dirty="0"/>
          </a:p>
          <a:p>
            <a:pPr marL="0" indent="0" fontAlgn="auto">
              <a:lnSpc>
                <a:spcPct val="120000"/>
              </a:lnSpc>
              <a:spcAft>
                <a:spcPts val="0"/>
              </a:spcAft>
              <a:buNone/>
            </a:pPr>
            <a:r>
              <a:rPr lang="en-US" altLang="ja-JP" sz="2400" b="0" dirty="0"/>
              <a:t>A</a:t>
            </a:r>
            <a:r>
              <a:rPr lang="ja-JP" altLang="en-US" sz="2400" b="0" dirty="0"/>
              <a:t>２（抜粋）　発注者側と受注者側の開発関係者が相互に密に連携し、随時、情報の共有や、システム開発に関する技術的な助言・提案を行っていたとしても、</a:t>
            </a:r>
            <a:r>
              <a:rPr lang="ja-JP" altLang="en-US" sz="2400" u="sng" dirty="0"/>
              <a:t>実態として、発注者と受注者の関係者が対等な関係の下で協働し、</a:t>
            </a:r>
            <a:r>
              <a:rPr lang="ja-JP" altLang="en-US" sz="2400" u="sng" dirty="0">
                <a:solidFill>
                  <a:srgbClr val="FF0000"/>
                </a:solidFill>
              </a:rPr>
              <a:t>受注者側の開発担当者が自律的に判断</a:t>
            </a:r>
            <a:r>
              <a:rPr lang="ja-JP" altLang="en-US" sz="2400" u="sng" dirty="0"/>
              <a:t>して開発業務を行っていると認められる場合</a:t>
            </a:r>
            <a:r>
              <a:rPr lang="ja-JP" altLang="en-US" sz="2400" b="0" dirty="0"/>
              <a:t>であれば、偽装請負と判断されるものではありません。</a:t>
            </a:r>
          </a:p>
          <a:p>
            <a:pPr marL="0" indent="0" fontAlgn="auto">
              <a:lnSpc>
                <a:spcPct val="120000"/>
              </a:lnSpc>
              <a:spcAft>
                <a:spcPts val="0"/>
              </a:spcAft>
              <a:buNone/>
            </a:pPr>
            <a:r>
              <a:rPr lang="ja-JP" altLang="en-US" sz="2400" b="0" dirty="0"/>
              <a:t>他方で、実態として、</a:t>
            </a:r>
            <a:r>
              <a:rPr lang="ja-JP" altLang="en-US" sz="2400" b="0" u="sng" dirty="0"/>
              <a:t>発注者側の開発責任者や開発担当者が受注者側の開発担当者に対し、直接、業務の遂行方法や労働時間等に関する指示を行うなど</a:t>
            </a:r>
            <a:r>
              <a:rPr lang="ja-JP" altLang="en-US" sz="2400" b="0" dirty="0"/>
              <a:t>、</a:t>
            </a:r>
            <a:r>
              <a:rPr lang="ja-JP" altLang="en-US" sz="2400" b="0" u="sng" dirty="0"/>
              <a:t>指揮命令</a:t>
            </a:r>
            <a:r>
              <a:rPr lang="ja-JP" altLang="en-US" sz="2400" b="0" dirty="0"/>
              <a:t>があると認められるような場合には、</a:t>
            </a:r>
            <a:r>
              <a:rPr lang="ja-JP" altLang="en-US" sz="2400" b="0" u="sng" dirty="0"/>
              <a:t>偽装請負と判断</a:t>
            </a:r>
            <a:r>
              <a:rPr lang="ja-JP" altLang="en-US" sz="2400" b="0" dirty="0"/>
              <a:t>されることになります。</a:t>
            </a:r>
          </a:p>
          <a:p>
            <a:pPr marL="0" indent="0" fontAlgn="auto">
              <a:lnSpc>
                <a:spcPct val="120000"/>
              </a:lnSpc>
              <a:spcAft>
                <a:spcPts val="0"/>
              </a:spcAft>
              <a:buNone/>
            </a:pPr>
            <a:endParaRPr lang="en-US" altLang="ja-JP" sz="2400" b="0" dirty="0"/>
          </a:p>
        </p:txBody>
      </p:sp>
      <p:sp>
        <p:nvSpPr>
          <p:cNvPr id="5" name="四角形: 角を丸くする 4">
            <a:extLst>
              <a:ext uri="{FF2B5EF4-FFF2-40B4-BE49-F238E27FC236}">
                <a16:creationId xmlns:a16="http://schemas.microsoft.com/office/drawing/2014/main" id="{8EADA05E-0513-49CB-8B0D-5E30474ECC0E}"/>
              </a:ext>
            </a:extLst>
          </p:cNvPr>
          <p:cNvSpPr/>
          <p:nvPr/>
        </p:nvSpPr>
        <p:spPr>
          <a:xfrm>
            <a:off x="360000" y="2492896"/>
            <a:ext cx="9054173" cy="3987104"/>
          </a:xfrm>
          <a:prstGeom prst="roundRect">
            <a:avLst>
              <a:gd name="adj" fmla="val 6116"/>
            </a:avLst>
          </a:prstGeom>
          <a:noFill/>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2260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A2575-B988-4F27-8A51-7FB5208DD4FE}"/>
              </a:ext>
            </a:extLst>
          </p:cNvPr>
          <p:cNvSpPr>
            <a:spLocks noGrp="1"/>
          </p:cNvSpPr>
          <p:nvPr>
            <p:ph type="title"/>
          </p:nvPr>
        </p:nvSpPr>
        <p:spPr>
          <a:xfrm>
            <a:off x="360000" y="252000"/>
            <a:ext cx="8280000" cy="612000"/>
          </a:xfrm>
        </p:spPr>
        <p:txBody>
          <a:bodyPr/>
          <a:lstStyle/>
          <a:p>
            <a:r>
              <a:rPr kumimoji="1" lang="en-US" altLang="ja-JP" dirty="0"/>
              <a:t>Q</a:t>
            </a:r>
            <a:r>
              <a:rPr kumimoji="1" lang="ja-JP" altLang="en-US" dirty="0"/>
              <a:t>２ 基本的考え方</a:t>
            </a:r>
          </a:p>
        </p:txBody>
      </p:sp>
      <p:sp>
        <p:nvSpPr>
          <p:cNvPr id="3" name="スライド番号プレースホルダー 2">
            <a:extLst>
              <a:ext uri="{FF2B5EF4-FFF2-40B4-BE49-F238E27FC236}">
                <a16:creationId xmlns:a16="http://schemas.microsoft.com/office/drawing/2014/main" id="{97F75EA7-8EE0-492C-B112-636859046FDB}"/>
              </a:ext>
            </a:extLst>
          </p:cNvPr>
          <p:cNvSpPr>
            <a:spLocks noGrp="1"/>
          </p:cNvSpPr>
          <p:nvPr>
            <p:ph type="sldNum" sz="quarter" idx="12"/>
          </p:nvPr>
        </p:nvSpPr>
        <p:spPr/>
        <p:txBody>
          <a:bodyPr/>
          <a:lstStyle/>
          <a:p>
            <a:pPr defTabSz="457200" fontAlgn="auto">
              <a:spcBef>
                <a:spcPts val="0"/>
              </a:spcBef>
              <a:spcAft>
                <a:spcPts val="0"/>
              </a:spcAft>
            </a:pPr>
            <a:fld id="{ADEB7F7A-3BE6-4FB0-8192-DE0313903FF1}" type="slidenum">
              <a:rPr lang="ja-JP" altLang="en-US" sz="1800" b="0">
                <a:solidFill>
                  <a:prstClr val="black"/>
                </a:solidFill>
                <a:latin typeface="Century Gothic" panose="020F0302020204030204"/>
                <a:ea typeface="メイリオ" panose="020B0604030504040204" pitchFamily="50" charset="-128"/>
              </a:rPr>
              <a:pPr defTabSz="457200" fontAlgn="auto">
                <a:spcBef>
                  <a:spcPts val="0"/>
                </a:spcBef>
                <a:spcAft>
                  <a:spcPts val="0"/>
                </a:spcAft>
              </a:pPr>
              <a:t>8</a:t>
            </a:fld>
            <a:endParaRPr lang="ja-JP" altLang="en-US" sz="1800" b="0" dirty="0">
              <a:solidFill>
                <a:prstClr val="black"/>
              </a:solidFill>
              <a:latin typeface="Century Gothic" panose="020F0302020204030204"/>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8E646D91-4BA1-4B34-AB81-6CE2834BD54B}"/>
              </a:ext>
            </a:extLst>
          </p:cNvPr>
          <p:cNvSpPr txBox="1">
            <a:spLocks/>
          </p:cNvSpPr>
          <p:nvPr/>
        </p:nvSpPr>
        <p:spPr>
          <a:xfrm>
            <a:off x="507339" y="1052736"/>
            <a:ext cx="8852661" cy="57796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ct val="120000"/>
              </a:lnSpc>
              <a:spcAft>
                <a:spcPts val="0"/>
              </a:spcAft>
              <a:buNone/>
            </a:pPr>
            <a:r>
              <a:rPr lang="ja-JP" altLang="en-US" sz="2400" b="0" u="sng" dirty="0"/>
              <a:t>実態として、発注者と受注者の関係者が対等な関係の下で協働し、受注者側の開発担当者が自律的に判断して開発業務を行っていると認められる場合</a:t>
            </a:r>
            <a:r>
              <a:rPr lang="ja-JP" altLang="en-US" sz="2400" b="0" dirty="0"/>
              <a:t>とは？</a:t>
            </a:r>
            <a:endParaRPr lang="en-US" altLang="ja-JP" sz="2400" b="0" dirty="0"/>
          </a:p>
          <a:p>
            <a:pPr marL="0" indent="0" fontAlgn="auto">
              <a:lnSpc>
                <a:spcPct val="120000"/>
              </a:lnSpc>
              <a:spcBef>
                <a:spcPts val="1200"/>
              </a:spcBef>
              <a:spcAft>
                <a:spcPts val="0"/>
              </a:spcAft>
              <a:buNone/>
            </a:pPr>
            <a:endParaRPr lang="en-US" altLang="ja-JP" sz="1800" b="0" dirty="0"/>
          </a:p>
          <a:p>
            <a:pPr marL="0" indent="0" fontAlgn="auto">
              <a:lnSpc>
                <a:spcPct val="120000"/>
              </a:lnSpc>
              <a:spcBef>
                <a:spcPts val="1200"/>
              </a:spcBef>
              <a:spcAft>
                <a:spcPts val="1200"/>
              </a:spcAft>
              <a:buNone/>
            </a:pPr>
            <a:r>
              <a:rPr lang="ja-JP" altLang="en-US" sz="1800" b="0" dirty="0"/>
              <a:t>令和３年７月 </a:t>
            </a:r>
            <a:r>
              <a:rPr lang="en-US" altLang="ja-JP" sz="1800" b="0" dirty="0"/>
              <a:t>21 </a:t>
            </a:r>
            <a:r>
              <a:rPr lang="ja-JP" altLang="en-US" sz="1800" b="0" dirty="0"/>
              <a:t>日「第３回 派遣・請負区分のあてはめの明確化に関する実務者ヒアリング」要旨（</a:t>
            </a:r>
            <a:r>
              <a:rPr lang="en-US" altLang="ja-JP" sz="1800" b="0" dirty="0"/>
              <a:t>https://www.mhlw.go.jp/content/000834227.pdf</a:t>
            </a:r>
            <a:r>
              <a:rPr lang="ja-JP" altLang="en-US" sz="1800" b="0" dirty="0"/>
              <a:t>）抜粋：</a:t>
            </a:r>
            <a:endParaRPr lang="en-US" altLang="ja-JP" sz="1800" b="0" dirty="0"/>
          </a:p>
          <a:p>
            <a:pPr marL="0" indent="0" fontAlgn="auto">
              <a:lnSpc>
                <a:spcPct val="110000"/>
              </a:lnSpc>
              <a:spcBef>
                <a:spcPts val="1200"/>
              </a:spcBef>
              <a:spcAft>
                <a:spcPts val="0"/>
              </a:spcAft>
              <a:buNone/>
            </a:pPr>
            <a:r>
              <a:rPr lang="ja-JP" altLang="en-US" sz="1800" b="0" dirty="0">
                <a:latin typeface="HG明朝E" panose="02020909000000000000" pitchFamily="17" charset="-128"/>
                <a:ea typeface="HG明朝E" panose="02020909000000000000" pitchFamily="17" charset="-128"/>
              </a:rPr>
              <a:t>＜「自律的に判断」について＞</a:t>
            </a:r>
          </a:p>
          <a:p>
            <a:pPr marL="266700" indent="-266700" fontAlgn="auto">
              <a:lnSpc>
                <a:spcPct val="110000"/>
              </a:lnSpc>
              <a:spcBef>
                <a:spcPts val="0"/>
              </a:spcBef>
              <a:spcAft>
                <a:spcPts val="0"/>
              </a:spcAft>
              <a:buNone/>
            </a:pPr>
            <a:r>
              <a:rPr lang="ja-JP" altLang="en-US" sz="1800" b="0" dirty="0">
                <a:latin typeface="HG明朝E" panose="02020909000000000000" pitchFamily="17" charset="-128"/>
                <a:ea typeface="HG明朝E" panose="02020909000000000000" pitchFamily="17" charset="-128"/>
              </a:rPr>
              <a:t>〇 明確化の方向性について異存はないが、「自律的に判断」という言葉の意味は、要するに受注者側が発注者側の指示によらず、自らの裁量で開発を行う場合、言い換えると、発注者からの提案に従う必要がない場合ということを意味すると考えてよいか。</a:t>
            </a:r>
          </a:p>
          <a:p>
            <a:pPr marL="266700" indent="-266700" fontAlgn="auto">
              <a:lnSpc>
                <a:spcPct val="110000"/>
              </a:lnSpc>
              <a:spcBef>
                <a:spcPts val="0"/>
              </a:spcBef>
              <a:spcAft>
                <a:spcPts val="0"/>
              </a:spcAft>
              <a:buNone/>
            </a:pPr>
            <a:r>
              <a:rPr lang="ja-JP" altLang="en-US" sz="1800" b="0" dirty="0">
                <a:latin typeface="HG明朝E" panose="02020909000000000000" pitchFamily="17" charset="-128"/>
                <a:ea typeface="HG明朝E" panose="02020909000000000000" pitchFamily="17" charset="-128"/>
              </a:rPr>
              <a:t>● 概ねそのとおり。</a:t>
            </a:r>
            <a:r>
              <a:rPr lang="ja-JP" altLang="en-US" sz="1800" b="0" u="sng" dirty="0">
                <a:latin typeface="HG明朝E" panose="02020909000000000000" pitchFamily="17" charset="-128"/>
                <a:ea typeface="HG明朝E" panose="02020909000000000000" pitchFamily="17" charset="-128"/>
              </a:rPr>
              <a:t>受注者側が必ず従わなくてはならないものとはなっていないという趣旨</a:t>
            </a:r>
            <a:r>
              <a:rPr lang="ja-JP" altLang="en-US" sz="1800" b="0" dirty="0">
                <a:latin typeface="HG明朝E" panose="02020909000000000000" pitchFamily="17" charset="-128"/>
                <a:ea typeface="HG明朝E" panose="02020909000000000000" pitchFamily="17" charset="-128"/>
              </a:rPr>
              <a:t>。</a:t>
            </a:r>
            <a:endParaRPr lang="en-US" altLang="ja-JP" sz="1800" b="0" dirty="0">
              <a:latin typeface="HG明朝E" panose="02020909000000000000" pitchFamily="17" charset="-128"/>
              <a:ea typeface="HG明朝E" panose="02020909000000000000" pitchFamily="17" charset="-128"/>
            </a:endParaRPr>
          </a:p>
          <a:p>
            <a:pPr marL="0" indent="0" fontAlgn="auto">
              <a:lnSpc>
                <a:spcPct val="120000"/>
              </a:lnSpc>
              <a:spcAft>
                <a:spcPts val="0"/>
              </a:spcAft>
              <a:buNone/>
            </a:pPr>
            <a:endParaRPr lang="en-US" altLang="ja-JP" sz="2400" b="0" dirty="0"/>
          </a:p>
          <a:p>
            <a:pPr marL="0" indent="0" fontAlgn="auto">
              <a:lnSpc>
                <a:spcPct val="120000"/>
              </a:lnSpc>
              <a:spcAft>
                <a:spcPts val="0"/>
              </a:spcAft>
              <a:buNone/>
            </a:pPr>
            <a:endParaRPr lang="en-US" altLang="ja-JP" sz="2400" b="0" dirty="0"/>
          </a:p>
        </p:txBody>
      </p:sp>
      <p:sp>
        <p:nvSpPr>
          <p:cNvPr id="4" name="四角形: 角を丸くする 3">
            <a:extLst>
              <a:ext uri="{FF2B5EF4-FFF2-40B4-BE49-F238E27FC236}">
                <a16:creationId xmlns:a16="http://schemas.microsoft.com/office/drawing/2014/main" id="{616E5FD2-B0C1-482E-8666-2A6881ED4872}"/>
              </a:ext>
            </a:extLst>
          </p:cNvPr>
          <p:cNvSpPr/>
          <p:nvPr/>
        </p:nvSpPr>
        <p:spPr>
          <a:xfrm>
            <a:off x="507338" y="3911647"/>
            <a:ext cx="8766142" cy="2316956"/>
          </a:xfrm>
          <a:prstGeom prst="roundRect">
            <a:avLst/>
          </a:prstGeom>
          <a:no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88027640"/>
      </p:ext>
    </p:extLst>
  </p:cSld>
  <p:clrMapOvr>
    <a:masterClrMapping/>
  </p:clrMapOvr>
</p:sld>
</file>

<file path=ppt/theme/theme1.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3733</Words>
  <Application>Microsoft Office PowerPoint</Application>
  <PresentationFormat>A4 210 x 297 mm</PresentationFormat>
  <Paragraphs>203</Paragraphs>
  <Slides>19</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19</vt:i4>
      </vt:variant>
    </vt:vector>
  </HeadingPairs>
  <TitlesOfParts>
    <vt:vector size="30" baseType="lpstr">
      <vt:lpstr>HG明朝E</vt:lpstr>
      <vt:lpstr>Meiryo UI</vt:lpstr>
      <vt:lpstr>メイリオ</vt:lpstr>
      <vt:lpstr>游明朝</vt:lpstr>
      <vt:lpstr>Arial</vt:lpstr>
      <vt:lpstr>Century</vt:lpstr>
      <vt:lpstr>Century Gothic</vt:lpstr>
      <vt:lpstr>Tahoma</vt:lpstr>
      <vt:lpstr>Times New Roman</vt:lpstr>
      <vt:lpstr>Wingdings</vt:lpstr>
      <vt:lpstr>3_Office テーマ</vt:lpstr>
      <vt:lpstr>アジャイル開発と偽装請負</vt:lpstr>
      <vt:lpstr>目次</vt:lpstr>
      <vt:lpstr>偽装請負とは</vt:lpstr>
      <vt:lpstr>偽装請負と判断された場合のペナルティ</vt:lpstr>
      <vt:lpstr>派遣と請負・準委任の区別</vt:lpstr>
      <vt:lpstr>アジャイル開発の偽装請負リスク</vt:lpstr>
      <vt:lpstr>疑義応答集（第３集） 概要</vt:lpstr>
      <vt:lpstr>Q２ 基本的考え方</vt:lpstr>
      <vt:lpstr>Q２ 基本的考え方</vt:lpstr>
      <vt:lpstr>Q３ 管理責任者の選任</vt:lpstr>
      <vt:lpstr>Q４～Q6 コミュニケーション</vt:lpstr>
      <vt:lpstr>Q７ スキルシート</vt:lpstr>
      <vt:lpstr>疑義応答集が示唆する対応</vt:lpstr>
      <vt:lpstr>ご清聴ありがとうございました</vt:lpstr>
      <vt:lpstr>以下参考資料</vt:lpstr>
      <vt:lpstr>派遣との区別に関連するモデル契約の条項</vt:lpstr>
      <vt:lpstr>派遣との区別に関連するモデル契約の条項</vt:lpstr>
      <vt:lpstr>アジャイル開発進め方の指針</vt:lpstr>
      <vt:lpstr>契約前チェックリスト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2021-10-13T05:51:37Z</dcterms:created>
  <dcterms:modified xsi:type="dcterms:W3CDTF">2021-10-13T05:51:45Z</dcterms:modified>
</cp:coreProperties>
</file>