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86" r:id="rId1"/>
  </p:sldMasterIdLst>
  <p:notesMasterIdLst>
    <p:notesMasterId r:id="rId37"/>
  </p:notesMasterIdLst>
  <p:handoutMasterIdLst>
    <p:handoutMasterId r:id="rId38"/>
  </p:handoutMasterIdLst>
  <p:sldIdLst>
    <p:sldId id="256" r:id="rId2"/>
    <p:sldId id="8322" r:id="rId3"/>
    <p:sldId id="8325" r:id="rId4"/>
    <p:sldId id="8326" r:id="rId5"/>
    <p:sldId id="1661" r:id="rId6"/>
    <p:sldId id="3287" r:id="rId7"/>
    <p:sldId id="8305" r:id="rId8"/>
    <p:sldId id="3284" r:id="rId9"/>
    <p:sldId id="8304" r:id="rId10"/>
    <p:sldId id="8308" r:id="rId11"/>
    <p:sldId id="8309" r:id="rId12"/>
    <p:sldId id="8320" r:id="rId13"/>
    <p:sldId id="8311" r:id="rId14"/>
    <p:sldId id="8312" r:id="rId15"/>
    <p:sldId id="8313" r:id="rId16"/>
    <p:sldId id="8314" r:id="rId17"/>
    <p:sldId id="8315" r:id="rId18"/>
    <p:sldId id="8316" r:id="rId19"/>
    <p:sldId id="8317" r:id="rId20"/>
    <p:sldId id="8318" r:id="rId21"/>
    <p:sldId id="8302" r:id="rId22"/>
    <p:sldId id="8300" r:id="rId23"/>
    <p:sldId id="8324" r:id="rId24"/>
    <p:sldId id="3292" r:id="rId25"/>
    <p:sldId id="3289" r:id="rId26"/>
    <p:sldId id="3290" r:id="rId27"/>
    <p:sldId id="1878" r:id="rId28"/>
    <p:sldId id="1879" r:id="rId29"/>
    <p:sldId id="8307" r:id="rId30"/>
    <p:sldId id="8306" r:id="rId31"/>
    <p:sldId id="8323" r:id="rId32"/>
    <p:sldId id="1660" r:id="rId33"/>
    <p:sldId id="1637" r:id="rId34"/>
    <p:sldId id="1699" r:id="rId35"/>
    <p:sldId id="1712" r:id="rId36"/>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99FF99"/>
    <a:srgbClr val="FFFF99"/>
    <a:srgbClr val="FFCCFF"/>
    <a:srgbClr val="3366FF"/>
    <a:srgbClr val="FFFFCC"/>
    <a:srgbClr val="CCFFCC"/>
    <a:srgbClr val="FF99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96353" autoAdjust="0"/>
  </p:normalViewPr>
  <p:slideViewPr>
    <p:cSldViewPr snapToGrid="0">
      <p:cViewPr varScale="1">
        <p:scale>
          <a:sx n="58" d="100"/>
          <a:sy n="58" d="100"/>
        </p:scale>
        <p:origin x="66" y="66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0" d="100"/>
          <a:sy n="50" d="100"/>
        </p:scale>
        <p:origin x="19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2252A47-E9EA-453F-95A9-B61526174799}"/>
              </a:ext>
            </a:extLst>
          </p:cNvPr>
          <p:cNvSpPr>
            <a:spLocks noGrp="1"/>
          </p:cNvSpPr>
          <p:nvPr>
            <p:ph type="hdr" sz="quarter"/>
          </p:nvPr>
        </p:nvSpPr>
        <p:spPr>
          <a:xfrm>
            <a:off x="1" y="1"/>
            <a:ext cx="2949787" cy="498693"/>
          </a:xfrm>
          <a:prstGeom prst="rect">
            <a:avLst/>
          </a:prstGeom>
        </p:spPr>
        <p:txBody>
          <a:bodyPr vert="horz" lIns="91433" tIns="45716" rIns="91433" bIns="45716"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E44B19D-7C9F-4579-A6E4-03F650F4B91B}"/>
              </a:ext>
            </a:extLst>
          </p:cNvPr>
          <p:cNvSpPr>
            <a:spLocks noGrp="1"/>
          </p:cNvSpPr>
          <p:nvPr>
            <p:ph type="dt" sz="quarter" idx="1"/>
          </p:nvPr>
        </p:nvSpPr>
        <p:spPr>
          <a:xfrm>
            <a:off x="3855839" y="1"/>
            <a:ext cx="2949787" cy="498693"/>
          </a:xfrm>
          <a:prstGeom prst="rect">
            <a:avLst/>
          </a:prstGeom>
        </p:spPr>
        <p:txBody>
          <a:bodyPr vert="horz" lIns="91433" tIns="45716" rIns="91433" bIns="45716" rtlCol="0"/>
          <a:lstStyle>
            <a:lvl1pPr algn="r">
              <a:defRPr sz="1200"/>
            </a:lvl1pPr>
          </a:lstStyle>
          <a:p>
            <a:fld id="{05245759-5DD4-46E6-AECA-BB7CFEDB8084}" type="datetimeFigureOut">
              <a:rPr kumimoji="1" lang="ja-JP" altLang="en-US" smtClean="0"/>
              <a:t>2021/10/13</a:t>
            </a:fld>
            <a:endParaRPr kumimoji="1" lang="ja-JP" altLang="en-US"/>
          </a:p>
        </p:txBody>
      </p:sp>
      <p:sp>
        <p:nvSpPr>
          <p:cNvPr id="4" name="フッター プレースホルダー 3">
            <a:extLst>
              <a:ext uri="{FF2B5EF4-FFF2-40B4-BE49-F238E27FC236}">
                <a16:creationId xmlns:a16="http://schemas.microsoft.com/office/drawing/2014/main" id="{1EF382B0-9A84-4706-A04F-929657737F28}"/>
              </a:ext>
            </a:extLst>
          </p:cNvPr>
          <p:cNvSpPr>
            <a:spLocks noGrp="1"/>
          </p:cNvSpPr>
          <p:nvPr>
            <p:ph type="ftr" sz="quarter" idx="2"/>
          </p:nvPr>
        </p:nvSpPr>
        <p:spPr>
          <a:xfrm>
            <a:off x="1" y="9440647"/>
            <a:ext cx="2949787" cy="498692"/>
          </a:xfrm>
          <a:prstGeom prst="rect">
            <a:avLst/>
          </a:prstGeom>
        </p:spPr>
        <p:txBody>
          <a:bodyPr vert="horz" lIns="91433" tIns="45716" rIns="91433" bIns="45716"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93EB6C7-1FAF-4661-BE61-732796EAD0EC}"/>
              </a:ext>
            </a:extLst>
          </p:cNvPr>
          <p:cNvSpPr>
            <a:spLocks noGrp="1"/>
          </p:cNvSpPr>
          <p:nvPr>
            <p:ph type="sldNum" sz="quarter" idx="3"/>
          </p:nvPr>
        </p:nvSpPr>
        <p:spPr>
          <a:xfrm>
            <a:off x="3855839" y="9440647"/>
            <a:ext cx="2949787" cy="498692"/>
          </a:xfrm>
          <a:prstGeom prst="rect">
            <a:avLst/>
          </a:prstGeom>
        </p:spPr>
        <p:txBody>
          <a:bodyPr vert="horz" lIns="91433" tIns="45716" rIns="91433" bIns="45716" rtlCol="0" anchor="b"/>
          <a:lstStyle>
            <a:lvl1pPr algn="r">
              <a:defRPr sz="1200"/>
            </a:lvl1pPr>
          </a:lstStyle>
          <a:p>
            <a:fld id="{1DE7CEDB-3DE5-4094-9AEB-895EE5D7D2BF}" type="slidenum">
              <a:rPr kumimoji="1" lang="ja-JP" altLang="en-US" smtClean="0"/>
              <a:t>‹#›</a:t>
            </a:fld>
            <a:endParaRPr kumimoji="1" lang="ja-JP" altLang="en-US"/>
          </a:p>
        </p:txBody>
      </p:sp>
    </p:spTree>
    <p:extLst>
      <p:ext uri="{BB962C8B-B14F-4D97-AF65-F5344CB8AC3E}">
        <p14:creationId xmlns:p14="http://schemas.microsoft.com/office/powerpoint/2010/main" val="1274533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8693"/>
          </a:xfrm>
          <a:prstGeom prst="rect">
            <a:avLst/>
          </a:prstGeom>
        </p:spPr>
        <p:txBody>
          <a:bodyPr vert="horz" lIns="91433" tIns="45716" rIns="91433"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9" y="1"/>
            <a:ext cx="2949787" cy="498693"/>
          </a:xfrm>
          <a:prstGeom prst="rect">
            <a:avLst/>
          </a:prstGeom>
        </p:spPr>
        <p:txBody>
          <a:bodyPr vert="horz" lIns="91433" tIns="45716" rIns="91433" bIns="45716" rtlCol="0"/>
          <a:lstStyle>
            <a:lvl1pPr algn="r">
              <a:defRPr sz="1200"/>
            </a:lvl1pPr>
          </a:lstStyle>
          <a:p>
            <a:fld id="{744812D7-4ABE-4955-90C4-EDB47753186F}" type="datetimeFigureOut">
              <a:rPr kumimoji="1" lang="ja-JP" altLang="en-US" smtClean="0"/>
              <a:t>2021/10/13</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33" tIns="45716" rIns="91433" bIns="45716" rtlCol="0" anchor="ctr"/>
          <a:lstStyle/>
          <a:p>
            <a:endParaRPr lang="ja-JP" altLang="en-US"/>
          </a:p>
        </p:txBody>
      </p:sp>
      <p:sp>
        <p:nvSpPr>
          <p:cNvPr id="5" name="ノート プレースホルダー 4"/>
          <p:cNvSpPr>
            <a:spLocks noGrp="1"/>
          </p:cNvSpPr>
          <p:nvPr>
            <p:ph type="body" sz="quarter" idx="3"/>
          </p:nvPr>
        </p:nvSpPr>
        <p:spPr>
          <a:xfrm>
            <a:off x="680721" y="4783307"/>
            <a:ext cx="5445760" cy="3913614"/>
          </a:xfrm>
          <a:prstGeom prst="rect">
            <a:avLst/>
          </a:prstGeom>
        </p:spPr>
        <p:txBody>
          <a:bodyPr vert="horz" lIns="91433" tIns="45716" rIns="91433"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7"/>
            <a:ext cx="2949787" cy="498692"/>
          </a:xfrm>
          <a:prstGeom prst="rect">
            <a:avLst/>
          </a:prstGeom>
        </p:spPr>
        <p:txBody>
          <a:bodyPr vert="horz" lIns="91433" tIns="45716" rIns="91433"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7" cy="498692"/>
          </a:xfrm>
          <a:prstGeom prst="rect">
            <a:avLst/>
          </a:prstGeom>
        </p:spPr>
        <p:txBody>
          <a:bodyPr vert="horz" lIns="91433" tIns="45716" rIns="91433" bIns="45716" rtlCol="0" anchor="b"/>
          <a:lstStyle>
            <a:lvl1pPr algn="r">
              <a:defRPr sz="1200"/>
            </a:lvl1pPr>
          </a:lstStyle>
          <a:p>
            <a:fld id="{0869D1E8-1183-4083-BD80-85DB2DB7F5B4}" type="slidenum">
              <a:rPr kumimoji="1" lang="ja-JP" altLang="en-US" smtClean="0"/>
              <a:t>‹#›</a:t>
            </a:fld>
            <a:endParaRPr kumimoji="1" lang="ja-JP" altLang="en-US"/>
          </a:p>
        </p:txBody>
      </p:sp>
    </p:spTree>
    <p:extLst>
      <p:ext uri="{BB962C8B-B14F-4D97-AF65-F5344CB8AC3E}">
        <p14:creationId xmlns:p14="http://schemas.microsoft.com/office/powerpoint/2010/main" val="2750896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DC16026-C362-4386-9ABB-015A3A8BD643}" type="slidenum">
              <a:rPr kumimoji="1" lang="ja-JP" altLang="en-US" smtClean="0"/>
              <a:pPr/>
              <a:t>22</a:t>
            </a:fld>
            <a:endParaRPr kumimoji="1" lang="ja-JP" altLang="en-US"/>
          </a:p>
        </p:txBody>
      </p:sp>
    </p:spTree>
    <p:extLst>
      <p:ext uri="{BB962C8B-B14F-4D97-AF65-F5344CB8AC3E}">
        <p14:creationId xmlns:p14="http://schemas.microsoft.com/office/powerpoint/2010/main" val="303073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marL="0" marR="0" lvl="0" indent="0" algn="r" defTabSz="633675" rtl="0" eaLnBrk="1" fontAlgn="auto" latinLnBrk="0" hangingPunct="1">
              <a:lnSpc>
                <a:spcPct val="100000"/>
              </a:lnSpc>
              <a:spcBef>
                <a:spcPts val="0"/>
              </a:spcBef>
              <a:spcAft>
                <a:spcPts val="0"/>
              </a:spcAft>
              <a:buClrTx/>
              <a:buSzTx/>
              <a:buFontTx/>
              <a:buNone/>
              <a:tabLst/>
              <a:defRPr/>
            </a:pPr>
            <a:fld id="{BD589BAF-8F1A-4BD2-BB1C-A3986C61DE23}" type="slidenum">
              <a:rPr kumimoji="1" lang="en-US" altLang="ja-JP" sz="800" b="0" i="0" u="none" strike="noStrike" kern="1200" cap="none" spc="0" normalizeH="0" baseline="0" noProof="0">
                <a:ln>
                  <a:noFill/>
                </a:ln>
                <a:solidFill>
                  <a:prstClr val="black"/>
                </a:solidFill>
                <a:effectLst/>
                <a:uLnTx/>
                <a:uFillTx/>
                <a:latin typeface="Arial" pitchFamily="34" charset="0"/>
                <a:ea typeface="游ゴシック" panose="020B0400000000000000" pitchFamily="50" charset="-128"/>
                <a:cs typeface="+mn-cs"/>
              </a:rPr>
              <a:pPr marL="0" marR="0" lvl="0" indent="0" algn="r" defTabSz="633675" rtl="0" eaLnBrk="1" fontAlgn="auto" latinLnBrk="0" hangingPunct="1">
                <a:lnSpc>
                  <a:spcPct val="100000"/>
                </a:lnSpc>
                <a:spcBef>
                  <a:spcPts val="0"/>
                </a:spcBef>
                <a:spcAft>
                  <a:spcPts val="0"/>
                </a:spcAft>
                <a:buClrTx/>
                <a:buSzTx/>
                <a:buFontTx/>
                <a:buNone/>
                <a:tabLst/>
                <a:defRPr/>
              </a:pPr>
              <a:t>32</a:t>
            </a:fld>
            <a:endParaRPr kumimoji="1" lang="en-US" altLang="ja-JP" sz="800" b="0" i="0" u="none" strike="noStrike" kern="1200" cap="none" spc="0" normalizeH="0" baseline="0" noProof="0">
              <a:ln>
                <a:noFill/>
              </a:ln>
              <a:solidFill>
                <a:prstClr val="black"/>
              </a:solidFill>
              <a:effectLst/>
              <a:uLnTx/>
              <a:uFillTx/>
              <a:latin typeface="Arial" pitchFamily="34" charset="0"/>
              <a:ea typeface="游ゴシック" panose="020B0400000000000000" pitchFamily="50" charset="-128"/>
              <a:cs typeface="+mn-cs"/>
            </a:endParaRPr>
          </a:p>
        </p:txBody>
      </p:sp>
      <p:sp>
        <p:nvSpPr>
          <p:cNvPr id="12291" name="Rectangle 7"/>
          <p:cNvSpPr txBox="1">
            <a:spLocks noGrp="1" noChangeArrowheads="1"/>
          </p:cNvSpPr>
          <p:nvPr/>
        </p:nvSpPr>
        <p:spPr bwMode="auto">
          <a:xfrm>
            <a:off x="2659886" y="6563710"/>
            <a:ext cx="2035592" cy="345809"/>
          </a:xfrm>
          <a:prstGeom prst="rect">
            <a:avLst/>
          </a:prstGeom>
          <a:noFill/>
          <a:ln w="9525">
            <a:noFill/>
            <a:miter lim="800000"/>
            <a:headEnd/>
            <a:tailEnd/>
          </a:ln>
        </p:spPr>
        <p:txBody>
          <a:bodyPr lIns="63128" tIns="31562" rIns="63128" bIns="31562" anchor="b"/>
          <a:lstStyle/>
          <a:p>
            <a:pPr marL="0" marR="0" lvl="0" indent="0" algn="r" defTabSz="633675" rtl="0" eaLnBrk="1" fontAlgn="auto" latinLnBrk="0" hangingPunct="1">
              <a:lnSpc>
                <a:spcPct val="100000"/>
              </a:lnSpc>
              <a:spcBef>
                <a:spcPts val="0"/>
              </a:spcBef>
              <a:spcAft>
                <a:spcPts val="0"/>
              </a:spcAft>
              <a:buClrTx/>
              <a:buSzTx/>
              <a:buFontTx/>
              <a:buNone/>
              <a:tabLst/>
              <a:defRPr/>
            </a:pPr>
            <a:fld id="{171AA42C-2747-49D2-9671-61177288BB89}" type="slidenum">
              <a:rPr kumimoji="1" lang="en-US" altLang="ja-JP" sz="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633675" rtl="0" eaLnBrk="1" fontAlgn="auto" latinLnBrk="0" hangingPunct="1">
                <a:lnSpc>
                  <a:spcPct val="100000"/>
                </a:lnSpc>
                <a:spcBef>
                  <a:spcPts val="0"/>
                </a:spcBef>
                <a:spcAft>
                  <a:spcPts val="0"/>
                </a:spcAft>
                <a:buClrTx/>
                <a:buSzTx/>
                <a:buFontTx/>
                <a:buNone/>
                <a:tabLst/>
                <a:defRPr/>
              </a:pPr>
              <a:t>32</a:t>
            </a:fld>
            <a:endParaRPr kumimoji="1" lang="en-US" altLang="ja-JP" sz="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292" name="Rectangle 7"/>
          <p:cNvSpPr txBox="1">
            <a:spLocks noGrp="1" noChangeArrowheads="1"/>
          </p:cNvSpPr>
          <p:nvPr/>
        </p:nvSpPr>
        <p:spPr bwMode="auto">
          <a:xfrm>
            <a:off x="2660995" y="6563710"/>
            <a:ext cx="2034485" cy="345809"/>
          </a:xfrm>
          <a:prstGeom prst="rect">
            <a:avLst/>
          </a:prstGeom>
          <a:noFill/>
          <a:ln w="9525">
            <a:noFill/>
            <a:miter lim="800000"/>
            <a:headEnd/>
            <a:tailEnd/>
          </a:ln>
        </p:spPr>
        <p:txBody>
          <a:bodyPr lIns="62574" tIns="31287" rIns="62574" bIns="31287" anchor="b"/>
          <a:lstStyle/>
          <a:p>
            <a:pPr marL="0" marR="0" lvl="0" indent="0" algn="r" defTabSz="625786" rtl="0" eaLnBrk="1" fontAlgn="auto" latinLnBrk="0" hangingPunct="1">
              <a:lnSpc>
                <a:spcPct val="100000"/>
              </a:lnSpc>
              <a:spcBef>
                <a:spcPts val="0"/>
              </a:spcBef>
              <a:spcAft>
                <a:spcPts val="0"/>
              </a:spcAft>
              <a:buClrTx/>
              <a:buSzTx/>
              <a:buFontTx/>
              <a:buNone/>
              <a:tabLst/>
              <a:defRPr/>
            </a:pPr>
            <a:fld id="{5D441A75-A0AD-42CC-AB51-42BB191A3AE2}" type="slidenum">
              <a:rPr kumimoji="1" lang="en-US" altLang="ja-JP" sz="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625786" rtl="0" eaLnBrk="1" fontAlgn="auto" latinLnBrk="0" hangingPunct="1">
                <a:lnSpc>
                  <a:spcPct val="100000"/>
                </a:lnSpc>
                <a:spcBef>
                  <a:spcPts val="0"/>
                </a:spcBef>
                <a:spcAft>
                  <a:spcPts val="0"/>
                </a:spcAft>
                <a:buClrTx/>
                <a:buSzTx/>
                <a:buFontTx/>
                <a:buNone/>
                <a:tabLst/>
                <a:defRPr/>
              </a:pPr>
              <a:t>32</a:t>
            </a:fld>
            <a:endParaRPr kumimoji="1" lang="en-US" altLang="ja-JP" sz="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293" name="Rectangle 2"/>
          <p:cNvSpPr>
            <a:spLocks noGrp="1" noRot="1" noChangeAspect="1" noChangeArrowheads="1" noTextEdit="1"/>
          </p:cNvSpPr>
          <p:nvPr>
            <p:ph type="sldImg"/>
          </p:nvPr>
        </p:nvSpPr>
        <p:spPr>
          <a:xfrm>
            <a:off x="622300" y="517525"/>
            <a:ext cx="3455988" cy="2592388"/>
          </a:xfrm>
          <a:ln/>
        </p:spPr>
      </p:sp>
      <p:sp>
        <p:nvSpPr>
          <p:cNvPr id="12294" name="Rectangle 3"/>
          <p:cNvSpPr>
            <a:spLocks noGrp="1" noChangeArrowheads="1"/>
          </p:cNvSpPr>
          <p:nvPr>
            <p:ph type="body" idx="1"/>
          </p:nvPr>
        </p:nvSpPr>
        <p:spPr>
          <a:xfrm>
            <a:off x="469330" y="3282412"/>
            <a:ext cx="3757931" cy="3108948"/>
          </a:xfrm>
          <a:noFill/>
          <a:ln/>
        </p:spPr>
        <p:txBody>
          <a:bodyPr lIns="62574" tIns="31287" rIns="62574" bIns="31287"/>
          <a:lstStyle/>
          <a:p>
            <a:pPr eaLnBrk="1" hangingPunct="1"/>
            <a:endParaRPr lang="ja-JP" altLang="ja-JP">
              <a:latin typeface="Arial" pitchFamily="34" charset="0"/>
            </a:endParaRPr>
          </a:p>
        </p:txBody>
      </p:sp>
    </p:spTree>
    <p:extLst>
      <p:ext uri="{BB962C8B-B14F-4D97-AF65-F5344CB8AC3E}">
        <p14:creationId xmlns:p14="http://schemas.microsoft.com/office/powerpoint/2010/main" val="217282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pic>
        <p:nvPicPr>
          <p:cNvPr id="7" name="Picture 4" descr="C:\Users\ms-hito\Documents\★広報業務\7_IPAロゴ\2014年5月_Webサイト用ロゴ作成\20140616_ポータルへアップ\IPA_logotype-4CPOJI.png">
            <a:extLst>
              <a:ext uri="{FF2B5EF4-FFF2-40B4-BE49-F238E27FC236}">
                <a16:creationId xmlns:a16="http://schemas.microsoft.com/office/drawing/2014/main" id="{6F3565CB-EF0B-4019-A5A5-4651F81AD8C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474" y="297886"/>
            <a:ext cx="1952170" cy="68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ー 3">
            <a:extLst>
              <a:ext uri="{FF2B5EF4-FFF2-40B4-BE49-F238E27FC236}">
                <a16:creationId xmlns:a16="http://schemas.microsoft.com/office/drawing/2014/main" id="{1FC2C9C2-F2E3-424C-84C1-3C9A411F6D29}"/>
              </a:ext>
            </a:extLst>
          </p:cNvPr>
          <p:cNvSpPr>
            <a:spLocks noGrp="1"/>
          </p:cNvSpPr>
          <p:nvPr>
            <p:ph type="dt" sz="half" idx="10"/>
          </p:nvPr>
        </p:nvSpPr>
        <p:spPr/>
        <p:txBody>
          <a:bodyPr/>
          <a:lstStyle/>
          <a:p>
            <a:r>
              <a:rPr kumimoji="1" lang="en-US" altLang="ja-JP"/>
              <a:t>©2020-2021 IPA, Japan</a:t>
            </a:r>
            <a:endParaRPr kumimoji="1" lang="ja-JP" altLang="en-US" dirty="0"/>
          </a:p>
        </p:txBody>
      </p:sp>
    </p:spTree>
    <p:extLst>
      <p:ext uri="{BB962C8B-B14F-4D97-AF65-F5344CB8AC3E}">
        <p14:creationId xmlns:p14="http://schemas.microsoft.com/office/powerpoint/2010/main" val="41826730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3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180000"/>
            <a:ext cx="7560000" cy="612000"/>
          </a:xfrm>
        </p:spPr>
        <p:txBody>
          <a:bodyPr>
            <a:noAutofit/>
          </a:bodyPr>
          <a:lstStyle>
            <a:lvl1pPr>
              <a:defRPr sz="3200" b="0"/>
            </a:lvl1pPr>
          </a:lstStyle>
          <a:p>
            <a:r>
              <a:rPr lang="ja-JP" altLang="en-US" dirty="0"/>
              <a:t>マスタ タイトルの書式設定</a:t>
            </a:r>
          </a:p>
        </p:txBody>
      </p:sp>
      <p:sp>
        <p:nvSpPr>
          <p:cNvPr id="7" name="正方形/長方形 6">
            <a:extLst>
              <a:ext uri="{FF2B5EF4-FFF2-40B4-BE49-F238E27FC236}">
                <a16:creationId xmlns:a16="http://schemas.microsoft.com/office/drawing/2014/main" id="{13DD2A34-AB75-4664-A578-45522948D45D}"/>
              </a:ext>
            </a:extLst>
          </p:cNvPr>
          <p:cNvSpPr/>
          <p:nvPr userDrawn="1"/>
        </p:nvSpPr>
        <p:spPr>
          <a:xfrm>
            <a:off x="125050" y="887285"/>
            <a:ext cx="8515350" cy="44006"/>
          </a:xfrm>
          <a:prstGeom prst="rect">
            <a:avLst/>
          </a:prstGeom>
          <a:gradFill flip="none" rotWithShape="1">
            <a:gsLst>
              <a:gs pos="0">
                <a:schemeClr val="bg1">
                  <a:lumMod val="85000"/>
                </a:schemeClr>
              </a:gs>
              <a:gs pos="48000">
                <a:schemeClr val="bg1">
                  <a:lumMod val="95000"/>
                </a:schemeClr>
              </a:gs>
              <a:gs pos="100000">
                <a:schemeClr val="bg1"/>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 name="Slide Number Placeholder 5">
            <a:extLst>
              <a:ext uri="{FF2B5EF4-FFF2-40B4-BE49-F238E27FC236}">
                <a16:creationId xmlns:a16="http://schemas.microsoft.com/office/drawing/2014/main" id="{97176049-DA7D-46E3-983E-7D6E20CC7FE7}"/>
              </a:ext>
            </a:extLst>
          </p:cNvPr>
          <p:cNvSpPr>
            <a:spLocks noGrp="1"/>
          </p:cNvSpPr>
          <p:nvPr>
            <p:ph type="sldNum" sz="quarter" idx="12"/>
          </p:nvPr>
        </p:nvSpPr>
        <p:spPr>
          <a:xfrm>
            <a:off x="8640000" y="6480000"/>
            <a:ext cx="468000" cy="360000"/>
          </a:xfrm>
          <a:prstGeom prst="rect">
            <a:avLst/>
          </a:prstGeom>
        </p:spPr>
        <p:txBody>
          <a:bodyPr anchor="ctr"/>
          <a:lstStyle>
            <a:lvl1pPr algn="ctr">
              <a:defRPr>
                <a:solidFill>
                  <a:schemeClr val="tx1"/>
                </a:solidFill>
              </a:defRPr>
            </a:lvl1pPr>
          </a:lstStyle>
          <a:p>
            <a:fld id="{ADEB7F7A-3BE6-4FB0-8192-DE0313903FF1}" type="slidenum">
              <a:rPr kumimoji="1" lang="ja-JP" altLang="en-US" smtClean="0"/>
              <a:pPr/>
              <a:t>‹#›</a:t>
            </a:fld>
            <a:endParaRPr kumimoji="1" lang="ja-JP" altLang="en-US" dirty="0"/>
          </a:p>
        </p:txBody>
      </p:sp>
      <p:pic>
        <p:nvPicPr>
          <p:cNvPr id="9" name="Picture 4" descr="C:\Users\ms-hito\Documents\★広報業務\7_IPAロゴ\2014年5月_Webサイト用ロゴ作成\20140616_ポータルへアップ\IPA_logotype-4CPOJI.png">
            <a:extLst>
              <a:ext uri="{FF2B5EF4-FFF2-40B4-BE49-F238E27FC236}">
                <a16:creationId xmlns:a16="http://schemas.microsoft.com/office/drawing/2014/main" id="{4DD8A58C-F372-4CBA-A735-D971AF12062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76239" y="151704"/>
            <a:ext cx="734806" cy="53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ー 3">
            <a:extLst>
              <a:ext uri="{FF2B5EF4-FFF2-40B4-BE49-F238E27FC236}">
                <a16:creationId xmlns:a16="http://schemas.microsoft.com/office/drawing/2014/main" id="{6013DA02-D5F5-4426-BF83-BD0F9BF6DEDC}"/>
              </a:ext>
            </a:extLst>
          </p:cNvPr>
          <p:cNvSpPr>
            <a:spLocks noGrp="1"/>
          </p:cNvSpPr>
          <p:nvPr>
            <p:ph type="dt" sz="half" idx="13"/>
          </p:nvPr>
        </p:nvSpPr>
        <p:spPr>
          <a:xfrm>
            <a:off x="0" y="6588000"/>
            <a:ext cx="1800000" cy="252000"/>
          </a:xfrm>
        </p:spPr>
        <p:txBody>
          <a:bodyPr/>
          <a:lstStyle>
            <a:lvl1pPr algn="ctr">
              <a:defRPr sz="1000">
                <a:solidFill>
                  <a:schemeClr val="tx1"/>
                </a:solidFill>
              </a:defRPr>
            </a:lvl1pPr>
          </a:lstStyle>
          <a:p>
            <a:r>
              <a:rPr kumimoji="1" lang="en-US" altLang="ja-JP">
                <a:latin typeface="+mn-ea"/>
              </a:rPr>
              <a:t>©2020-2021 IPA, Japan</a:t>
            </a:r>
            <a:endParaRPr kumimoji="1" lang="ja-JP" altLang="en-US" dirty="0">
              <a:latin typeface="+mn-ea"/>
            </a:endParaRPr>
          </a:p>
        </p:txBody>
      </p:sp>
      <p:sp>
        <p:nvSpPr>
          <p:cNvPr id="10" name="正方形/長方形 9">
            <a:extLst>
              <a:ext uri="{FF2B5EF4-FFF2-40B4-BE49-F238E27FC236}">
                <a16:creationId xmlns:a16="http://schemas.microsoft.com/office/drawing/2014/main" id="{0B8E64E6-AAA1-45BA-B5C6-B39AE13B148B}"/>
              </a:ext>
            </a:extLst>
          </p:cNvPr>
          <p:cNvSpPr/>
          <p:nvPr userDrawn="1"/>
        </p:nvSpPr>
        <p:spPr>
          <a:xfrm>
            <a:off x="3420000" y="6588000"/>
            <a:ext cx="2520000" cy="252000"/>
          </a:xfrm>
          <a:prstGeom prst="rect">
            <a:avLst/>
          </a:prstGeom>
        </p:spPr>
        <p:txBody>
          <a:bodyPr wrap="none" anchor="ctr">
            <a:spAutoFit/>
          </a:bodyPr>
          <a:lstStyle/>
          <a:p>
            <a:pPr algn="ctr"/>
            <a:r>
              <a:rPr lang="en-US" altLang="ja-JP" sz="1000" dirty="0"/>
              <a:t>2021-10-11</a:t>
            </a:r>
            <a:r>
              <a:rPr lang="ja-JP" altLang="en-US" sz="1000" dirty="0"/>
              <a:t> </a:t>
            </a:r>
            <a:r>
              <a:rPr lang="en-US" altLang="ja-JP" sz="1000" dirty="0"/>
              <a:t>IPA</a:t>
            </a:r>
            <a:r>
              <a:rPr lang="ja-JP" altLang="en-US" sz="1000" dirty="0"/>
              <a:t>デジタルシンポジウム</a:t>
            </a:r>
          </a:p>
        </p:txBody>
      </p:sp>
    </p:spTree>
    <p:extLst>
      <p:ext uri="{BB962C8B-B14F-4D97-AF65-F5344CB8AC3E}">
        <p14:creationId xmlns:p14="http://schemas.microsoft.com/office/powerpoint/2010/main" val="348357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5" name="Rectangle 7"/>
          <p:cNvSpPr>
            <a:spLocks noGrp="1" noChangeArrowheads="1"/>
          </p:cNvSpPr>
          <p:nvPr>
            <p:ph type="sldNum" sz="quarter" idx="12"/>
          </p:nvPr>
        </p:nvSpPr>
        <p:spPr>
          <a:xfrm>
            <a:off x="8515350" y="6575767"/>
            <a:ext cx="611560" cy="287337"/>
          </a:xfrm>
          <a:prstGeom prst="rect">
            <a:avLst/>
          </a:prstGeom>
          <a:ln/>
        </p:spPr>
        <p:txBody>
          <a:bodyPr/>
          <a:lstStyle>
            <a:lvl1pPr algn="ctr">
              <a:defRPr>
                <a:solidFill>
                  <a:schemeClr val="accent3">
                    <a:lumMod val="40000"/>
                    <a:lumOff val="60000"/>
                  </a:schemeClr>
                </a:solidFill>
              </a:defRPr>
            </a:lvl1pPr>
          </a:lstStyle>
          <a:p>
            <a:pPr>
              <a:defRPr/>
            </a:pPr>
            <a:fld id="{66467816-E947-4D0E-8BDB-75C050E7191D}" type="slidenum">
              <a:rPr lang="en-US" altLang="ja-JP" smtClean="0"/>
              <a:pPr>
                <a:defRPr/>
              </a:pPr>
              <a:t>‹#›</a:t>
            </a:fld>
            <a:endParaRPr lang="en-US" altLang="ja-JP" dirty="0"/>
          </a:p>
        </p:txBody>
      </p:sp>
      <p:sp>
        <p:nvSpPr>
          <p:cNvPr id="6" name="テキスト ボックス 5">
            <a:extLst>
              <a:ext uri="{FF2B5EF4-FFF2-40B4-BE49-F238E27FC236}">
                <a16:creationId xmlns:a16="http://schemas.microsoft.com/office/drawing/2014/main" id="{7D6D5876-8532-43D5-B9B6-DBD60BD16034}"/>
              </a:ext>
            </a:extLst>
          </p:cNvPr>
          <p:cNvSpPr txBox="1"/>
          <p:nvPr userDrawn="1"/>
        </p:nvSpPr>
        <p:spPr>
          <a:xfrm>
            <a:off x="137680" y="6513494"/>
            <a:ext cx="1521122" cy="276999"/>
          </a:xfrm>
          <a:prstGeom prst="rect">
            <a:avLst/>
          </a:prstGeom>
          <a:noFill/>
        </p:spPr>
        <p:txBody>
          <a:bodyPr wrap="none" rtlCol="0">
            <a:spAutoFit/>
          </a:bodyPr>
          <a:lstStyle/>
          <a:p>
            <a:r>
              <a:rPr kumimoji="1" lang="en-US" altLang="ja-JP" sz="1200" dirty="0">
                <a:latin typeface="+mn-ea"/>
                <a:ea typeface="+mn-ea"/>
              </a:rPr>
              <a:t>©2021 </a:t>
            </a:r>
            <a:r>
              <a:rPr kumimoji="1" lang="en-US" altLang="ja-JP" sz="1200" dirty="0" err="1">
                <a:latin typeface="+mn-ea"/>
                <a:ea typeface="+mn-ea"/>
              </a:rPr>
              <a:t>IPA,Japan</a:t>
            </a:r>
            <a:endParaRPr kumimoji="1" lang="ja-JP" altLang="en-US" sz="1200" dirty="0">
              <a:latin typeface="+mn-ea"/>
              <a:ea typeface="+mn-ea"/>
            </a:endParaRPr>
          </a:p>
        </p:txBody>
      </p:sp>
    </p:spTree>
    <p:extLst>
      <p:ext uri="{BB962C8B-B14F-4D97-AF65-F5344CB8AC3E}">
        <p14:creationId xmlns:p14="http://schemas.microsoft.com/office/powerpoint/2010/main" val="242262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3" name="タイトル 2"/>
          <p:cNvSpPr>
            <a:spLocks noGrp="1"/>
          </p:cNvSpPr>
          <p:nvPr>
            <p:ph type="title"/>
          </p:nvPr>
        </p:nvSpPr>
        <p:spPr>
          <a:xfrm>
            <a:off x="398769" y="108000"/>
            <a:ext cx="6978462" cy="576000"/>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19671011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コンテンツ">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28825B43-0795-49B2-9080-B20E4938F21F}"/>
              </a:ext>
            </a:extLst>
          </p:cNvPr>
          <p:cNvSpPr>
            <a:spLocks noGrp="1" noChangeArrowheads="1"/>
          </p:cNvSpPr>
          <p:nvPr>
            <p:ph type="title"/>
          </p:nvPr>
        </p:nvSpPr>
        <p:spPr bwMode="auto">
          <a:xfrm>
            <a:off x="468313" y="44450"/>
            <a:ext cx="7347219"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8" name="Rectangle 4">
            <a:extLst>
              <a:ext uri="{FF2B5EF4-FFF2-40B4-BE49-F238E27FC236}">
                <a16:creationId xmlns:a16="http://schemas.microsoft.com/office/drawing/2014/main" id="{66AB3EC3-7E58-4F6B-890A-2C4C0F886A49}"/>
              </a:ext>
            </a:extLst>
          </p:cNvPr>
          <p:cNvSpPr>
            <a:spLocks noGrp="1" noChangeArrowheads="1"/>
          </p:cNvSpPr>
          <p:nvPr>
            <p:ph idx="1"/>
          </p:nvPr>
        </p:nvSpPr>
        <p:spPr bwMode="auto">
          <a:xfrm>
            <a:off x="468313" y="1341438"/>
            <a:ext cx="8424862"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8200478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36023"/>
            <a:ext cx="7886700" cy="85466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060123"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©2020-2021 IPA, Japan</a:t>
            </a:r>
            <a:endParaRPr kumimoji="1" lang="ja-JP" altLang="en-US" dirty="0"/>
          </a:p>
        </p:txBody>
      </p:sp>
      <p:sp>
        <p:nvSpPr>
          <p:cNvPr id="6" name="Slide Number Placeholder 5">
            <a:extLst>
              <a:ext uri="{FF2B5EF4-FFF2-40B4-BE49-F238E27FC236}">
                <a16:creationId xmlns:a16="http://schemas.microsoft.com/office/drawing/2014/main" id="{224BC48C-AF67-46A7-B5D4-CD853D09A426}"/>
              </a:ext>
            </a:extLst>
          </p:cNvPr>
          <p:cNvSpPr>
            <a:spLocks noGrp="1"/>
          </p:cNvSpPr>
          <p:nvPr>
            <p:ph type="sldNum" sz="quarter" idx="4"/>
          </p:nvPr>
        </p:nvSpPr>
        <p:spPr>
          <a:xfrm>
            <a:off x="8640000" y="6480000"/>
            <a:ext cx="468000" cy="360000"/>
          </a:xfrm>
          <a:prstGeom prst="rect">
            <a:avLst/>
          </a:prstGeom>
        </p:spPr>
        <p:txBody>
          <a:bodyPr anchor="ctr"/>
          <a:lstStyle>
            <a:lvl1pPr algn="ctr">
              <a:defRPr>
                <a:solidFill>
                  <a:schemeClr val="tx1"/>
                </a:solidFill>
              </a:defRPr>
            </a:lvl1pPr>
          </a:lstStyle>
          <a:p>
            <a:fld id="{ADEB7F7A-3BE6-4FB0-8192-DE0313903FF1}" type="slidenum">
              <a:rPr kumimoji="1" lang="ja-JP" altLang="en-US" smtClean="0"/>
              <a:pPr/>
              <a:t>‹#›</a:t>
            </a:fld>
            <a:endParaRPr kumimoji="1" lang="ja-JP" altLang="en-US" dirty="0"/>
          </a:p>
        </p:txBody>
      </p:sp>
    </p:spTree>
    <p:extLst>
      <p:ext uri="{BB962C8B-B14F-4D97-AF65-F5344CB8AC3E}">
        <p14:creationId xmlns:p14="http://schemas.microsoft.com/office/powerpoint/2010/main" val="4091490833"/>
      </p:ext>
    </p:extLst>
  </p:cSld>
  <p:clrMap bg1="lt1" tx1="dk1" bg2="lt2" tx2="dk2" accent1="accent1" accent2="accent2" accent3="accent3" accent4="accent4" accent5="accent5" accent6="accent6" hlink="hlink" folHlink="folHlink"/>
  <p:sldLayoutIdLst>
    <p:sldLayoutId id="2147483687" r:id="rId1"/>
    <p:sldLayoutId id="2147483689" r:id="rId2"/>
    <p:sldLayoutId id="2147483691" r:id="rId3"/>
    <p:sldLayoutId id="2147483692" r:id="rId4"/>
    <p:sldLayoutId id="2147483693" r:id="rId5"/>
  </p:sldLayoutIdLst>
  <p:hf hdr="0" ftr="0"/>
  <p:txStyles>
    <p:titleStyle>
      <a:lvl1pPr algn="l" defTabSz="914400" rtl="0" eaLnBrk="1" latinLnBrk="0" hangingPunct="1">
        <a:lnSpc>
          <a:spcPct val="90000"/>
        </a:lnSpc>
        <a:spcBef>
          <a:spcPct val="0"/>
        </a:spcBef>
        <a:buNone/>
        <a:defRPr kumimoji="1" sz="36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ipa.go.jp/jinzai/itss/itssplus.html#section1-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pa.go.jp/jinzai/itss/itssplus.html#section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510F158-56C5-4503-998C-2769D269E6B6}"/>
              </a:ext>
            </a:extLst>
          </p:cNvPr>
          <p:cNvSpPr>
            <a:spLocks noGrp="1"/>
          </p:cNvSpPr>
          <p:nvPr>
            <p:ph type="ctrTitle"/>
          </p:nvPr>
        </p:nvSpPr>
        <p:spPr>
          <a:xfrm>
            <a:off x="612000" y="1260000"/>
            <a:ext cx="7920000" cy="2160000"/>
          </a:xfrm>
        </p:spPr>
        <p:txBody>
          <a:bodyPr anchor="ctr">
            <a:normAutofit/>
          </a:bodyPr>
          <a:lstStyle/>
          <a:p>
            <a:r>
              <a:rPr lang="ja-JP" altLang="en-US" b="1" dirty="0">
                <a:latin typeface="HGP創英角ﾎﾟｯﾌﾟ体" panose="040B0A00000000000000" pitchFamily="50" charset="-128"/>
                <a:ea typeface="HGP創英角ﾎﾟｯﾌﾟ体" panose="040B0A00000000000000" pitchFamily="50" charset="-128"/>
              </a:rPr>
              <a:t>アジャイル開発向けモデル取引・契約書</a:t>
            </a:r>
            <a:br>
              <a:rPr lang="ja-JP" altLang="en-US" b="1" dirty="0">
                <a:latin typeface="HGP創英角ﾎﾟｯﾌﾟ体" panose="040B0A00000000000000" pitchFamily="50" charset="-128"/>
                <a:ea typeface="HGP創英角ﾎﾟｯﾌﾟ体" panose="040B0A00000000000000" pitchFamily="50" charset="-128"/>
              </a:rPr>
            </a:br>
            <a:br>
              <a:rPr lang="ja-JP" altLang="en-US" b="1" dirty="0">
                <a:latin typeface="HGP創英角ﾎﾟｯﾌﾟ体" panose="040B0A00000000000000" pitchFamily="50" charset="-128"/>
                <a:ea typeface="HGP創英角ﾎﾟｯﾌﾟ体" panose="040B0A00000000000000" pitchFamily="50" charset="-128"/>
              </a:rPr>
            </a:br>
            <a:r>
              <a:rPr lang="ja-JP" altLang="en-US" sz="2400" dirty="0">
                <a:latin typeface="+mj-ea"/>
                <a:ea typeface="+mj-ea"/>
              </a:rPr>
              <a:t>～受発注者が協調したアジャイル開発で</a:t>
            </a:r>
            <a:r>
              <a:rPr lang="en-US" altLang="ja-JP" sz="2400" dirty="0">
                <a:latin typeface="+mj-ea"/>
                <a:ea typeface="+mj-ea"/>
              </a:rPr>
              <a:t>DX</a:t>
            </a:r>
            <a:r>
              <a:rPr lang="ja-JP" altLang="en-US" sz="2400" dirty="0">
                <a:latin typeface="+mj-ea"/>
                <a:ea typeface="+mj-ea"/>
              </a:rPr>
              <a:t>推進～</a:t>
            </a:r>
            <a:endParaRPr kumimoji="1" lang="ja-JP" altLang="en-US" sz="2400" dirty="0">
              <a:latin typeface="+mj-ea"/>
              <a:ea typeface="+mj-ea"/>
            </a:endParaRPr>
          </a:p>
        </p:txBody>
      </p:sp>
      <p:sp>
        <p:nvSpPr>
          <p:cNvPr id="10" name="サブタイトル 2">
            <a:extLst>
              <a:ext uri="{FF2B5EF4-FFF2-40B4-BE49-F238E27FC236}">
                <a16:creationId xmlns:a16="http://schemas.microsoft.com/office/drawing/2014/main" id="{3E2C6B15-D1A3-4C7C-ADF8-8D455E12F6CA}"/>
              </a:ext>
            </a:extLst>
          </p:cNvPr>
          <p:cNvSpPr>
            <a:spLocks noGrp="1"/>
          </p:cNvSpPr>
          <p:nvPr>
            <p:ph type="subTitle" idx="1"/>
          </p:nvPr>
        </p:nvSpPr>
        <p:spPr>
          <a:xfrm>
            <a:off x="1143000" y="5195454"/>
            <a:ext cx="6858000" cy="1257299"/>
          </a:xfrm>
        </p:spPr>
        <p:txBody>
          <a:bodyPr anchor="ctr">
            <a:noAutofit/>
          </a:bodyPr>
          <a:lstStyle/>
          <a:p>
            <a:pPr>
              <a:defRPr/>
            </a:pPr>
            <a:r>
              <a:rPr lang="ja-JP" altLang="en-US" dirty="0">
                <a:cs typeface="Meiryo UI" panose="020B0604030504040204" pitchFamily="50" charset="-128"/>
              </a:rPr>
              <a:t>独立行政法人情報処理推進機構（</a:t>
            </a:r>
            <a:r>
              <a:rPr lang="en-US" altLang="ja-JP" dirty="0">
                <a:cs typeface="Meiryo UI" panose="020B0604030504040204" pitchFamily="50" charset="-128"/>
              </a:rPr>
              <a:t>IPA</a:t>
            </a:r>
            <a:r>
              <a:rPr lang="ja-JP" altLang="en-US" dirty="0">
                <a:cs typeface="Meiryo UI" panose="020B0604030504040204" pitchFamily="50" charset="-128"/>
              </a:rPr>
              <a:t>）</a:t>
            </a:r>
            <a:endParaRPr lang="en-US" altLang="ja-JP" dirty="0">
              <a:cs typeface="Meiryo UI" panose="020B0604030504040204" pitchFamily="50" charset="-128"/>
            </a:endParaRPr>
          </a:p>
          <a:p>
            <a:pPr>
              <a:defRPr/>
            </a:pPr>
            <a:r>
              <a:rPr lang="en-US" altLang="ja-JP" dirty="0">
                <a:cs typeface="Meiryo UI" panose="020B0604030504040204" pitchFamily="50" charset="-128"/>
              </a:rPr>
              <a:t> </a:t>
            </a:r>
            <a:r>
              <a:rPr lang="ja-JP" altLang="en-US" dirty="0">
                <a:cs typeface="Meiryo UI" panose="020B0604030504040204" pitchFamily="50" charset="-128"/>
              </a:rPr>
              <a:t>社会基盤センター</a:t>
            </a:r>
            <a:endParaRPr lang="en-US" altLang="ja-JP" dirty="0">
              <a:cs typeface="Meiryo UI" panose="020B0604030504040204" pitchFamily="50" charset="-128"/>
            </a:endParaRPr>
          </a:p>
          <a:p>
            <a:pPr lvl="0">
              <a:buClr>
                <a:srgbClr val="339966"/>
              </a:buClr>
            </a:pPr>
            <a:r>
              <a:rPr lang="ja-JP" altLang="en-US" dirty="0">
                <a:cs typeface="Meiryo UI" panose="020B0604030504040204" pitchFamily="50" charset="-128"/>
              </a:rPr>
              <a:t>山下　博之</a:t>
            </a:r>
          </a:p>
        </p:txBody>
      </p:sp>
      <p:sp>
        <p:nvSpPr>
          <p:cNvPr id="2" name="テキスト ボックス 1">
            <a:extLst>
              <a:ext uri="{FF2B5EF4-FFF2-40B4-BE49-F238E27FC236}">
                <a16:creationId xmlns:a16="http://schemas.microsoft.com/office/drawing/2014/main" id="{C47FFC32-B176-4085-80E2-A30DD7FD8A6B}"/>
              </a:ext>
            </a:extLst>
          </p:cNvPr>
          <p:cNvSpPr txBox="1"/>
          <p:nvPr/>
        </p:nvSpPr>
        <p:spPr>
          <a:xfrm>
            <a:off x="2910462" y="3966057"/>
            <a:ext cx="3179076" cy="707886"/>
          </a:xfrm>
          <a:prstGeom prst="rect">
            <a:avLst/>
          </a:prstGeom>
          <a:noFill/>
        </p:spPr>
        <p:txBody>
          <a:bodyPr wrap="none" rtlCol="0" anchor="ctr">
            <a:spAutoFit/>
          </a:bodyPr>
          <a:lstStyle/>
          <a:p>
            <a:pPr algn="ctr"/>
            <a:r>
              <a:rPr kumimoji="1" lang="en-US" altLang="ja-JP" sz="2000" dirty="0">
                <a:solidFill>
                  <a:srgbClr val="3333FF"/>
                </a:solidFill>
                <a:latin typeface="+mj-ea"/>
                <a:ea typeface="+mj-ea"/>
              </a:rPr>
              <a:t>2021</a:t>
            </a:r>
            <a:r>
              <a:rPr kumimoji="1" lang="ja-JP" altLang="en-US" sz="2000" dirty="0">
                <a:solidFill>
                  <a:srgbClr val="3333FF"/>
                </a:solidFill>
                <a:latin typeface="+mj-ea"/>
                <a:ea typeface="+mj-ea"/>
              </a:rPr>
              <a:t>年</a:t>
            </a:r>
            <a:r>
              <a:rPr kumimoji="1" lang="en-US" altLang="ja-JP" sz="2000" dirty="0">
                <a:solidFill>
                  <a:srgbClr val="3333FF"/>
                </a:solidFill>
                <a:latin typeface="+mj-ea"/>
                <a:ea typeface="+mj-ea"/>
              </a:rPr>
              <a:t>10</a:t>
            </a:r>
            <a:r>
              <a:rPr kumimoji="1" lang="ja-JP" altLang="en-US" sz="2000" dirty="0">
                <a:solidFill>
                  <a:srgbClr val="3333FF"/>
                </a:solidFill>
                <a:latin typeface="+mj-ea"/>
                <a:ea typeface="+mj-ea"/>
              </a:rPr>
              <a:t>月</a:t>
            </a:r>
            <a:r>
              <a:rPr kumimoji="1" lang="en-US" altLang="ja-JP" sz="2000" dirty="0">
                <a:solidFill>
                  <a:srgbClr val="3333FF"/>
                </a:solidFill>
                <a:latin typeface="+mj-ea"/>
                <a:ea typeface="+mj-ea"/>
              </a:rPr>
              <a:t>11</a:t>
            </a:r>
            <a:r>
              <a:rPr kumimoji="1" lang="ja-JP" altLang="en-US" sz="2000" dirty="0">
                <a:solidFill>
                  <a:srgbClr val="3333FF"/>
                </a:solidFill>
                <a:latin typeface="+mj-ea"/>
                <a:ea typeface="+mj-ea"/>
              </a:rPr>
              <a:t>日</a:t>
            </a:r>
          </a:p>
          <a:p>
            <a:pPr algn="ctr"/>
            <a:r>
              <a:rPr kumimoji="1" lang="en-US" altLang="ja-JP" sz="2000" dirty="0">
                <a:solidFill>
                  <a:srgbClr val="3333FF"/>
                </a:solidFill>
                <a:latin typeface="+mj-ea"/>
                <a:ea typeface="+mj-ea"/>
              </a:rPr>
              <a:t>IPA</a:t>
            </a:r>
            <a:r>
              <a:rPr kumimoji="1" lang="ja-JP" altLang="en-US" sz="2000" dirty="0">
                <a:solidFill>
                  <a:srgbClr val="3333FF"/>
                </a:solidFill>
                <a:latin typeface="+mj-ea"/>
                <a:ea typeface="+mj-ea"/>
              </a:rPr>
              <a:t>デジタルシンポジウム</a:t>
            </a:r>
          </a:p>
        </p:txBody>
      </p:sp>
    </p:spTree>
    <p:extLst>
      <p:ext uri="{BB962C8B-B14F-4D97-AF65-F5344CB8AC3E}">
        <p14:creationId xmlns:p14="http://schemas.microsoft.com/office/powerpoint/2010/main" val="318037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kumimoji="1" lang="ja-JP" altLang="en-US" dirty="0"/>
              <a:t>契約書のひな型（本文）</a:t>
            </a:r>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10</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3E985A9C-2DEE-4044-8663-8A9834F8B77E}"/>
              </a:ext>
            </a:extLst>
          </p:cNvPr>
          <p:cNvSpPr/>
          <p:nvPr/>
        </p:nvSpPr>
        <p:spPr>
          <a:xfrm>
            <a:off x="360000" y="1620000"/>
            <a:ext cx="3780000" cy="3170099"/>
          </a:xfrm>
          <a:prstGeom prst="rect">
            <a:avLst/>
          </a:prstGeom>
        </p:spPr>
        <p:txBody>
          <a:bodyPr wrap="square">
            <a:spAutoFit/>
          </a:bodyPr>
          <a:lstStyle/>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条（目的）</a:t>
            </a:r>
          </a:p>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条（アジャイル開発方式）</a:t>
            </a:r>
            <a:endParaRPr lang="en-US" altLang="ja-JP" sz="2000" dirty="0">
              <a:latin typeface="メイリオ" panose="020B0604030504040204" pitchFamily="50" charset="-128"/>
              <a:ea typeface="メイリオ" panose="020B0604030504040204" pitchFamily="50" charset="-128"/>
            </a:endParaRPr>
          </a:p>
          <a:p>
            <a:pPr>
              <a:spcBef>
                <a:spcPts val="300"/>
              </a:spcBef>
            </a:pPr>
            <a:r>
              <a:rPr lang="zh-CN" altLang="en-US" sz="2000" dirty="0">
                <a:latin typeface="メイリオ" panose="020B0604030504040204" pitchFamily="50" charset="-128"/>
                <a:ea typeface="メイリオ" panose="020B0604030504040204" pitchFamily="50" charset="-128"/>
              </a:rPr>
              <a:t>第</a:t>
            </a:r>
            <a:r>
              <a:rPr lang="en-US" altLang="zh-CN" sz="2000" dirty="0">
                <a:latin typeface="メイリオ" panose="020B0604030504040204" pitchFamily="50" charset="-128"/>
                <a:ea typeface="メイリオ" panose="020B0604030504040204" pitchFamily="50" charset="-128"/>
              </a:rPr>
              <a:t>3</a:t>
            </a:r>
            <a:r>
              <a:rPr lang="zh-CN" altLang="en-US" sz="2000" dirty="0">
                <a:latin typeface="メイリオ" panose="020B0604030504040204" pitchFamily="50" charset="-128"/>
                <a:ea typeface="メイリオ" panose="020B0604030504040204" pitchFamily="50" charset="-128"/>
              </a:rPr>
              <a:t>条（体制）</a:t>
            </a:r>
            <a:endParaRPr lang="en-US" altLang="zh-CN" sz="2000" dirty="0">
              <a:latin typeface="メイリオ" panose="020B0604030504040204" pitchFamily="50" charset="-128"/>
              <a:ea typeface="メイリオ" panose="020B0604030504040204" pitchFamily="50" charset="-128"/>
            </a:endParaRPr>
          </a:p>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4</a:t>
            </a:r>
            <a:r>
              <a:rPr lang="ja-JP" altLang="en-US" sz="2000" dirty="0">
                <a:latin typeface="メイリオ" panose="020B0604030504040204" pitchFamily="50" charset="-128"/>
                <a:ea typeface="メイリオ" panose="020B0604030504040204" pitchFamily="50" charset="-128"/>
              </a:rPr>
              <a:t>条（発注者の義務）</a:t>
            </a:r>
          </a:p>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条（受注者の義務）</a:t>
            </a:r>
          </a:p>
          <a:p>
            <a:pPr>
              <a:spcBef>
                <a:spcPts val="300"/>
              </a:spcBef>
            </a:pPr>
            <a:r>
              <a:rPr lang="zh-CN" altLang="en-US" sz="2000" dirty="0">
                <a:latin typeface="メイリオ" panose="020B0604030504040204" pitchFamily="50" charset="-128"/>
                <a:ea typeface="メイリオ" panose="020B0604030504040204" pitchFamily="50" charset="-128"/>
              </a:rPr>
              <a:t>第</a:t>
            </a:r>
            <a:r>
              <a:rPr lang="en-US" altLang="zh-CN" sz="2000" dirty="0">
                <a:latin typeface="メイリオ" panose="020B0604030504040204" pitchFamily="50" charset="-128"/>
                <a:ea typeface="メイリオ" panose="020B0604030504040204" pitchFamily="50" charset="-128"/>
              </a:rPr>
              <a:t>6</a:t>
            </a:r>
            <a:r>
              <a:rPr lang="zh-CN" altLang="en-US" sz="2000" dirty="0">
                <a:latin typeface="メイリオ" panose="020B0604030504040204" pitchFamily="50" charset="-128"/>
                <a:ea typeface="メイリオ" panose="020B0604030504040204" pitchFamily="50" charset="-128"/>
              </a:rPr>
              <a:t>条（変更管理）</a:t>
            </a:r>
            <a:endParaRPr lang="en-US" altLang="zh-CN" sz="2000" dirty="0">
              <a:latin typeface="メイリオ" panose="020B0604030504040204" pitchFamily="50" charset="-128"/>
              <a:ea typeface="メイリオ" panose="020B0604030504040204" pitchFamily="50" charset="-128"/>
            </a:endParaRPr>
          </a:p>
          <a:p>
            <a:pPr>
              <a:spcBef>
                <a:spcPts val="300"/>
              </a:spcBef>
            </a:pPr>
            <a:r>
              <a:rPr lang="zh-TW" altLang="en-US" sz="2000" dirty="0">
                <a:latin typeface="メイリオ" panose="020B0604030504040204" pitchFamily="50" charset="-128"/>
                <a:ea typeface="メイリオ" panose="020B0604030504040204" pitchFamily="50" charset="-128"/>
              </a:rPr>
              <a:t>第</a:t>
            </a:r>
            <a:r>
              <a:rPr lang="en-US" altLang="zh-TW" sz="2000" dirty="0">
                <a:latin typeface="メイリオ" panose="020B0604030504040204" pitchFamily="50" charset="-128"/>
                <a:ea typeface="メイリオ" panose="020B0604030504040204" pitchFamily="50" charset="-128"/>
              </a:rPr>
              <a:t>7</a:t>
            </a:r>
            <a:r>
              <a:rPr lang="zh-TW" altLang="en-US" sz="2000" dirty="0">
                <a:latin typeface="メイリオ" panose="020B0604030504040204" pitchFamily="50" charset="-128"/>
                <a:ea typeface="メイリオ" panose="020B0604030504040204" pitchFamily="50" charset="-128"/>
              </a:rPr>
              <a:t>条（問題解消協議）</a:t>
            </a:r>
            <a:endParaRPr lang="ja-JP" altLang="en-US" sz="2000" dirty="0">
              <a:latin typeface="メイリオ" panose="020B0604030504040204" pitchFamily="50" charset="-128"/>
              <a:ea typeface="メイリオ" panose="020B0604030504040204" pitchFamily="50" charset="-128"/>
            </a:endParaRPr>
          </a:p>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8</a:t>
            </a:r>
            <a:r>
              <a:rPr lang="ja-JP" altLang="en-US" sz="2000" dirty="0">
                <a:latin typeface="メイリオ" panose="020B0604030504040204" pitchFamily="50" charset="-128"/>
                <a:ea typeface="メイリオ" panose="020B0604030504040204" pitchFamily="50" charset="-128"/>
              </a:rPr>
              <a:t>条（契約期間及び更新）</a:t>
            </a:r>
          </a:p>
          <a:p>
            <a:pPr>
              <a:spcBef>
                <a:spcPts val="300"/>
              </a:spcBef>
            </a:pPr>
            <a:r>
              <a:rPr lang="ja-JP" altLang="en-US" sz="2000" dirty="0">
                <a:latin typeface="メイリオ" panose="020B0604030504040204" pitchFamily="50" charset="-128"/>
                <a:ea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rPr>
              <a:t>9</a:t>
            </a:r>
            <a:r>
              <a:rPr lang="ja-JP" altLang="en-US" sz="2000" dirty="0">
                <a:latin typeface="メイリオ" panose="020B0604030504040204" pitchFamily="50" charset="-128"/>
                <a:ea typeface="メイリオ" panose="020B0604030504040204" pitchFamily="50" charset="-128"/>
              </a:rPr>
              <a:t>条（文書作成）</a:t>
            </a:r>
          </a:p>
        </p:txBody>
      </p:sp>
      <p:sp>
        <p:nvSpPr>
          <p:cNvPr id="6" name="正方形/長方形 5">
            <a:extLst>
              <a:ext uri="{FF2B5EF4-FFF2-40B4-BE49-F238E27FC236}">
                <a16:creationId xmlns:a16="http://schemas.microsoft.com/office/drawing/2014/main" id="{CB176A0E-E59A-47D6-87A6-A9C8A4360896}"/>
              </a:ext>
            </a:extLst>
          </p:cNvPr>
          <p:cNvSpPr/>
          <p:nvPr/>
        </p:nvSpPr>
        <p:spPr>
          <a:xfrm>
            <a:off x="4679999" y="1620000"/>
            <a:ext cx="4248000" cy="4855175"/>
          </a:xfrm>
          <a:prstGeom prst="rect">
            <a:avLst/>
          </a:prstGeom>
        </p:spPr>
        <p:txBody>
          <a:bodyPr wrap="square">
            <a:spAutoFit/>
          </a:bodyPr>
          <a:lstStyle/>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10</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条（実施業務の確認）</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11</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条（委託料及び支払方法）</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12</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条（発注者が受注者に提供する資料等及びその返還）</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13</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条（再委託）</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14</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条（秘密情報の取扱い）</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15</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条（個人情報の取扱い）</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16</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条（特許権等の帰属）</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17</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条（著作権の帰属）</a:t>
            </a:r>
            <a:endPar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endParaRP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18</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条（第三者ソフトウェアの利用）</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19</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FOSS</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の利用）</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ea typeface="メイリオ" panose="020B0604030504040204" pitchFamily="50" charset="-128"/>
              </a:rPr>
              <a:t>20</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条（知的財産権侵害の責任）</a:t>
            </a:r>
          </a:p>
          <a:p>
            <a:pPr marL="720000" indent="-720000">
              <a:spcBef>
                <a:spcPts val="300"/>
              </a:spcBef>
            </a:pPr>
            <a:r>
              <a:rPr lang="zh-TW"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zh-TW" sz="1600" dirty="0">
                <a:solidFill>
                  <a:schemeClr val="tx1">
                    <a:lumMod val="50000"/>
                    <a:lumOff val="50000"/>
                  </a:schemeClr>
                </a:solidFill>
                <a:latin typeface="メイリオ" panose="020B0604030504040204" pitchFamily="50" charset="-128"/>
                <a:ea typeface="メイリオ" panose="020B0604030504040204" pitchFamily="50" charset="-128"/>
              </a:rPr>
              <a:t>21</a:t>
            </a:r>
            <a:r>
              <a:rPr lang="zh-TW" altLang="en-US" sz="1600" dirty="0">
                <a:solidFill>
                  <a:schemeClr val="tx1">
                    <a:lumMod val="50000"/>
                    <a:lumOff val="50000"/>
                  </a:schemeClr>
                </a:solidFill>
                <a:latin typeface="メイリオ" panose="020B0604030504040204" pitchFamily="50" charset="-128"/>
                <a:ea typeface="メイリオ" panose="020B0604030504040204" pitchFamily="50" charset="-128"/>
              </a:rPr>
              <a:t>条（損害賠償）</a:t>
            </a:r>
            <a:endPar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endParaRPr>
          </a:p>
          <a:p>
            <a:pPr marL="720000" indent="-720000">
              <a:spcBef>
                <a:spcPts val="300"/>
              </a:spcBef>
            </a:pPr>
            <a:r>
              <a:rPr lang="zh-CN" altLang="en-US" sz="1600" dirty="0">
                <a:solidFill>
                  <a:schemeClr val="tx1">
                    <a:lumMod val="50000"/>
                    <a:lumOff val="50000"/>
                  </a:schemeClr>
                </a:solidFill>
                <a:latin typeface="メイリオ" panose="020B0604030504040204" pitchFamily="50" charset="-128"/>
                <a:ea typeface="メイリオ" panose="020B0604030504040204" pitchFamily="50" charset="-128"/>
              </a:rPr>
              <a:t>第</a:t>
            </a:r>
            <a:r>
              <a:rPr lang="en-US" altLang="zh-CN" sz="1600" dirty="0">
                <a:solidFill>
                  <a:schemeClr val="tx1">
                    <a:lumMod val="50000"/>
                    <a:lumOff val="50000"/>
                  </a:schemeClr>
                </a:solidFill>
                <a:latin typeface="メイリオ" panose="020B0604030504040204" pitchFamily="50" charset="-128"/>
                <a:ea typeface="メイリオ" panose="020B0604030504040204" pitchFamily="50" charset="-128"/>
              </a:rPr>
              <a:t>22</a:t>
            </a:r>
            <a:r>
              <a:rPr lang="zh-CN" altLang="en-US" sz="1600" dirty="0">
                <a:solidFill>
                  <a:schemeClr val="tx1">
                    <a:lumMod val="50000"/>
                    <a:lumOff val="50000"/>
                  </a:schemeClr>
                </a:solidFill>
                <a:latin typeface="メイリオ" panose="020B0604030504040204" pitchFamily="50" charset="-128"/>
                <a:ea typeface="メイリオ" panose="020B0604030504040204" pitchFamily="50" charset="-128"/>
              </a:rPr>
              <a:t>条（解除）</a:t>
            </a:r>
            <a:endPar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endParaRP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rPr>
              <a:t>23</a:t>
            </a:r>
            <a:r>
              <a:rPr lang="ja-JP" altLang="en-US" sz="1600" dirty="0">
                <a:solidFill>
                  <a:schemeClr val="tx1">
                    <a:lumMod val="50000"/>
                    <a:lumOff val="50000"/>
                  </a:schemeClr>
                </a:solidFill>
                <a:latin typeface="メイリオ" panose="020B0604030504040204" pitchFamily="50" charset="-128"/>
              </a:rPr>
              <a:t>条（権利義務譲渡の禁止）</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rPr>
              <a:t>24</a:t>
            </a:r>
            <a:r>
              <a:rPr lang="ja-JP" altLang="en-US" sz="1600" dirty="0">
                <a:solidFill>
                  <a:schemeClr val="tx1">
                    <a:lumMod val="50000"/>
                    <a:lumOff val="50000"/>
                  </a:schemeClr>
                </a:solidFill>
                <a:latin typeface="メイリオ" panose="020B0604030504040204" pitchFamily="50" charset="-128"/>
              </a:rPr>
              <a:t>条（協議）</a:t>
            </a:r>
          </a:p>
          <a:p>
            <a:pPr marL="720000" indent="-720000">
              <a:spcBef>
                <a:spcPts val="300"/>
              </a:spcBef>
            </a:pPr>
            <a:r>
              <a:rPr lang="ja-JP" altLang="en-US" sz="1600" dirty="0">
                <a:solidFill>
                  <a:schemeClr val="tx1">
                    <a:lumMod val="50000"/>
                    <a:lumOff val="50000"/>
                  </a:schemeClr>
                </a:solidFill>
                <a:latin typeface="メイリオ" panose="020B0604030504040204" pitchFamily="50" charset="-128"/>
              </a:rPr>
              <a:t>第</a:t>
            </a:r>
            <a:r>
              <a:rPr lang="en-US" altLang="ja-JP" sz="1600" dirty="0">
                <a:solidFill>
                  <a:schemeClr val="tx1">
                    <a:lumMod val="50000"/>
                    <a:lumOff val="50000"/>
                  </a:schemeClr>
                </a:solidFill>
                <a:latin typeface="メイリオ" panose="020B0604030504040204" pitchFamily="50" charset="-128"/>
              </a:rPr>
              <a:t>25</a:t>
            </a:r>
            <a:r>
              <a:rPr lang="ja-JP" altLang="en-US" sz="1600" dirty="0">
                <a:solidFill>
                  <a:schemeClr val="tx1">
                    <a:lumMod val="50000"/>
                    <a:lumOff val="50000"/>
                  </a:schemeClr>
                </a:solidFill>
                <a:latin typeface="メイリオ" panose="020B0604030504040204" pitchFamily="50" charset="-128"/>
              </a:rPr>
              <a:t>条（和解による紛争解決・合意管轄）</a:t>
            </a:r>
            <a:endPar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55D4DE1-5CD2-41E5-B04A-0AFD96E29B99}"/>
              </a:ext>
            </a:extLst>
          </p:cNvPr>
          <p:cNvSpPr txBox="1"/>
          <p:nvPr/>
        </p:nvSpPr>
        <p:spPr>
          <a:xfrm>
            <a:off x="360000" y="1080000"/>
            <a:ext cx="3518912" cy="400110"/>
          </a:xfrm>
          <a:prstGeom prst="rect">
            <a:avLst/>
          </a:prstGeom>
          <a:noFill/>
        </p:spPr>
        <p:txBody>
          <a:bodyPr wrap="none" rtlCol="0">
            <a:spAutoFit/>
          </a:bodyPr>
          <a:lstStyle/>
          <a:p>
            <a:r>
              <a:rPr kumimoji="1" lang="ja-JP" altLang="en-US" sz="2000" u="sng" dirty="0">
                <a:solidFill>
                  <a:srgbClr val="FF0000"/>
                </a:solidFill>
              </a:rPr>
              <a:t>アジャイル開発に関わる条項</a:t>
            </a:r>
          </a:p>
        </p:txBody>
      </p:sp>
      <p:sp>
        <p:nvSpPr>
          <p:cNvPr id="8" name="テキスト ボックス 7">
            <a:extLst>
              <a:ext uri="{FF2B5EF4-FFF2-40B4-BE49-F238E27FC236}">
                <a16:creationId xmlns:a16="http://schemas.microsoft.com/office/drawing/2014/main" id="{2576F5EC-049D-4F15-A7A0-A5C4B47DA458}"/>
              </a:ext>
            </a:extLst>
          </p:cNvPr>
          <p:cNvSpPr txBox="1"/>
          <p:nvPr/>
        </p:nvSpPr>
        <p:spPr>
          <a:xfrm>
            <a:off x="4680000" y="1080000"/>
            <a:ext cx="1467068" cy="400110"/>
          </a:xfrm>
          <a:prstGeom prst="rect">
            <a:avLst/>
          </a:prstGeom>
          <a:noFill/>
        </p:spPr>
        <p:txBody>
          <a:bodyPr wrap="none" rtlCol="0">
            <a:spAutoFit/>
          </a:bodyPr>
          <a:lstStyle/>
          <a:p>
            <a:r>
              <a:rPr kumimoji="1" lang="ja-JP" altLang="en-US" sz="2000" u="sng" dirty="0">
                <a:solidFill>
                  <a:srgbClr val="3333FF"/>
                </a:solidFill>
              </a:rPr>
              <a:t>一般的条項</a:t>
            </a:r>
          </a:p>
        </p:txBody>
      </p:sp>
    </p:spTree>
    <p:extLst>
      <p:ext uri="{BB962C8B-B14F-4D97-AF65-F5344CB8AC3E}">
        <p14:creationId xmlns:p14="http://schemas.microsoft.com/office/powerpoint/2010/main" val="182593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kumimoji="1" lang="ja-JP" altLang="en-US" dirty="0"/>
              <a:t>契約書のひな型（別紙）</a:t>
            </a:r>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11</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EFA48105-DA01-4241-9F1A-2575F1D80D2A}"/>
              </a:ext>
            </a:extLst>
          </p:cNvPr>
          <p:cNvSpPr/>
          <p:nvPr/>
        </p:nvSpPr>
        <p:spPr>
          <a:xfrm>
            <a:off x="360000" y="1584825"/>
            <a:ext cx="4093354" cy="3747180"/>
          </a:xfrm>
          <a:prstGeom prst="rect">
            <a:avLst/>
          </a:prstGeom>
        </p:spPr>
        <p:txBody>
          <a:bodyPr wrap="square">
            <a:spAutoFit/>
          </a:bodyPr>
          <a:lstStyle/>
          <a:p>
            <a:pPr>
              <a:lnSpc>
                <a:spcPct val="150000"/>
              </a:lnSpc>
              <a:buAutoNum type="arabicPeriod"/>
            </a:pPr>
            <a:r>
              <a:rPr lang="ja-JP" altLang="en-US" sz="2000" dirty="0"/>
              <a:t> 本プロジェクト</a:t>
            </a:r>
          </a:p>
          <a:p>
            <a:pPr>
              <a:lnSpc>
                <a:spcPct val="150000"/>
              </a:lnSpc>
              <a:buAutoNum type="arabicPeriod"/>
            </a:pPr>
            <a:r>
              <a:rPr lang="ja-JP" altLang="en-US" sz="2000" dirty="0"/>
              <a:t> 開発対象プロダクト</a:t>
            </a:r>
          </a:p>
          <a:p>
            <a:pPr>
              <a:lnSpc>
                <a:spcPct val="150000"/>
              </a:lnSpc>
              <a:buAutoNum type="arabicPeriod"/>
            </a:pPr>
            <a:r>
              <a:rPr lang="ja-JP" altLang="en-US" sz="2000" dirty="0"/>
              <a:t> スケジュール</a:t>
            </a:r>
          </a:p>
          <a:p>
            <a:pPr>
              <a:lnSpc>
                <a:spcPct val="150000"/>
              </a:lnSpc>
              <a:buAutoNum type="arabicPeriod"/>
            </a:pPr>
            <a:r>
              <a:rPr lang="ja-JP" altLang="en-US" sz="2000" dirty="0"/>
              <a:t> 体制（スクラムチーム構成）</a:t>
            </a:r>
          </a:p>
          <a:p>
            <a:pPr>
              <a:lnSpc>
                <a:spcPct val="150000"/>
              </a:lnSpc>
              <a:buAutoNum type="arabicPeriod"/>
            </a:pPr>
            <a:r>
              <a:rPr lang="ja-JP" altLang="en-US" sz="2000" dirty="0"/>
              <a:t> 会議体</a:t>
            </a:r>
          </a:p>
          <a:p>
            <a:pPr>
              <a:lnSpc>
                <a:spcPct val="150000"/>
              </a:lnSpc>
              <a:buAutoNum type="arabicPeriod"/>
            </a:pPr>
            <a:r>
              <a:rPr lang="ja-JP" altLang="en-US" sz="2000" dirty="0"/>
              <a:t> 本件業務の内容及び役割分担</a:t>
            </a:r>
          </a:p>
          <a:p>
            <a:pPr>
              <a:lnSpc>
                <a:spcPct val="150000"/>
              </a:lnSpc>
              <a:buAutoNum type="arabicPeriod"/>
            </a:pPr>
            <a:r>
              <a:rPr lang="ja-JP" altLang="en-US" sz="2000" dirty="0"/>
              <a:t> 本契約の有効期間</a:t>
            </a:r>
          </a:p>
          <a:p>
            <a:pPr>
              <a:lnSpc>
                <a:spcPct val="150000"/>
              </a:lnSpc>
              <a:buAutoNum type="arabicPeriod"/>
            </a:pPr>
            <a:r>
              <a:rPr lang="ja-JP" altLang="en-US" sz="2000" dirty="0"/>
              <a:t> 委託料及び支払方法</a:t>
            </a:r>
          </a:p>
        </p:txBody>
      </p:sp>
      <p:sp>
        <p:nvSpPr>
          <p:cNvPr id="6" name="吹き出し: 角を丸めた四角形 5">
            <a:extLst>
              <a:ext uri="{FF2B5EF4-FFF2-40B4-BE49-F238E27FC236}">
                <a16:creationId xmlns:a16="http://schemas.microsoft.com/office/drawing/2014/main" id="{F3245330-984C-40D9-A9B5-5EB31AC07DA0}"/>
              </a:ext>
            </a:extLst>
          </p:cNvPr>
          <p:cNvSpPr/>
          <p:nvPr/>
        </p:nvSpPr>
        <p:spPr>
          <a:xfrm>
            <a:off x="4212000" y="1476825"/>
            <a:ext cx="4860000" cy="1050798"/>
          </a:xfrm>
          <a:prstGeom prst="wedgeRoundRectCallout">
            <a:avLst>
              <a:gd name="adj1" fmla="val -84251"/>
              <a:gd name="adj2" fmla="val -10688"/>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180000" indent="-180000"/>
            <a:r>
              <a:rPr kumimoji="1" lang="ja-JP" altLang="en-US" sz="1600" dirty="0">
                <a:solidFill>
                  <a:schemeClr val="tx1"/>
                </a:solidFill>
              </a:rPr>
              <a:t>・ユーザ企業が、開発するプロダクトを用いてどのような目的を達成したいのかを記載</a:t>
            </a:r>
          </a:p>
          <a:p>
            <a:pPr marL="180000" indent="-180000"/>
            <a:r>
              <a:rPr kumimoji="1" lang="ja-JP" altLang="en-US" sz="1600" dirty="0">
                <a:solidFill>
                  <a:schemeClr val="tx1"/>
                </a:solidFill>
              </a:rPr>
              <a:t>・ユーザ企業内のステークホルダー及びベンダ企業との間で達成すべきゴールについて認識を共有</a:t>
            </a:r>
          </a:p>
        </p:txBody>
      </p:sp>
      <p:sp>
        <p:nvSpPr>
          <p:cNvPr id="9" name="吹き出し: 角を丸めた四角形 8">
            <a:extLst>
              <a:ext uri="{FF2B5EF4-FFF2-40B4-BE49-F238E27FC236}">
                <a16:creationId xmlns:a16="http://schemas.microsoft.com/office/drawing/2014/main" id="{B897BC8F-345D-456C-AC41-B936440367DA}"/>
              </a:ext>
            </a:extLst>
          </p:cNvPr>
          <p:cNvSpPr/>
          <p:nvPr/>
        </p:nvSpPr>
        <p:spPr>
          <a:xfrm>
            <a:off x="2520000" y="2592825"/>
            <a:ext cx="2340000" cy="432000"/>
          </a:xfrm>
          <a:prstGeom prst="wedgeRoundRectCallout">
            <a:avLst>
              <a:gd name="adj1" fmla="val -61321"/>
              <a:gd name="adj2" fmla="val -6841"/>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ja-JP" altLang="en-US" sz="1600" dirty="0">
                <a:solidFill>
                  <a:schemeClr val="tx1"/>
                </a:solidFill>
              </a:rPr>
              <a:t>マイルストーンレベル</a:t>
            </a:r>
          </a:p>
        </p:txBody>
      </p:sp>
      <p:sp>
        <p:nvSpPr>
          <p:cNvPr id="10" name="吹き出し: 角を丸めた四角形 9">
            <a:extLst>
              <a:ext uri="{FF2B5EF4-FFF2-40B4-BE49-F238E27FC236}">
                <a16:creationId xmlns:a16="http://schemas.microsoft.com/office/drawing/2014/main" id="{21EAA567-DE9A-4C13-96DC-717F761A6036}"/>
              </a:ext>
            </a:extLst>
          </p:cNvPr>
          <p:cNvSpPr/>
          <p:nvPr/>
        </p:nvSpPr>
        <p:spPr>
          <a:xfrm>
            <a:off x="4932000" y="3096825"/>
            <a:ext cx="4140000" cy="1050798"/>
          </a:xfrm>
          <a:prstGeom prst="wedgeRoundRectCallout">
            <a:avLst>
              <a:gd name="adj1" fmla="val -76016"/>
              <a:gd name="adj2" fmla="val -36785"/>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a:solidFill>
                  <a:schemeClr val="tx1"/>
                </a:solidFill>
              </a:rPr>
              <a:t>各社の業務体制：</a:t>
            </a:r>
          </a:p>
          <a:p>
            <a:r>
              <a:rPr lang="ja-JP" altLang="en-US" sz="1600" dirty="0">
                <a:solidFill>
                  <a:schemeClr val="tx1"/>
                </a:solidFill>
              </a:rPr>
              <a:t>役割（プロダクトオーナー、スクラムマスター、開発者、等），求められる経験・スキル，想定人数・稼働率，基準単価</a:t>
            </a:r>
            <a:endParaRPr kumimoji="1" lang="ja-JP" altLang="en-US" sz="1600" dirty="0">
              <a:solidFill>
                <a:schemeClr val="tx1"/>
              </a:solidFill>
            </a:endParaRPr>
          </a:p>
        </p:txBody>
      </p:sp>
      <p:sp>
        <p:nvSpPr>
          <p:cNvPr id="11" name="吹き出し: 角を丸めた四角形 10">
            <a:extLst>
              <a:ext uri="{FF2B5EF4-FFF2-40B4-BE49-F238E27FC236}">
                <a16:creationId xmlns:a16="http://schemas.microsoft.com/office/drawing/2014/main" id="{CF6D06ED-AAD5-4707-84A8-9961E56C4775}"/>
              </a:ext>
            </a:extLst>
          </p:cNvPr>
          <p:cNvSpPr/>
          <p:nvPr/>
        </p:nvSpPr>
        <p:spPr>
          <a:xfrm>
            <a:off x="4752000" y="4212825"/>
            <a:ext cx="4320000" cy="1050798"/>
          </a:xfrm>
          <a:prstGeom prst="wedgeRoundRectCallout">
            <a:avLst>
              <a:gd name="adj1" fmla="val -124587"/>
              <a:gd name="adj2" fmla="val -94081"/>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TW" altLang="en-US" sz="1600" dirty="0">
                <a:solidFill>
                  <a:schemeClr val="tx1"/>
                </a:solidFill>
                <a:latin typeface="メイリオ" panose="020B0604030504040204" pitchFamily="50" charset="-128"/>
                <a:ea typeface="メイリオ" panose="020B0604030504040204" pitchFamily="50" charset="-128"/>
              </a:rPr>
              <a:t>会議名</a:t>
            </a:r>
            <a:r>
              <a:rPr kumimoji="1" lang="ja-JP" altLang="en-US" sz="1600" dirty="0">
                <a:solidFill>
                  <a:schemeClr val="tx1"/>
                </a:solidFill>
                <a:latin typeface="メイリオ" panose="020B0604030504040204" pitchFamily="50" charset="-128"/>
              </a:rPr>
              <a:t>（例：スプリントプランニング、デイリースクラム、スプリントレビュー、スプリントレトロスペクティブ、バックログリファインメント</a:t>
            </a:r>
            <a:r>
              <a:rPr kumimoji="1" lang="ja-JP" altLang="en-US" sz="1600" dirty="0">
                <a:solidFill>
                  <a:schemeClr val="tx1"/>
                </a:solidFill>
                <a:latin typeface="メイリオ" panose="020B0604030504040204" pitchFamily="50" charset="-128"/>
                <a:ea typeface="メイリオ" panose="020B0604030504040204" pitchFamily="50" charset="-128"/>
              </a:rPr>
              <a:t>）、</a:t>
            </a:r>
            <a:r>
              <a:rPr kumimoji="1" lang="zh-TW" altLang="en-US" sz="1600" dirty="0">
                <a:solidFill>
                  <a:schemeClr val="tx1"/>
                </a:solidFill>
                <a:latin typeface="メイリオ" panose="020B0604030504040204" pitchFamily="50" charset="-128"/>
                <a:ea typeface="メイリオ" panose="020B0604030504040204" pitchFamily="50" charset="-128"/>
              </a:rPr>
              <a:t>開催日</a:t>
            </a:r>
            <a:r>
              <a:rPr kumimoji="1" lang="ja-JP" altLang="en-US" sz="1600" dirty="0">
                <a:solidFill>
                  <a:schemeClr val="tx1"/>
                </a:solidFill>
                <a:latin typeface="メイリオ" panose="020B0604030504040204" pitchFamily="50" charset="-128"/>
                <a:ea typeface="メイリオ" panose="020B0604030504040204" pitchFamily="50" charset="-128"/>
              </a:rPr>
              <a:t>、</a:t>
            </a:r>
            <a:r>
              <a:rPr kumimoji="1" lang="zh-TW" altLang="en-US" sz="1600" dirty="0">
                <a:solidFill>
                  <a:schemeClr val="tx1"/>
                </a:solidFill>
                <a:latin typeface="メイリオ" panose="020B0604030504040204" pitchFamily="50" charset="-128"/>
                <a:ea typeface="メイリオ" panose="020B0604030504040204" pitchFamily="50" charset="-128"/>
              </a:rPr>
              <a:t>会議目的</a:t>
            </a:r>
            <a:r>
              <a:rPr kumimoji="1" lang="ja-JP" altLang="en-US" sz="1600" dirty="0">
                <a:solidFill>
                  <a:schemeClr val="tx1"/>
                </a:solidFill>
                <a:latin typeface="メイリオ" panose="020B0604030504040204" pitchFamily="50" charset="-128"/>
                <a:ea typeface="メイリオ" panose="020B0604030504040204" pitchFamily="50" charset="-128"/>
              </a:rPr>
              <a:t>、</a:t>
            </a:r>
            <a:r>
              <a:rPr kumimoji="1" lang="zh-TW" altLang="en-US" sz="1600" dirty="0">
                <a:solidFill>
                  <a:schemeClr val="tx1"/>
                </a:solidFill>
                <a:latin typeface="メイリオ" panose="020B0604030504040204" pitchFamily="50" charset="-128"/>
                <a:ea typeface="メイリオ" panose="020B0604030504040204" pitchFamily="50" charset="-128"/>
              </a:rPr>
              <a:t>備考</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13" name="吹き出し: 角を丸めた四角形 12">
            <a:extLst>
              <a:ext uri="{FF2B5EF4-FFF2-40B4-BE49-F238E27FC236}">
                <a16:creationId xmlns:a16="http://schemas.microsoft.com/office/drawing/2014/main" id="{E5120C53-DBAA-490D-BD00-A3DE082CE7D5}"/>
              </a:ext>
            </a:extLst>
          </p:cNvPr>
          <p:cNvSpPr/>
          <p:nvPr/>
        </p:nvSpPr>
        <p:spPr>
          <a:xfrm>
            <a:off x="360000" y="5652000"/>
            <a:ext cx="3780000" cy="864000"/>
          </a:xfrm>
          <a:prstGeom prst="wedgeRoundRectCallout">
            <a:avLst>
              <a:gd name="adj1" fmla="val -19486"/>
              <a:gd name="adj2" fmla="val -109858"/>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180000" indent="-180000"/>
            <a:r>
              <a:rPr kumimoji="1" lang="ja-JP" altLang="en-US" sz="1600" dirty="0">
                <a:solidFill>
                  <a:schemeClr val="tx1"/>
                </a:solidFill>
              </a:rPr>
              <a:t>・下請法が適用される場合の対応</a:t>
            </a:r>
          </a:p>
          <a:p>
            <a:pPr marL="180000" indent="-180000"/>
            <a:r>
              <a:rPr kumimoji="1" lang="ja-JP" altLang="en-US" sz="1600" dirty="0">
                <a:solidFill>
                  <a:schemeClr val="tx1"/>
                </a:solidFill>
              </a:rPr>
              <a:t>・インセンティブとしての成果報酬型を採用する場合には，ここに記載</a:t>
            </a:r>
          </a:p>
        </p:txBody>
      </p:sp>
      <p:sp>
        <p:nvSpPr>
          <p:cNvPr id="8" name="吹き出し: 角を丸めた四角形 7">
            <a:extLst>
              <a:ext uri="{FF2B5EF4-FFF2-40B4-BE49-F238E27FC236}">
                <a16:creationId xmlns:a16="http://schemas.microsoft.com/office/drawing/2014/main" id="{9DBB1C79-D2C0-49C7-8100-8402A2AF9813}"/>
              </a:ext>
            </a:extLst>
          </p:cNvPr>
          <p:cNvSpPr/>
          <p:nvPr/>
        </p:nvSpPr>
        <p:spPr>
          <a:xfrm>
            <a:off x="5112000" y="2592825"/>
            <a:ext cx="3960000" cy="432000"/>
          </a:xfrm>
          <a:prstGeom prst="wedgeRoundRectCallout">
            <a:avLst>
              <a:gd name="adj1" fmla="val -103173"/>
              <a:gd name="adj2" fmla="val -99444"/>
              <a:gd name="adj3" fmla="val 16667"/>
            </a:avLst>
          </a:prstGeom>
          <a:solidFill>
            <a:srgbClr val="FFFFCC">
              <a:alpha val="50000"/>
            </a:srgbClr>
          </a:solidFill>
          <a:ln>
            <a:solidFill>
              <a:srgbClr val="3333FF">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ja-JP" altLang="en-US" sz="1600" dirty="0">
                <a:solidFill>
                  <a:schemeClr val="tx1"/>
                </a:solidFill>
              </a:rPr>
              <a:t>開発対象とするプロダクトの大枠を記載</a:t>
            </a:r>
          </a:p>
        </p:txBody>
      </p:sp>
      <p:sp>
        <p:nvSpPr>
          <p:cNvPr id="17" name="正方形/長方形 16">
            <a:extLst>
              <a:ext uri="{FF2B5EF4-FFF2-40B4-BE49-F238E27FC236}">
                <a16:creationId xmlns:a16="http://schemas.microsoft.com/office/drawing/2014/main" id="{37697212-3DA8-4D1D-8DDA-D454FB46DF80}"/>
              </a:ext>
            </a:extLst>
          </p:cNvPr>
          <p:cNvSpPr/>
          <p:nvPr/>
        </p:nvSpPr>
        <p:spPr>
          <a:xfrm>
            <a:off x="360000" y="972000"/>
            <a:ext cx="8640001" cy="396000"/>
          </a:xfrm>
          <a:prstGeom prst="rect">
            <a:avLst/>
          </a:prstGeom>
        </p:spPr>
        <p:txBody>
          <a:bodyPr wrap="square">
            <a:spAutoFit/>
          </a:bodyPr>
          <a:lstStyle/>
          <a:p>
            <a:r>
              <a:rPr lang="ja-JP" altLang="en-US" sz="2000" dirty="0">
                <a:solidFill>
                  <a:srgbClr val="FF0000"/>
                </a:solidFill>
              </a:rPr>
              <a:t>個別具体的な案件の内容に合わせて取り決める必要がある部分を記載</a:t>
            </a:r>
          </a:p>
        </p:txBody>
      </p:sp>
      <p:sp>
        <p:nvSpPr>
          <p:cNvPr id="7" name="正方形/長方形 6">
            <a:extLst>
              <a:ext uri="{FF2B5EF4-FFF2-40B4-BE49-F238E27FC236}">
                <a16:creationId xmlns:a16="http://schemas.microsoft.com/office/drawing/2014/main" id="{BC886827-7765-4C38-A064-0DFFD43BADCE}"/>
              </a:ext>
            </a:extLst>
          </p:cNvPr>
          <p:cNvSpPr/>
          <p:nvPr/>
        </p:nvSpPr>
        <p:spPr>
          <a:xfrm>
            <a:off x="5040000" y="5760000"/>
            <a:ext cx="3600000" cy="461665"/>
          </a:xfrm>
          <a:prstGeom prst="rect">
            <a:avLst/>
          </a:prstGeom>
        </p:spPr>
        <p:txBody>
          <a:bodyPr wrap="none">
            <a:spAutoFit/>
          </a:bodyPr>
          <a:lstStyle/>
          <a:p>
            <a:r>
              <a:rPr lang="ja-JP" altLang="en-US" sz="2400" u="sng" dirty="0">
                <a:solidFill>
                  <a:srgbClr val="FF0000"/>
                </a:solidFill>
              </a:rPr>
              <a:t>別紙にも法的拘束力あり</a:t>
            </a:r>
          </a:p>
        </p:txBody>
      </p:sp>
    </p:spTree>
    <p:extLst>
      <p:ext uri="{BB962C8B-B14F-4D97-AF65-F5344CB8AC3E}">
        <p14:creationId xmlns:p14="http://schemas.microsoft.com/office/powerpoint/2010/main" val="374946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ja-JP" altLang="en-US" dirty="0"/>
              <a:t>第</a:t>
            </a:r>
            <a:r>
              <a:rPr lang="en-US" altLang="ja-JP" dirty="0"/>
              <a:t>1</a:t>
            </a:r>
            <a:r>
              <a:rPr lang="ja-JP" altLang="en-US" dirty="0"/>
              <a:t>条（目的）</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12</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14E82AB9-29A0-4EEB-A8C7-EEA71883CE59}"/>
              </a:ext>
            </a:extLst>
          </p:cNvPr>
          <p:cNvSpPr/>
          <p:nvPr/>
        </p:nvSpPr>
        <p:spPr>
          <a:xfrm>
            <a:off x="360000" y="1080000"/>
            <a:ext cx="6715125" cy="784830"/>
          </a:xfrm>
          <a:prstGeom prst="rect">
            <a:avLst/>
          </a:prstGeom>
        </p:spPr>
        <p:txBody>
          <a:bodyPr wrap="square">
            <a:spAutoFit/>
          </a:bodyPr>
          <a:lstStyle/>
          <a:p>
            <a:pPr>
              <a:spcBef>
                <a:spcPts val="600"/>
              </a:spcBef>
            </a:pPr>
            <a:r>
              <a:rPr lang="ja-JP" altLang="en-US" sz="2000" dirty="0"/>
              <a:t>・</a:t>
            </a:r>
            <a:r>
              <a:rPr lang="ja-JP" altLang="en-US" sz="2000" u="sng" dirty="0">
                <a:solidFill>
                  <a:srgbClr val="FF0000"/>
                </a:solidFill>
              </a:rPr>
              <a:t>アジャイル開発方式</a:t>
            </a:r>
          </a:p>
          <a:p>
            <a:pPr>
              <a:spcBef>
                <a:spcPts val="600"/>
              </a:spcBef>
            </a:pPr>
            <a:r>
              <a:rPr lang="ja-JP" altLang="en-US" sz="2000" dirty="0"/>
              <a:t>・</a:t>
            </a:r>
            <a:r>
              <a:rPr lang="ja-JP" altLang="en-US" sz="2000" u="sng" dirty="0">
                <a:solidFill>
                  <a:srgbClr val="FF0000"/>
                </a:solidFill>
              </a:rPr>
              <a:t>準委任</a:t>
            </a:r>
          </a:p>
        </p:txBody>
      </p:sp>
      <p:sp>
        <p:nvSpPr>
          <p:cNvPr id="6" name="正方形/長方形 5">
            <a:extLst>
              <a:ext uri="{FF2B5EF4-FFF2-40B4-BE49-F238E27FC236}">
                <a16:creationId xmlns:a16="http://schemas.microsoft.com/office/drawing/2014/main" id="{04D688F3-06BB-4E4D-901E-4BC9D45BDAC1}"/>
              </a:ext>
            </a:extLst>
          </p:cNvPr>
          <p:cNvSpPr/>
          <p:nvPr/>
        </p:nvSpPr>
        <p:spPr>
          <a:xfrm>
            <a:off x="360000" y="1980000"/>
            <a:ext cx="8640000" cy="861774"/>
          </a:xfrm>
          <a:prstGeom prst="rect">
            <a:avLst/>
          </a:prstGeom>
        </p:spPr>
        <p:txBody>
          <a:bodyPr wrap="square">
            <a:spAutoFit/>
          </a:bodyPr>
          <a:lstStyle/>
          <a:p>
            <a:r>
              <a:rPr lang="ja-JP" altLang="en-US" b="1" dirty="0"/>
              <a:t>アジャイル開発の特徴*から、準委任契約が馴染みやすい</a:t>
            </a:r>
          </a:p>
          <a:p>
            <a:pPr marL="1800000" lvl="3" indent="-1438275"/>
            <a:r>
              <a:rPr lang="en-US" altLang="ja-JP" sz="1600" dirty="0"/>
              <a:t>-</a:t>
            </a:r>
            <a:r>
              <a:rPr lang="ja-JP" altLang="en-US" sz="1600" dirty="0"/>
              <a:t> 請負契約　：あらかじめ内容が特定された成果物を予定した通りに完成</a:t>
            </a:r>
            <a:endParaRPr lang="en-US" altLang="ja-JP" sz="1600" dirty="0"/>
          </a:p>
          <a:p>
            <a:pPr marL="1800000" lvl="3" indent="-1438275"/>
            <a:r>
              <a:rPr lang="en-US" altLang="ja-JP" sz="1600" dirty="0"/>
              <a:t>-</a:t>
            </a:r>
            <a:r>
              <a:rPr lang="ja-JP" altLang="en-US" sz="1600" dirty="0"/>
              <a:t> 準委任契約：専門家としての注意義務を果たしながら業務を遂行することを義務付ける</a:t>
            </a:r>
          </a:p>
        </p:txBody>
      </p:sp>
      <p:sp>
        <p:nvSpPr>
          <p:cNvPr id="7" name="正方形/長方形 6">
            <a:extLst>
              <a:ext uri="{FF2B5EF4-FFF2-40B4-BE49-F238E27FC236}">
                <a16:creationId xmlns:a16="http://schemas.microsoft.com/office/drawing/2014/main" id="{B6E9DEF3-6D5F-4024-B901-C0AFC3C00D6C}"/>
              </a:ext>
            </a:extLst>
          </p:cNvPr>
          <p:cNvSpPr/>
          <p:nvPr/>
        </p:nvSpPr>
        <p:spPr>
          <a:xfrm>
            <a:off x="360000" y="4320000"/>
            <a:ext cx="8640000" cy="646331"/>
          </a:xfrm>
          <a:prstGeom prst="rect">
            <a:avLst/>
          </a:prstGeom>
        </p:spPr>
        <p:txBody>
          <a:bodyPr wrap="square">
            <a:spAutoFit/>
          </a:bodyPr>
          <a:lstStyle/>
          <a:p>
            <a:pPr marL="360000" indent="-360000"/>
            <a:r>
              <a:rPr lang="en-US" altLang="ja-JP" dirty="0"/>
              <a:t>(</a:t>
            </a:r>
            <a:r>
              <a:rPr lang="ja-JP" altLang="en-US" dirty="0"/>
              <a:t>注</a:t>
            </a:r>
            <a:r>
              <a:rPr lang="en-US" altLang="ja-JP" dirty="0"/>
              <a:t>)</a:t>
            </a:r>
            <a:r>
              <a:rPr lang="ja-JP" altLang="en-US" dirty="0"/>
              <a:t> 受任者であるベンダ企業には、契約の本体及び別紙で定められた範囲内で、誠実に自らの役割を果たしてプロダクト開発を進める</a:t>
            </a:r>
            <a:r>
              <a:rPr lang="ja-JP" altLang="en-US" u="sng" dirty="0">
                <a:solidFill>
                  <a:srgbClr val="3333FF"/>
                </a:solidFill>
              </a:rPr>
              <a:t>善管注意義務</a:t>
            </a:r>
          </a:p>
        </p:txBody>
      </p:sp>
      <p:sp>
        <p:nvSpPr>
          <p:cNvPr id="8" name="正方形/長方形 7">
            <a:extLst>
              <a:ext uri="{FF2B5EF4-FFF2-40B4-BE49-F238E27FC236}">
                <a16:creationId xmlns:a16="http://schemas.microsoft.com/office/drawing/2014/main" id="{AC0864D3-7542-4E6A-84CF-BBED95CD55A1}"/>
              </a:ext>
            </a:extLst>
          </p:cNvPr>
          <p:cNvSpPr/>
          <p:nvPr/>
        </p:nvSpPr>
        <p:spPr>
          <a:xfrm>
            <a:off x="360000" y="5040000"/>
            <a:ext cx="8640000" cy="861774"/>
          </a:xfrm>
          <a:prstGeom prst="rect">
            <a:avLst/>
          </a:prstGeom>
        </p:spPr>
        <p:txBody>
          <a:bodyPr wrap="square">
            <a:spAutoFit/>
          </a:bodyPr>
          <a:lstStyle/>
          <a:p>
            <a:r>
              <a:rPr lang="en-US" altLang="ja-JP" dirty="0">
                <a:latin typeface="+mn-ea"/>
              </a:rPr>
              <a:t>(</a:t>
            </a:r>
            <a:r>
              <a:rPr lang="ja-JP" altLang="en-US" dirty="0">
                <a:latin typeface="+mn-ea"/>
              </a:rPr>
              <a:t>参考</a:t>
            </a:r>
            <a:r>
              <a:rPr lang="en-US" altLang="ja-JP" dirty="0">
                <a:latin typeface="+mn-ea"/>
              </a:rPr>
              <a:t>)</a:t>
            </a:r>
            <a:r>
              <a:rPr lang="ja-JP" altLang="en-US" dirty="0">
                <a:latin typeface="+mn-ea"/>
              </a:rPr>
              <a:t> </a:t>
            </a:r>
            <a:r>
              <a:rPr lang="ja-JP" altLang="en-US" b="1" dirty="0">
                <a:latin typeface="+mn-ea"/>
              </a:rPr>
              <a:t>請負契約のリスク</a:t>
            </a:r>
          </a:p>
          <a:p>
            <a:r>
              <a:rPr lang="ja-JP" altLang="en-US" sz="1600" dirty="0">
                <a:latin typeface="+mn-ea"/>
              </a:rPr>
              <a:t>① 対価（見積り時に固定）と実際（やってみて）の工数が大きく乖離するリスク</a:t>
            </a:r>
          </a:p>
          <a:p>
            <a:r>
              <a:rPr lang="ja-JP" altLang="en-US" sz="1600" dirty="0">
                <a:latin typeface="+mn-ea"/>
              </a:rPr>
              <a:t>② ユーザ企業とベンダ企業の利害（変化への対応意識）が対立するリスク</a:t>
            </a:r>
          </a:p>
        </p:txBody>
      </p:sp>
      <p:sp>
        <p:nvSpPr>
          <p:cNvPr id="9" name="正方形/長方形 8">
            <a:extLst>
              <a:ext uri="{FF2B5EF4-FFF2-40B4-BE49-F238E27FC236}">
                <a16:creationId xmlns:a16="http://schemas.microsoft.com/office/drawing/2014/main" id="{4957568F-23D1-446C-9815-11E89729AD41}"/>
              </a:ext>
            </a:extLst>
          </p:cNvPr>
          <p:cNvSpPr/>
          <p:nvPr/>
        </p:nvSpPr>
        <p:spPr>
          <a:xfrm>
            <a:off x="359999" y="5940000"/>
            <a:ext cx="4158511" cy="615553"/>
          </a:xfrm>
          <a:prstGeom prst="rect">
            <a:avLst/>
          </a:prstGeom>
        </p:spPr>
        <p:txBody>
          <a:bodyPr wrap="none">
            <a:spAutoFit/>
          </a:bodyPr>
          <a:lstStyle/>
          <a:p>
            <a:r>
              <a:rPr lang="en-US" altLang="ja-JP" dirty="0">
                <a:latin typeface="+mn-ea"/>
              </a:rPr>
              <a:t>(</a:t>
            </a:r>
            <a:r>
              <a:rPr lang="ja-JP" altLang="en-US" dirty="0">
                <a:latin typeface="+mn-ea"/>
              </a:rPr>
              <a:t>参考</a:t>
            </a:r>
            <a:r>
              <a:rPr lang="en-US" altLang="ja-JP" dirty="0">
                <a:latin typeface="+mn-ea"/>
              </a:rPr>
              <a:t>)</a:t>
            </a:r>
            <a:r>
              <a:rPr lang="ja-JP" altLang="en-US" dirty="0">
                <a:latin typeface="+mn-ea"/>
              </a:rPr>
              <a:t> </a:t>
            </a:r>
            <a:r>
              <a:rPr lang="ja-JP" altLang="en-US" b="1" dirty="0">
                <a:latin typeface="+mn-ea"/>
              </a:rPr>
              <a:t>請負契約を用いる場合の注意点</a:t>
            </a:r>
          </a:p>
          <a:p>
            <a:r>
              <a:rPr lang="ja-JP" altLang="en-US" sz="1600" dirty="0">
                <a:latin typeface="+mn-ea"/>
              </a:rPr>
              <a:t>・仕様確定部分に限定して契約、等</a:t>
            </a:r>
          </a:p>
        </p:txBody>
      </p:sp>
      <p:sp>
        <p:nvSpPr>
          <p:cNvPr id="10" name="正方形/長方形 9">
            <a:extLst>
              <a:ext uri="{FF2B5EF4-FFF2-40B4-BE49-F238E27FC236}">
                <a16:creationId xmlns:a16="http://schemas.microsoft.com/office/drawing/2014/main" id="{D5D425E9-99CB-45BF-A16D-221117B2871D}"/>
              </a:ext>
            </a:extLst>
          </p:cNvPr>
          <p:cNvSpPr/>
          <p:nvPr/>
        </p:nvSpPr>
        <p:spPr>
          <a:xfrm>
            <a:off x="360000" y="2880000"/>
            <a:ext cx="8640000" cy="1323439"/>
          </a:xfrm>
          <a:prstGeom prst="rect">
            <a:avLst/>
          </a:prstGeom>
        </p:spPr>
        <p:txBody>
          <a:bodyPr wrap="square">
            <a:spAutoFit/>
          </a:bodyPr>
          <a:lstStyle/>
          <a:p>
            <a:r>
              <a:rPr lang="ja-JP" altLang="en-US" sz="1600" dirty="0"/>
              <a:t>* 開発プロセスの中で、開発する機能の</a:t>
            </a:r>
            <a:r>
              <a:rPr lang="ja-JP" altLang="en-US" sz="1600" u="sng" dirty="0">
                <a:solidFill>
                  <a:srgbClr val="3333FF"/>
                </a:solidFill>
              </a:rPr>
              <a:t>追加・変更</a:t>
            </a:r>
            <a:r>
              <a:rPr lang="ja-JP" altLang="en-US" sz="1600" dirty="0"/>
              <a:t>や、その優先順位の</a:t>
            </a:r>
            <a:r>
              <a:rPr lang="ja-JP" altLang="en-US" sz="1600" u="sng" dirty="0">
                <a:solidFill>
                  <a:srgbClr val="3333FF"/>
                </a:solidFill>
              </a:rPr>
              <a:t>変更</a:t>
            </a:r>
            <a:r>
              <a:rPr lang="ja-JP" altLang="en-US" sz="1600" dirty="0"/>
              <a:t>が生じる</a:t>
            </a:r>
          </a:p>
          <a:p>
            <a:pPr marL="360000" lvl="1" indent="-216000"/>
            <a:r>
              <a:rPr lang="ja-JP" altLang="en-US" sz="1600" dirty="0"/>
              <a:t>→ 当初は開発予定となっていた機能も、ビジネス環境の変化やユーザ企業内部のニーズの変化等に応じ、プロダクトの内容に責任を持つユーザ企業の判断で開発対象から外す</a:t>
            </a:r>
            <a:endParaRPr lang="en-US" altLang="ja-JP" sz="1600" dirty="0"/>
          </a:p>
          <a:p>
            <a:pPr marL="360000" lvl="1" indent="-216000"/>
            <a:r>
              <a:rPr lang="ja-JP" altLang="en-US" sz="1600" dirty="0"/>
              <a:t>→ プロダクトを一旦リリースした後も、利用者からのフィードバックに対応する等して、さらなる機能追加や改善が行われる</a:t>
            </a:r>
          </a:p>
        </p:txBody>
      </p:sp>
    </p:spTree>
    <p:extLst>
      <p:ext uri="{BB962C8B-B14F-4D97-AF65-F5344CB8AC3E}">
        <p14:creationId xmlns:p14="http://schemas.microsoft.com/office/powerpoint/2010/main" val="140186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E49DA-FCCE-4C68-8F2B-639B30E27A25}"/>
              </a:ext>
            </a:extLst>
          </p:cNvPr>
          <p:cNvSpPr>
            <a:spLocks noGrp="1"/>
          </p:cNvSpPr>
          <p:nvPr>
            <p:ph type="title"/>
          </p:nvPr>
        </p:nvSpPr>
        <p:spPr/>
        <p:txBody>
          <a:bodyPr/>
          <a:lstStyle/>
          <a:p>
            <a:r>
              <a:rPr lang="ja-JP" altLang="en-US" dirty="0"/>
              <a:t>第</a:t>
            </a:r>
            <a:r>
              <a:rPr lang="en-US" altLang="ja-JP" dirty="0"/>
              <a:t>2</a:t>
            </a:r>
            <a:r>
              <a:rPr lang="ja-JP" altLang="en-US" dirty="0"/>
              <a:t>条（アジャイル開発方式）</a:t>
            </a:r>
            <a:endParaRPr kumimoji="1" lang="ja-JP" altLang="en-US" dirty="0"/>
          </a:p>
        </p:txBody>
      </p:sp>
      <p:sp>
        <p:nvSpPr>
          <p:cNvPr id="3" name="スライド番号プレースホルダー 2">
            <a:extLst>
              <a:ext uri="{FF2B5EF4-FFF2-40B4-BE49-F238E27FC236}">
                <a16:creationId xmlns:a16="http://schemas.microsoft.com/office/drawing/2014/main" id="{CD83EA07-142A-425E-BFFF-448F2F0B099D}"/>
              </a:ext>
            </a:extLst>
          </p:cNvPr>
          <p:cNvSpPr>
            <a:spLocks noGrp="1"/>
          </p:cNvSpPr>
          <p:nvPr>
            <p:ph type="sldNum" sz="quarter" idx="12"/>
          </p:nvPr>
        </p:nvSpPr>
        <p:spPr/>
        <p:txBody>
          <a:bodyPr/>
          <a:lstStyle/>
          <a:p>
            <a:fld id="{ADEB7F7A-3BE6-4FB0-8192-DE0313903FF1}" type="slidenum">
              <a:rPr kumimoji="1" lang="ja-JP" altLang="en-US" smtClean="0"/>
              <a:pPr/>
              <a:t>13</a:t>
            </a:fld>
            <a:endParaRPr kumimoji="1" lang="ja-JP" altLang="en-US" dirty="0"/>
          </a:p>
        </p:txBody>
      </p:sp>
      <p:sp>
        <p:nvSpPr>
          <p:cNvPr id="4" name="日付プレースホルダー 3">
            <a:extLst>
              <a:ext uri="{FF2B5EF4-FFF2-40B4-BE49-F238E27FC236}">
                <a16:creationId xmlns:a16="http://schemas.microsoft.com/office/drawing/2014/main" id="{0BEE543E-EDAB-4735-9758-BCD8EE154EAE}"/>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B48E23E9-CA0D-46F7-BC71-6E58E0EC40D1}"/>
              </a:ext>
            </a:extLst>
          </p:cNvPr>
          <p:cNvSpPr/>
          <p:nvPr/>
        </p:nvSpPr>
        <p:spPr>
          <a:xfrm>
            <a:off x="360000" y="1080000"/>
            <a:ext cx="8640000" cy="923330"/>
          </a:xfrm>
          <a:prstGeom prst="rect">
            <a:avLst/>
          </a:prstGeom>
        </p:spPr>
        <p:txBody>
          <a:bodyPr wrap="square">
            <a:spAutoFit/>
          </a:bodyPr>
          <a:lstStyle/>
          <a:p>
            <a:pPr marL="180975" indent="-180975"/>
            <a:r>
              <a:rPr lang="ja-JP" altLang="en-US" dirty="0"/>
              <a:t>◆アジャイル開発方式の</a:t>
            </a:r>
            <a:r>
              <a:rPr lang="ja-JP" altLang="en-US" u="sng" dirty="0">
                <a:solidFill>
                  <a:srgbClr val="3333FF"/>
                </a:solidFill>
              </a:rPr>
              <a:t>詳細は</a:t>
            </a:r>
            <a:r>
              <a:rPr lang="ja-JP" altLang="en-US" dirty="0"/>
              <a:t>、当事者やプロダクトの特性に応じて差違がある</a:t>
            </a:r>
          </a:p>
          <a:p>
            <a:pPr marL="180975" indent="-180975"/>
            <a:r>
              <a:rPr lang="ja-JP" altLang="en-US" dirty="0"/>
              <a:t>　→ </a:t>
            </a:r>
            <a:r>
              <a:rPr lang="ja-JP" altLang="en-US" u="sng" dirty="0">
                <a:solidFill>
                  <a:srgbClr val="3333FF"/>
                </a:solidFill>
              </a:rPr>
              <a:t>契約書本体に明記して固定せず、「アジャイル開発進め方の指針」に記載</a:t>
            </a:r>
          </a:p>
          <a:p>
            <a:pPr marL="180975" indent="-180975"/>
            <a:r>
              <a:rPr lang="ja-JP" altLang="en-US" dirty="0"/>
              <a:t>◆</a:t>
            </a:r>
            <a:r>
              <a:rPr lang="ja-JP" altLang="en-US" u="sng" dirty="0">
                <a:solidFill>
                  <a:srgbClr val="FF0000"/>
                </a:solidFill>
              </a:rPr>
              <a:t>共通する基幹的な要素は、契約書本体で明確に</a:t>
            </a:r>
            <a:r>
              <a:rPr lang="ja-JP" altLang="en-US" dirty="0"/>
              <a:t>定めておくべき</a:t>
            </a:r>
          </a:p>
        </p:txBody>
      </p:sp>
      <p:sp>
        <p:nvSpPr>
          <p:cNvPr id="6" name="正方形/長方形 5">
            <a:extLst>
              <a:ext uri="{FF2B5EF4-FFF2-40B4-BE49-F238E27FC236}">
                <a16:creationId xmlns:a16="http://schemas.microsoft.com/office/drawing/2014/main" id="{27B05202-7673-4091-9A14-D99EBA94C4DB}"/>
              </a:ext>
            </a:extLst>
          </p:cNvPr>
          <p:cNvSpPr/>
          <p:nvPr/>
        </p:nvSpPr>
        <p:spPr>
          <a:xfrm>
            <a:off x="360000" y="2160000"/>
            <a:ext cx="8640000" cy="1754326"/>
          </a:xfrm>
          <a:prstGeom prst="rect">
            <a:avLst/>
          </a:prstGeom>
        </p:spPr>
        <p:txBody>
          <a:bodyPr wrap="square">
            <a:spAutoFit/>
          </a:bodyPr>
          <a:lstStyle/>
          <a:p>
            <a:r>
              <a:rPr lang="ja-JP" altLang="en-US" b="1" dirty="0">
                <a:latin typeface="+mn-ea"/>
              </a:rPr>
              <a:t>・第</a:t>
            </a:r>
            <a:r>
              <a:rPr lang="en-US" altLang="ja-JP" b="1" dirty="0">
                <a:latin typeface="+mn-ea"/>
              </a:rPr>
              <a:t>1</a:t>
            </a:r>
            <a:r>
              <a:rPr lang="ja-JP" altLang="en-US" b="1" dirty="0">
                <a:latin typeface="+mn-ea"/>
              </a:rPr>
              <a:t>項 アジャイル開発方式</a:t>
            </a:r>
            <a:r>
              <a:rPr lang="en-US" altLang="ja-JP" sz="1600" dirty="0">
                <a:latin typeface="+mn-ea"/>
              </a:rPr>
              <a:t>…</a:t>
            </a:r>
            <a:r>
              <a:rPr lang="ja-JP" altLang="en-US" sz="1600" u="sng" dirty="0">
                <a:solidFill>
                  <a:srgbClr val="3333FF"/>
                </a:solidFill>
                <a:latin typeface="+mn-ea"/>
              </a:rPr>
              <a:t>スクラム</a:t>
            </a:r>
            <a:endParaRPr lang="ja-JP" altLang="en-US" u="sng" dirty="0">
              <a:solidFill>
                <a:srgbClr val="3333FF"/>
              </a:solidFill>
              <a:latin typeface="+mn-ea"/>
            </a:endParaRPr>
          </a:p>
          <a:p>
            <a:r>
              <a:rPr lang="ja-JP" altLang="en-US" b="1" dirty="0">
                <a:latin typeface="+mn-ea"/>
              </a:rPr>
              <a:t>・第</a:t>
            </a:r>
            <a:r>
              <a:rPr lang="en-US" altLang="ja-JP" b="1" dirty="0">
                <a:latin typeface="+mn-ea"/>
              </a:rPr>
              <a:t>2</a:t>
            </a:r>
            <a:r>
              <a:rPr lang="ja-JP" altLang="en-US" b="1" dirty="0">
                <a:latin typeface="+mn-ea"/>
              </a:rPr>
              <a:t>項 開発対象プロダクト</a:t>
            </a:r>
            <a:r>
              <a:rPr lang="en-US" altLang="ja-JP" sz="1600" dirty="0">
                <a:latin typeface="+mn-ea"/>
              </a:rPr>
              <a:t>…</a:t>
            </a:r>
            <a:r>
              <a:rPr lang="ja-JP" altLang="en-US" sz="1600" u="sng" dirty="0">
                <a:latin typeface="+mn-ea"/>
              </a:rPr>
              <a:t>別紙</a:t>
            </a:r>
            <a:r>
              <a:rPr lang="ja-JP" altLang="en-US" sz="1600" dirty="0">
                <a:latin typeface="+mn-ea"/>
              </a:rPr>
              <a:t>記載</a:t>
            </a:r>
            <a:endParaRPr lang="ja-JP" altLang="en-US" dirty="0">
              <a:latin typeface="+mn-ea"/>
            </a:endParaRPr>
          </a:p>
          <a:p>
            <a:r>
              <a:rPr lang="ja-JP" altLang="en-US" b="1" dirty="0">
                <a:latin typeface="+mn-ea"/>
              </a:rPr>
              <a:t>・第</a:t>
            </a:r>
            <a:r>
              <a:rPr lang="en-US" altLang="ja-JP" b="1" dirty="0">
                <a:latin typeface="+mn-ea"/>
              </a:rPr>
              <a:t>3</a:t>
            </a:r>
            <a:r>
              <a:rPr lang="ja-JP" altLang="en-US" b="1" dirty="0">
                <a:latin typeface="+mn-ea"/>
              </a:rPr>
              <a:t>項 プロダクトバックログの作成</a:t>
            </a:r>
            <a:r>
              <a:rPr lang="en-US" altLang="ja-JP" sz="1600" dirty="0">
                <a:latin typeface="+mn-ea"/>
              </a:rPr>
              <a:t>…</a:t>
            </a:r>
            <a:r>
              <a:rPr lang="ja-JP" altLang="en-US" sz="1600" dirty="0">
                <a:latin typeface="+mn-ea"/>
              </a:rPr>
              <a:t>要求事項（機能要件、</a:t>
            </a:r>
            <a:r>
              <a:rPr lang="ja-JP" altLang="en-US" sz="1600" u="sng" dirty="0">
                <a:solidFill>
                  <a:srgbClr val="3333FF"/>
                </a:solidFill>
                <a:latin typeface="+mn-ea"/>
              </a:rPr>
              <a:t>非機能要件</a:t>
            </a:r>
            <a:r>
              <a:rPr lang="ja-JP" altLang="en-US" sz="1600" dirty="0">
                <a:latin typeface="+mn-ea"/>
              </a:rPr>
              <a:t>）</a:t>
            </a:r>
            <a:endParaRPr lang="ja-JP" altLang="en-US" dirty="0">
              <a:latin typeface="+mn-ea"/>
            </a:endParaRPr>
          </a:p>
          <a:p>
            <a:r>
              <a:rPr lang="ja-JP" altLang="en-US" b="1" dirty="0">
                <a:latin typeface="+mn-ea"/>
              </a:rPr>
              <a:t>・第</a:t>
            </a:r>
            <a:r>
              <a:rPr lang="en-US" altLang="ja-JP" b="1" dirty="0">
                <a:latin typeface="+mn-ea"/>
              </a:rPr>
              <a:t>4</a:t>
            </a:r>
            <a:r>
              <a:rPr lang="ja-JP" altLang="en-US" b="1" dirty="0">
                <a:latin typeface="+mn-ea"/>
              </a:rPr>
              <a:t>項 プロダクトバックログの変更</a:t>
            </a:r>
            <a:r>
              <a:rPr lang="en-US" altLang="ja-JP" sz="1600" dirty="0">
                <a:latin typeface="+mn-ea"/>
              </a:rPr>
              <a:t>…</a:t>
            </a:r>
            <a:r>
              <a:rPr lang="ja-JP" altLang="en-US" sz="1600" dirty="0">
                <a:latin typeface="+mn-ea"/>
              </a:rPr>
              <a:t>権限・責任はユーザ企業、提案・協議は誰でも</a:t>
            </a:r>
          </a:p>
          <a:p>
            <a:r>
              <a:rPr lang="ja-JP" altLang="en-US" b="1" dirty="0">
                <a:latin typeface="+mn-ea"/>
              </a:rPr>
              <a:t>・第</a:t>
            </a:r>
            <a:r>
              <a:rPr lang="en-US" altLang="ja-JP" b="1" dirty="0">
                <a:latin typeface="+mn-ea"/>
              </a:rPr>
              <a:t>5</a:t>
            </a:r>
            <a:r>
              <a:rPr lang="ja-JP" altLang="en-US" b="1" dirty="0">
                <a:latin typeface="+mn-ea"/>
              </a:rPr>
              <a:t>項 スプリントバックログの作成</a:t>
            </a:r>
            <a:r>
              <a:rPr lang="en-US" altLang="ja-JP" sz="1600" dirty="0">
                <a:latin typeface="+mn-ea"/>
              </a:rPr>
              <a:t>…</a:t>
            </a:r>
            <a:r>
              <a:rPr lang="ja-JP" altLang="en-US" sz="1600" dirty="0">
                <a:latin typeface="+mn-ea"/>
              </a:rPr>
              <a:t>スプリント、合意内容を記録</a:t>
            </a:r>
            <a:endParaRPr lang="ja-JP" altLang="en-US" dirty="0">
              <a:latin typeface="+mn-ea"/>
            </a:endParaRPr>
          </a:p>
          <a:p>
            <a:r>
              <a:rPr lang="ja-JP" altLang="en-US" b="1" dirty="0">
                <a:latin typeface="+mn-ea"/>
              </a:rPr>
              <a:t>・第</a:t>
            </a:r>
            <a:r>
              <a:rPr lang="en-US" altLang="ja-JP" b="1" dirty="0">
                <a:latin typeface="+mn-ea"/>
              </a:rPr>
              <a:t>6</a:t>
            </a:r>
            <a:r>
              <a:rPr lang="ja-JP" altLang="en-US" b="1" dirty="0">
                <a:latin typeface="+mn-ea"/>
              </a:rPr>
              <a:t>項 アジャイル開発進め方の指針</a:t>
            </a:r>
            <a:r>
              <a:rPr lang="en-US" altLang="ja-JP" sz="1600" dirty="0">
                <a:latin typeface="+mn-ea"/>
              </a:rPr>
              <a:t>…</a:t>
            </a:r>
            <a:r>
              <a:rPr lang="ja-JP" altLang="en-US" sz="1600" dirty="0">
                <a:latin typeface="+mn-ea"/>
              </a:rPr>
              <a:t>契約書本体と同様の拘束力は持たせない*</a:t>
            </a:r>
            <a:endParaRPr lang="ja-JP" altLang="en-US" dirty="0">
              <a:latin typeface="+mn-ea"/>
            </a:endParaRPr>
          </a:p>
        </p:txBody>
      </p:sp>
      <p:sp>
        <p:nvSpPr>
          <p:cNvPr id="9" name="正方形/長方形 8">
            <a:extLst>
              <a:ext uri="{FF2B5EF4-FFF2-40B4-BE49-F238E27FC236}">
                <a16:creationId xmlns:a16="http://schemas.microsoft.com/office/drawing/2014/main" id="{8DB2FF09-A17D-4B28-8866-23619C922989}"/>
              </a:ext>
            </a:extLst>
          </p:cNvPr>
          <p:cNvSpPr/>
          <p:nvPr/>
        </p:nvSpPr>
        <p:spPr>
          <a:xfrm>
            <a:off x="360000" y="4608000"/>
            <a:ext cx="8640000" cy="830997"/>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ユーザ企業によるプロダクトバックログの作成</a:t>
            </a:r>
          </a:p>
          <a:p>
            <a:r>
              <a:rPr lang="ja-JP" altLang="en-US" sz="1600" dirty="0">
                <a:latin typeface="+mn-ea"/>
              </a:rPr>
              <a:t>・プロダクトオーナーが開発チームと協議</a:t>
            </a:r>
          </a:p>
          <a:p>
            <a:r>
              <a:rPr lang="ja-JP" altLang="en-US" sz="1600" dirty="0">
                <a:latin typeface="+mn-ea"/>
              </a:rPr>
              <a:t>・ベンダ企業や外部コンサルタントとの間で契約を締結し、ワークショップ等を実施</a:t>
            </a:r>
          </a:p>
        </p:txBody>
      </p:sp>
      <p:sp>
        <p:nvSpPr>
          <p:cNvPr id="10" name="正方形/長方形 9">
            <a:extLst>
              <a:ext uri="{FF2B5EF4-FFF2-40B4-BE49-F238E27FC236}">
                <a16:creationId xmlns:a16="http://schemas.microsoft.com/office/drawing/2014/main" id="{77A65ADD-60C3-4E2E-9A87-F0A5E324DF0A}"/>
              </a:ext>
            </a:extLst>
          </p:cNvPr>
          <p:cNvSpPr/>
          <p:nvPr/>
        </p:nvSpPr>
        <p:spPr>
          <a:xfrm>
            <a:off x="360000" y="5472000"/>
            <a:ext cx="8640000" cy="1077218"/>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プロダクトバックログに含める非機能要件の例</a:t>
            </a:r>
          </a:p>
          <a:p>
            <a:r>
              <a:rPr lang="ja-JP" altLang="en-US" sz="1600" dirty="0">
                <a:latin typeface="+mn-ea"/>
              </a:rPr>
              <a:t>・セキュリティ要件 </a:t>
            </a:r>
            <a:r>
              <a:rPr lang="en-US" altLang="ja-JP" sz="1600" dirty="0">
                <a:latin typeface="+mn-ea"/>
              </a:rPr>
              <a:t>…</a:t>
            </a:r>
            <a:r>
              <a:rPr lang="ja-JP" altLang="en-US" sz="1600" dirty="0">
                <a:latin typeface="+mn-ea"/>
              </a:rPr>
              <a:t> ベンダ企業に善管注意義務</a:t>
            </a:r>
          </a:p>
          <a:p>
            <a:r>
              <a:rPr lang="ja-JP" altLang="en-US" sz="1600" dirty="0">
                <a:latin typeface="+mn-ea"/>
              </a:rPr>
              <a:t>・リファクタリング</a:t>
            </a:r>
          </a:p>
          <a:p>
            <a:r>
              <a:rPr lang="ja-JP" altLang="en-US" sz="1600" dirty="0">
                <a:latin typeface="+mn-ea"/>
              </a:rPr>
              <a:t>・文書（仕様書等）作成 → 第</a:t>
            </a:r>
            <a:r>
              <a:rPr lang="en-US" altLang="ja-JP" sz="1600" dirty="0">
                <a:latin typeface="+mn-ea"/>
              </a:rPr>
              <a:t>9</a:t>
            </a:r>
            <a:r>
              <a:rPr lang="ja-JP" altLang="en-US" sz="1600" dirty="0">
                <a:latin typeface="+mn-ea"/>
              </a:rPr>
              <a:t>条</a:t>
            </a:r>
          </a:p>
        </p:txBody>
      </p:sp>
      <p:sp>
        <p:nvSpPr>
          <p:cNvPr id="11" name="正方形/長方形 10">
            <a:extLst>
              <a:ext uri="{FF2B5EF4-FFF2-40B4-BE49-F238E27FC236}">
                <a16:creationId xmlns:a16="http://schemas.microsoft.com/office/drawing/2014/main" id="{EBBBF3E2-788E-4583-A33D-9536990F600D}"/>
              </a:ext>
            </a:extLst>
          </p:cNvPr>
          <p:cNvSpPr/>
          <p:nvPr/>
        </p:nvSpPr>
        <p:spPr>
          <a:xfrm>
            <a:off x="720000" y="3888000"/>
            <a:ext cx="8100000" cy="584775"/>
          </a:xfrm>
          <a:prstGeom prst="rect">
            <a:avLst/>
          </a:prstGeom>
        </p:spPr>
        <p:txBody>
          <a:bodyPr wrap="square">
            <a:spAutoFit/>
          </a:bodyPr>
          <a:lstStyle/>
          <a:p>
            <a:pPr marL="108000" indent="-108000"/>
            <a:r>
              <a:rPr lang="ja-JP" altLang="en-US" sz="1600" dirty="0"/>
              <a:t>* 紛争に発展した場合には、契約書本体及び別紙の記載と併せて、当該指針が進め方に関する当事者の意思を合理的に解釈するための指針としても機能</a:t>
            </a:r>
          </a:p>
        </p:txBody>
      </p:sp>
    </p:spTree>
    <p:extLst>
      <p:ext uri="{BB962C8B-B14F-4D97-AF65-F5344CB8AC3E}">
        <p14:creationId xmlns:p14="http://schemas.microsoft.com/office/powerpoint/2010/main" val="39566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zh-CN" altLang="en-US" dirty="0"/>
              <a:t>第</a:t>
            </a:r>
            <a:r>
              <a:rPr lang="en-US" altLang="zh-CN" dirty="0"/>
              <a:t>3</a:t>
            </a:r>
            <a:r>
              <a:rPr lang="zh-CN" altLang="en-US" dirty="0"/>
              <a:t>条（体制）</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14</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0D324C81-8426-4C9E-A19D-F93BBF955F9E}"/>
              </a:ext>
            </a:extLst>
          </p:cNvPr>
          <p:cNvSpPr/>
          <p:nvPr/>
        </p:nvSpPr>
        <p:spPr>
          <a:xfrm>
            <a:off x="359999" y="1080000"/>
            <a:ext cx="8640000" cy="1938992"/>
          </a:xfrm>
          <a:prstGeom prst="rect">
            <a:avLst/>
          </a:prstGeom>
        </p:spPr>
        <p:txBody>
          <a:bodyPr wrap="square">
            <a:spAutoFit/>
          </a:bodyPr>
          <a:lstStyle/>
          <a:p>
            <a:r>
              <a:rPr lang="ja-JP" altLang="en-US" b="1" dirty="0">
                <a:latin typeface="+mn-ea"/>
              </a:rPr>
              <a:t>・第</a:t>
            </a:r>
            <a:r>
              <a:rPr lang="en-US" altLang="ja-JP" b="1" dirty="0">
                <a:latin typeface="+mn-ea"/>
              </a:rPr>
              <a:t>1</a:t>
            </a:r>
            <a:r>
              <a:rPr lang="ja-JP" altLang="en-US" b="1" dirty="0">
                <a:latin typeface="+mn-ea"/>
              </a:rPr>
              <a:t>項 役割分担と協力義務</a:t>
            </a:r>
            <a:r>
              <a:rPr lang="en-US" altLang="ja-JP" sz="1600" dirty="0">
                <a:latin typeface="+mn-ea"/>
              </a:rPr>
              <a:t>…</a:t>
            </a:r>
            <a:r>
              <a:rPr lang="ja-JP" altLang="en-US" sz="1600" u="sng" dirty="0">
                <a:latin typeface="+mn-ea"/>
              </a:rPr>
              <a:t>別紙</a:t>
            </a:r>
            <a:r>
              <a:rPr lang="ja-JP" altLang="en-US" sz="1600" dirty="0">
                <a:latin typeface="+mn-ea"/>
              </a:rPr>
              <a:t>記載</a:t>
            </a:r>
            <a:endParaRPr lang="en-US" altLang="ja-JP" sz="1600" dirty="0">
              <a:latin typeface="+mn-ea"/>
            </a:endParaRPr>
          </a:p>
          <a:p>
            <a:r>
              <a:rPr lang="ja-JP" altLang="en-US" b="1" dirty="0">
                <a:latin typeface="+mn-ea"/>
              </a:rPr>
              <a:t>・第</a:t>
            </a:r>
            <a:r>
              <a:rPr lang="en-US" altLang="ja-JP" b="1" dirty="0">
                <a:latin typeface="+mn-ea"/>
              </a:rPr>
              <a:t>2</a:t>
            </a:r>
            <a:r>
              <a:rPr lang="ja-JP" altLang="en-US" b="1" dirty="0">
                <a:latin typeface="+mn-ea"/>
              </a:rPr>
              <a:t>項 業務従事者の選任</a:t>
            </a:r>
            <a:r>
              <a:rPr lang="en-US" altLang="ja-JP" sz="1600" dirty="0">
                <a:latin typeface="+mn-ea"/>
              </a:rPr>
              <a:t>…</a:t>
            </a:r>
            <a:r>
              <a:rPr lang="ja-JP" altLang="en-US" sz="1600" u="sng" dirty="0">
                <a:latin typeface="+mn-ea"/>
              </a:rPr>
              <a:t>別紙</a:t>
            </a:r>
            <a:r>
              <a:rPr lang="ja-JP" altLang="en-US" sz="1600" dirty="0">
                <a:latin typeface="+mn-ea"/>
              </a:rPr>
              <a:t>記載の体制に基づく</a:t>
            </a:r>
            <a:endParaRPr lang="en-US" altLang="ja-JP" dirty="0">
              <a:latin typeface="+mn-ea"/>
            </a:endParaRPr>
          </a:p>
          <a:p>
            <a:r>
              <a:rPr lang="ja-JP" altLang="en-US" b="1" dirty="0">
                <a:latin typeface="+mn-ea"/>
              </a:rPr>
              <a:t>・第</a:t>
            </a:r>
            <a:r>
              <a:rPr lang="en-US" altLang="ja-JP" b="1" dirty="0">
                <a:latin typeface="+mn-ea"/>
              </a:rPr>
              <a:t>3</a:t>
            </a:r>
            <a:r>
              <a:rPr lang="ja-JP" altLang="en-US" b="1" dirty="0">
                <a:latin typeface="+mn-ea"/>
              </a:rPr>
              <a:t>項及び第</a:t>
            </a:r>
            <a:r>
              <a:rPr lang="en-US" altLang="ja-JP" b="1" dirty="0">
                <a:latin typeface="+mn-ea"/>
              </a:rPr>
              <a:t>4</a:t>
            </a:r>
            <a:r>
              <a:rPr lang="ja-JP" altLang="en-US" b="1" dirty="0">
                <a:latin typeface="+mn-ea"/>
              </a:rPr>
              <a:t>項 実施責任者の選任、業務従事者に対する指揮命令</a:t>
            </a:r>
            <a:r>
              <a:rPr lang="en-US" altLang="ja-JP" sz="1600" dirty="0">
                <a:latin typeface="+mn-ea"/>
              </a:rPr>
              <a:t>…</a:t>
            </a:r>
            <a:endParaRPr lang="ja-JP" altLang="en-US" dirty="0">
              <a:latin typeface="+mn-ea"/>
            </a:endParaRPr>
          </a:p>
          <a:p>
            <a:pPr marL="360000" lvl="1" indent="-180975"/>
            <a:r>
              <a:rPr lang="en-US" altLang="ja-JP" sz="1600" dirty="0">
                <a:latin typeface="+mn-ea"/>
              </a:rPr>
              <a:t>-</a:t>
            </a:r>
            <a:r>
              <a:rPr lang="ja-JP" altLang="en-US" sz="1600" dirty="0">
                <a:latin typeface="+mn-ea"/>
              </a:rPr>
              <a:t> ユーザ企業・ベンダ企業が、各々、</a:t>
            </a:r>
            <a:r>
              <a:rPr lang="ja-JP" altLang="en-US" sz="1600" u="sng" dirty="0">
                <a:solidFill>
                  <a:srgbClr val="3333FF"/>
                </a:solidFill>
                <a:latin typeface="+mn-ea"/>
              </a:rPr>
              <a:t>実施責任者</a:t>
            </a:r>
            <a:r>
              <a:rPr lang="ja-JP" altLang="en-US" sz="1600" dirty="0">
                <a:latin typeface="+mn-ea"/>
              </a:rPr>
              <a:t>（例：</a:t>
            </a:r>
            <a:r>
              <a:rPr lang="en-US" altLang="ja-JP" sz="1600" dirty="0">
                <a:latin typeface="+mn-ea"/>
              </a:rPr>
              <a:t>PO</a:t>
            </a:r>
            <a:r>
              <a:rPr lang="ja-JP" altLang="en-US" sz="1600" dirty="0">
                <a:latin typeface="+mn-ea"/>
              </a:rPr>
              <a:t>・開発者の一人が兼任）を選任</a:t>
            </a:r>
          </a:p>
          <a:p>
            <a:pPr marL="360000" lvl="1" indent="-180975"/>
            <a:r>
              <a:rPr lang="en-US" altLang="ja-JP" sz="1600" dirty="0">
                <a:latin typeface="+mn-ea"/>
              </a:rPr>
              <a:t>-</a:t>
            </a:r>
            <a:r>
              <a:rPr lang="ja-JP" altLang="en-US" sz="1600" dirty="0">
                <a:latin typeface="+mn-ea"/>
              </a:rPr>
              <a:t> 指示、要請、依頼等の連絡は、</a:t>
            </a:r>
            <a:r>
              <a:rPr lang="ja-JP" altLang="en-US" sz="1600" u="sng" dirty="0">
                <a:solidFill>
                  <a:srgbClr val="FF0000"/>
                </a:solidFill>
                <a:latin typeface="+mn-ea"/>
              </a:rPr>
              <a:t>各企業の</a:t>
            </a:r>
            <a:r>
              <a:rPr lang="ja-JP" altLang="en-US" sz="1600" u="sng" dirty="0">
                <a:solidFill>
                  <a:srgbClr val="3333FF"/>
                </a:solidFill>
                <a:latin typeface="+mn-ea"/>
              </a:rPr>
              <a:t>実施責任者を介する</a:t>
            </a:r>
            <a:r>
              <a:rPr lang="ja-JP" altLang="en-US" sz="1600" dirty="0">
                <a:latin typeface="+mn-ea"/>
              </a:rPr>
              <a:t>（自らの業務従事者に対し、業務の遂行、労務管理及び安全衛生管理等に関する一切の</a:t>
            </a:r>
            <a:r>
              <a:rPr lang="ja-JP" altLang="en-US" sz="1600" u="sng" dirty="0">
                <a:solidFill>
                  <a:srgbClr val="3333FF"/>
                </a:solidFill>
                <a:latin typeface="+mn-ea"/>
              </a:rPr>
              <a:t>指揮命令</a:t>
            </a:r>
            <a:r>
              <a:rPr lang="ja-JP" altLang="en-US" sz="1600" dirty="0">
                <a:latin typeface="+mn-ea"/>
              </a:rPr>
              <a:t>を行う）</a:t>
            </a:r>
            <a:endParaRPr lang="en-US" altLang="ja-JP" sz="1600" dirty="0">
              <a:latin typeface="+mn-ea"/>
            </a:endParaRPr>
          </a:p>
          <a:p>
            <a:r>
              <a:rPr lang="ja-JP" altLang="en-US" b="1" dirty="0">
                <a:latin typeface="+mn-ea"/>
              </a:rPr>
              <a:t>・第</a:t>
            </a:r>
            <a:r>
              <a:rPr lang="en-US" altLang="ja-JP" b="1" dirty="0">
                <a:latin typeface="+mn-ea"/>
              </a:rPr>
              <a:t>5</a:t>
            </a:r>
            <a:r>
              <a:rPr lang="ja-JP" altLang="en-US" b="1" dirty="0">
                <a:latin typeface="+mn-ea"/>
              </a:rPr>
              <a:t>項 業務従事者の交代</a:t>
            </a:r>
            <a:r>
              <a:rPr lang="en-US" altLang="ja-JP" sz="1600" dirty="0">
                <a:latin typeface="+mn-ea"/>
              </a:rPr>
              <a:t>…</a:t>
            </a:r>
            <a:r>
              <a:rPr lang="ja-JP" altLang="en-US" sz="1600" dirty="0">
                <a:latin typeface="+mn-ea"/>
              </a:rPr>
              <a:t>通知と引継ぎ</a:t>
            </a:r>
            <a:endParaRPr lang="ja-JP" altLang="en-US" dirty="0">
              <a:latin typeface="+mn-ea"/>
            </a:endParaRPr>
          </a:p>
        </p:txBody>
      </p:sp>
      <p:sp>
        <p:nvSpPr>
          <p:cNvPr id="6" name="正方形/長方形 5">
            <a:extLst>
              <a:ext uri="{FF2B5EF4-FFF2-40B4-BE49-F238E27FC236}">
                <a16:creationId xmlns:a16="http://schemas.microsoft.com/office/drawing/2014/main" id="{1A1773EA-20F5-4AA3-8B7A-C2C2F2B4E0A7}"/>
              </a:ext>
            </a:extLst>
          </p:cNvPr>
          <p:cNvSpPr/>
          <p:nvPr/>
        </p:nvSpPr>
        <p:spPr>
          <a:xfrm>
            <a:off x="360000" y="3240000"/>
            <a:ext cx="8640000" cy="830997"/>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a:t>
            </a:r>
            <a:r>
              <a:rPr lang="ja-JP" altLang="en-US" sz="1600" u="sng" dirty="0">
                <a:solidFill>
                  <a:srgbClr val="3333FF"/>
                </a:solidFill>
                <a:latin typeface="+mn-ea"/>
              </a:rPr>
              <a:t>偽装請負 </a:t>
            </a:r>
            <a:r>
              <a:rPr lang="ja-JP" altLang="en-US" sz="1600" dirty="0">
                <a:latin typeface="+mn-ea"/>
              </a:rPr>
              <a:t>→ 別途解説</a:t>
            </a:r>
            <a:endParaRPr lang="en-US" altLang="ja-JP" sz="1600" dirty="0">
              <a:latin typeface="+mn-ea"/>
            </a:endParaRPr>
          </a:p>
          <a:p>
            <a:pPr marL="180000" indent="-180000"/>
            <a:r>
              <a:rPr lang="ja-JP" altLang="en-US" sz="1600" dirty="0">
                <a:latin typeface="+mn-ea"/>
              </a:rPr>
              <a:t>・アジャイル開発で想定される様々なコミュニケーションが、「業務の遂行に関する指示その他の管理」に該当するか否か？</a:t>
            </a:r>
          </a:p>
        </p:txBody>
      </p:sp>
      <p:sp>
        <p:nvSpPr>
          <p:cNvPr id="7" name="正方形/長方形 6">
            <a:extLst>
              <a:ext uri="{FF2B5EF4-FFF2-40B4-BE49-F238E27FC236}">
                <a16:creationId xmlns:a16="http://schemas.microsoft.com/office/drawing/2014/main" id="{E4F5F6E4-9595-40C5-9D0A-D15026DE8D17}"/>
              </a:ext>
            </a:extLst>
          </p:cNvPr>
          <p:cNvSpPr/>
          <p:nvPr/>
        </p:nvSpPr>
        <p:spPr>
          <a:xfrm>
            <a:off x="360000" y="4140000"/>
            <a:ext cx="8640000" cy="1569660"/>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「実施責任者」についての議論</a:t>
            </a:r>
          </a:p>
          <a:p>
            <a:pPr marL="180000" indent="-180000"/>
            <a:r>
              <a:rPr lang="ja-JP" altLang="en-US" sz="1600" dirty="0">
                <a:latin typeface="+mn-ea"/>
              </a:rPr>
              <a:t>・実施責任者の業務量が多い場合や、現場に不在となる場合にも対応できるよう、主たる実施責任者に追加して</a:t>
            </a:r>
            <a:r>
              <a:rPr lang="ja-JP" altLang="en-US" sz="1600" u="sng" dirty="0">
                <a:solidFill>
                  <a:srgbClr val="3333FF"/>
                </a:solidFill>
                <a:latin typeface="+mn-ea"/>
              </a:rPr>
              <a:t>サブの実施責任者</a:t>
            </a:r>
            <a:r>
              <a:rPr lang="ja-JP" altLang="en-US" sz="1600" dirty="0">
                <a:latin typeface="+mn-ea"/>
              </a:rPr>
              <a:t>を選任することも考えられる</a:t>
            </a:r>
          </a:p>
          <a:p>
            <a:pPr marL="180000" indent="-180000"/>
            <a:r>
              <a:rPr lang="ja-JP" altLang="en-US" sz="1600" dirty="0">
                <a:latin typeface="+mn-ea"/>
              </a:rPr>
              <a:t>・アジャイル開発の開発チームでは、各メンバが互いに対等な関係で提案や助言を行い合うことで開発を進めるため、そうした提案や助言まで「実施責任者」を通さなければならないとすることは、アジャイル開発の実態にそぐわないのではないか？</a:t>
            </a:r>
          </a:p>
        </p:txBody>
      </p:sp>
    </p:spTree>
    <p:extLst>
      <p:ext uri="{BB962C8B-B14F-4D97-AF65-F5344CB8AC3E}">
        <p14:creationId xmlns:p14="http://schemas.microsoft.com/office/powerpoint/2010/main" val="80007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ja-JP" altLang="en-US" dirty="0"/>
              <a:t>第</a:t>
            </a:r>
            <a:r>
              <a:rPr lang="en-US" altLang="ja-JP" dirty="0"/>
              <a:t>4</a:t>
            </a:r>
            <a:r>
              <a:rPr lang="ja-JP" altLang="en-US" dirty="0"/>
              <a:t>条（発注者の義務）</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15</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4B65ACCA-5764-4578-B23F-BC2BD5ECB793}"/>
              </a:ext>
            </a:extLst>
          </p:cNvPr>
          <p:cNvSpPr/>
          <p:nvPr/>
        </p:nvSpPr>
        <p:spPr>
          <a:xfrm>
            <a:off x="360000" y="1080000"/>
            <a:ext cx="8640000" cy="3385542"/>
          </a:xfrm>
          <a:prstGeom prst="rect">
            <a:avLst/>
          </a:prstGeom>
        </p:spPr>
        <p:txBody>
          <a:bodyPr wrap="square">
            <a:spAutoFit/>
          </a:bodyPr>
          <a:lstStyle/>
          <a:p>
            <a:r>
              <a:rPr lang="ja-JP" altLang="en-US" b="1" dirty="0">
                <a:latin typeface="+mn-ea"/>
              </a:rPr>
              <a:t>・第</a:t>
            </a:r>
            <a:r>
              <a:rPr lang="en-US" altLang="ja-JP" b="1" dirty="0">
                <a:latin typeface="+mn-ea"/>
              </a:rPr>
              <a:t>1</a:t>
            </a:r>
            <a:r>
              <a:rPr lang="ja-JP" altLang="en-US" b="1" dirty="0">
                <a:latin typeface="+mn-ea"/>
              </a:rPr>
              <a:t>項 準委任契約に基づく義務</a:t>
            </a:r>
            <a:r>
              <a:rPr lang="en-US" altLang="ja-JP" sz="1600" dirty="0">
                <a:latin typeface="+mn-ea"/>
              </a:rPr>
              <a:t>…</a:t>
            </a:r>
            <a:r>
              <a:rPr lang="ja-JP" altLang="en-US" sz="1600" u="sng" dirty="0">
                <a:solidFill>
                  <a:srgbClr val="FF0000"/>
                </a:solidFill>
                <a:latin typeface="+mn-ea"/>
              </a:rPr>
              <a:t>情報提供</a:t>
            </a:r>
            <a:r>
              <a:rPr lang="ja-JP" altLang="en-US" sz="1600" dirty="0">
                <a:latin typeface="+mn-ea"/>
              </a:rPr>
              <a:t>、</a:t>
            </a:r>
            <a:r>
              <a:rPr lang="ja-JP" altLang="en-US" sz="1600" u="sng" dirty="0">
                <a:solidFill>
                  <a:srgbClr val="FF0000"/>
                </a:solidFill>
                <a:latin typeface="+mn-ea"/>
              </a:rPr>
              <a:t>意思決定</a:t>
            </a:r>
            <a:endParaRPr lang="en-US" altLang="ja-JP" u="sng" dirty="0">
              <a:solidFill>
                <a:srgbClr val="FF0000"/>
              </a:solidFill>
              <a:latin typeface="+mn-ea"/>
            </a:endParaRPr>
          </a:p>
          <a:p>
            <a:r>
              <a:rPr lang="ja-JP" altLang="en-US" b="1" dirty="0">
                <a:latin typeface="+mn-ea"/>
              </a:rPr>
              <a:t>・第</a:t>
            </a:r>
            <a:r>
              <a:rPr lang="en-US" altLang="ja-JP" b="1" dirty="0">
                <a:latin typeface="+mn-ea"/>
              </a:rPr>
              <a:t>2</a:t>
            </a:r>
            <a:r>
              <a:rPr lang="ja-JP" altLang="en-US" b="1" dirty="0">
                <a:latin typeface="+mn-ea"/>
              </a:rPr>
              <a:t>項 </a:t>
            </a:r>
            <a:r>
              <a:rPr lang="ja-JP" altLang="en-US" b="1" u="sng" dirty="0">
                <a:solidFill>
                  <a:srgbClr val="FF0000"/>
                </a:solidFill>
                <a:latin typeface="+mn-ea"/>
              </a:rPr>
              <a:t>プロダクトオーナーの選任</a:t>
            </a:r>
            <a:r>
              <a:rPr lang="en-US" altLang="ja-JP" sz="1600" dirty="0">
                <a:latin typeface="+mn-ea"/>
              </a:rPr>
              <a:t>…</a:t>
            </a:r>
            <a:r>
              <a:rPr lang="ja-JP" altLang="en-US" sz="1600" u="sng" dirty="0">
                <a:solidFill>
                  <a:srgbClr val="3333FF"/>
                </a:solidFill>
                <a:latin typeface="+mn-ea"/>
              </a:rPr>
              <a:t>発注者（ユーザ企業）が</a:t>
            </a:r>
            <a:r>
              <a:rPr lang="en-US" altLang="ja-JP" sz="1600" u="sng" dirty="0">
                <a:solidFill>
                  <a:srgbClr val="3333FF"/>
                </a:solidFill>
                <a:latin typeface="+mn-ea"/>
              </a:rPr>
              <a:t>PO</a:t>
            </a:r>
            <a:r>
              <a:rPr lang="ja-JP" altLang="en-US" sz="1600" u="sng" dirty="0">
                <a:solidFill>
                  <a:srgbClr val="3333FF"/>
                </a:solidFill>
                <a:latin typeface="+mn-ea"/>
              </a:rPr>
              <a:t>を選任</a:t>
            </a:r>
            <a:endParaRPr lang="en-US" altLang="ja-JP" u="sng" dirty="0">
              <a:solidFill>
                <a:srgbClr val="3333FF"/>
              </a:solidFill>
              <a:latin typeface="+mn-ea"/>
            </a:endParaRPr>
          </a:p>
          <a:p>
            <a:r>
              <a:rPr lang="ja-JP" altLang="en-US" b="1" dirty="0">
                <a:latin typeface="+mn-ea"/>
              </a:rPr>
              <a:t>・第</a:t>
            </a:r>
            <a:r>
              <a:rPr lang="en-US" altLang="ja-JP" b="1" dirty="0">
                <a:latin typeface="+mn-ea"/>
              </a:rPr>
              <a:t>3</a:t>
            </a:r>
            <a:r>
              <a:rPr lang="ja-JP" altLang="en-US" b="1" dirty="0">
                <a:latin typeface="+mn-ea"/>
              </a:rPr>
              <a:t>項 </a:t>
            </a:r>
            <a:r>
              <a:rPr lang="ja-JP" altLang="en-US" b="1" u="sng" dirty="0">
                <a:solidFill>
                  <a:srgbClr val="FF0000"/>
                </a:solidFill>
                <a:latin typeface="+mn-ea"/>
              </a:rPr>
              <a:t>プロダクトオーナーの役割</a:t>
            </a:r>
            <a:r>
              <a:rPr lang="en-US" altLang="ja-JP" sz="1600" dirty="0">
                <a:latin typeface="+mn-ea"/>
              </a:rPr>
              <a:t>…PO</a:t>
            </a:r>
            <a:r>
              <a:rPr lang="ja-JP" altLang="en-US" sz="1600" dirty="0">
                <a:latin typeface="+mn-ea"/>
              </a:rPr>
              <a:t>への権限移譲、</a:t>
            </a:r>
            <a:r>
              <a:rPr lang="en-US" altLang="ja-JP" sz="1600" dirty="0">
                <a:latin typeface="+mn-ea"/>
              </a:rPr>
              <a:t>PO</a:t>
            </a:r>
            <a:r>
              <a:rPr lang="ja-JP" altLang="en-US" sz="1600" dirty="0">
                <a:latin typeface="+mn-ea"/>
              </a:rPr>
              <a:t>の行為責任はユーザ企業に</a:t>
            </a:r>
            <a:endParaRPr lang="en-US" altLang="ja-JP" dirty="0">
              <a:latin typeface="+mn-ea"/>
            </a:endParaRPr>
          </a:p>
          <a:p>
            <a:pPr marL="540000" lvl="1" indent="-288000"/>
            <a:r>
              <a:rPr lang="ja-JP" altLang="en-US" sz="1600" dirty="0">
                <a:latin typeface="+mn-ea"/>
              </a:rPr>
              <a:t>① スクラムチームに対して開発対象</a:t>
            </a:r>
            <a:r>
              <a:rPr lang="ja-JP" altLang="en-US" sz="1600" u="sng" dirty="0">
                <a:solidFill>
                  <a:srgbClr val="3333FF"/>
                </a:solidFill>
                <a:latin typeface="+mn-ea"/>
              </a:rPr>
              <a:t>プロダクトのビジョンや意義を示し</a:t>
            </a:r>
            <a:r>
              <a:rPr lang="ja-JP" altLang="en-US" sz="1600" dirty="0">
                <a:latin typeface="+mn-ea"/>
              </a:rPr>
              <a:t>、開発対象プロダクトの</a:t>
            </a:r>
            <a:r>
              <a:rPr lang="ja-JP" altLang="en-US" sz="1600" u="sng" dirty="0">
                <a:solidFill>
                  <a:srgbClr val="3333FF"/>
                </a:solidFill>
                <a:latin typeface="+mn-ea"/>
              </a:rPr>
              <a:t>価値を最大化</a:t>
            </a:r>
            <a:r>
              <a:rPr lang="ja-JP" altLang="en-US" sz="1600" dirty="0">
                <a:latin typeface="+mn-ea"/>
              </a:rPr>
              <a:t>するよう努めること</a:t>
            </a:r>
          </a:p>
          <a:p>
            <a:pPr marL="540000" lvl="1" indent="-288000"/>
            <a:r>
              <a:rPr lang="ja-JP" altLang="en-US" sz="1600" dirty="0">
                <a:latin typeface="+mn-ea"/>
              </a:rPr>
              <a:t>② プロダクト</a:t>
            </a:r>
            <a:r>
              <a:rPr lang="ja-JP" altLang="en-US" sz="1600" u="sng" dirty="0">
                <a:solidFill>
                  <a:srgbClr val="3333FF"/>
                </a:solidFill>
                <a:latin typeface="+mn-ea"/>
              </a:rPr>
              <a:t>バックログの作成及び優先順位の変更</a:t>
            </a:r>
            <a:r>
              <a:rPr lang="ja-JP" altLang="en-US" sz="1600" dirty="0">
                <a:latin typeface="+mn-ea"/>
              </a:rPr>
              <a:t>を行うこと</a:t>
            </a:r>
          </a:p>
          <a:p>
            <a:pPr marL="540000" lvl="1" indent="-288000"/>
            <a:r>
              <a:rPr lang="ja-JP" altLang="en-US" sz="1600" dirty="0">
                <a:latin typeface="+mn-ea"/>
              </a:rPr>
              <a:t>③ 出席を要する</a:t>
            </a:r>
            <a:r>
              <a:rPr lang="ja-JP" altLang="en-US" sz="1600" u="sng" dirty="0">
                <a:solidFill>
                  <a:srgbClr val="3333FF"/>
                </a:solidFill>
                <a:latin typeface="+mn-ea"/>
              </a:rPr>
              <a:t>会議体に出席</a:t>
            </a:r>
            <a:r>
              <a:rPr lang="ja-JP" altLang="en-US" sz="1600" dirty="0">
                <a:latin typeface="+mn-ea"/>
              </a:rPr>
              <a:t>すること</a:t>
            </a:r>
          </a:p>
          <a:p>
            <a:pPr marL="540000" lvl="1" indent="-288000"/>
            <a:r>
              <a:rPr lang="ja-JP" altLang="en-US" sz="1600" dirty="0">
                <a:latin typeface="+mn-ea"/>
              </a:rPr>
              <a:t>④ 開発対象プロダクト（開発途中のものも含む。）に対する</a:t>
            </a:r>
            <a:r>
              <a:rPr lang="ja-JP" altLang="en-US" sz="1600" u="sng" dirty="0">
                <a:solidFill>
                  <a:srgbClr val="3333FF"/>
                </a:solidFill>
                <a:latin typeface="+mn-ea"/>
              </a:rPr>
              <a:t>ステークホルダー</a:t>
            </a:r>
            <a:r>
              <a:rPr lang="ja-JP" altLang="en-US" sz="1600" dirty="0">
                <a:latin typeface="+mn-ea"/>
              </a:rPr>
              <a:t>（開発対象プロダクトの利用者、出資者等の利害関係者）からの</a:t>
            </a:r>
            <a:r>
              <a:rPr lang="ja-JP" altLang="en-US" sz="1600" u="sng" dirty="0">
                <a:solidFill>
                  <a:srgbClr val="3333FF"/>
                </a:solidFill>
                <a:latin typeface="+mn-ea"/>
              </a:rPr>
              <a:t>フィードバックを提供</a:t>
            </a:r>
            <a:r>
              <a:rPr lang="ja-JP" altLang="en-US" sz="1600" dirty="0">
                <a:latin typeface="+mn-ea"/>
              </a:rPr>
              <a:t>すること</a:t>
            </a:r>
          </a:p>
          <a:p>
            <a:pPr marL="540000" lvl="1" indent="-288000"/>
            <a:r>
              <a:rPr lang="ja-JP" altLang="en-US" sz="1600" dirty="0">
                <a:latin typeface="+mn-ea"/>
              </a:rPr>
              <a:t>⑤ 開発対象プロダクトの</a:t>
            </a:r>
            <a:r>
              <a:rPr lang="ja-JP" altLang="en-US" sz="1600" u="sng" dirty="0">
                <a:solidFill>
                  <a:srgbClr val="3333FF"/>
                </a:solidFill>
                <a:latin typeface="+mn-ea"/>
              </a:rPr>
              <a:t>完成確認</a:t>
            </a:r>
            <a:r>
              <a:rPr lang="ja-JP" altLang="en-US" sz="1600" dirty="0">
                <a:latin typeface="+mn-ea"/>
              </a:rPr>
              <a:t>及びプロダクトバックログに含まれる個々の</a:t>
            </a:r>
            <a:r>
              <a:rPr lang="ja-JP" altLang="en-US" sz="1600" u="sng" dirty="0">
                <a:solidFill>
                  <a:srgbClr val="3333FF"/>
                </a:solidFill>
                <a:latin typeface="+mn-ea"/>
              </a:rPr>
              <a:t>要求事項の完了確認</a:t>
            </a:r>
            <a:r>
              <a:rPr lang="ja-JP" altLang="en-US" sz="1600" dirty="0">
                <a:latin typeface="+mn-ea"/>
              </a:rPr>
              <a:t>を行うこと</a:t>
            </a:r>
          </a:p>
          <a:p>
            <a:pPr marL="540000" lvl="1" indent="-288000"/>
            <a:r>
              <a:rPr lang="ja-JP" altLang="en-US" sz="1600" dirty="0">
                <a:latin typeface="+mn-ea"/>
              </a:rPr>
              <a:t>⑥ 本件業務を遂行するために受注者が必要とする</a:t>
            </a:r>
            <a:r>
              <a:rPr lang="ja-JP" altLang="en-US" sz="1600" u="sng" dirty="0">
                <a:solidFill>
                  <a:srgbClr val="3333FF"/>
                </a:solidFill>
                <a:latin typeface="+mn-ea"/>
              </a:rPr>
              <a:t>情報提供</a:t>
            </a:r>
            <a:r>
              <a:rPr lang="ja-JP" altLang="en-US" sz="1600" dirty="0">
                <a:latin typeface="+mn-ea"/>
              </a:rPr>
              <a:t>及び</a:t>
            </a:r>
            <a:r>
              <a:rPr lang="ja-JP" altLang="en-US" sz="1600" u="sng" dirty="0">
                <a:solidFill>
                  <a:srgbClr val="3333FF"/>
                </a:solidFill>
                <a:latin typeface="+mn-ea"/>
              </a:rPr>
              <a:t>意思決定</a:t>
            </a:r>
            <a:r>
              <a:rPr lang="ja-JP" altLang="en-US" sz="1600" dirty="0">
                <a:latin typeface="+mn-ea"/>
              </a:rPr>
              <a:t>を適時に行うこと</a:t>
            </a:r>
          </a:p>
          <a:p>
            <a:pPr marL="540000" lvl="1" indent="-288000"/>
            <a:r>
              <a:rPr lang="ja-JP" altLang="en-US" sz="1600" dirty="0">
                <a:latin typeface="+mn-ea"/>
              </a:rPr>
              <a:t>⑦ 本件業務が円滑に遂行されるよう、</a:t>
            </a:r>
            <a:r>
              <a:rPr lang="ja-JP" altLang="en-US" sz="1600" u="sng" dirty="0">
                <a:solidFill>
                  <a:srgbClr val="3333FF"/>
                </a:solidFill>
                <a:latin typeface="+mn-ea"/>
              </a:rPr>
              <a:t>ステークホルダーとの調整</a:t>
            </a:r>
            <a:r>
              <a:rPr lang="ja-JP" altLang="en-US" sz="1600" dirty="0">
                <a:latin typeface="+mn-ea"/>
              </a:rPr>
              <a:t>を行うこと</a:t>
            </a:r>
          </a:p>
        </p:txBody>
      </p:sp>
      <p:sp>
        <p:nvSpPr>
          <p:cNvPr id="6" name="正方形/長方形 5">
            <a:extLst>
              <a:ext uri="{FF2B5EF4-FFF2-40B4-BE49-F238E27FC236}">
                <a16:creationId xmlns:a16="http://schemas.microsoft.com/office/drawing/2014/main" id="{6AC1110A-5795-4F05-B6E8-DA6AA6BE404D}"/>
              </a:ext>
            </a:extLst>
          </p:cNvPr>
          <p:cNvSpPr/>
          <p:nvPr/>
        </p:nvSpPr>
        <p:spPr>
          <a:xfrm>
            <a:off x="360000" y="4680000"/>
            <a:ext cx="8640000" cy="1323439"/>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a:t>
            </a:r>
            <a:r>
              <a:rPr lang="en-US" altLang="ja-JP" sz="1600" u="sng" dirty="0">
                <a:solidFill>
                  <a:srgbClr val="3333FF"/>
                </a:solidFill>
                <a:latin typeface="+mn-ea"/>
              </a:rPr>
              <a:t>PO</a:t>
            </a:r>
            <a:r>
              <a:rPr lang="ja-JP" altLang="en-US" sz="1600" u="sng" dirty="0">
                <a:solidFill>
                  <a:srgbClr val="3333FF"/>
                </a:solidFill>
                <a:latin typeface="+mn-ea"/>
              </a:rPr>
              <a:t>補佐</a:t>
            </a:r>
            <a:endParaRPr lang="en-US" altLang="ja-JP" sz="1600" dirty="0">
              <a:latin typeface="+mn-ea"/>
            </a:endParaRPr>
          </a:p>
          <a:p>
            <a:pPr marL="180000" indent="-180000"/>
            <a:r>
              <a:rPr lang="ja-JP" altLang="en-US" sz="1600" dirty="0">
                <a:latin typeface="+mn-ea"/>
              </a:rPr>
              <a:t>・ユーザ企業がアジャイル開発に慣れておらず、社内に</a:t>
            </a:r>
            <a:r>
              <a:rPr lang="en-US" altLang="ja-JP" sz="1600" dirty="0">
                <a:latin typeface="+mn-ea"/>
              </a:rPr>
              <a:t>PO</a:t>
            </a:r>
            <a:r>
              <a:rPr lang="ja-JP" altLang="en-US" sz="1600" dirty="0">
                <a:latin typeface="+mn-ea"/>
              </a:rPr>
              <a:t>の役割を全うできる人員がいない場合には、ベンダ側に</a:t>
            </a:r>
            <a:r>
              <a:rPr lang="en-US" altLang="ja-JP" sz="1600" dirty="0">
                <a:latin typeface="+mn-ea"/>
              </a:rPr>
              <a:t>PO</a:t>
            </a:r>
            <a:r>
              <a:rPr lang="ja-JP" altLang="en-US" sz="1600" dirty="0">
                <a:latin typeface="+mn-ea"/>
              </a:rPr>
              <a:t>補佐の人員を出してもらい、補助してもらう</a:t>
            </a:r>
            <a:endParaRPr lang="en-US" altLang="ja-JP" sz="1600" dirty="0">
              <a:latin typeface="+mn-ea"/>
            </a:endParaRPr>
          </a:p>
          <a:p>
            <a:pPr marL="180000" indent="-180000"/>
            <a:r>
              <a:rPr lang="ja-JP" altLang="en-US" sz="1600" dirty="0">
                <a:latin typeface="+mn-ea"/>
              </a:rPr>
              <a:t>・ユーザ企業が主体的に開発対象の管理・変更に関わる必要があるため、プロダクトに対して責任を持つ</a:t>
            </a:r>
            <a:r>
              <a:rPr lang="en-US" altLang="ja-JP" sz="1600" dirty="0">
                <a:latin typeface="+mn-ea"/>
              </a:rPr>
              <a:t>PO</a:t>
            </a:r>
            <a:r>
              <a:rPr lang="ja-JP" altLang="en-US" sz="1600" dirty="0">
                <a:latin typeface="+mn-ea"/>
              </a:rPr>
              <a:t>の職務自体をベンダ側に委ねるべきでない（責任はユーザ企業のまま）</a:t>
            </a:r>
          </a:p>
        </p:txBody>
      </p:sp>
    </p:spTree>
    <p:extLst>
      <p:ext uri="{BB962C8B-B14F-4D97-AF65-F5344CB8AC3E}">
        <p14:creationId xmlns:p14="http://schemas.microsoft.com/office/powerpoint/2010/main" val="372285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ja-JP" altLang="en-US" dirty="0"/>
              <a:t>第</a:t>
            </a:r>
            <a:r>
              <a:rPr lang="en-US" altLang="ja-JP" dirty="0"/>
              <a:t>5</a:t>
            </a:r>
            <a:r>
              <a:rPr lang="ja-JP" altLang="en-US" dirty="0"/>
              <a:t>条（受注者の義務）</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16</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43A8F8DF-C3C5-4B4A-8735-06C302F8DCEB}"/>
              </a:ext>
            </a:extLst>
          </p:cNvPr>
          <p:cNvSpPr/>
          <p:nvPr/>
        </p:nvSpPr>
        <p:spPr>
          <a:xfrm>
            <a:off x="360000" y="1080000"/>
            <a:ext cx="8640000" cy="1692771"/>
          </a:xfrm>
          <a:prstGeom prst="rect">
            <a:avLst/>
          </a:prstGeom>
        </p:spPr>
        <p:txBody>
          <a:bodyPr wrap="square">
            <a:spAutoFit/>
          </a:bodyPr>
          <a:lstStyle/>
          <a:p>
            <a:r>
              <a:rPr lang="ja-JP" altLang="en-US" b="1" dirty="0">
                <a:latin typeface="+mn-ea"/>
              </a:rPr>
              <a:t>・第</a:t>
            </a:r>
            <a:r>
              <a:rPr lang="en-US" altLang="ja-JP" b="1" dirty="0">
                <a:latin typeface="+mn-ea"/>
              </a:rPr>
              <a:t>1</a:t>
            </a:r>
            <a:r>
              <a:rPr lang="ja-JP" altLang="en-US" b="1" dirty="0">
                <a:latin typeface="+mn-ea"/>
              </a:rPr>
              <a:t>項 準委任契約に基づく義務</a:t>
            </a:r>
            <a:r>
              <a:rPr lang="en-US" altLang="ja-JP" sz="1600" dirty="0">
                <a:latin typeface="+mn-ea"/>
              </a:rPr>
              <a:t>…</a:t>
            </a:r>
            <a:r>
              <a:rPr lang="ja-JP" altLang="en-US" sz="1600" u="sng" dirty="0">
                <a:solidFill>
                  <a:srgbClr val="FF0000"/>
                </a:solidFill>
                <a:latin typeface="+mn-ea"/>
              </a:rPr>
              <a:t>善管注意義務</a:t>
            </a:r>
            <a:r>
              <a:rPr lang="ja-JP" altLang="en-US" sz="1600" dirty="0">
                <a:latin typeface="+mn-ea"/>
              </a:rPr>
              <a:t>、プロダクトの</a:t>
            </a:r>
            <a:r>
              <a:rPr lang="ja-JP" altLang="en-US" sz="1600" u="sng" dirty="0">
                <a:solidFill>
                  <a:srgbClr val="3333FF"/>
                </a:solidFill>
                <a:latin typeface="+mn-ea"/>
              </a:rPr>
              <a:t>完成義務は負わない</a:t>
            </a:r>
            <a:endParaRPr lang="en-US" altLang="ja-JP" u="sng" dirty="0">
              <a:solidFill>
                <a:srgbClr val="3333FF"/>
              </a:solidFill>
              <a:latin typeface="+mn-ea"/>
            </a:endParaRPr>
          </a:p>
          <a:p>
            <a:r>
              <a:rPr lang="ja-JP" altLang="en-US" b="1" dirty="0">
                <a:latin typeface="+mn-ea"/>
              </a:rPr>
              <a:t>・第</a:t>
            </a:r>
            <a:r>
              <a:rPr lang="en-US" altLang="ja-JP" b="1" dirty="0">
                <a:latin typeface="+mn-ea"/>
              </a:rPr>
              <a:t>2</a:t>
            </a:r>
            <a:r>
              <a:rPr lang="ja-JP" altLang="en-US" b="1" dirty="0">
                <a:latin typeface="+mn-ea"/>
              </a:rPr>
              <a:t>項 開発対象プロダクトの価値を高めるべく努める義務</a:t>
            </a:r>
            <a:r>
              <a:rPr lang="en-US" altLang="ja-JP" sz="1600" dirty="0">
                <a:latin typeface="+mn-ea"/>
              </a:rPr>
              <a:t>…</a:t>
            </a:r>
            <a:r>
              <a:rPr lang="ja-JP" altLang="en-US" sz="1600" dirty="0">
                <a:latin typeface="+mn-ea"/>
              </a:rPr>
              <a:t>アジャイル開発特有</a:t>
            </a:r>
          </a:p>
          <a:p>
            <a:pPr marL="468000" indent="-180000">
              <a:buFontTx/>
              <a:buChar char="-"/>
            </a:pPr>
            <a:r>
              <a:rPr lang="ja-JP" altLang="en-US" sz="1600" dirty="0">
                <a:latin typeface="+mn-ea"/>
              </a:rPr>
              <a:t>プロダクトバックログの内容及び優先順位に関する助言</a:t>
            </a:r>
            <a:endParaRPr lang="en-US" altLang="ja-JP" sz="1600" dirty="0">
              <a:latin typeface="+mn-ea"/>
            </a:endParaRPr>
          </a:p>
          <a:p>
            <a:pPr marL="468000" indent="-180000">
              <a:buFontTx/>
              <a:buChar char="-"/>
            </a:pPr>
            <a:r>
              <a:rPr lang="ja-JP" altLang="en-US" sz="1600" dirty="0">
                <a:latin typeface="+mn-ea"/>
              </a:rPr>
              <a:t>開発スケジュールの見通し、開発対象プロダクトの技術的なリスクに関する説明、等</a:t>
            </a:r>
            <a:endParaRPr lang="en-US" altLang="ja-JP" sz="1600" dirty="0">
              <a:latin typeface="+mn-ea"/>
            </a:endParaRPr>
          </a:p>
          <a:p>
            <a:r>
              <a:rPr lang="ja-JP" altLang="en-US" b="1" dirty="0">
                <a:latin typeface="+mn-ea"/>
              </a:rPr>
              <a:t>・第</a:t>
            </a:r>
            <a:r>
              <a:rPr lang="en-US" altLang="ja-JP" b="1" dirty="0">
                <a:latin typeface="+mn-ea"/>
              </a:rPr>
              <a:t>3</a:t>
            </a:r>
            <a:r>
              <a:rPr lang="ja-JP" altLang="en-US" b="1" dirty="0">
                <a:latin typeface="+mn-ea"/>
              </a:rPr>
              <a:t>項 </a:t>
            </a:r>
            <a:r>
              <a:rPr lang="ja-JP" altLang="en-US" b="1" u="sng" dirty="0">
                <a:solidFill>
                  <a:srgbClr val="FF0000"/>
                </a:solidFill>
                <a:latin typeface="+mn-ea"/>
              </a:rPr>
              <a:t>スクラムマスターの選任</a:t>
            </a:r>
            <a:endParaRPr lang="en-US" altLang="ja-JP" u="sng" dirty="0">
              <a:solidFill>
                <a:srgbClr val="FF0000"/>
              </a:solidFill>
              <a:latin typeface="+mn-ea"/>
            </a:endParaRPr>
          </a:p>
          <a:p>
            <a:r>
              <a:rPr lang="ja-JP" altLang="en-US" b="1" dirty="0">
                <a:latin typeface="+mn-ea"/>
              </a:rPr>
              <a:t>・第</a:t>
            </a:r>
            <a:r>
              <a:rPr lang="en-US" altLang="ja-JP" b="1" dirty="0">
                <a:latin typeface="+mn-ea"/>
              </a:rPr>
              <a:t>4</a:t>
            </a:r>
            <a:r>
              <a:rPr lang="ja-JP" altLang="en-US" b="1" dirty="0">
                <a:latin typeface="+mn-ea"/>
              </a:rPr>
              <a:t>項 </a:t>
            </a:r>
            <a:r>
              <a:rPr lang="ja-JP" altLang="en-US" b="1" u="sng" dirty="0">
                <a:solidFill>
                  <a:srgbClr val="FF0000"/>
                </a:solidFill>
                <a:latin typeface="+mn-ea"/>
              </a:rPr>
              <a:t>スクラムマスターの役割</a:t>
            </a:r>
            <a:r>
              <a:rPr lang="en-US" altLang="ja-JP" sz="1600" dirty="0">
                <a:latin typeface="+mn-ea"/>
              </a:rPr>
              <a:t>…</a:t>
            </a:r>
            <a:r>
              <a:rPr lang="ja-JP" altLang="en-US" sz="1600" dirty="0">
                <a:latin typeface="+mn-ea"/>
              </a:rPr>
              <a:t>業務の円滑遂行、</a:t>
            </a:r>
            <a:r>
              <a:rPr lang="en-US" altLang="ja-JP" sz="1600" dirty="0">
                <a:latin typeface="+mn-ea"/>
              </a:rPr>
              <a:t>SM</a:t>
            </a:r>
            <a:r>
              <a:rPr lang="ja-JP" altLang="en-US" sz="1600" dirty="0">
                <a:latin typeface="+mn-ea"/>
              </a:rPr>
              <a:t>の行為責任はベンダ企業に</a:t>
            </a:r>
          </a:p>
        </p:txBody>
      </p:sp>
      <p:sp>
        <p:nvSpPr>
          <p:cNvPr id="6" name="正方形/長方形 5">
            <a:extLst>
              <a:ext uri="{FF2B5EF4-FFF2-40B4-BE49-F238E27FC236}">
                <a16:creationId xmlns:a16="http://schemas.microsoft.com/office/drawing/2014/main" id="{0E543582-5DB6-4D04-85E2-FD5B224B612E}"/>
              </a:ext>
            </a:extLst>
          </p:cNvPr>
          <p:cNvSpPr/>
          <p:nvPr/>
        </p:nvSpPr>
        <p:spPr>
          <a:xfrm>
            <a:off x="360000" y="5724000"/>
            <a:ext cx="8640000" cy="584775"/>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a:t>
            </a:r>
            <a:r>
              <a:rPr lang="ja-JP" altLang="en-US" sz="1600" u="sng" dirty="0">
                <a:solidFill>
                  <a:srgbClr val="3333FF"/>
                </a:solidFill>
                <a:latin typeface="+mn-ea"/>
              </a:rPr>
              <a:t>プロジェクトマネジメント</a:t>
            </a:r>
            <a:endParaRPr lang="en-US" altLang="ja-JP" sz="1600" dirty="0">
              <a:latin typeface="+mn-ea"/>
            </a:endParaRPr>
          </a:p>
          <a:p>
            <a:pPr marL="180000" indent="-180000"/>
            <a:r>
              <a:rPr lang="ja-JP" altLang="en-US" sz="1600" dirty="0">
                <a:latin typeface="+mn-ea"/>
              </a:rPr>
              <a:t>・あくまでスクラムチーム全体で行われるもの、ベンダ企業だけが責任を負うわけではない</a:t>
            </a:r>
          </a:p>
        </p:txBody>
      </p:sp>
      <p:sp>
        <p:nvSpPr>
          <p:cNvPr id="7" name="正方形/長方形 6">
            <a:extLst>
              <a:ext uri="{FF2B5EF4-FFF2-40B4-BE49-F238E27FC236}">
                <a16:creationId xmlns:a16="http://schemas.microsoft.com/office/drawing/2014/main" id="{36B47CCD-AD13-460C-8A82-3DE9E64744BA}"/>
              </a:ext>
            </a:extLst>
          </p:cNvPr>
          <p:cNvSpPr/>
          <p:nvPr/>
        </p:nvSpPr>
        <p:spPr>
          <a:xfrm>
            <a:off x="360000" y="2880000"/>
            <a:ext cx="8640000" cy="1323439"/>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契約不適合（旧民法における、瑕疵担保）責任</a:t>
            </a:r>
          </a:p>
          <a:p>
            <a:pPr marL="180000" indent="-180000"/>
            <a:r>
              <a:rPr lang="ja-JP" altLang="en-US" sz="1600" dirty="0">
                <a:latin typeface="+mn-ea"/>
              </a:rPr>
              <a:t>・開発対象プロダクトの不具合、セキュリティ等の非機能要件の不備等に対しても、ユーザ企業はベンダ企業に対して、成果物に関する</a:t>
            </a:r>
            <a:r>
              <a:rPr lang="ja-JP" altLang="en-US" sz="1600" u="sng" dirty="0">
                <a:solidFill>
                  <a:srgbClr val="3333FF"/>
                </a:solidFill>
                <a:latin typeface="+mn-ea"/>
              </a:rPr>
              <a:t>契約不適合責任</a:t>
            </a:r>
            <a:r>
              <a:rPr lang="ja-JP" altLang="en-US" sz="1600" dirty="0">
                <a:latin typeface="+mn-ea"/>
              </a:rPr>
              <a:t>を追及できない</a:t>
            </a:r>
          </a:p>
          <a:p>
            <a:pPr marL="180000" indent="-180000"/>
            <a:r>
              <a:rPr lang="ja-JP" altLang="en-US" sz="1600" dirty="0">
                <a:latin typeface="+mn-ea"/>
              </a:rPr>
              <a:t>・問題がベンダ企業の善管注意義務違反によるものである場合には、ユーザ企業はベンダ企業に対して</a:t>
            </a:r>
            <a:r>
              <a:rPr lang="ja-JP" altLang="en-US" sz="1600" u="sng" dirty="0">
                <a:solidFill>
                  <a:srgbClr val="3333FF"/>
                </a:solidFill>
                <a:latin typeface="+mn-ea"/>
              </a:rPr>
              <a:t>損害賠償請求</a:t>
            </a:r>
            <a:r>
              <a:rPr lang="ja-JP" altLang="en-US" sz="1600" dirty="0">
                <a:latin typeface="+mn-ea"/>
              </a:rPr>
              <a:t>をすることができる</a:t>
            </a:r>
          </a:p>
        </p:txBody>
      </p:sp>
      <p:sp>
        <p:nvSpPr>
          <p:cNvPr id="8" name="正方形/長方形 7">
            <a:extLst>
              <a:ext uri="{FF2B5EF4-FFF2-40B4-BE49-F238E27FC236}">
                <a16:creationId xmlns:a16="http://schemas.microsoft.com/office/drawing/2014/main" id="{FD0CF422-075C-4D5E-B80D-DBAEB9E7806F}"/>
              </a:ext>
            </a:extLst>
          </p:cNvPr>
          <p:cNvSpPr/>
          <p:nvPr/>
        </p:nvSpPr>
        <p:spPr>
          <a:xfrm>
            <a:off x="360000" y="4320000"/>
            <a:ext cx="8640000" cy="1323439"/>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善管注意義務</a:t>
            </a:r>
          </a:p>
          <a:p>
            <a:pPr marL="180000" indent="-180000"/>
            <a:r>
              <a:rPr lang="ja-JP" altLang="en-US" sz="1600" dirty="0">
                <a:latin typeface="+mn-ea"/>
              </a:rPr>
              <a:t>・情報システムやソフトウェアに関する</a:t>
            </a:r>
            <a:r>
              <a:rPr lang="ja-JP" altLang="en-US" sz="1600" u="sng" dirty="0">
                <a:solidFill>
                  <a:srgbClr val="3333FF"/>
                </a:solidFill>
                <a:latin typeface="+mn-ea"/>
              </a:rPr>
              <a:t>専門家として通常要求される水準</a:t>
            </a:r>
            <a:r>
              <a:rPr lang="ja-JP" altLang="en-US" sz="1600" dirty="0">
                <a:latin typeface="+mn-ea"/>
              </a:rPr>
              <a:t>に見合う仕事</a:t>
            </a:r>
          </a:p>
          <a:p>
            <a:pPr marL="180000" indent="-180000"/>
            <a:r>
              <a:rPr lang="ja-JP" altLang="en-US" sz="1600" dirty="0">
                <a:latin typeface="+mn-ea"/>
              </a:rPr>
              <a:t>・ユーザ企業による適切な判断・決定の支援に</a:t>
            </a:r>
            <a:r>
              <a:rPr lang="ja-JP" altLang="en-US" sz="1600" u="sng" dirty="0">
                <a:solidFill>
                  <a:srgbClr val="3333FF"/>
                </a:solidFill>
                <a:latin typeface="+mn-ea"/>
              </a:rPr>
              <a:t>必要な情報の提供</a:t>
            </a:r>
            <a:r>
              <a:rPr lang="ja-JP" altLang="en-US" sz="1600" dirty="0">
                <a:latin typeface="+mn-ea"/>
              </a:rPr>
              <a:t>（開発対象プロダクトの内容を決するプロダクトバックログの項目やその優先順位を検討する際の、専門家の観点からの助言、開発スケジュールの見通し、対象プロダクトの技術的リスクに関する説明）</a:t>
            </a:r>
          </a:p>
        </p:txBody>
      </p:sp>
    </p:spTree>
    <p:extLst>
      <p:ext uri="{BB962C8B-B14F-4D97-AF65-F5344CB8AC3E}">
        <p14:creationId xmlns:p14="http://schemas.microsoft.com/office/powerpoint/2010/main" val="128290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zh-CN" altLang="en-US" dirty="0"/>
              <a:t>第</a:t>
            </a:r>
            <a:r>
              <a:rPr lang="en-US" altLang="zh-CN" dirty="0"/>
              <a:t>6</a:t>
            </a:r>
            <a:r>
              <a:rPr lang="zh-CN" altLang="en-US" dirty="0"/>
              <a:t>条（変更管理）</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17</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F51BC264-557C-4263-A798-44824F5850C5}"/>
              </a:ext>
            </a:extLst>
          </p:cNvPr>
          <p:cNvSpPr/>
          <p:nvPr/>
        </p:nvSpPr>
        <p:spPr>
          <a:xfrm>
            <a:off x="360000" y="2088000"/>
            <a:ext cx="8640000" cy="2308324"/>
          </a:xfrm>
          <a:prstGeom prst="rect">
            <a:avLst/>
          </a:prstGeom>
        </p:spPr>
        <p:txBody>
          <a:bodyPr wrap="square">
            <a:spAutoFit/>
          </a:bodyPr>
          <a:lstStyle/>
          <a:p>
            <a:r>
              <a:rPr lang="ja-JP" altLang="en-US" b="1" dirty="0">
                <a:latin typeface="+mn-ea"/>
              </a:rPr>
              <a:t>・第</a:t>
            </a:r>
            <a:r>
              <a:rPr lang="en-US" altLang="ja-JP" b="1" dirty="0">
                <a:latin typeface="+mn-ea"/>
              </a:rPr>
              <a:t>1</a:t>
            </a:r>
            <a:r>
              <a:rPr lang="ja-JP" altLang="en-US" b="1" dirty="0">
                <a:latin typeface="+mn-ea"/>
              </a:rPr>
              <a:t>項 変更協議の申入れ</a:t>
            </a:r>
            <a:r>
              <a:rPr lang="en-US" altLang="ja-JP" sz="1600" dirty="0">
                <a:latin typeface="+mn-ea"/>
              </a:rPr>
              <a:t>…</a:t>
            </a:r>
            <a:r>
              <a:rPr lang="ja-JP" altLang="en-US" sz="1600" dirty="0">
                <a:latin typeface="+mn-ea"/>
              </a:rPr>
              <a:t>書面で開催要請</a:t>
            </a:r>
            <a:endParaRPr lang="en-US" altLang="ja-JP" u="sng" dirty="0">
              <a:solidFill>
                <a:srgbClr val="3333FF"/>
              </a:solidFill>
              <a:latin typeface="+mn-ea"/>
            </a:endParaRPr>
          </a:p>
          <a:p>
            <a:r>
              <a:rPr lang="ja-JP" altLang="en-US" b="1" dirty="0">
                <a:latin typeface="+mn-ea"/>
              </a:rPr>
              <a:t>・第</a:t>
            </a:r>
            <a:r>
              <a:rPr lang="en-US" altLang="ja-JP" b="1" dirty="0">
                <a:latin typeface="+mn-ea"/>
              </a:rPr>
              <a:t>2</a:t>
            </a:r>
            <a:r>
              <a:rPr lang="ja-JP" altLang="en-US" b="1" dirty="0">
                <a:latin typeface="+mn-ea"/>
              </a:rPr>
              <a:t>項 協議の応諾</a:t>
            </a:r>
            <a:r>
              <a:rPr lang="en-US" altLang="ja-JP" sz="1600" dirty="0">
                <a:latin typeface="+mn-ea"/>
              </a:rPr>
              <a:t>…</a:t>
            </a:r>
            <a:r>
              <a:rPr lang="ja-JP" altLang="en-US" sz="1600" dirty="0">
                <a:latin typeface="+mn-ea"/>
              </a:rPr>
              <a:t>速やかに応じる</a:t>
            </a:r>
          </a:p>
          <a:p>
            <a:r>
              <a:rPr lang="ja-JP" altLang="en-US" b="1" dirty="0">
                <a:latin typeface="+mn-ea"/>
              </a:rPr>
              <a:t>・第</a:t>
            </a:r>
            <a:r>
              <a:rPr lang="en-US" altLang="ja-JP" b="1" dirty="0">
                <a:latin typeface="+mn-ea"/>
              </a:rPr>
              <a:t>3</a:t>
            </a:r>
            <a:r>
              <a:rPr lang="ja-JP" altLang="en-US" b="1" dirty="0">
                <a:latin typeface="+mn-ea"/>
              </a:rPr>
              <a:t>項 協議の実施</a:t>
            </a:r>
            <a:r>
              <a:rPr lang="en-US" altLang="ja-JP" sz="1600" dirty="0">
                <a:latin typeface="+mn-ea"/>
              </a:rPr>
              <a:t>…</a:t>
            </a:r>
            <a:r>
              <a:rPr lang="ja-JP" altLang="en-US" sz="1600" dirty="0">
                <a:latin typeface="+mn-ea"/>
              </a:rPr>
              <a:t>変更の目的、対象、可否、影響等を、誠実に検討</a:t>
            </a:r>
            <a:endParaRPr lang="en-US" altLang="ja-JP" u="sng" dirty="0">
              <a:solidFill>
                <a:srgbClr val="3333FF"/>
              </a:solidFill>
              <a:latin typeface="+mn-ea"/>
            </a:endParaRPr>
          </a:p>
          <a:p>
            <a:r>
              <a:rPr lang="ja-JP" altLang="en-US" b="1" dirty="0">
                <a:latin typeface="+mn-ea"/>
              </a:rPr>
              <a:t>・第</a:t>
            </a:r>
            <a:r>
              <a:rPr lang="en-US" altLang="ja-JP" b="1" dirty="0">
                <a:latin typeface="+mn-ea"/>
              </a:rPr>
              <a:t>4</a:t>
            </a:r>
            <a:r>
              <a:rPr lang="ja-JP" altLang="en-US" b="1" dirty="0">
                <a:latin typeface="+mn-ea"/>
              </a:rPr>
              <a:t>項 協議の出席者</a:t>
            </a:r>
            <a:r>
              <a:rPr lang="en-US" altLang="ja-JP" sz="1600" dirty="0">
                <a:latin typeface="+mn-ea"/>
              </a:rPr>
              <a:t>…</a:t>
            </a:r>
            <a:r>
              <a:rPr lang="ja-JP" altLang="en-US" sz="1600" dirty="0">
                <a:latin typeface="+mn-ea"/>
              </a:rPr>
              <a:t>双方の責任者等が出席、相手方出席者の要請可</a:t>
            </a:r>
          </a:p>
          <a:p>
            <a:r>
              <a:rPr lang="ja-JP" altLang="en-US" b="1" dirty="0">
                <a:latin typeface="+mn-ea"/>
              </a:rPr>
              <a:t>・第</a:t>
            </a:r>
            <a:r>
              <a:rPr lang="en-US" altLang="ja-JP" b="1" dirty="0">
                <a:latin typeface="+mn-ea"/>
              </a:rPr>
              <a:t>5</a:t>
            </a:r>
            <a:r>
              <a:rPr lang="ja-JP" altLang="en-US" b="1" dirty="0">
                <a:latin typeface="+mn-ea"/>
              </a:rPr>
              <a:t>項 変更合意書</a:t>
            </a:r>
            <a:r>
              <a:rPr lang="en-US" altLang="ja-JP" sz="1400" dirty="0">
                <a:latin typeface="+mn-ea"/>
              </a:rPr>
              <a:t>…</a:t>
            </a:r>
            <a:r>
              <a:rPr lang="ja-JP" altLang="en-US" sz="1400" dirty="0">
                <a:latin typeface="+mn-ea"/>
              </a:rPr>
              <a:t>双方の記名押印により有効</a:t>
            </a:r>
            <a:endParaRPr lang="en-US" altLang="ja-JP" sz="1600" u="sng" dirty="0">
              <a:solidFill>
                <a:srgbClr val="3333FF"/>
              </a:solidFill>
              <a:latin typeface="+mn-ea"/>
            </a:endParaRPr>
          </a:p>
          <a:p>
            <a:r>
              <a:rPr lang="ja-JP" altLang="en-US" b="1" dirty="0">
                <a:latin typeface="+mn-ea"/>
              </a:rPr>
              <a:t>・第</a:t>
            </a:r>
            <a:r>
              <a:rPr lang="en-US" altLang="ja-JP" b="1" dirty="0">
                <a:latin typeface="+mn-ea"/>
              </a:rPr>
              <a:t>6</a:t>
            </a:r>
            <a:r>
              <a:rPr lang="ja-JP" altLang="en-US" b="1" dirty="0">
                <a:latin typeface="+mn-ea"/>
              </a:rPr>
              <a:t>項 解除</a:t>
            </a:r>
            <a:r>
              <a:rPr lang="en-US" altLang="ja-JP" sz="1400" dirty="0">
                <a:latin typeface="+mn-ea"/>
              </a:rPr>
              <a:t>…</a:t>
            </a:r>
            <a:r>
              <a:rPr lang="ja-JP" altLang="en-US" sz="1400" dirty="0">
                <a:latin typeface="+mn-ea"/>
              </a:rPr>
              <a:t>一定期間で合意に至らない場合、書面による通知で契約解除、委託料の支払い</a:t>
            </a:r>
            <a:endParaRPr lang="en-US" altLang="ja-JP" sz="1600" u="sng" dirty="0">
              <a:solidFill>
                <a:srgbClr val="3333FF"/>
              </a:solidFill>
              <a:latin typeface="+mn-ea"/>
            </a:endParaRPr>
          </a:p>
          <a:p>
            <a:r>
              <a:rPr lang="ja-JP" altLang="en-US" b="1" dirty="0">
                <a:latin typeface="+mn-ea"/>
              </a:rPr>
              <a:t>・第</a:t>
            </a:r>
            <a:r>
              <a:rPr lang="en-US" altLang="ja-JP" b="1" dirty="0">
                <a:latin typeface="+mn-ea"/>
              </a:rPr>
              <a:t>7</a:t>
            </a:r>
            <a:r>
              <a:rPr lang="ja-JP" altLang="en-US" b="1" dirty="0">
                <a:latin typeface="+mn-ea"/>
              </a:rPr>
              <a:t>項 損害賠償</a:t>
            </a:r>
            <a:r>
              <a:rPr lang="en-US" altLang="ja-JP" sz="1400" dirty="0">
                <a:latin typeface="+mn-ea"/>
              </a:rPr>
              <a:t>…</a:t>
            </a:r>
            <a:r>
              <a:rPr lang="ja-JP" altLang="en-US" sz="1400" dirty="0">
                <a:latin typeface="+mn-ea"/>
              </a:rPr>
              <a:t>損害賠償請求可</a:t>
            </a:r>
            <a:endParaRPr lang="en-US" altLang="ja-JP" sz="1600" u="sng" dirty="0">
              <a:solidFill>
                <a:srgbClr val="3333FF"/>
              </a:solidFill>
              <a:latin typeface="+mn-ea"/>
            </a:endParaRPr>
          </a:p>
          <a:p>
            <a:r>
              <a:rPr lang="ja-JP" altLang="en-US" b="1" dirty="0">
                <a:latin typeface="+mn-ea"/>
              </a:rPr>
              <a:t>・第</a:t>
            </a:r>
            <a:r>
              <a:rPr lang="en-US" altLang="ja-JP" b="1" dirty="0">
                <a:latin typeface="+mn-ea"/>
              </a:rPr>
              <a:t>8</a:t>
            </a:r>
            <a:r>
              <a:rPr lang="ja-JP" altLang="en-US" b="1" dirty="0">
                <a:latin typeface="+mn-ea"/>
              </a:rPr>
              <a:t>項 進め方の指針の変更</a:t>
            </a:r>
            <a:r>
              <a:rPr lang="en-US" altLang="ja-JP" sz="1400" dirty="0">
                <a:latin typeface="+mn-ea"/>
              </a:rPr>
              <a:t>…</a:t>
            </a:r>
            <a:r>
              <a:rPr lang="ja-JP" altLang="en-US" sz="1400" dirty="0">
                <a:latin typeface="+mn-ea"/>
              </a:rPr>
              <a:t>スクラムチームの合意により変更可、署名付き議事録作成</a:t>
            </a:r>
            <a:endParaRPr lang="en-US" altLang="ja-JP" sz="1600" u="sng" dirty="0">
              <a:solidFill>
                <a:srgbClr val="3333FF"/>
              </a:solidFill>
              <a:latin typeface="+mn-ea"/>
            </a:endParaRPr>
          </a:p>
        </p:txBody>
      </p:sp>
      <p:sp>
        <p:nvSpPr>
          <p:cNvPr id="6" name="正方形/長方形 5">
            <a:extLst>
              <a:ext uri="{FF2B5EF4-FFF2-40B4-BE49-F238E27FC236}">
                <a16:creationId xmlns:a16="http://schemas.microsoft.com/office/drawing/2014/main" id="{CB43B8D9-44BF-4792-ABF6-0CF4ACC852CA}"/>
              </a:ext>
            </a:extLst>
          </p:cNvPr>
          <p:cNvSpPr/>
          <p:nvPr/>
        </p:nvSpPr>
        <p:spPr>
          <a:xfrm>
            <a:off x="360000" y="5760000"/>
            <a:ext cx="8640000" cy="830997"/>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a:t>
            </a:r>
            <a:r>
              <a:rPr lang="ja-JP" altLang="en-US" sz="1600" b="1" u="sng" dirty="0">
                <a:solidFill>
                  <a:srgbClr val="3333FF"/>
                </a:solidFill>
                <a:latin typeface="+mn-ea"/>
              </a:rPr>
              <a:t>連絡協議会</a:t>
            </a:r>
            <a:endParaRPr lang="en-US" altLang="ja-JP" sz="1600" b="1" dirty="0">
              <a:latin typeface="+mn-ea"/>
            </a:endParaRPr>
          </a:p>
          <a:p>
            <a:pPr marL="180000" indent="-180000"/>
            <a:r>
              <a:rPr lang="ja-JP" altLang="en-US" sz="1600" dirty="0">
                <a:latin typeface="+mn-ea"/>
              </a:rPr>
              <a:t>・大規模な開発を行うような場合で、プロジェクト全体の進捗確認やリスク管理を行うために必要な場合には、定例の連絡協議会を設置することも考えられる</a:t>
            </a:r>
          </a:p>
        </p:txBody>
      </p:sp>
      <p:sp>
        <p:nvSpPr>
          <p:cNvPr id="7" name="正方形/長方形 6">
            <a:extLst>
              <a:ext uri="{FF2B5EF4-FFF2-40B4-BE49-F238E27FC236}">
                <a16:creationId xmlns:a16="http://schemas.microsoft.com/office/drawing/2014/main" id="{84A24A5F-B6C3-4750-9907-BAC51531FB93}"/>
              </a:ext>
            </a:extLst>
          </p:cNvPr>
          <p:cNvSpPr/>
          <p:nvPr/>
        </p:nvSpPr>
        <p:spPr>
          <a:xfrm>
            <a:off x="360000" y="1080000"/>
            <a:ext cx="8640000" cy="954107"/>
          </a:xfrm>
          <a:prstGeom prst="rect">
            <a:avLst/>
          </a:prstGeom>
        </p:spPr>
        <p:txBody>
          <a:bodyPr wrap="square">
            <a:spAutoFit/>
          </a:bodyPr>
          <a:lstStyle/>
          <a:p>
            <a:r>
              <a:rPr lang="ja-JP" altLang="en-US" dirty="0">
                <a:solidFill>
                  <a:schemeClr val="tx1">
                    <a:lumMod val="50000"/>
                    <a:lumOff val="50000"/>
                  </a:schemeClr>
                </a:solidFill>
              </a:rPr>
              <a:t>準委任契約であり、別紙で定める</a:t>
            </a:r>
            <a:r>
              <a:rPr lang="ja-JP" altLang="en-US" u="sng" dirty="0">
                <a:solidFill>
                  <a:srgbClr val="00B0F0"/>
                </a:solidFill>
              </a:rPr>
              <a:t>開発対象プロダクトの範囲内で</a:t>
            </a:r>
            <a:r>
              <a:rPr lang="ja-JP" altLang="en-US" dirty="0">
                <a:solidFill>
                  <a:schemeClr val="tx1">
                    <a:lumMod val="50000"/>
                    <a:lumOff val="50000"/>
                  </a:schemeClr>
                </a:solidFill>
              </a:rPr>
              <a:t>、開発する機能の追加・変更や、その優先順位の</a:t>
            </a:r>
            <a:r>
              <a:rPr lang="ja-JP" altLang="en-US" u="sng" dirty="0">
                <a:solidFill>
                  <a:srgbClr val="00B0F0"/>
                </a:solidFill>
              </a:rPr>
              <a:t>変更が柔軟に行われるものの</a:t>
            </a:r>
            <a:r>
              <a:rPr lang="ja-JP" altLang="en-US" dirty="0">
                <a:solidFill>
                  <a:schemeClr val="tx1">
                    <a:lumMod val="50000"/>
                    <a:lumOff val="50000"/>
                  </a:schemeClr>
                </a:solidFill>
              </a:rPr>
              <a:t>、</a:t>
            </a:r>
          </a:p>
          <a:p>
            <a:r>
              <a:rPr lang="ja-JP" altLang="en-US" sz="2000" dirty="0"/>
              <a:t>契約書</a:t>
            </a:r>
            <a:r>
              <a:rPr lang="ja-JP" altLang="en-US" sz="2000" u="sng" dirty="0">
                <a:solidFill>
                  <a:srgbClr val="FF0000"/>
                </a:solidFill>
              </a:rPr>
              <a:t>本体又は別紙の記載内容を変更せざるを得ない</a:t>
            </a:r>
            <a:r>
              <a:rPr lang="ja-JP" altLang="en-US" sz="2000" dirty="0"/>
              <a:t>ような事態を想定</a:t>
            </a:r>
          </a:p>
        </p:txBody>
      </p:sp>
      <p:sp>
        <p:nvSpPr>
          <p:cNvPr id="8" name="正方形/長方形 7">
            <a:extLst>
              <a:ext uri="{FF2B5EF4-FFF2-40B4-BE49-F238E27FC236}">
                <a16:creationId xmlns:a16="http://schemas.microsoft.com/office/drawing/2014/main" id="{316E95A6-6A0E-41E7-9D19-CD466BC99976}"/>
              </a:ext>
            </a:extLst>
          </p:cNvPr>
          <p:cNvSpPr/>
          <p:nvPr/>
        </p:nvSpPr>
        <p:spPr>
          <a:xfrm>
            <a:off x="360000" y="4500000"/>
            <a:ext cx="8640000" cy="1077218"/>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解除に関する議論</a:t>
            </a:r>
            <a:endParaRPr lang="en-US" altLang="ja-JP" sz="1600" dirty="0">
              <a:latin typeface="+mn-ea"/>
            </a:endParaRPr>
          </a:p>
          <a:p>
            <a:pPr marL="180000" indent="-180000"/>
            <a:r>
              <a:rPr lang="ja-JP" altLang="en-US" sz="1600" dirty="0">
                <a:latin typeface="+mn-ea"/>
              </a:rPr>
              <a:t>・一方的な都合による解除をを許容するのではなく、合理的な理由が必要ではないか？</a:t>
            </a:r>
          </a:p>
          <a:p>
            <a:pPr marL="180000" indent="-180000"/>
            <a:r>
              <a:rPr lang="ja-JP" altLang="en-US" sz="1600" dirty="0">
                <a:latin typeface="+mn-ea"/>
              </a:rPr>
              <a:t>・解除の可否が不明確となりプロジェクトが膠着状態となることは避けるべき</a:t>
            </a:r>
          </a:p>
          <a:p>
            <a:pPr marL="180000" indent="-180000"/>
            <a:r>
              <a:rPr lang="ja-JP" altLang="en-US" sz="1600" dirty="0">
                <a:latin typeface="+mn-ea"/>
              </a:rPr>
              <a:t>・既に当事者間の信頼関係が失われている状況では、正常な開発の継続は困難</a:t>
            </a:r>
          </a:p>
        </p:txBody>
      </p:sp>
    </p:spTree>
    <p:extLst>
      <p:ext uri="{BB962C8B-B14F-4D97-AF65-F5344CB8AC3E}">
        <p14:creationId xmlns:p14="http://schemas.microsoft.com/office/powerpoint/2010/main" val="425614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zh-TW" altLang="en-US" dirty="0"/>
              <a:t>第</a:t>
            </a:r>
            <a:r>
              <a:rPr lang="en-US" altLang="zh-TW" dirty="0"/>
              <a:t>7</a:t>
            </a:r>
            <a:r>
              <a:rPr lang="zh-TW" altLang="en-US" dirty="0"/>
              <a:t>条（問題解消協議）</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18</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4913E168-3F4E-459F-9E61-060A6BEF9B4B}"/>
              </a:ext>
            </a:extLst>
          </p:cNvPr>
          <p:cNvSpPr/>
          <p:nvPr/>
        </p:nvSpPr>
        <p:spPr>
          <a:xfrm>
            <a:off x="360000" y="1080000"/>
            <a:ext cx="8640000" cy="707886"/>
          </a:xfrm>
          <a:prstGeom prst="rect">
            <a:avLst/>
          </a:prstGeom>
        </p:spPr>
        <p:txBody>
          <a:bodyPr wrap="square">
            <a:spAutoFit/>
          </a:bodyPr>
          <a:lstStyle/>
          <a:p>
            <a:r>
              <a:rPr lang="ja-JP" altLang="en-US" sz="2000" dirty="0"/>
              <a:t>スクラムチーム内では解消が困難な、</a:t>
            </a:r>
          </a:p>
          <a:p>
            <a:r>
              <a:rPr lang="ja-JP" altLang="en-US" sz="2000" dirty="0"/>
              <a:t>プロジェクトの円滑な遂行に影響する問題*の発生を想定</a:t>
            </a:r>
          </a:p>
        </p:txBody>
      </p:sp>
      <p:sp>
        <p:nvSpPr>
          <p:cNvPr id="6" name="正方形/長方形 5">
            <a:extLst>
              <a:ext uri="{FF2B5EF4-FFF2-40B4-BE49-F238E27FC236}">
                <a16:creationId xmlns:a16="http://schemas.microsoft.com/office/drawing/2014/main" id="{B83AB6F6-39E2-4D9A-8374-62AE51DAC92B}"/>
              </a:ext>
            </a:extLst>
          </p:cNvPr>
          <p:cNvSpPr/>
          <p:nvPr/>
        </p:nvSpPr>
        <p:spPr>
          <a:xfrm>
            <a:off x="360000" y="1908000"/>
            <a:ext cx="8640000" cy="1754326"/>
          </a:xfrm>
          <a:prstGeom prst="rect">
            <a:avLst/>
          </a:prstGeom>
        </p:spPr>
        <p:txBody>
          <a:bodyPr wrap="square">
            <a:spAutoFit/>
          </a:bodyPr>
          <a:lstStyle/>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1</a:t>
            </a:r>
            <a:r>
              <a:rPr lang="ja-JP" altLang="en-US" b="1" dirty="0">
                <a:latin typeface="メイリオ" panose="020B0604030504040204" pitchFamily="50" charset="-128"/>
                <a:ea typeface="メイリオ" panose="020B0604030504040204" pitchFamily="50" charset="-128"/>
              </a:rPr>
              <a:t>項 </a:t>
            </a:r>
            <a:r>
              <a:rPr lang="zh-TW" altLang="en-US" b="1" dirty="0">
                <a:latin typeface="メイリオ" panose="020B0604030504040204" pitchFamily="50" charset="-128"/>
                <a:ea typeface="メイリオ" panose="020B0604030504040204" pitchFamily="50" charset="-128"/>
              </a:rPr>
              <a:t>問題解消</a:t>
            </a:r>
            <a:r>
              <a:rPr lang="ja-JP" altLang="en-US" b="1" dirty="0">
                <a:latin typeface="メイリオ" panose="020B0604030504040204" pitchFamily="50" charset="-128"/>
                <a:ea typeface="メイリオ" panose="020B0604030504040204" pitchFamily="50" charset="-128"/>
              </a:rPr>
              <a:t>協議の申入れ</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rPr>
              <a:t>書面で開催要請</a:t>
            </a:r>
            <a:endParaRPr lang="en-US" altLang="ja-JP" u="sng" dirty="0">
              <a:solidFill>
                <a:srgbClr val="3333FF"/>
              </a:solidFill>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2</a:t>
            </a:r>
            <a:r>
              <a:rPr lang="ja-JP" altLang="en-US" b="1" dirty="0">
                <a:latin typeface="メイリオ" panose="020B0604030504040204" pitchFamily="50" charset="-128"/>
                <a:ea typeface="メイリオ" panose="020B0604030504040204" pitchFamily="50" charset="-128"/>
              </a:rPr>
              <a:t>項 協議の応諾</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rPr>
              <a:t>速やかに応じる</a:t>
            </a:r>
            <a:endParaRPr lang="ja-JP" altLang="en-US" sz="1600"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3</a:t>
            </a:r>
            <a:r>
              <a:rPr lang="ja-JP" altLang="en-US" b="1" dirty="0">
                <a:latin typeface="メイリオ" panose="020B0604030504040204" pitchFamily="50" charset="-128"/>
                <a:ea typeface="メイリオ" panose="020B0604030504040204" pitchFamily="50" charset="-128"/>
              </a:rPr>
              <a:t>項 協議の実施</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誠実に</a:t>
            </a:r>
            <a:endParaRPr lang="en-US" altLang="ja-JP" u="sng" dirty="0">
              <a:solidFill>
                <a:srgbClr val="3333FF"/>
              </a:solidFill>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4</a:t>
            </a:r>
            <a:r>
              <a:rPr lang="ja-JP" altLang="en-US" b="1" dirty="0">
                <a:latin typeface="メイリオ" panose="020B0604030504040204" pitchFamily="50" charset="-128"/>
                <a:ea typeface="メイリオ" panose="020B0604030504040204" pitchFamily="50" charset="-128"/>
              </a:rPr>
              <a:t>項 協議の出席者</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rPr>
              <a:t>双方の責任者等が出席、相手方出席者の要請可</a:t>
            </a:r>
            <a:endParaRPr lang="ja-JP" altLang="en-US" sz="1600"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5</a:t>
            </a:r>
            <a:r>
              <a:rPr lang="ja-JP" altLang="en-US" b="1" dirty="0">
                <a:latin typeface="メイリオ" panose="020B0604030504040204" pitchFamily="50" charset="-128"/>
                <a:ea typeface="メイリオ" panose="020B0604030504040204" pitchFamily="50" charset="-128"/>
              </a:rPr>
              <a:t>項 解除</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rPr>
              <a:t>一定期間で合意に至らない場合、書面による通知で契約解除、委託料の支払い</a:t>
            </a:r>
            <a:endParaRPr lang="en-US" altLang="ja-JP" sz="1600" u="sng" dirty="0">
              <a:solidFill>
                <a:srgbClr val="3333FF"/>
              </a:solidFill>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rPr>
              <a:t>6</a:t>
            </a:r>
            <a:r>
              <a:rPr lang="ja-JP" altLang="en-US" b="1" dirty="0">
                <a:latin typeface="メイリオ" panose="020B0604030504040204" pitchFamily="50" charset="-128"/>
                <a:ea typeface="メイリオ" panose="020B0604030504040204" pitchFamily="50" charset="-128"/>
              </a:rPr>
              <a:t>項 損害賠償</a:t>
            </a:r>
            <a:r>
              <a:rPr lang="en-US" altLang="ja-JP" sz="1400" dirty="0">
                <a:latin typeface="メイリオ" panose="020B0604030504040204" pitchFamily="50" charset="-128"/>
                <a:ea typeface="メイリオ" panose="020B0604030504040204" pitchFamily="50" charset="-128"/>
              </a:rPr>
              <a:t>…</a:t>
            </a:r>
            <a:r>
              <a:rPr lang="zh-TW" altLang="en-US" sz="1400" dirty="0">
                <a:latin typeface="メイリオ" panose="020B0604030504040204" pitchFamily="50" charset="-128"/>
                <a:ea typeface="メイリオ" panose="020B0604030504040204" pitchFamily="50" charset="-128"/>
              </a:rPr>
              <a:t>損害賠償請求可</a:t>
            </a:r>
          </a:p>
        </p:txBody>
      </p:sp>
      <p:sp>
        <p:nvSpPr>
          <p:cNvPr id="7" name="正方形/長方形 6">
            <a:extLst>
              <a:ext uri="{FF2B5EF4-FFF2-40B4-BE49-F238E27FC236}">
                <a16:creationId xmlns:a16="http://schemas.microsoft.com/office/drawing/2014/main" id="{D2C1E3F4-0B43-4D7A-818B-D727670064BA}"/>
              </a:ext>
            </a:extLst>
          </p:cNvPr>
          <p:cNvSpPr/>
          <p:nvPr/>
        </p:nvSpPr>
        <p:spPr>
          <a:xfrm>
            <a:off x="720000" y="3780000"/>
            <a:ext cx="8100000" cy="584775"/>
          </a:xfrm>
          <a:prstGeom prst="rect">
            <a:avLst/>
          </a:prstGeom>
        </p:spPr>
        <p:txBody>
          <a:bodyPr wrap="square">
            <a:spAutoFit/>
          </a:bodyPr>
          <a:lstStyle/>
          <a:p>
            <a:pPr marL="108000" indent="-108000"/>
            <a:r>
              <a:rPr lang="ja-JP" altLang="en-US" sz="1600" dirty="0"/>
              <a:t>* 例えば、プロダクトオーナー等の人選に問題があり、本来果たすべき役割が果たされないためにプロジェクトの進行が停滞すること</a:t>
            </a:r>
          </a:p>
        </p:txBody>
      </p:sp>
    </p:spTree>
    <p:extLst>
      <p:ext uri="{BB962C8B-B14F-4D97-AF65-F5344CB8AC3E}">
        <p14:creationId xmlns:p14="http://schemas.microsoft.com/office/powerpoint/2010/main" val="160220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ja-JP" altLang="en-US" dirty="0"/>
              <a:t>第</a:t>
            </a:r>
            <a:r>
              <a:rPr lang="en-US" altLang="ja-JP" dirty="0"/>
              <a:t>8</a:t>
            </a:r>
            <a:r>
              <a:rPr lang="ja-JP" altLang="en-US" dirty="0"/>
              <a:t>条（契約期間及び更新）</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19</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テキスト ボックス 4">
            <a:extLst>
              <a:ext uri="{FF2B5EF4-FFF2-40B4-BE49-F238E27FC236}">
                <a16:creationId xmlns:a16="http://schemas.microsoft.com/office/drawing/2014/main" id="{C4286532-8102-4C8B-911E-E53E520384A5}"/>
              </a:ext>
            </a:extLst>
          </p:cNvPr>
          <p:cNvSpPr txBox="1"/>
          <p:nvPr/>
        </p:nvSpPr>
        <p:spPr>
          <a:xfrm>
            <a:off x="360000" y="1080000"/>
            <a:ext cx="8640000" cy="1169551"/>
          </a:xfrm>
          <a:prstGeom prst="rect">
            <a:avLst/>
          </a:prstGeom>
          <a:noFill/>
        </p:spPr>
        <p:txBody>
          <a:bodyPr wrap="square" rtlCol="0">
            <a:spAutoFit/>
          </a:bodyPr>
          <a:lstStyle/>
          <a:p>
            <a:pPr>
              <a:spcBef>
                <a:spcPts val="600"/>
              </a:spcBef>
            </a:pPr>
            <a:r>
              <a:rPr kumimoji="1" lang="ja-JP" altLang="en-US" sz="2000" dirty="0"/>
              <a:t>一般の契約と同様</a:t>
            </a:r>
          </a:p>
          <a:p>
            <a:pPr>
              <a:spcBef>
                <a:spcPts val="600"/>
              </a:spcBef>
            </a:pPr>
            <a:r>
              <a:rPr kumimoji="1" lang="ja-JP" altLang="en-US" sz="2000" dirty="0"/>
              <a:t>アジャイル開発の場合、初期リリース後の運用中の継続的開発の場合、等</a:t>
            </a:r>
          </a:p>
          <a:p>
            <a:pPr>
              <a:spcBef>
                <a:spcPts val="600"/>
              </a:spcBef>
            </a:pPr>
            <a:r>
              <a:rPr kumimoji="1" lang="ja-JP" altLang="en-US" sz="2000" dirty="0"/>
              <a:t>（</a:t>
            </a:r>
            <a:r>
              <a:rPr kumimoji="1" lang="en-US" altLang="ja-JP" sz="2000" dirty="0"/>
              <a:t>DevOps</a:t>
            </a:r>
            <a:r>
              <a:rPr kumimoji="1" lang="ja-JP" altLang="en-US" sz="2000" dirty="0"/>
              <a:t>）</a:t>
            </a:r>
          </a:p>
        </p:txBody>
      </p:sp>
      <p:sp>
        <p:nvSpPr>
          <p:cNvPr id="6" name="正方形/長方形 5">
            <a:extLst>
              <a:ext uri="{FF2B5EF4-FFF2-40B4-BE49-F238E27FC236}">
                <a16:creationId xmlns:a16="http://schemas.microsoft.com/office/drawing/2014/main" id="{EFC1E512-1405-4ACF-B923-BE572F647B61}"/>
              </a:ext>
            </a:extLst>
          </p:cNvPr>
          <p:cNvSpPr/>
          <p:nvPr/>
        </p:nvSpPr>
        <p:spPr>
          <a:xfrm>
            <a:off x="360000" y="4320000"/>
            <a:ext cx="8640000" cy="584775"/>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契約期間の考え方</a:t>
            </a:r>
          </a:p>
          <a:p>
            <a:r>
              <a:rPr lang="ja-JP" altLang="en-US" sz="1600" dirty="0">
                <a:latin typeface="+mn-ea"/>
              </a:rPr>
              <a:t>・リスク低減のため、契約期間をあまり長くしない</a:t>
            </a:r>
          </a:p>
        </p:txBody>
      </p:sp>
    </p:spTree>
    <p:extLst>
      <p:ext uri="{BB962C8B-B14F-4D97-AF65-F5344CB8AC3E}">
        <p14:creationId xmlns:p14="http://schemas.microsoft.com/office/powerpoint/2010/main" val="338522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CBD96-D0E3-47C2-87EE-61D47563E4FC}"/>
              </a:ext>
            </a:extLst>
          </p:cNvPr>
          <p:cNvSpPr>
            <a:spLocks noGrp="1"/>
          </p:cNvSpPr>
          <p:nvPr>
            <p:ph type="title"/>
          </p:nvPr>
        </p:nvSpPr>
        <p:spPr/>
        <p:txBody>
          <a:bodyPr/>
          <a:lstStyle/>
          <a:p>
            <a:r>
              <a:rPr kumimoji="1" lang="ja-JP" altLang="en-US" dirty="0">
                <a:solidFill>
                  <a:schemeClr val="bg1">
                    <a:lumMod val="50000"/>
                  </a:schemeClr>
                </a:solidFill>
              </a:rPr>
              <a:t>背景：</a:t>
            </a:r>
            <a:r>
              <a:rPr kumimoji="1" lang="en-US" altLang="ja-JP" dirty="0"/>
              <a:t>DX</a:t>
            </a:r>
            <a:r>
              <a:rPr kumimoji="1" lang="ja-JP" altLang="en-US" dirty="0"/>
              <a:t>推進とアジャイル開発と契約</a:t>
            </a:r>
          </a:p>
        </p:txBody>
      </p:sp>
      <p:sp>
        <p:nvSpPr>
          <p:cNvPr id="3" name="スライド番号プレースホルダー 2">
            <a:extLst>
              <a:ext uri="{FF2B5EF4-FFF2-40B4-BE49-F238E27FC236}">
                <a16:creationId xmlns:a16="http://schemas.microsoft.com/office/drawing/2014/main" id="{64C40172-6F92-41FE-A380-D1D05FEC7146}"/>
              </a:ext>
            </a:extLst>
          </p:cNvPr>
          <p:cNvSpPr>
            <a:spLocks noGrp="1"/>
          </p:cNvSpPr>
          <p:nvPr>
            <p:ph type="sldNum" sz="quarter" idx="12"/>
          </p:nvPr>
        </p:nvSpPr>
        <p:spPr/>
        <p:txBody>
          <a:bodyPr/>
          <a:lstStyle/>
          <a:p>
            <a:fld id="{ADEB7F7A-3BE6-4FB0-8192-DE0313903FF1}" type="slidenum">
              <a:rPr kumimoji="1" lang="ja-JP" altLang="en-US" smtClean="0"/>
              <a:pPr/>
              <a:t>2</a:t>
            </a:fld>
            <a:endParaRPr kumimoji="1" lang="ja-JP" altLang="en-US" dirty="0"/>
          </a:p>
        </p:txBody>
      </p:sp>
      <p:sp>
        <p:nvSpPr>
          <p:cNvPr id="4" name="日付プレースホルダー 3">
            <a:extLst>
              <a:ext uri="{FF2B5EF4-FFF2-40B4-BE49-F238E27FC236}">
                <a16:creationId xmlns:a16="http://schemas.microsoft.com/office/drawing/2014/main" id="{D777F247-7729-4502-92AD-1139C115C8E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A55547F9-20D6-4D18-9757-CCE6B29EEB49}"/>
              </a:ext>
            </a:extLst>
          </p:cNvPr>
          <p:cNvSpPr/>
          <p:nvPr/>
        </p:nvSpPr>
        <p:spPr>
          <a:xfrm>
            <a:off x="360000" y="3420000"/>
            <a:ext cx="8640000" cy="1200329"/>
          </a:xfrm>
          <a:prstGeom prst="rect">
            <a:avLst/>
          </a:prstGeom>
        </p:spPr>
        <p:txBody>
          <a:bodyPr wrap="square">
            <a:spAutoFit/>
          </a:bodyPr>
          <a:lstStyle/>
          <a:p>
            <a:pPr>
              <a:spcBef>
                <a:spcPts val="600"/>
              </a:spcBef>
            </a:pPr>
            <a:r>
              <a:rPr lang="ja-JP" altLang="en-US" sz="2400" dirty="0">
                <a:latin typeface="+mn-ea"/>
              </a:rPr>
              <a:t>ユーザ企業・ベンダ企業双方が</a:t>
            </a:r>
            <a:r>
              <a:rPr lang="ja-JP" altLang="en-US" sz="2400" u="sng" dirty="0">
                <a:solidFill>
                  <a:srgbClr val="FF0000"/>
                </a:solidFill>
                <a:latin typeface="+mn-ea"/>
              </a:rPr>
              <a:t>アジャイル開発の特徴を理解</a:t>
            </a:r>
            <a:r>
              <a:rPr lang="ja-JP" altLang="en-US" sz="2400" dirty="0">
                <a:latin typeface="+mn-ea"/>
              </a:rPr>
              <a:t>した上で、相互にリスペクトし、</a:t>
            </a:r>
            <a:r>
              <a:rPr lang="ja-JP" altLang="en-US" sz="2400" u="sng" dirty="0">
                <a:solidFill>
                  <a:srgbClr val="FF0000"/>
                </a:solidFill>
                <a:latin typeface="+mn-ea"/>
              </a:rPr>
              <a:t>密にコミュニケーション</a:t>
            </a:r>
            <a:r>
              <a:rPr lang="ja-JP" altLang="en-US" sz="2400" dirty="0">
                <a:latin typeface="+mn-ea"/>
              </a:rPr>
              <a:t>しながらプロダクトの</a:t>
            </a:r>
            <a:r>
              <a:rPr lang="ja-JP" altLang="en-US" sz="2400" u="sng" dirty="0">
                <a:solidFill>
                  <a:srgbClr val="FF0000"/>
                </a:solidFill>
                <a:latin typeface="+mn-ea"/>
              </a:rPr>
              <a:t>ビジョンを共有</a:t>
            </a:r>
            <a:r>
              <a:rPr lang="ja-JP" altLang="en-US" sz="2400" dirty="0">
                <a:latin typeface="+mn-ea"/>
              </a:rPr>
              <a:t>して開発を進める</a:t>
            </a:r>
          </a:p>
        </p:txBody>
      </p:sp>
      <p:sp>
        <p:nvSpPr>
          <p:cNvPr id="7" name="正方形/長方形 6">
            <a:extLst>
              <a:ext uri="{FF2B5EF4-FFF2-40B4-BE49-F238E27FC236}">
                <a16:creationId xmlns:a16="http://schemas.microsoft.com/office/drawing/2014/main" id="{C6CBB6BE-B327-40B3-BF43-7D6E0450377C}"/>
              </a:ext>
            </a:extLst>
          </p:cNvPr>
          <p:cNvSpPr/>
          <p:nvPr/>
        </p:nvSpPr>
        <p:spPr>
          <a:xfrm>
            <a:off x="360000" y="5220000"/>
            <a:ext cx="8640000" cy="830997"/>
          </a:xfrm>
          <a:prstGeom prst="rect">
            <a:avLst/>
          </a:prstGeom>
        </p:spPr>
        <p:txBody>
          <a:bodyPr wrap="square">
            <a:spAutoFit/>
          </a:bodyPr>
          <a:lstStyle/>
          <a:p>
            <a:pPr>
              <a:spcBef>
                <a:spcPts val="600"/>
              </a:spcBef>
            </a:pPr>
            <a:r>
              <a:rPr lang="ja-JP" altLang="en-US" sz="2400" dirty="0">
                <a:latin typeface="+mn-ea"/>
              </a:rPr>
              <a:t>アジャイル開発の採用にあたっては、以上の特徴を踏まえて</a:t>
            </a:r>
            <a:r>
              <a:rPr lang="ja-JP" altLang="en-US" sz="2400" u="sng" dirty="0">
                <a:solidFill>
                  <a:srgbClr val="FF0000"/>
                </a:solidFill>
                <a:latin typeface="+mn-ea"/>
              </a:rPr>
              <a:t>適切な契約</a:t>
            </a:r>
            <a:r>
              <a:rPr lang="ja-JP" altLang="en-US" sz="2400" dirty="0">
                <a:latin typeface="+mn-ea"/>
              </a:rPr>
              <a:t>のもとに開発を行うことが重要</a:t>
            </a:r>
          </a:p>
        </p:txBody>
      </p:sp>
      <p:sp>
        <p:nvSpPr>
          <p:cNvPr id="8" name="矢印: 下 7">
            <a:extLst>
              <a:ext uri="{FF2B5EF4-FFF2-40B4-BE49-F238E27FC236}">
                <a16:creationId xmlns:a16="http://schemas.microsoft.com/office/drawing/2014/main" id="{3E5F8622-9913-4DC6-BDAC-324C811AF38C}"/>
              </a:ext>
            </a:extLst>
          </p:cNvPr>
          <p:cNvSpPr/>
          <p:nvPr/>
        </p:nvSpPr>
        <p:spPr>
          <a:xfrm>
            <a:off x="1080000" y="4680000"/>
            <a:ext cx="1440000" cy="432000"/>
          </a:xfrm>
          <a:prstGeom prst="downArrow">
            <a:avLst>
              <a:gd name="adj1" fmla="val 50000"/>
              <a:gd name="adj2" fmla="val 31856"/>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F4B6D65-F9EB-4B71-9D13-A9B56ED40DB6}"/>
              </a:ext>
            </a:extLst>
          </p:cNvPr>
          <p:cNvSpPr/>
          <p:nvPr/>
        </p:nvSpPr>
        <p:spPr>
          <a:xfrm>
            <a:off x="360000" y="1080000"/>
            <a:ext cx="8640000" cy="2092881"/>
          </a:xfrm>
          <a:prstGeom prst="rect">
            <a:avLst/>
          </a:prstGeom>
        </p:spPr>
        <p:txBody>
          <a:bodyPr wrap="square">
            <a:spAutoFit/>
          </a:bodyPr>
          <a:lstStyle/>
          <a:p>
            <a:pPr>
              <a:spcBef>
                <a:spcPts val="600"/>
              </a:spcBef>
            </a:pPr>
            <a:r>
              <a:rPr lang="en-US" altLang="ja-JP" sz="2400" u="sng" dirty="0">
                <a:latin typeface="+mn-ea"/>
              </a:rPr>
              <a:t>DX</a:t>
            </a:r>
            <a:r>
              <a:rPr lang="ja-JP" altLang="en-US" sz="2400" u="sng" dirty="0">
                <a:latin typeface="+mn-ea"/>
              </a:rPr>
              <a:t>推進の核となる情報システムの開発</a:t>
            </a:r>
            <a:endParaRPr lang="en-US" altLang="ja-JP" sz="2400" u="sng" dirty="0">
              <a:latin typeface="+mn-ea"/>
            </a:endParaRPr>
          </a:p>
          <a:p>
            <a:pPr>
              <a:spcBef>
                <a:spcPts val="600"/>
              </a:spcBef>
            </a:pPr>
            <a:r>
              <a:rPr lang="ja-JP" altLang="en-US" sz="2400" dirty="0">
                <a:latin typeface="+mn-ea"/>
              </a:rPr>
              <a:t>技術的実現性やビジネス成否が不確実な状況でも迅速に開発を行い、運用時の技術評価結果や</a:t>
            </a:r>
            <a:r>
              <a:rPr lang="ja-JP" altLang="en-US" sz="2400" b="1" u="sng" dirty="0">
                <a:latin typeface="+mn-ea"/>
              </a:rPr>
              <a:t>顧客の反応</a:t>
            </a:r>
            <a:r>
              <a:rPr lang="ja-JP" altLang="en-US" sz="2400" dirty="0">
                <a:latin typeface="+mn-ea"/>
              </a:rPr>
              <a:t>に基づいて</a:t>
            </a:r>
            <a:r>
              <a:rPr lang="ja-JP" altLang="en-US" sz="2400" u="sng" dirty="0">
                <a:solidFill>
                  <a:srgbClr val="3333FF"/>
                </a:solidFill>
                <a:latin typeface="+mn-ea"/>
              </a:rPr>
              <a:t>素早く</a:t>
            </a:r>
            <a:r>
              <a:rPr lang="ja-JP" altLang="en-US" sz="2400" b="1" u="sng" dirty="0">
                <a:solidFill>
                  <a:srgbClr val="3333FF"/>
                </a:solidFill>
                <a:latin typeface="+mn-ea"/>
              </a:rPr>
              <a:t>改善を繰り返す</a:t>
            </a:r>
            <a:r>
              <a:rPr lang="ja-JP" altLang="en-US" sz="2400" u="sng" dirty="0">
                <a:solidFill>
                  <a:srgbClr val="3333FF"/>
                </a:solidFill>
                <a:latin typeface="+mn-ea"/>
              </a:rPr>
              <a:t>，仮説検証型の</a:t>
            </a:r>
            <a:endParaRPr lang="en-US" altLang="ja-JP" sz="2400" u="sng" dirty="0">
              <a:solidFill>
                <a:srgbClr val="3333FF"/>
              </a:solidFill>
              <a:latin typeface="+mn-ea"/>
            </a:endParaRPr>
          </a:p>
          <a:p>
            <a:pPr>
              <a:spcBef>
                <a:spcPts val="600"/>
              </a:spcBef>
            </a:pPr>
            <a:r>
              <a:rPr lang="ja-JP" altLang="en-US" sz="2400" dirty="0">
                <a:solidFill>
                  <a:srgbClr val="3333FF"/>
                </a:solidFill>
                <a:latin typeface="+mn-ea"/>
              </a:rPr>
              <a:t>　　</a:t>
            </a:r>
            <a:r>
              <a:rPr lang="ja-JP" altLang="en-US" sz="2400" u="sng" dirty="0">
                <a:solidFill>
                  <a:srgbClr val="FF0000"/>
                </a:solidFill>
                <a:latin typeface="+mn-ea"/>
              </a:rPr>
              <a:t>アジャイル開発</a:t>
            </a:r>
            <a:r>
              <a:rPr lang="ja-JP" altLang="en-US" sz="2400" u="sng" dirty="0">
                <a:solidFill>
                  <a:srgbClr val="3333FF"/>
                </a:solidFill>
                <a:latin typeface="+mn-ea"/>
              </a:rPr>
              <a:t>が有効</a:t>
            </a:r>
          </a:p>
        </p:txBody>
      </p:sp>
      <p:sp>
        <p:nvSpPr>
          <p:cNvPr id="10" name="矢印: 上向き折線 9">
            <a:extLst>
              <a:ext uri="{FF2B5EF4-FFF2-40B4-BE49-F238E27FC236}">
                <a16:creationId xmlns:a16="http://schemas.microsoft.com/office/drawing/2014/main" id="{47AB7320-B992-40DC-B0BD-E7D81BE6252E}"/>
              </a:ext>
            </a:extLst>
          </p:cNvPr>
          <p:cNvSpPr/>
          <p:nvPr/>
        </p:nvSpPr>
        <p:spPr>
          <a:xfrm rot="5400000">
            <a:off x="612000" y="2596306"/>
            <a:ext cx="288000" cy="432000"/>
          </a:xfrm>
          <a:prstGeom prst="bentUpArrow">
            <a:avLst>
              <a:gd name="adj1" fmla="val 32938"/>
              <a:gd name="adj2" fmla="val 32938"/>
              <a:gd name="adj3" fmla="val 25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0769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051E-47E7-49C9-ABB3-BCBFCC47CB40}"/>
              </a:ext>
            </a:extLst>
          </p:cNvPr>
          <p:cNvSpPr>
            <a:spLocks noGrp="1"/>
          </p:cNvSpPr>
          <p:nvPr>
            <p:ph type="title"/>
          </p:nvPr>
        </p:nvSpPr>
        <p:spPr/>
        <p:txBody>
          <a:bodyPr/>
          <a:lstStyle/>
          <a:p>
            <a:r>
              <a:rPr lang="ja-JP" altLang="en-US" dirty="0"/>
              <a:t>第</a:t>
            </a:r>
            <a:r>
              <a:rPr lang="en-US" altLang="ja-JP" dirty="0"/>
              <a:t>9</a:t>
            </a:r>
            <a:r>
              <a:rPr lang="ja-JP" altLang="en-US" dirty="0"/>
              <a:t>条（文書作成）</a:t>
            </a:r>
            <a:endParaRPr kumimoji="1" lang="ja-JP" altLang="en-US" dirty="0"/>
          </a:p>
        </p:txBody>
      </p:sp>
      <p:sp>
        <p:nvSpPr>
          <p:cNvPr id="3" name="スライド番号プレースホルダー 2">
            <a:extLst>
              <a:ext uri="{FF2B5EF4-FFF2-40B4-BE49-F238E27FC236}">
                <a16:creationId xmlns:a16="http://schemas.microsoft.com/office/drawing/2014/main" id="{F33F638E-CBC0-4565-938F-E20592437EA5}"/>
              </a:ext>
            </a:extLst>
          </p:cNvPr>
          <p:cNvSpPr>
            <a:spLocks noGrp="1"/>
          </p:cNvSpPr>
          <p:nvPr>
            <p:ph type="sldNum" sz="quarter" idx="12"/>
          </p:nvPr>
        </p:nvSpPr>
        <p:spPr/>
        <p:txBody>
          <a:bodyPr/>
          <a:lstStyle/>
          <a:p>
            <a:fld id="{ADEB7F7A-3BE6-4FB0-8192-DE0313903FF1}" type="slidenum">
              <a:rPr kumimoji="1" lang="ja-JP" altLang="en-US" smtClean="0"/>
              <a:pPr/>
              <a:t>20</a:t>
            </a:fld>
            <a:endParaRPr kumimoji="1" lang="ja-JP" altLang="en-US" dirty="0"/>
          </a:p>
        </p:txBody>
      </p:sp>
      <p:sp>
        <p:nvSpPr>
          <p:cNvPr id="4" name="日付プレースホルダー 3">
            <a:extLst>
              <a:ext uri="{FF2B5EF4-FFF2-40B4-BE49-F238E27FC236}">
                <a16:creationId xmlns:a16="http://schemas.microsoft.com/office/drawing/2014/main" id="{46B57C1B-1ABD-42A1-8E98-A31FE3C588D3}"/>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AF2A37F5-7D80-456D-8E99-32A05B13565F}"/>
              </a:ext>
            </a:extLst>
          </p:cNvPr>
          <p:cNvSpPr/>
          <p:nvPr/>
        </p:nvSpPr>
        <p:spPr>
          <a:xfrm>
            <a:off x="360000" y="1080000"/>
            <a:ext cx="8640000" cy="720000"/>
          </a:xfrm>
          <a:prstGeom prst="rect">
            <a:avLst/>
          </a:prstGeom>
        </p:spPr>
        <p:txBody>
          <a:bodyPr wrap="square">
            <a:spAutoFit/>
          </a:bodyPr>
          <a:lstStyle/>
          <a:p>
            <a:r>
              <a:rPr lang="ja-JP" altLang="en-US" sz="2000" dirty="0"/>
              <a:t>仕様書等の開発対象プロダクトに係る文書の作成を求める場合には、</a:t>
            </a:r>
          </a:p>
          <a:p>
            <a:r>
              <a:rPr lang="ja-JP" altLang="en-US" sz="2000" dirty="0"/>
              <a:t>要求事項の一つとして</a:t>
            </a:r>
            <a:r>
              <a:rPr lang="ja-JP" altLang="en-US" sz="2000" u="sng" dirty="0">
                <a:solidFill>
                  <a:srgbClr val="3333FF"/>
                </a:solidFill>
              </a:rPr>
              <a:t>プロダクトバックログ</a:t>
            </a:r>
            <a:r>
              <a:rPr lang="ja-JP" altLang="en-US" sz="2000" dirty="0"/>
              <a:t>に加える</a:t>
            </a:r>
          </a:p>
        </p:txBody>
      </p:sp>
      <p:sp>
        <p:nvSpPr>
          <p:cNvPr id="6" name="正方形/長方形 5">
            <a:extLst>
              <a:ext uri="{FF2B5EF4-FFF2-40B4-BE49-F238E27FC236}">
                <a16:creationId xmlns:a16="http://schemas.microsoft.com/office/drawing/2014/main" id="{D7867924-E44C-4BD6-A231-1DA1A1B85C5C}"/>
              </a:ext>
            </a:extLst>
          </p:cNvPr>
          <p:cNvSpPr/>
          <p:nvPr/>
        </p:nvSpPr>
        <p:spPr>
          <a:xfrm>
            <a:off x="360000" y="4500000"/>
            <a:ext cx="8640000" cy="1323439"/>
          </a:xfrm>
          <a:prstGeom prst="rect">
            <a:avLst/>
          </a:prstGeom>
        </p:spPr>
        <p:txBody>
          <a:bodyPr wrap="square">
            <a:spAutoFit/>
          </a:bodyPr>
          <a:lstStyle/>
          <a:p>
            <a:r>
              <a:rPr lang="en-US" altLang="ja-JP" sz="1600" dirty="0">
                <a:latin typeface="+mn-ea"/>
              </a:rPr>
              <a:t>(</a:t>
            </a:r>
            <a:r>
              <a:rPr lang="ja-JP" altLang="en-US" sz="1600" dirty="0">
                <a:latin typeface="+mn-ea"/>
              </a:rPr>
              <a:t>参考</a:t>
            </a:r>
            <a:r>
              <a:rPr lang="en-US" altLang="ja-JP" sz="1600" dirty="0">
                <a:latin typeface="+mn-ea"/>
              </a:rPr>
              <a:t>)</a:t>
            </a:r>
            <a:r>
              <a:rPr lang="ja-JP" altLang="en-US" sz="1600" dirty="0">
                <a:latin typeface="+mn-ea"/>
              </a:rPr>
              <a:t> </a:t>
            </a:r>
            <a:r>
              <a:rPr lang="ja-JP" altLang="en-US" sz="1600" u="sng" dirty="0">
                <a:solidFill>
                  <a:srgbClr val="3333FF"/>
                </a:solidFill>
                <a:latin typeface="+mn-ea"/>
              </a:rPr>
              <a:t>アジャイル開発における文書作成</a:t>
            </a:r>
            <a:endParaRPr lang="en-US" altLang="ja-JP" sz="1600" dirty="0">
              <a:latin typeface="+mn-ea"/>
            </a:endParaRPr>
          </a:p>
          <a:p>
            <a:pPr marL="180000" indent="-180000"/>
            <a:r>
              <a:rPr lang="ja-JP" altLang="en-US" sz="1600" dirty="0">
                <a:latin typeface="+mn-ea"/>
              </a:rPr>
              <a:t>・プロダクトの内部構成の把握や将来的なメンテナンス等のために必要な設計書等を作成</a:t>
            </a:r>
          </a:p>
          <a:p>
            <a:pPr marL="180000" indent="-180000"/>
            <a:r>
              <a:rPr lang="ja-JP" altLang="en-US" sz="1600" dirty="0">
                <a:latin typeface="+mn-ea"/>
              </a:rPr>
              <a:t>・要求事項の一つとしてプロダクトバックログに加え、作成に必要な時間を明示的に確保</a:t>
            </a:r>
          </a:p>
          <a:p>
            <a:pPr marL="180000" indent="-180000"/>
            <a:r>
              <a:rPr lang="ja-JP" altLang="en-US" sz="1600" dirty="0">
                <a:latin typeface="+mn-ea"/>
              </a:rPr>
              <a:t>・一通りの開発が終わった段階でまとめて作成する方法や、文書作成専任の業務従事者を置いて開発と並行して文書作成を行う方法、等</a:t>
            </a:r>
          </a:p>
        </p:txBody>
      </p:sp>
    </p:spTree>
    <p:extLst>
      <p:ext uri="{BB962C8B-B14F-4D97-AF65-F5344CB8AC3E}">
        <p14:creationId xmlns:p14="http://schemas.microsoft.com/office/powerpoint/2010/main" val="371862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11216-30C6-41B3-A27C-524C76825B6C}"/>
              </a:ext>
            </a:extLst>
          </p:cNvPr>
          <p:cNvSpPr>
            <a:spLocks noGrp="1"/>
          </p:cNvSpPr>
          <p:nvPr>
            <p:ph type="title"/>
          </p:nvPr>
        </p:nvSpPr>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FBC4A871-18EF-4211-A735-4110580F72D4}"/>
              </a:ext>
            </a:extLst>
          </p:cNvPr>
          <p:cNvSpPr>
            <a:spLocks noGrp="1"/>
          </p:cNvSpPr>
          <p:nvPr>
            <p:ph type="sldNum" sz="quarter" idx="12"/>
          </p:nvPr>
        </p:nvSpPr>
        <p:spPr/>
        <p:txBody>
          <a:bodyPr/>
          <a:lstStyle/>
          <a:p>
            <a:fld id="{ADEB7F7A-3BE6-4FB0-8192-DE0313903FF1}" type="slidenum">
              <a:rPr kumimoji="1" lang="ja-JP" altLang="en-US" smtClean="0"/>
              <a:pPr/>
              <a:t>21</a:t>
            </a:fld>
            <a:endParaRPr kumimoji="1" lang="ja-JP" altLang="en-US" dirty="0"/>
          </a:p>
        </p:txBody>
      </p:sp>
      <p:sp>
        <p:nvSpPr>
          <p:cNvPr id="4" name="日付プレースホルダー 3">
            <a:extLst>
              <a:ext uri="{FF2B5EF4-FFF2-40B4-BE49-F238E27FC236}">
                <a16:creationId xmlns:a16="http://schemas.microsoft.com/office/drawing/2014/main" id="{D094544A-D11C-45B0-9277-BB4B32584084}"/>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3558A5D8-AC42-4DA4-93B9-5CF99F0E2F11}"/>
              </a:ext>
            </a:extLst>
          </p:cNvPr>
          <p:cNvSpPr/>
          <p:nvPr/>
        </p:nvSpPr>
        <p:spPr>
          <a:xfrm>
            <a:off x="360000" y="1080000"/>
            <a:ext cx="8640000" cy="3847207"/>
          </a:xfrm>
          <a:prstGeom prst="rect">
            <a:avLst/>
          </a:prstGeom>
        </p:spPr>
        <p:txBody>
          <a:bodyPr wrap="square">
            <a:spAutoFit/>
          </a:bodyPr>
          <a:lstStyle/>
          <a:p>
            <a:pPr marL="288000" indent="-288000">
              <a:spcBef>
                <a:spcPts val="1200"/>
              </a:spcBef>
            </a:pPr>
            <a:r>
              <a:rPr lang="ja-JP" altLang="en-US" sz="2800" dirty="0">
                <a:latin typeface="+mn-ea"/>
              </a:rPr>
              <a:t>・ユーザ企業・ベンダ企業双方がアジャイル開発の特徴を理解した上で、価値の高いプロダクトの開発を目指して，</a:t>
            </a:r>
            <a:r>
              <a:rPr lang="ja-JP" altLang="en-US" sz="2800" u="sng" dirty="0">
                <a:solidFill>
                  <a:srgbClr val="3333FF"/>
                </a:solidFill>
                <a:latin typeface="+mn-ea"/>
              </a:rPr>
              <a:t>両者が緊密に協働</a:t>
            </a:r>
            <a:r>
              <a:rPr lang="ja-JP" altLang="en-US" sz="2800" dirty="0">
                <a:latin typeface="+mn-ea"/>
              </a:rPr>
              <a:t>しながら適切に開発を進めることが重要</a:t>
            </a:r>
          </a:p>
          <a:p>
            <a:pPr marL="288000" indent="-288000">
              <a:spcBef>
                <a:spcPts val="1200"/>
              </a:spcBef>
            </a:pPr>
            <a:r>
              <a:rPr lang="ja-JP" altLang="en-US" sz="2800" dirty="0">
                <a:latin typeface="+mn-ea"/>
              </a:rPr>
              <a:t>・</a:t>
            </a:r>
            <a:r>
              <a:rPr lang="ja-JP" altLang="en-US" sz="2800" u="sng" dirty="0">
                <a:solidFill>
                  <a:srgbClr val="FF0000"/>
                </a:solidFill>
                <a:latin typeface="+mn-ea"/>
              </a:rPr>
              <a:t>アジャイル開発版「情報システム・モデル取引・契約書」</a:t>
            </a:r>
            <a:r>
              <a:rPr lang="ja-JP" altLang="en-US" sz="2800" dirty="0">
                <a:latin typeface="+mn-ea"/>
              </a:rPr>
              <a:t>（</a:t>
            </a:r>
            <a:r>
              <a:rPr lang="en-US" altLang="ja-JP" sz="2800" dirty="0">
                <a:latin typeface="+mn-ea"/>
              </a:rPr>
              <a:t>2020</a:t>
            </a:r>
            <a:r>
              <a:rPr lang="ja-JP" altLang="en-US" sz="2800" dirty="0">
                <a:latin typeface="+mn-ea"/>
              </a:rPr>
              <a:t>年</a:t>
            </a:r>
            <a:r>
              <a:rPr lang="en-US" altLang="ja-JP" sz="2800" dirty="0">
                <a:latin typeface="+mn-ea"/>
              </a:rPr>
              <a:t>3</a:t>
            </a:r>
            <a:r>
              <a:rPr lang="ja-JP" altLang="en-US" sz="2800" dirty="0">
                <a:latin typeface="+mn-ea"/>
              </a:rPr>
              <a:t>月に</a:t>
            </a:r>
            <a:r>
              <a:rPr lang="en-US" altLang="ja-JP" sz="2800" dirty="0">
                <a:latin typeface="+mn-ea"/>
              </a:rPr>
              <a:t>IPA</a:t>
            </a:r>
            <a:r>
              <a:rPr lang="ja-JP" altLang="en-US" sz="2800" dirty="0">
                <a:latin typeface="+mn-ea"/>
              </a:rPr>
              <a:t>が公開）を紹介</a:t>
            </a:r>
          </a:p>
          <a:p>
            <a:pPr marL="288000" indent="-288000">
              <a:spcBef>
                <a:spcPts val="1200"/>
              </a:spcBef>
            </a:pPr>
            <a:r>
              <a:rPr lang="ja-JP" altLang="en-US" sz="2800" dirty="0">
                <a:latin typeface="+mn-ea"/>
              </a:rPr>
              <a:t>・</a:t>
            </a:r>
            <a:r>
              <a:rPr lang="ja-JP" altLang="en-US" sz="2800" u="sng" dirty="0">
                <a:solidFill>
                  <a:srgbClr val="3333FF"/>
                </a:solidFill>
                <a:latin typeface="+mn-ea"/>
              </a:rPr>
              <a:t>準委任</a:t>
            </a:r>
            <a:r>
              <a:rPr lang="ja-JP" altLang="en-US" sz="2800" dirty="0">
                <a:latin typeface="+mn-ea"/>
              </a:rPr>
              <a:t>契約，</a:t>
            </a:r>
            <a:r>
              <a:rPr lang="ja-JP" altLang="en-US" sz="2800" u="sng" dirty="0">
                <a:solidFill>
                  <a:srgbClr val="3333FF"/>
                </a:solidFill>
                <a:latin typeface="+mn-ea"/>
              </a:rPr>
              <a:t>スクラム</a:t>
            </a:r>
            <a:r>
              <a:rPr lang="ja-JP" altLang="en-US" sz="2800" dirty="0">
                <a:latin typeface="+mn-ea"/>
              </a:rPr>
              <a:t>前提，契約書本体・別紙及び進め方の指針の</a:t>
            </a:r>
            <a:r>
              <a:rPr lang="en-US" altLang="ja-JP" sz="2800" u="sng" dirty="0">
                <a:solidFill>
                  <a:srgbClr val="3333FF"/>
                </a:solidFill>
                <a:latin typeface="+mn-ea"/>
              </a:rPr>
              <a:t>3</a:t>
            </a:r>
            <a:r>
              <a:rPr lang="ja-JP" altLang="en-US" sz="2800" u="sng" dirty="0">
                <a:solidFill>
                  <a:srgbClr val="3333FF"/>
                </a:solidFill>
                <a:latin typeface="+mn-ea"/>
              </a:rPr>
              <a:t>部構成</a:t>
            </a:r>
            <a:r>
              <a:rPr lang="ja-JP" altLang="en-US" sz="2800" dirty="0">
                <a:latin typeface="+mn-ea"/>
              </a:rPr>
              <a:t>，等が特徴</a:t>
            </a:r>
          </a:p>
        </p:txBody>
      </p:sp>
      <p:sp>
        <p:nvSpPr>
          <p:cNvPr id="6" name="テキスト ボックス 5">
            <a:extLst>
              <a:ext uri="{FF2B5EF4-FFF2-40B4-BE49-F238E27FC236}">
                <a16:creationId xmlns:a16="http://schemas.microsoft.com/office/drawing/2014/main" id="{6893B95A-D550-4D7C-AD82-6E3B31AC4C2B}"/>
              </a:ext>
            </a:extLst>
          </p:cNvPr>
          <p:cNvSpPr txBox="1"/>
          <p:nvPr/>
        </p:nvSpPr>
        <p:spPr>
          <a:xfrm>
            <a:off x="539999" y="5220000"/>
            <a:ext cx="7920000" cy="907941"/>
          </a:xfrm>
          <a:prstGeom prst="rect">
            <a:avLst/>
          </a:prstGeom>
          <a:noFill/>
          <a:ln>
            <a:solidFill>
              <a:srgbClr val="3333FF"/>
            </a:solidFill>
          </a:ln>
        </p:spPr>
        <p:txBody>
          <a:bodyPr wrap="square">
            <a:spAutoFit/>
          </a:bodyPr>
          <a:lstStyle/>
          <a:p>
            <a:pPr>
              <a:spcBef>
                <a:spcPts val="600"/>
              </a:spcBef>
            </a:pPr>
            <a:r>
              <a:rPr lang="ja-JP" altLang="en-US" sz="2400" b="1" i="1" dirty="0"/>
              <a:t>詳細は，</a:t>
            </a:r>
            <a:r>
              <a:rPr lang="en-US" altLang="ja-JP" sz="2400" b="1" i="1" dirty="0"/>
              <a:t>IPA</a:t>
            </a:r>
            <a:r>
              <a:rPr lang="ja-JP" altLang="en-US" sz="2400" b="1" i="1" dirty="0"/>
              <a:t>ホームページをご覧ください：</a:t>
            </a:r>
            <a:endParaRPr lang="en-US" altLang="ja-JP" sz="2400" b="1" i="1" dirty="0"/>
          </a:p>
          <a:p>
            <a:pPr>
              <a:spcBef>
                <a:spcPts val="600"/>
              </a:spcBef>
            </a:pPr>
            <a:r>
              <a:rPr lang="en-US" altLang="ja-JP" sz="2400" b="1" i="1" dirty="0">
                <a:solidFill>
                  <a:srgbClr val="FF0000"/>
                </a:solidFill>
              </a:rPr>
              <a:t>https://www.ipa.go.jp/ikc/reports/20200331_1.html</a:t>
            </a:r>
            <a:endParaRPr lang="ja-JP" altLang="en-US" sz="2400" b="1" i="1" dirty="0">
              <a:solidFill>
                <a:srgbClr val="FF0000"/>
              </a:solidFill>
            </a:endParaRPr>
          </a:p>
        </p:txBody>
      </p:sp>
    </p:spTree>
    <p:extLst>
      <p:ext uri="{BB962C8B-B14F-4D97-AF65-F5344CB8AC3E}">
        <p14:creationId xmlns:p14="http://schemas.microsoft.com/office/powerpoint/2010/main" val="2240871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60000" y="5400000"/>
            <a:ext cx="5400000" cy="490134"/>
          </a:xfrm>
          <a:prstGeom prst="rect">
            <a:avLst/>
          </a:prstGeom>
        </p:spPr>
        <p:txBody>
          <a:bodyPr wrap="none">
            <a:spAutoFit/>
          </a:bodyPr>
          <a:lstStyle/>
          <a:p>
            <a:r>
              <a:rPr lang="en-US" altLang="ja-JP" sz="2585" i="1" dirty="0">
                <a:solidFill>
                  <a:srgbClr val="0000FF"/>
                </a:solidFill>
                <a:latin typeface="Arial" pitchFamily="34" charset="0"/>
                <a:cs typeface="Arial" pitchFamily="34" charset="0"/>
              </a:rPr>
              <a:t>https://www.ipa.go.jp/ikc/index.html</a:t>
            </a:r>
            <a:endParaRPr lang="ja-JP" altLang="en-US" sz="2585" i="1" dirty="0">
              <a:solidFill>
                <a:srgbClr val="0000FF"/>
              </a:solidFill>
              <a:latin typeface="Arial" pitchFamily="34" charset="0"/>
              <a:cs typeface="Arial" pitchFamily="34" charset="0"/>
            </a:endParaRPr>
          </a:p>
        </p:txBody>
      </p:sp>
      <p:sp>
        <p:nvSpPr>
          <p:cNvPr id="51202" name="タイトル 1"/>
          <p:cNvSpPr>
            <a:spLocks noGrp="1"/>
          </p:cNvSpPr>
          <p:nvPr>
            <p:ph type="title"/>
          </p:nvPr>
        </p:nvSpPr>
        <p:spPr>
          <a:xfrm>
            <a:off x="540000" y="2160000"/>
            <a:ext cx="7560000" cy="612000"/>
          </a:xfrm>
          <a:noFill/>
        </p:spPr>
        <p:txBody>
          <a:bodyPr>
            <a:normAutofit fontScale="90000"/>
          </a:bodyPr>
          <a:lstStyle/>
          <a:p>
            <a:r>
              <a:rPr lang="ja-JP" altLang="en-US" sz="6092" dirty="0">
                <a:latin typeface="HGP創英角ﾎﾟｯﾌﾟ体" pitchFamily="50" charset="-128"/>
                <a:ea typeface="HGP創英角ﾎﾟｯﾌﾟ体" pitchFamily="50" charset="-128"/>
              </a:rPr>
              <a:t>ご清聴，ありがとう</a:t>
            </a:r>
            <a:br>
              <a:rPr lang="ja-JP" altLang="en-US" sz="6092" dirty="0">
                <a:latin typeface="HGP創英角ﾎﾟｯﾌﾟ体" pitchFamily="50" charset="-128"/>
                <a:ea typeface="HGP創英角ﾎﾟｯﾌﾟ体" pitchFamily="50" charset="-128"/>
              </a:rPr>
            </a:br>
            <a:r>
              <a:rPr lang="ja-JP" altLang="en-US" sz="6092" dirty="0">
                <a:latin typeface="HGP創英角ﾎﾟｯﾌﾟ体" pitchFamily="50" charset="-128"/>
                <a:ea typeface="HGP創英角ﾎﾟｯﾌﾟ体" pitchFamily="50" charset="-128"/>
              </a:rPr>
              <a:t>ございました</a:t>
            </a:r>
          </a:p>
        </p:txBody>
      </p:sp>
      <p:sp>
        <p:nvSpPr>
          <p:cNvPr id="2" name="日付プレースホルダー 1">
            <a:extLst>
              <a:ext uri="{FF2B5EF4-FFF2-40B4-BE49-F238E27FC236}">
                <a16:creationId xmlns:a16="http://schemas.microsoft.com/office/drawing/2014/main" id="{AA24A834-9382-432C-A3E5-BC16D325A012}"/>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6" name="スライド番号プレースホルダー 5">
            <a:extLst>
              <a:ext uri="{FF2B5EF4-FFF2-40B4-BE49-F238E27FC236}">
                <a16:creationId xmlns:a16="http://schemas.microsoft.com/office/drawing/2014/main" id="{94D2C4A9-AB89-42E2-B03C-AC6CD9ED1BC1}"/>
              </a:ext>
            </a:extLst>
          </p:cNvPr>
          <p:cNvSpPr>
            <a:spLocks noGrp="1"/>
          </p:cNvSpPr>
          <p:nvPr>
            <p:ph type="sldNum" sz="quarter" idx="12"/>
          </p:nvPr>
        </p:nvSpPr>
        <p:spPr/>
        <p:txBody>
          <a:bodyPr/>
          <a:lstStyle/>
          <a:p>
            <a:fld id="{ADEB7F7A-3BE6-4FB0-8192-DE0313903FF1}" type="slidenum">
              <a:rPr kumimoji="1" lang="ja-JP" altLang="en-US" smtClean="0"/>
              <a:pPr/>
              <a:t>22</a:t>
            </a:fld>
            <a:endParaRPr kumimoji="1" lang="ja-JP" altLang="en-US" dirty="0"/>
          </a:p>
        </p:txBody>
      </p:sp>
    </p:spTree>
    <p:extLst>
      <p:ext uri="{BB962C8B-B14F-4D97-AF65-F5344CB8AC3E}">
        <p14:creationId xmlns:p14="http://schemas.microsoft.com/office/powerpoint/2010/main" val="287588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1AC1CD4-4498-45E3-A505-498E663F248B}"/>
              </a:ext>
            </a:extLst>
          </p:cNvPr>
          <p:cNvSpPr>
            <a:spLocks noGrp="1"/>
          </p:cNvSpPr>
          <p:nvPr>
            <p:ph type="title"/>
          </p:nvPr>
        </p:nvSpPr>
        <p:spPr>
          <a:xfrm>
            <a:off x="360000" y="1800000"/>
            <a:ext cx="7560000" cy="612000"/>
          </a:xfrm>
        </p:spPr>
        <p:txBody>
          <a:bodyPr>
            <a:noAutofit/>
          </a:bodyPr>
          <a:lstStyle/>
          <a:p>
            <a:pPr algn="ctr"/>
            <a:r>
              <a:rPr lang="ja-JP" altLang="en-US" sz="3200" b="1" dirty="0"/>
              <a:t>付　録</a:t>
            </a:r>
            <a:endParaRPr lang="ja-JP" altLang="en-US" sz="3200" b="1" dirty="0">
              <a:latin typeface="メイリオ" panose="020B0604030504040204" pitchFamily="50" charset="-128"/>
              <a:ea typeface="メイリオ" panose="020B0604030504040204" pitchFamily="50" charset="-128"/>
            </a:endParaRPr>
          </a:p>
        </p:txBody>
      </p:sp>
      <p:sp>
        <p:nvSpPr>
          <p:cNvPr id="2" name="日付プレースホルダー 1">
            <a:extLst>
              <a:ext uri="{FF2B5EF4-FFF2-40B4-BE49-F238E27FC236}">
                <a16:creationId xmlns:a16="http://schemas.microsoft.com/office/drawing/2014/main" id="{8536576A-A5E2-4ABE-B4F7-3A6F40FAC6CF}"/>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63C950CF-3E0F-4338-AE9E-5CF8E8F371D9}"/>
              </a:ext>
            </a:extLst>
          </p:cNvPr>
          <p:cNvSpPr>
            <a:spLocks noGrp="1"/>
          </p:cNvSpPr>
          <p:nvPr>
            <p:ph type="sldNum" sz="quarter" idx="12"/>
          </p:nvPr>
        </p:nvSpPr>
        <p:spPr/>
        <p:txBody>
          <a:bodyPr/>
          <a:lstStyle/>
          <a:p>
            <a:fld id="{ADEB7F7A-3BE6-4FB0-8192-DE0313903FF1}" type="slidenum">
              <a:rPr kumimoji="1" lang="ja-JP" altLang="en-US" smtClean="0"/>
              <a:pPr/>
              <a:t>23</a:t>
            </a:fld>
            <a:endParaRPr kumimoji="1" lang="ja-JP" altLang="en-US" dirty="0"/>
          </a:p>
        </p:txBody>
      </p:sp>
    </p:spTree>
    <p:extLst>
      <p:ext uri="{BB962C8B-B14F-4D97-AF65-F5344CB8AC3E}">
        <p14:creationId xmlns:p14="http://schemas.microsoft.com/office/powerpoint/2010/main" val="1991569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フリーフォーム: 図形 37">
            <a:extLst>
              <a:ext uri="{FF2B5EF4-FFF2-40B4-BE49-F238E27FC236}">
                <a16:creationId xmlns:a16="http://schemas.microsoft.com/office/drawing/2014/main" id="{75E60252-77FF-4D77-9C6E-B98BBEB01F85}"/>
              </a:ext>
            </a:extLst>
          </p:cNvPr>
          <p:cNvSpPr/>
          <p:nvPr/>
        </p:nvSpPr>
        <p:spPr>
          <a:xfrm>
            <a:off x="4860000" y="576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FFCCFF">
              <a:alpha val="5019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711200">
              <a:spcBef>
                <a:spcPct val="0"/>
              </a:spcBef>
            </a:pPr>
            <a:r>
              <a:rPr kumimoji="1" lang="en-US" altLang="ja-JP" sz="1400" dirty="0">
                <a:solidFill>
                  <a:schemeClr val="tx1"/>
                </a:solidFill>
              </a:rPr>
              <a:t>1.1</a:t>
            </a:r>
            <a:r>
              <a:rPr kumimoji="1" lang="ja-JP" altLang="en-US" sz="1400" dirty="0">
                <a:solidFill>
                  <a:schemeClr val="tx1"/>
                </a:solidFill>
              </a:rPr>
              <a:t>版</a:t>
            </a:r>
          </a:p>
        </p:txBody>
      </p:sp>
      <p:sp>
        <p:nvSpPr>
          <p:cNvPr id="2" name="タイトル 1">
            <a:extLst>
              <a:ext uri="{FF2B5EF4-FFF2-40B4-BE49-F238E27FC236}">
                <a16:creationId xmlns:a16="http://schemas.microsoft.com/office/drawing/2014/main" id="{607F9D3C-F597-4994-8AA1-5DAC4708829F}"/>
              </a:ext>
            </a:extLst>
          </p:cNvPr>
          <p:cNvSpPr>
            <a:spLocks noGrp="1"/>
          </p:cNvSpPr>
          <p:nvPr>
            <p:ph type="title"/>
          </p:nvPr>
        </p:nvSpPr>
        <p:spPr/>
        <p:txBody>
          <a:bodyPr/>
          <a:lstStyle/>
          <a:p>
            <a:r>
              <a:rPr kumimoji="1" lang="ja-JP" altLang="en-US" dirty="0"/>
              <a:t>モデル契約の変遷</a:t>
            </a:r>
          </a:p>
        </p:txBody>
      </p:sp>
      <p:sp>
        <p:nvSpPr>
          <p:cNvPr id="3" name="スライド番号プレースホルダー 2">
            <a:extLst>
              <a:ext uri="{FF2B5EF4-FFF2-40B4-BE49-F238E27FC236}">
                <a16:creationId xmlns:a16="http://schemas.microsoft.com/office/drawing/2014/main" id="{C50FBD9F-5B85-4C0D-AA04-366609E8CE20}"/>
              </a:ext>
            </a:extLst>
          </p:cNvPr>
          <p:cNvSpPr>
            <a:spLocks noGrp="1"/>
          </p:cNvSpPr>
          <p:nvPr>
            <p:ph type="sldNum" sz="quarter" idx="12"/>
          </p:nvPr>
        </p:nvSpPr>
        <p:spPr/>
        <p:txBody>
          <a:bodyPr/>
          <a:lstStyle/>
          <a:p>
            <a:fld id="{ADEB7F7A-3BE6-4FB0-8192-DE0313903FF1}" type="slidenum">
              <a:rPr kumimoji="1" lang="ja-JP" altLang="en-US" smtClean="0"/>
              <a:pPr/>
              <a:t>24</a:t>
            </a:fld>
            <a:endParaRPr kumimoji="1" lang="ja-JP" altLang="en-US" dirty="0"/>
          </a:p>
        </p:txBody>
      </p:sp>
      <p:sp>
        <p:nvSpPr>
          <p:cNvPr id="4" name="日付プレースホルダー 3">
            <a:extLst>
              <a:ext uri="{FF2B5EF4-FFF2-40B4-BE49-F238E27FC236}">
                <a16:creationId xmlns:a16="http://schemas.microsoft.com/office/drawing/2014/main" id="{1D6C571B-3815-4391-B0FE-1BFF0F8FFF4B}"/>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10" name="フリーフォーム: 図形 9">
            <a:extLst>
              <a:ext uri="{FF2B5EF4-FFF2-40B4-BE49-F238E27FC236}">
                <a16:creationId xmlns:a16="http://schemas.microsoft.com/office/drawing/2014/main" id="{6B5CC74B-3BBA-430A-8C26-6AEBAE8EF677}"/>
              </a:ext>
            </a:extLst>
          </p:cNvPr>
          <p:cNvSpPr/>
          <p:nvPr/>
        </p:nvSpPr>
        <p:spPr>
          <a:xfrm>
            <a:off x="1800000" y="162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72000" rIns="36000" bIns="36000" numCol="1" spcCol="1270" anchor="ctr" anchorCtr="0">
            <a:noAutofit/>
          </a:bodyPr>
          <a:lstStyle/>
          <a:p>
            <a:pPr marL="0" lvl="0" indent="0" algn="ctr" defTabSz="711200">
              <a:spcBef>
                <a:spcPct val="0"/>
              </a:spcBef>
              <a:buNone/>
            </a:pPr>
            <a:r>
              <a:rPr kumimoji="1" lang="ja-JP" altLang="en-US" sz="1400" kern="1200" dirty="0">
                <a:solidFill>
                  <a:schemeClr val="tx1"/>
                </a:solidFill>
              </a:rPr>
              <a:t>情報システム・モデル取引・契約書</a:t>
            </a:r>
          </a:p>
          <a:p>
            <a:pPr marL="0" lvl="0" indent="0" algn="ctr" defTabSz="711200">
              <a:spcBef>
                <a:spcPct val="0"/>
              </a:spcBef>
              <a:buNone/>
            </a:pPr>
            <a:r>
              <a:rPr kumimoji="1" lang="ja-JP" altLang="en-US" kern="1200" dirty="0">
                <a:solidFill>
                  <a:schemeClr val="tx1"/>
                </a:solidFill>
              </a:rPr>
              <a:t>第一版</a:t>
            </a:r>
          </a:p>
        </p:txBody>
      </p:sp>
      <p:sp>
        <p:nvSpPr>
          <p:cNvPr id="12" name="フリーフォーム: 図形 11">
            <a:extLst>
              <a:ext uri="{FF2B5EF4-FFF2-40B4-BE49-F238E27FC236}">
                <a16:creationId xmlns:a16="http://schemas.microsoft.com/office/drawing/2014/main" id="{617D9BED-BA95-4729-96DB-70900A2E826A}"/>
              </a:ext>
            </a:extLst>
          </p:cNvPr>
          <p:cNvSpPr/>
          <p:nvPr/>
        </p:nvSpPr>
        <p:spPr>
          <a:xfrm>
            <a:off x="3600000" y="1800000"/>
            <a:ext cx="1080000" cy="343222"/>
          </a:xfrm>
          <a:custGeom>
            <a:avLst/>
            <a:gdLst>
              <a:gd name="connsiteX0" fmla="*/ 0 w 443049"/>
              <a:gd name="connsiteY0" fmla="*/ 68644 h 343222"/>
              <a:gd name="connsiteX1" fmla="*/ 271438 w 443049"/>
              <a:gd name="connsiteY1" fmla="*/ 68644 h 343222"/>
              <a:gd name="connsiteX2" fmla="*/ 271438 w 443049"/>
              <a:gd name="connsiteY2" fmla="*/ 0 h 343222"/>
              <a:gd name="connsiteX3" fmla="*/ 443049 w 443049"/>
              <a:gd name="connsiteY3" fmla="*/ 171611 h 343222"/>
              <a:gd name="connsiteX4" fmla="*/ 271438 w 443049"/>
              <a:gd name="connsiteY4" fmla="*/ 343222 h 343222"/>
              <a:gd name="connsiteX5" fmla="*/ 271438 w 443049"/>
              <a:gd name="connsiteY5" fmla="*/ 274578 h 343222"/>
              <a:gd name="connsiteX6" fmla="*/ 0 w 443049"/>
              <a:gd name="connsiteY6" fmla="*/ 274578 h 343222"/>
              <a:gd name="connsiteX7" fmla="*/ 0 w 443049"/>
              <a:gd name="connsiteY7" fmla="*/ 68644 h 34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049" h="343222">
                <a:moveTo>
                  <a:pt x="0" y="68644"/>
                </a:moveTo>
                <a:lnTo>
                  <a:pt x="271438" y="68644"/>
                </a:lnTo>
                <a:lnTo>
                  <a:pt x="271438" y="0"/>
                </a:lnTo>
                <a:lnTo>
                  <a:pt x="443049" y="171611"/>
                </a:lnTo>
                <a:lnTo>
                  <a:pt x="271438" y="343222"/>
                </a:lnTo>
                <a:lnTo>
                  <a:pt x="271438" y="274578"/>
                </a:lnTo>
                <a:lnTo>
                  <a:pt x="0" y="274578"/>
                </a:lnTo>
                <a:lnTo>
                  <a:pt x="0" y="6864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644" rIns="102967" bIns="68644"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3" name="フリーフォーム: 図形 12">
            <a:extLst>
              <a:ext uri="{FF2B5EF4-FFF2-40B4-BE49-F238E27FC236}">
                <a16:creationId xmlns:a16="http://schemas.microsoft.com/office/drawing/2014/main" id="{A8BA279A-7DD6-4546-A129-D5CA01E810D1}"/>
              </a:ext>
            </a:extLst>
          </p:cNvPr>
          <p:cNvSpPr/>
          <p:nvPr/>
        </p:nvSpPr>
        <p:spPr>
          <a:xfrm>
            <a:off x="4860000" y="162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711200">
              <a:spcBef>
                <a:spcPct val="0"/>
              </a:spcBef>
            </a:pPr>
            <a:r>
              <a:rPr kumimoji="1" lang="ja-JP" altLang="en-US" sz="1200" u="sng" dirty="0">
                <a:solidFill>
                  <a:srgbClr val="FF0000"/>
                </a:solidFill>
              </a:rPr>
              <a:t>民法改正</a:t>
            </a:r>
            <a:r>
              <a:rPr kumimoji="1" lang="ja-JP" altLang="en-US" sz="1200" dirty="0">
                <a:solidFill>
                  <a:schemeClr val="tx1"/>
                </a:solidFill>
              </a:rPr>
              <a:t>を踏まえた、</a:t>
            </a:r>
            <a:r>
              <a:rPr kumimoji="1" lang="ja-JP" altLang="en-US" sz="1400" dirty="0">
                <a:solidFill>
                  <a:schemeClr val="tx1"/>
                </a:solidFill>
              </a:rPr>
              <a:t>第一版の</a:t>
            </a:r>
          </a:p>
          <a:p>
            <a:pPr lvl="0" algn="ctr" defTabSz="711200">
              <a:spcBef>
                <a:spcPct val="0"/>
              </a:spcBef>
            </a:pPr>
            <a:r>
              <a:rPr kumimoji="1" lang="ja-JP" altLang="en-US" sz="1400" dirty="0">
                <a:solidFill>
                  <a:schemeClr val="tx1"/>
                </a:solidFill>
              </a:rPr>
              <a:t>見直し整理反映版</a:t>
            </a:r>
            <a:endParaRPr kumimoji="1" lang="ja-JP" altLang="en-US" sz="1400" kern="1200" dirty="0">
              <a:solidFill>
                <a:schemeClr val="tx1"/>
              </a:solidFill>
            </a:endParaRPr>
          </a:p>
        </p:txBody>
      </p:sp>
      <p:sp>
        <p:nvSpPr>
          <p:cNvPr id="15" name="フリーフォーム: 図形 14">
            <a:extLst>
              <a:ext uri="{FF2B5EF4-FFF2-40B4-BE49-F238E27FC236}">
                <a16:creationId xmlns:a16="http://schemas.microsoft.com/office/drawing/2014/main" id="{00F41A7D-5926-4A6E-A854-EFCDF661726A}"/>
              </a:ext>
            </a:extLst>
          </p:cNvPr>
          <p:cNvSpPr/>
          <p:nvPr/>
        </p:nvSpPr>
        <p:spPr>
          <a:xfrm>
            <a:off x="6660000" y="1800000"/>
            <a:ext cx="443049" cy="343222"/>
          </a:xfrm>
          <a:custGeom>
            <a:avLst/>
            <a:gdLst>
              <a:gd name="connsiteX0" fmla="*/ 0 w 443049"/>
              <a:gd name="connsiteY0" fmla="*/ 68644 h 343222"/>
              <a:gd name="connsiteX1" fmla="*/ 271438 w 443049"/>
              <a:gd name="connsiteY1" fmla="*/ 68644 h 343222"/>
              <a:gd name="connsiteX2" fmla="*/ 271438 w 443049"/>
              <a:gd name="connsiteY2" fmla="*/ 0 h 343222"/>
              <a:gd name="connsiteX3" fmla="*/ 443049 w 443049"/>
              <a:gd name="connsiteY3" fmla="*/ 171611 h 343222"/>
              <a:gd name="connsiteX4" fmla="*/ 271438 w 443049"/>
              <a:gd name="connsiteY4" fmla="*/ 343222 h 343222"/>
              <a:gd name="connsiteX5" fmla="*/ 271438 w 443049"/>
              <a:gd name="connsiteY5" fmla="*/ 274578 h 343222"/>
              <a:gd name="connsiteX6" fmla="*/ 0 w 443049"/>
              <a:gd name="connsiteY6" fmla="*/ 274578 h 343222"/>
              <a:gd name="connsiteX7" fmla="*/ 0 w 443049"/>
              <a:gd name="connsiteY7" fmla="*/ 68644 h 34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049" h="343222">
                <a:moveTo>
                  <a:pt x="0" y="68644"/>
                </a:moveTo>
                <a:lnTo>
                  <a:pt x="271438" y="68644"/>
                </a:lnTo>
                <a:lnTo>
                  <a:pt x="271438" y="0"/>
                </a:lnTo>
                <a:lnTo>
                  <a:pt x="443049" y="171611"/>
                </a:lnTo>
                <a:lnTo>
                  <a:pt x="271438" y="343222"/>
                </a:lnTo>
                <a:lnTo>
                  <a:pt x="271438" y="274578"/>
                </a:lnTo>
                <a:lnTo>
                  <a:pt x="0" y="274578"/>
                </a:lnTo>
                <a:lnTo>
                  <a:pt x="0" y="6864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644" rIns="102967" bIns="68644"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6" name="フリーフォーム: 図形 15">
            <a:extLst>
              <a:ext uri="{FF2B5EF4-FFF2-40B4-BE49-F238E27FC236}">
                <a16:creationId xmlns:a16="http://schemas.microsoft.com/office/drawing/2014/main" id="{C0431269-C447-4BB7-B0D5-2BC4E79DB75F}"/>
              </a:ext>
            </a:extLst>
          </p:cNvPr>
          <p:cNvSpPr/>
          <p:nvPr/>
        </p:nvSpPr>
        <p:spPr>
          <a:xfrm>
            <a:off x="7200000" y="162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FF"/>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72000" rIns="36000" bIns="36000" numCol="1" spcCol="1270" anchor="ctr" anchorCtr="0">
            <a:noAutofit/>
          </a:bodyPr>
          <a:lstStyle/>
          <a:p>
            <a:pPr marL="0" lvl="0" indent="0" algn="ctr" defTabSz="711200">
              <a:spcBef>
                <a:spcPct val="0"/>
              </a:spcBef>
              <a:buNone/>
            </a:pPr>
            <a:r>
              <a:rPr kumimoji="1" lang="ja-JP" altLang="en-US" sz="1400" kern="1200" dirty="0">
                <a:solidFill>
                  <a:schemeClr val="tx1"/>
                </a:solidFill>
              </a:rPr>
              <a:t>情報システム・モデル取引・契約書</a:t>
            </a:r>
          </a:p>
          <a:p>
            <a:pPr marL="0" lvl="0" indent="0" algn="ctr" defTabSz="711200">
              <a:spcBef>
                <a:spcPct val="0"/>
              </a:spcBef>
              <a:buNone/>
            </a:pPr>
            <a:r>
              <a:rPr kumimoji="1" lang="ja-JP" altLang="en-US" kern="1200" dirty="0">
                <a:solidFill>
                  <a:schemeClr val="tx1"/>
                </a:solidFill>
              </a:rPr>
              <a:t>第二版</a:t>
            </a:r>
          </a:p>
        </p:txBody>
      </p:sp>
      <p:sp>
        <p:nvSpPr>
          <p:cNvPr id="18" name="フリーフォーム: 図形 17">
            <a:extLst>
              <a:ext uri="{FF2B5EF4-FFF2-40B4-BE49-F238E27FC236}">
                <a16:creationId xmlns:a16="http://schemas.microsoft.com/office/drawing/2014/main" id="{BCED65C9-FED8-4DC8-A6E4-D8AAC401D94B}"/>
              </a:ext>
            </a:extLst>
          </p:cNvPr>
          <p:cNvSpPr/>
          <p:nvPr/>
        </p:nvSpPr>
        <p:spPr>
          <a:xfrm>
            <a:off x="1980000" y="2700000"/>
            <a:ext cx="1620000" cy="54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C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marL="0" lvl="0" indent="0" algn="ctr" defTabSz="711200">
              <a:lnSpc>
                <a:spcPct val="90000"/>
              </a:lnSpc>
              <a:spcBef>
                <a:spcPct val="0"/>
              </a:spcBef>
              <a:spcAft>
                <a:spcPct val="35000"/>
              </a:spcAft>
              <a:buNone/>
            </a:pPr>
            <a:r>
              <a:rPr kumimoji="1" lang="ja-JP" altLang="en-US" dirty="0">
                <a:solidFill>
                  <a:schemeClr val="tx1"/>
                </a:solidFill>
              </a:rPr>
              <a:t>追補版</a:t>
            </a:r>
            <a:endParaRPr kumimoji="1" lang="ja-JP" altLang="en-US" kern="1200" dirty="0">
              <a:solidFill>
                <a:schemeClr val="tx1"/>
              </a:solidFill>
            </a:endParaRPr>
          </a:p>
        </p:txBody>
      </p:sp>
      <p:sp>
        <p:nvSpPr>
          <p:cNvPr id="19" name="テキスト ボックス 18">
            <a:extLst>
              <a:ext uri="{FF2B5EF4-FFF2-40B4-BE49-F238E27FC236}">
                <a16:creationId xmlns:a16="http://schemas.microsoft.com/office/drawing/2014/main" id="{C6D81C4D-EF68-4758-B363-05D13CA67DD2}"/>
              </a:ext>
            </a:extLst>
          </p:cNvPr>
          <p:cNvSpPr txBox="1"/>
          <p:nvPr/>
        </p:nvSpPr>
        <p:spPr>
          <a:xfrm>
            <a:off x="360000" y="1080000"/>
            <a:ext cx="3775393" cy="400110"/>
          </a:xfrm>
          <a:prstGeom prst="rect">
            <a:avLst/>
          </a:prstGeom>
          <a:noFill/>
        </p:spPr>
        <p:txBody>
          <a:bodyPr wrap="none" rtlCol="0">
            <a:spAutoFit/>
          </a:bodyPr>
          <a:lstStyle/>
          <a:p>
            <a:r>
              <a:rPr kumimoji="1" lang="ja-JP" altLang="en-US" sz="2000" u="sng" dirty="0"/>
              <a:t>ウォーターフォール型開発向け</a:t>
            </a:r>
          </a:p>
        </p:txBody>
      </p:sp>
      <p:sp>
        <p:nvSpPr>
          <p:cNvPr id="20" name="テキスト ボックス 19">
            <a:extLst>
              <a:ext uri="{FF2B5EF4-FFF2-40B4-BE49-F238E27FC236}">
                <a16:creationId xmlns:a16="http://schemas.microsoft.com/office/drawing/2014/main" id="{BBB83654-8B7D-4466-AA27-D04D8DC7F543}"/>
              </a:ext>
            </a:extLst>
          </p:cNvPr>
          <p:cNvSpPr txBox="1"/>
          <p:nvPr/>
        </p:nvSpPr>
        <p:spPr>
          <a:xfrm>
            <a:off x="360000" y="3780000"/>
            <a:ext cx="2749471" cy="400110"/>
          </a:xfrm>
          <a:prstGeom prst="rect">
            <a:avLst/>
          </a:prstGeom>
          <a:noFill/>
        </p:spPr>
        <p:txBody>
          <a:bodyPr wrap="none" rtlCol="0">
            <a:spAutoFit/>
          </a:bodyPr>
          <a:lstStyle/>
          <a:p>
            <a:r>
              <a:rPr kumimoji="1" lang="ja-JP" altLang="en-US" sz="2000" u="sng" dirty="0"/>
              <a:t>アジャイル型開発向け</a:t>
            </a:r>
          </a:p>
        </p:txBody>
      </p:sp>
      <p:sp>
        <p:nvSpPr>
          <p:cNvPr id="21" name="テキスト ボックス 20">
            <a:extLst>
              <a:ext uri="{FF2B5EF4-FFF2-40B4-BE49-F238E27FC236}">
                <a16:creationId xmlns:a16="http://schemas.microsoft.com/office/drawing/2014/main" id="{2FB1228F-6B7D-4AA8-87B5-3540C062B2A3}"/>
              </a:ext>
            </a:extLst>
          </p:cNvPr>
          <p:cNvSpPr txBox="1"/>
          <p:nvPr/>
        </p:nvSpPr>
        <p:spPr>
          <a:xfrm>
            <a:off x="360000" y="5256000"/>
            <a:ext cx="2996333" cy="400110"/>
          </a:xfrm>
          <a:prstGeom prst="rect">
            <a:avLst/>
          </a:prstGeom>
          <a:noFill/>
        </p:spPr>
        <p:txBody>
          <a:bodyPr wrap="none" rtlCol="0">
            <a:spAutoFit/>
          </a:bodyPr>
          <a:lstStyle/>
          <a:p>
            <a:r>
              <a:rPr kumimoji="1" lang="en-US" altLang="ja-JP" sz="2000" u="sng" dirty="0"/>
              <a:t>AI</a:t>
            </a:r>
            <a:r>
              <a:rPr kumimoji="1" lang="ja-JP" altLang="en-US" sz="2000" u="sng" dirty="0"/>
              <a:t>応用システム開発向け</a:t>
            </a:r>
          </a:p>
        </p:txBody>
      </p:sp>
      <p:sp>
        <p:nvSpPr>
          <p:cNvPr id="22" name="正方形/長方形 21">
            <a:extLst>
              <a:ext uri="{FF2B5EF4-FFF2-40B4-BE49-F238E27FC236}">
                <a16:creationId xmlns:a16="http://schemas.microsoft.com/office/drawing/2014/main" id="{26596111-FC2D-4AFF-9201-F04B53F916CB}"/>
              </a:ext>
            </a:extLst>
          </p:cNvPr>
          <p:cNvSpPr/>
          <p:nvPr/>
        </p:nvSpPr>
        <p:spPr>
          <a:xfrm>
            <a:off x="180000" y="1619999"/>
            <a:ext cx="1620000" cy="1080000"/>
          </a:xfrm>
          <a:prstGeom prst="rect">
            <a:avLst/>
          </a:prstGeom>
        </p:spPr>
        <p:txBody>
          <a:bodyPr wrap="square">
            <a:spAutoFit/>
          </a:bodyPr>
          <a:lstStyle/>
          <a:p>
            <a:r>
              <a:rPr lang="ja-JP" altLang="en-US" sz="1600" dirty="0">
                <a:solidFill>
                  <a:srgbClr val="3333FF"/>
                </a:solidFill>
              </a:rPr>
              <a:t>重要インフラ・企業基幹システムの受託開発</a:t>
            </a:r>
          </a:p>
        </p:txBody>
      </p:sp>
      <p:sp>
        <p:nvSpPr>
          <p:cNvPr id="23" name="正方形/長方形 22">
            <a:extLst>
              <a:ext uri="{FF2B5EF4-FFF2-40B4-BE49-F238E27FC236}">
                <a16:creationId xmlns:a16="http://schemas.microsoft.com/office/drawing/2014/main" id="{868F6585-70B2-4E33-A265-C9C7BFC364F3}"/>
              </a:ext>
            </a:extLst>
          </p:cNvPr>
          <p:cNvSpPr/>
          <p:nvPr/>
        </p:nvSpPr>
        <p:spPr>
          <a:xfrm>
            <a:off x="180000" y="2520000"/>
            <a:ext cx="1620000" cy="1080000"/>
          </a:xfrm>
          <a:prstGeom prst="rect">
            <a:avLst/>
          </a:prstGeom>
        </p:spPr>
        <p:txBody>
          <a:bodyPr wrap="square">
            <a:spAutoFit/>
          </a:bodyPr>
          <a:lstStyle/>
          <a:p>
            <a:r>
              <a:rPr lang="ja-JP" altLang="en-US" sz="1600" dirty="0">
                <a:solidFill>
                  <a:srgbClr val="3333FF"/>
                </a:solidFill>
              </a:rPr>
              <a:t>パッケージ利用の中堅企業</a:t>
            </a:r>
            <a:r>
              <a:rPr lang="en-US" altLang="ja-JP" sz="1600" dirty="0">
                <a:solidFill>
                  <a:srgbClr val="3333FF"/>
                </a:solidFill>
              </a:rPr>
              <a:t>/</a:t>
            </a:r>
            <a:r>
              <a:rPr lang="ja-JP" altLang="en-US" sz="1600" dirty="0">
                <a:solidFill>
                  <a:srgbClr val="3333FF"/>
                </a:solidFill>
              </a:rPr>
              <a:t>自治体等システムの受託開発</a:t>
            </a:r>
          </a:p>
        </p:txBody>
      </p:sp>
      <p:sp>
        <p:nvSpPr>
          <p:cNvPr id="24" name="フリーフォーム: 図形 23">
            <a:extLst>
              <a:ext uri="{FF2B5EF4-FFF2-40B4-BE49-F238E27FC236}">
                <a16:creationId xmlns:a16="http://schemas.microsoft.com/office/drawing/2014/main" id="{E668BF64-21A0-493E-AD2D-E574E586284F}"/>
              </a:ext>
            </a:extLst>
          </p:cNvPr>
          <p:cNvSpPr/>
          <p:nvPr/>
        </p:nvSpPr>
        <p:spPr>
          <a:xfrm>
            <a:off x="4860000" y="2700000"/>
            <a:ext cx="1620000" cy="54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C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marL="0" lvl="0" indent="0" algn="ctr" defTabSz="711200">
              <a:lnSpc>
                <a:spcPct val="90000"/>
              </a:lnSpc>
              <a:spcBef>
                <a:spcPct val="0"/>
              </a:spcBef>
              <a:spcAft>
                <a:spcPct val="35000"/>
              </a:spcAft>
              <a:buNone/>
            </a:pPr>
            <a:r>
              <a:rPr kumimoji="1" lang="ja-JP" altLang="en-US" dirty="0">
                <a:solidFill>
                  <a:schemeClr val="tx1"/>
                </a:solidFill>
              </a:rPr>
              <a:t>追補版</a:t>
            </a:r>
            <a:endParaRPr kumimoji="1" lang="ja-JP" altLang="en-US" kern="1200" dirty="0">
              <a:solidFill>
                <a:schemeClr val="tx1"/>
              </a:solidFill>
            </a:endParaRPr>
          </a:p>
        </p:txBody>
      </p:sp>
      <p:sp>
        <p:nvSpPr>
          <p:cNvPr id="25" name="フリーフォーム: 図形 24">
            <a:extLst>
              <a:ext uri="{FF2B5EF4-FFF2-40B4-BE49-F238E27FC236}">
                <a16:creationId xmlns:a16="http://schemas.microsoft.com/office/drawing/2014/main" id="{CAA4BC57-3218-4B9B-801C-156B243B7C07}"/>
              </a:ext>
            </a:extLst>
          </p:cNvPr>
          <p:cNvSpPr/>
          <p:nvPr/>
        </p:nvSpPr>
        <p:spPr>
          <a:xfrm>
            <a:off x="7200000" y="2700000"/>
            <a:ext cx="1620000" cy="54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CCFFC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marL="0" lvl="0" indent="0" algn="ctr" defTabSz="711200">
              <a:lnSpc>
                <a:spcPct val="90000"/>
              </a:lnSpc>
              <a:spcBef>
                <a:spcPct val="0"/>
              </a:spcBef>
              <a:spcAft>
                <a:spcPct val="35000"/>
              </a:spcAft>
              <a:buNone/>
            </a:pPr>
            <a:r>
              <a:rPr kumimoji="1" lang="ja-JP" altLang="en-US" dirty="0">
                <a:solidFill>
                  <a:schemeClr val="tx1"/>
                </a:solidFill>
              </a:rPr>
              <a:t>追補版</a:t>
            </a:r>
            <a:endParaRPr kumimoji="1" lang="ja-JP" altLang="en-US" kern="1200" dirty="0">
              <a:solidFill>
                <a:schemeClr val="tx1"/>
              </a:solidFill>
            </a:endParaRPr>
          </a:p>
        </p:txBody>
      </p:sp>
      <p:sp>
        <p:nvSpPr>
          <p:cNvPr id="27" name="テキスト ボックス 26">
            <a:extLst>
              <a:ext uri="{FF2B5EF4-FFF2-40B4-BE49-F238E27FC236}">
                <a16:creationId xmlns:a16="http://schemas.microsoft.com/office/drawing/2014/main" id="{435C8A0E-528A-4635-8EF7-93423F2AB3E7}"/>
              </a:ext>
            </a:extLst>
          </p:cNvPr>
          <p:cNvSpPr txBox="1"/>
          <p:nvPr/>
        </p:nvSpPr>
        <p:spPr>
          <a:xfrm>
            <a:off x="1800000" y="1404000"/>
            <a:ext cx="1938351" cy="307777"/>
          </a:xfrm>
          <a:prstGeom prst="rect">
            <a:avLst/>
          </a:prstGeom>
          <a:noFill/>
        </p:spPr>
        <p:txBody>
          <a:bodyPr wrap="none" rtlCol="0" anchor="ctr">
            <a:spAutoFit/>
          </a:bodyPr>
          <a:lstStyle/>
          <a:p>
            <a:r>
              <a:rPr kumimoji="1" lang="en-US" altLang="ja-JP" sz="1400" dirty="0"/>
              <a:t>2007</a:t>
            </a:r>
            <a:r>
              <a:rPr kumimoji="1" lang="ja-JP" altLang="en-US" sz="1400" dirty="0"/>
              <a:t>年</a:t>
            </a:r>
            <a:r>
              <a:rPr kumimoji="1" lang="en-US" altLang="ja-JP" sz="1400" dirty="0"/>
              <a:t>4</a:t>
            </a:r>
            <a:r>
              <a:rPr kumimoji="1" lang="ja-JP" altLang="en-US" sz="1400" dirty="0"/>
              <a:t>月（経産省）</a:t>
            </a:r>
          </a:p>
        </p:txBody>
      </p:sp>
      <p:sp>
        <p:nvSpPr>
          <p:cNvPr id="28" name="テキスト ボックス 27">
            <a:extLst>
              <a:ext uri="{FF2B5EF4-FFF2-40B4-BE49-F238E27FC236}">
                <a16:creationId xmlns:a16="http://schemas.microsoft.com/office/drawing/2014/main" id="{991D3AEF-9904-4944-A276-C7F07F21383B}"/>
              </a:ext>
            </a:extLst>
          </p:cNvPr>
          <p:cNvSpPr txBox="1"/>
          <p:nvPr/>
        </p:nvSpPr>
        <p:spPr>
          <a:xfrm>
            <a:off x="4860000" y="1404000"/>
            <a:ext cx="1778051" cy="307777"/>
          </a:xfrm>
          <a:prstGeom prst="rect">
            <a:avLst/>
          </a:prstGeom>
          <a:noFill/>
        </p:spPr>
        <p:txBody>
          <a:bodyPr wrap="none" rtlCol="0" anchor="ctr">
            <a:spAutoFit/>
          </a:bodyPr>
          <a:lstStyle/>
          <a:p>
            <a:r>
              <a:rPr kumimoji="1" lang="en-US" altLang="ja-JP" sz="1400" dirty="0"/>
              <a:t>2019</a:t>
            </a:r>
            <a:r>
              <a:rPr kumimoji="1" lang="ja-JP" altLang="en-US" sz="1400" dirty="0"/>
              <a:t>年</a:t>
            </a:r>
            <a:r>
              <a:rPr kumimoji="1" lang="en-US" altLang="ja-JP" sz="1400" dirty="0"/>
              <a:t>12</a:t>
            </a:r>
            <a:r>
              <a:rPr kumimoji="1" lang="ja-JP" altLang="en-US" sz="1400" dirty="0"/>
              <a:t>月（</a:t>
            </a:r>
            <a:r>
              <a:rPr kumimoji="1" lang="en-US" altLang="ja-JP" sz="1400" dirty="0"/>
              <a:t>IPA</a:t>
            </a:r>
            <a:r>
              <a:rPr kumimoji="1" lang="ja-JP" altLang="en-US" sz="1400" dirty="0"/>
              <a:t>）</a:t>
            </a:r>
          </a:p>
        </p:txBody>
      </p:sp>
      <p:sp>
        <p:nvSpPr>
          <p:cNvPr id="29" name="テキスト ボックス 28">
            <a:extLst>
              <a:ext uri="{FF2B5EF4-FFF2-40B4-BE49-F238E27FC236}">
                <a16:creationId xmlns:a16="http://schemas.microsoft.com/office/drawing/2014/main" id="{5CB900A7-CFAC-4632-A278-CAD83C790520}"/>
              </a:ext>
            </a:extLst>
          </p:cNvPr>
          <p:cNvSpPr txBox="1"/>
          <p:nvPr/>
        </p:nvSpPr>
        <p:spPr>
          <a:xfrm>
            <a:off x="7200000" y="1404000"/>
            <a:ext cx="1778051" cy="307777"/>
          </a:xfrm>
          <a:prstGeom prst="rect">
            <a:avLst/>
          </a:prstGeom>
          <a:noFill/>
        </p:spPr>
        <p:txBody>
          <a:bodyPr wrap="none" rtlCol="0" anchor="ctr">
            <a:spAutoFit/>
          </a:bodyPr>
          <a:lstStyle/>
          <a:p>
            <a:r>
              <a:rPr kumimoji="1" lang="en-US" altLang="ja-JP" sz="1400" dirty="0"/>
              <a:t>2020</a:t>
            </a:r>
            <a:r>
              <a:rPr kumimoji="1" lang="ja-JP" altLang="en-US" sz="1400" dirty="0"/>
              <a:t>年</a:t>
            </a:r>
            <a:r>
              <a:rPr kumimoji="1" lang="en-US" altLang="ja-JP" sz="1400" dirty="0"/>
              <a:t>12</a:t>
            </a:r>
            <a:r>
              <a:rPr kumimoji="1" lang="ja-JP" altLang="en-US" sz="1400" dirty="0"/>
              <a:t>月（</a:t>
            </a:r>
            <a:r>
              <a:rPr kumimoji="1" lang="en-US" altLang="ja-JP" sz="1400" dirty="0"/>
              <a:t>IPA</a:t>
            </a:r>
            <a:r>
              <a:rPr kumimoji="1" lang="ja-JP" altLang="en-US" sz="1400" dirty="0"/>
              <a:t>）</a:t>
            </a:r>
          </a:p>
        </p:txBody>
      </p:sp>
      <p:sp>
        <p:nvSpPr>
          <p:cNvPr id="30" name="テキスト ボックス 29">
            <a:extLst>
              <a:ext uri="{FF2B5EF4-FFF2-40B4-BE49-F238E27FC236}">
                <a16:creationId xmlns:a16="http://schemas.microsoft.com/office/drawing/2014/main" id="{97180854-0CDD-4EA2-8D9C-C96E608D9F04}"/>
              </a:ext>
            </a:extLst>
          </p:cNvPr>
          <p:cNvSpPr txBox="1"/>
          <p:nvPr/>
        </p:nvSpPr>
        <p:spPr>
          <a:xfrm>
            <a:off x="1980000" y="2484000"/>
            <a:ext cx="1938351" cy="307777"/>
          </a:xfrm>
          <a:prstGeom prst="rect">
            <a:avLst/>
          </a:prstGeom>
          <a:noFill/>
        </p:spPr>
        <p:txBody>
          <a:bodyPr wrap="none" rtlCol="0" anchor="ctr">
            <a:spAutoFit/>
          </a:bodyPr>
          <a:lstStyle/>
          <a:p>
            <a:r>
              <a:rPr kumimoji="1" lang="en-US" altLang="ja-JP" sz="1400" dirty="0"/>
              <a:t>2008</a:t>
            </a:r>
            <a:r>
              <a:rPr kumimoji="1" lang="ja-JP" altLang="en-US" sz="1400" dirty="0"/>
              <a:t>年</a:t>
            </a:r>
            <a:r>
              <a:rPr kumimoji="1" lang="en-US" altLang="ja-JP" sz="1400" dirty="0"/>
              <a:t>4</a:t>
            </a:r>
            <a:r>
              <a:rPr kumimoji="1" lang="ja-JP" altLang="en-US" sz="1400" dirty="0"/>
              <a:t>月（経産省）</a:t>
            </a:r>
          </a:p>
        </p:txBody>
      </p:sp>
      <p:sp>
        <p:nvSpPr>
          <p:cNvPr id="31" name="フリーフォーム: 図形 30">
            <a:extLst>
              <a:ext uri="{FF2B5EF4-FFF2-40B4-BE49-F238E27FC236}">
                <a16:creationId xmlns:a16="http://schemas.microsoft.com/office/drawing/2014/main" id="{6D325FED-CF6E-4CFD-B7E5-AFB0C392D7ED}"/>
              </a:ext>
            </a:extLst>
          </p:cNvPr>
          <p:cNvSpPr/>
          <p:nvPr/>
        </p:nvSpPr>
        <p:spPr>
          <a:xfrm>
            <a:off x="5940000" y="432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FF9933">
              <a:alpha val="50196"/>
            </a:srgb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marL="0" lvl="0" indent="0" algn="ctr" defTabSz="711200">
              <a:spcBef>
                <a:spcPct val="0"/>
              </a:spcBef>
              <a:buNone/>
            </a:pPr>
            <a:r>
              <a:rPr kumimoji="1" lang="ja-JP" altLang="en-US" dirty="0">
                <a:solidFill>
                  <a:schemeClr val="tx1"/>
                </a:solidFill>
              </a:rPr>
              <a:t>アジャイル</a:t>
            </a:r>
          </a:p>
          <a:p>
            <a:pPr marL="0" lvl="0" indent="0" algn="ctr" defTabSz="711200">
              <a:spcBef>
                <a:spcPct val="0"/>
              </a:spcBef>
              <a:buNone/>
            </a:pPr>
            <a:r>
              <a:rPr kumimoji="1" lang="ja-JP" altLang="en-US" dirty="0">
                <a:solidFill>
                  <a:schemeClr val="tx1"/>
                </a:solidFill>
              </a:rPr>
              <a:t>開発</a:t>
            </a:r>
            <a:r>
              <a:rPr kumimoji="1" lang="ja-JP" altLang="en-US" kern="1200" dirty="0">
                <a:solidFill>
                  <a:schemeClr val="tx1"/>
                </a:solidFill>
              </a:rPr>
              <a:t>版</a:t>
            </a:r>
          </a:p>
        </p:txBody>
      </p:sp>
      <p:sp>
        <p:nvSpPr>
          <p:cNvPr id="32" name="フリーフォーム: 図形 31">
            <a:extLst>
              <a:ext uri="{FF2B5EF4-FFF2-40B4-BE49-F238E27FC236}">
                <a16:creationId xmlns:a16="http://schemas.microsoft.com/office/drawing/2014/main" id="{57A326C4-8392-470D-82FE-C371C3CA3250}"/>
              </a:ext>
            </a:extLst>
          </p:cNvPr>
          <p:cNvSpPr/>
          <p:nvPr/>
        </p:nvSpPr>
        <p:spPr>
          <a:xfrm>
            <a:off x="2700000" y="432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FF9933">
              <a:alpha val="5019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711200">
              <a:spcBef>
                <a:spcPct val="0"/>
              </a:spcBef>
            </a:pPr>
            <a:r>
              <a:rPr kumimoji="1" lang="ja-JP" altLang="en-US" sz="1400" dirty="0">
                <a:solidFill>
                  <a:schemeClr val="tx1"/>
                </a:solidFill>
              </a:rPr>
              <a:t>非ウォーターフォール型開発</a:t>
            </a:r>
            <a:r>
              <a:rPr kumimoji="1" lang="ja-JP" altLang="en-US" sz="1200" dirty="0">
                <a:solidFill>
                  <a:schemeClr val="tx1"/>
                </a:solidFill>
              </a:rPr>
              <a:t>に適した</a:t>
            </a:r>
            <a:r>
              <a:rPr kumimoji="1" lang="ja-JP" altLang="en-US" sz="1400" dirty="0">
                <a:solidFill>
                  <a:schemeClr val="tx1"/>
                </a:solidFill>
              </a:rPr>
              <a:t>モデル契約書</a:t>
            </a:r>
            <a:endParaRPr kumimoji="1" lang="ja-JP" altLang="en-US" sz="1400" kern="1200" dirty="0">
              <a:solidFill>
                <a:schemeClr val="tx1"/>
              </a:solidFill>
            </a:endParaRPr>
          </a:p>
        </p:txBody>
      </p:sp>
      <p:sp>
        <p:nvSpPr>
          <p:cNvPr id="33" name="フリーフォーム: 図形 32">
            <a:extLst>
              <a:ext uri="{FF2B5EF4-FFF2-40B4-BE49-F238E27FC236}">
                <a16:creationId xmlns:a16="http://schemas.microsoft.com/office/drawing/2014/main" id="{1BE7A88D-A95D-4B3E-BEC5-E59947CE66FC}"/>
              </a:ext>
            </a:extLst>
          </p:cNvPr>
          <p:cNvSpPr/>
          <p:nvPr/>
        </p:nvSpPr>
        <p:spPr>
          <a:xfrm>
            <a:off x="4680000" y="4500000"/>
            <a:ext cx="1080000" cy="343222"/>
          </a:xfrm>
          <a:custGeom>
            <a:avLst/>
            <a:gdLst>
              <a:gd name="connsiteX0" fmla="*/ 0 w 443049"/>
              <a:gd name="connsiteY0" fmla="*/ 68644 h 343222"/>
              <a:gd name="connsiteX1" fmla="*/ 271438 w 443049"/>
              <a:gd name="connsiteY1" fmla="*/ 68644 h 343222"/>
              <a:gd name="connsiteX2" fmla="*/ 271438 w 443049"/>
              <a:gd name="connsiteY2" fmla="*/ 0 h 343222"/>
              <a:gd name="connsiteX3" fmla="*/ 443049 w 443049"/>
              <a:gd name="connsiteY3" fmla="*/ 171611 h 343222"/>
              <a:gd name="connsiteX4" fmla="*/ 271438 w 443049"/>
              <a:gd name="connsiteY4" fmla="*/ 343222 h 343222"/>
              <a:gd name="connsiteX5" fmla="*/ 271438 w 443049"/>
              <a:gd name="connsiteY5" fmla="*/ 274578 h 343222"/>
              <a:gd name="connsiteX6" fmla="*/ 0 w 443049"/>
              <a:gd name="connsiteY6" fmla="*/ 274578 h 343222"/>
              <a:gd name="connsiteX7" fmla="*/ 0 w 443049"/>
              <a:gd name="connsiteY7" fmla="*/ 68644 h 34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049" h="343222">
                <a:moveTo>
                  <a:pt x="0" y="68644"/>
                </a:moveTo>
                <a:lnTo>
                  <a:pt x="271438" y="68644"/>
                </a:lnTo>
                <a:lnTo>
                  <a:pt x="271438" y="0"/>
                </a:lnTo>
                <a:lnTo>
                  <a:pt x="443049" y="171611"/>
                </a:lnTo>
                <a:lnTo>
                  <a:pt x="271438" y="343222"/>
                </a:lnTo>
                <a:lnTo>
                  <a:pt x="271438" y="274578"/>
                </a:lnTo>
                <a:lnTo>
                  <a:pt x="0" y="274578"/>
                </a:lnTo>
                <a:lnTo>
                  <a:pt x="0" y="6864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644" rIns="102967" bIns="68644"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34" name="テキスト ボックス 33">
            <a:extLst>
              <a:ext uri="{FF2B5EF4-FFF2-40B4-BE49-F238E27FC236}">
                <a16:creationId xmlns:a16="http://schemas.microsoft.com/office/drawing/2014/main" id="{577FF9BA-D699-4B2C-9CB9-73CFD2869F7D}"/>
              </a:ext>
            </a:extLst>
          </p:cNvPr>
          <p:cNvSpPr txBox="1"/>
          <p:nvPr/>
        </p:nvSpPr>
        <p:spPr>
          <a:xfrm>
            <a:off x="5940000" y="4104000"/>
            <a:ext cx="1678665" cy="307777"/>
          </a:xfrm>
          <a:prstGeom prst="rect">
            <a:avLst/>
          </a:prstGeom>
          <a:noFill/>
        </p:spPr>
        <p:txBody>
          <a:bodyPr wrap="none" rtlCol="0" anchor="ctr">
            <a:spAutoFit/>
          </a:bodyPr>
          <a:lstStyle/>
          <a:p>
            <a:r>
              <a:rPr kumimoji="1" lang="en-US" altLang="ja-JP" sz="1400" dirty="0"/>
              <a:t>2020</a:t>
            </a:r>
            <a:r>
              <a:rPr kumimoji="1" lang="ja-JP" altLang="en-US" sz="1400" dirty="0"/>
              <a:t>年</a:t>
            </a:r>
            <a:r>
              <a:rPr kumimoji="1" lang="en-US" altLang="ja-JP" sz="1400" dirty="0"/>
              <a:t>3</a:t>
            </a:r>
            <a:r>
              <a:rPr kumimoji="1" lang="ja-JP" altLang="en-US" sz="1400" dirty="0"/>
              <a:t>月（</a:t>
            </a:r>
            <a:r>
              <a:rPr kumimoji="1" lang="en-US" altLang="ja-JP" sz="1400" dirty="0"/>
              <a:t>IPA</a:t>
            </a:r>
            <a:r>
              <a:rPr kumimoji="1" lang="ja-JP" altLang="en-US" sz="1400" dirty="0"/>
              <a:t>）</a:t>
            </a:r>
          </a:p>
        </p:txBody>
      </p:sp>
      <p:sp>
        <p:nvSpPr>
          <p:cNvPr id="35" name="テキスト ボックス 34">
            <a:extLst>
              <a:ext uri="{FF2B5EF4-FFF2-40B4-BE49-F238E27FC236}">
                <a16:creationId xmlns:a16="http://schemas.microsoft.com/office/drawing/2014/main" id="{72E4249A-D421-4EF0-84DD-3D5C6F8698C2}"/>
              </a:ext>
            </a:extLst>
          </p:cNvPr>
          <p:cNvSpPr txBox="1"/>
          <p:nvPr/>
        </p:nvSpPr>
        <p:spPr>
          <a:xfrm>
            <a:off x="2700000" y="4104000"/>
            <a:ext cx="1678665" cy="307777"/>
          </a:xfrm>
          <a:prstGeom prst="rect">
            <a:avLst/>
          </a:prstGeom>
          <a:noFill/>
        </p:spPr>
        <p:txBody>
          <a:bodyPr wrap="none" rtlCol="0" anchor="ctr">
            <a:spAutoFit/>
          </a:bodyPr>
          <a:lstStyle/>
          <a:p>
            <a:r>
              <a:rPr kumimoji="1" lang="en-US" altLang="ja-JP" sz="1400" dirty="0"/>
              <a:t>2012</a:t>
            </a:r>
            <a:r>
              <a:rPr kumimoji="1" lang="ja-JP" altLang="en-US" sz="1400" dirty="0"/>
              <a:t>年</a:t>
            </a:r>
            <a:r>
              <a:rPr kumimoji="1" lang="en-US" altLang="ja-JP" sz="1400" dirty="0"/>
              <a:t>3</a:t>
            </a:r>
            <a:r>
              <a:rPr kumimoji="1" lang="ja-JP" altLang="en-US" sz="1400" dirty="0"/>
              <a:t>月（</a:t>
            </a:r>
            <a:r>
              <a:rPr kumimoji="1" lang="en-US" altLang="ja-JP" sz="1400" dirty="0"/>
              <a:t>IPA</a:t>
            </a:r>
            <a:r>
              <a:rPr kumimoji="1" lang="ja-JP" altLang="en-US" sz="1400" dirty="0"/>
              <a:t>）</a:t>
            </a:r>
          </a:p>
        </p:txBody>
      </p:sp>
      <p:sp>
        <p:nvSpPr>
          <p:cNvPr id="36" name="フリーフォーム: 図形 35">
            <a:extLst>
              <a:ext uri="{FF2B5EF4-FFF2-40B4-BE49-F238E27FC236}">
                <a16:creationId xmlns:a16="http://schemas.microsoft.com/office/drawing/2014/main" id="{E7F1208F-0E3E-4387-9D78-474664CFCBBD}"/>
              </a:ext>
            </a:extLst>
          </p:cNvPr>
          <p:cNvSpPr/>
          <p:nvPr/>
        </p:nvSpPr>
        <p:spPr>
          <a:xfrm>
            <a:off x="3780000" y="5580000"/>
            <a:ext cx="1620000" cy="720000"/>
          </a:xfrm>
          <a:custGeom>
            <a:avLst/>
            <a:gdLst>
              <a:gd name="connsiteX0" fmla="*/ 0 w 1378565"/>
              <a:gd name="connsiteY0" fmla="*/ 81439 h 814394"/>
              <a:gd name="connsiteX1" fmla="*/ 81439 w 1378565"/>
              <a:gd name="connsiteY1" fmla="*/ 0 h 814394"/>
              <a:gd name="connsiteX2" fmla="*/ 1297126 w 1378565"/>
              <a:gd name="connsiteY2" fmla="*/ 0 h 814394"/>
              <a:gd name="connsiteX3" fmla="*/ 1378565 w 1378565"/>
              <a:gd name="connsiteY3" fmla="*/ 81439 h 814394"/>
              <a:gd name="connsiteX4" fmla="*/ 1378565 w 1378565"/>
              <a:gd name="connsiteY4" fmla="*/ 732955 h 814394"/>
              <a:gd name="connsiteX5" fmla="*/ 1297126 w 1378565"/>
              <a:gd name="connsiteY5" fmla="*/ 814394 h 814394"/>
              <a:gd name="connsiteX6" fmla="*/ 81439 w 1378565"/>
              <a:gd name="connsiteY6" fmla="*/ 814394 h 814394"/>
              <a:gd name="connsiteX7" fmla="*/ 0 w 1378565"/>
              <a:gd name="connsiteY7" fmla="*/ 732955 h 814394"/>
              <a:gd name="connsiteX8" fmla="*/ 0 w 1378565"/>
              <a:gd name="connsiteY8" fmla="*/ 81439 h 81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814394">
                <a:moveTo>
                  <a:pt x="0" y="81439"/>
                </a:moveTo>
                <a:cubicBezTo>
                  <a:pt x="0" y="36461"/>
                  <a:pt x="36461" y="0"/>
                  <a:pt x="81439" y="0"/>
                </a:cubicBezTo>
                <a:lnTo>
                  <a:pt x="1297126" y="0"/>
                </a:lnTo>
                <a:cubicBezTo>
                  <a:pt x="1342104" y="0"/>
                  <a:pt x="1378565" y="36461"/>
                  <a:pt x="1378565" y="81439"/>
                </a:cubicBezTo>
                <a:lnTo>
                  <a:pt x="1378565" y="732955"/>
                </a:lnTo>
                <a:cubicBezTo>
                  <a:pt x="1378565" y="777933"/>
                  <a:pt x="1342104" y="814394"/>
                  <a:pt x="1297126" y="814394"/>
                </a:cubicBezTo>
                <a:lnTo>
                  <a:pt x="81439" y="814394"/>
                </a:lnTo>
                <a:cubicBezTo>
                  <a:pt x="36461" y="814394"/>
                  <a:pt x="0" y="777933"/>
                  <a:pt x="0" y="732955"/>
                </a:cubicBezTo>
                <a:lnTo>
                  <a:pt x="0" y="81439"/>
                </a:lnTo>
                <a:close/>
              </a:path>
            </a:pathLst>
          </a:custGeom>
          <a:solidFill>
            <a:srgbClr val="FFCCFF">
              <a:alpha val="49804"/>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711200">
              <a:spcBef>
                <a:spcPct val="0"/>
              </a:spcBef>
            </a:pPr>
            <a:r>
              <a:rPr kumimoji="1" lang="en-US" altLang="ja-JP" sz="1400" dirty="0">
                <a:solidFill>
                  <a:schemeClr val="tx1"/>
                </a:solidFill>
              </a:rPr>
              <a:t>AI</a:t>
            </a:r>
            <a:r>
              <a:rPr kumimoji="1" lang="ja-JP" altLang="en-US" sz="1400" dirty="0">
                <a:solidFill>
                  <a:schemeClr val="tx1"/>
                </a:solidFill>
              </a:rPr>
              <a:t>・データの利用に関する</a:t>
            </a:r>
          </a:p>
          <a:p>
            <a:pPr lvl="0" algn="ctr" defTabSz="711200">
              <a:spcBef>
                <a:spcPct val="0"/>
              </a:spcBef>
            </a:pPr>
            <a:r>
              <a:rPr kumimoji="1" lang="ja-JP" altLang="en-US" sz="1400" dirty="0">
                <a:solidFill>
                  <a:schemeClr val="tx1"/>
                </a:solidFill>
              </a:rPr>
              <a:t>契約ガイドライン</a:t>
            </a:r>
            <a:endParaRPr kumimoji="1" lang="ja-JP" altLang="en-US" sz="1400" kern="1200" dirty="0">
              <a:solidFill>
                <a:schemeClr val="tx1"/>
              </a:solidFill>
            </a:endParaRPr>
          </a:p>
        </p:txBody>
      </p:sp>
      <p:sp>
        <p:nvSpPr>
          <p:cNvPr id="37" name="テキスト ボックス 36">
            <a:extLst>
              <a:ext uri="{FF2B5EF4-FFF2-40B4-BE49-F238E27FC236}">
                <a16:creationId xmlns:a16="http://schemas.microsoft.com/office/drawing/2014/main" id="{BFB70A23-5E4F-405C-BDA5-2F5131B716BE}"/>
              </a:ext>
            </a:extLst>
          </p:cNvPr>
          <p:cNvSpPr txBox="1"/>
          <p:nvPr/>
        </p:nvSpPr>
        <p:spPr>
          <a:xfrm>
            <a:off x="3780000" y="5364000"/>
            <a:ext cx="1938351" cy="307777"/>
          </a:xfrm>
          <a:prstGeom prst="rect">
            <a:avLst/>
          </a:prstGeom>
          <a:noFill/>
        </p:spPr>
        <p:txBody>
          <a:bodyPr wrap="none" rtlCol="0" anchor="ctr">
            <a:spAutoFit/>
          </a:bodyPr>
          <a:lstStyle/>
          <a:p>
            <a:r>
              <a:rPr kumimoji="1" lang="en-US" altLang="ja-JP" sz="1400" dirty="0"/>
              <a:t>2018</a:t>
            </a:r>
            <a:r>
              <a:rPr kumimoji="1" lang="ja-JP" altLang="en-US" sz="1400" dirty="0"/>
              <a:t>年</a:t>
            </a:r>
            <a:r>
              <a:rPr kumimoji="1" lang="en-US" altLang="ja-JP" sz="1400" dirty="0"/>
              <a:t>6</a:t>
            </a:r>
            <a:r>
              <a:rPr kumimoji="1" lang="ja-JP" altLang="en-US" sz="1400" dirty="0"/>
              <a:t>月（経産省）</a:t>
            </a:r>
          </a:p>
        </p:txBody>
      </p:sp>
      <p:sp>
        <p:nvSpPr>
          <p:cNvPr id="39" name="テキスト ボックス 38">
            <a:extLst>
              <a:ext uri="{FF2B5EF4-FFF2-40B4-BE49-F238E27FC236}">
                <a16:creationId xmlns:a16="http://schemas.microsoft.com/office/drawing/2014/main" id="{43420DE1-F03E-4A1F-906C-4C4B84C83BE0}"/>
              </a:ext>
            </a:extLst>
          </p:cNvPr>
          <p:cNvSpPr txBox="1"/>
          <p:nvPr/>
        </p:nvSpPr>
        <p:spPr>
          <a:xfrm>
            <a:off x="5400000" y="5544000"/>
            <a:ext cx="1140056" cy="307777"/>
          </a:xfrm>
          <a:prstGeom prst="rect">
            <a:avLst/>
          </a:prstGeom>
          <a:noFill/>
        </p:spPr>
        <p:txBody>
          <a:bodyPr wrap="none" rtlCol="0" anchor="ctr">
            <a:spAutoFit/>
          </a:bodyPr>
          <a:lstStyle/>
          <a:p>
            <a:r>
              <a:rPr kumimoji="1" lang="en-US" altLang="ja-JP" sz="1400" dirty="0"/>
              <a:t>2019</a:t>
            </a:r>
            <a:r>
              <a:rPr kumimoji="1" lang="ja-JP" altLang="en-US" sz="1400" dirty="0"/>
              <a:t>年</a:t>
            </a:r>
            <a:r>
              <a:rPr kumimoji="1" lang="en-US" altLang="ja-JP" sz="1400" dirty="0"/>
              <a:t>12</a:t>
            </a:r>
            <a:r>
              <a:rPr kumimoji="1" lang="ja-JP" altLang="en-US" sz="1400" dirty="0"/>
              <a:t>月</a:t>
            </a:r>
          </a:p>
        </p:txBody>
      </p:sp>
      <p:sp>
        <p:nvSpPr>
          <p:cNvPr id="42" name="テキスト ボックス 41">
            <a:extLst>
              <a:ext uri="{FF2B5EF4-FFF2-40B4-BE49-F238E27FC236}">
                <a16:creationId xmlns:a16="http://schemas.microsoft.com/office/drawing/2014/main" id="{815AF80C-B379-45C8-AFAA-8936F5BBE8AA}"/>
              </a:ext>
            </a:extLst>
          </p:cNvPr>
          <p:cNvSpPr txBox="1"/>
          <p:nvPr/>
        </p:nvSpPr>
        <p:spPr>
          <a:xfrm>
            <a:off x="3960000" y="3420000"/>
            <a:ext cx="1749197" cy="646331"/>
          </a:xfrm>
          <a:custGeom>
            <a:avLst/>
            <a:gdLst>
              <a:gd name="connsiteX0" fmla="*/ 0 w 1749197"/>
              <a:gd name="connsiteY0" fmla="*/ 0 h 646331"/>
              <a:gd name="connsiteX1" fmla="*/ 565574 w 1749197"/>
              <a:gd name="connsiteY1" fmla="*/ 0 h 646331"/>
              <a:gd name="connsiteX2" fmla="*/ 1096163 w 1749197"/>
              <a:gd name="connsiteY2" fmla="*/ 0 h 646331"/>
              <a:gd name="connsiteX3" fmla="*/ 1749197 w 1749197"/>
              <a:gd name="connsiteY3" fmla="*/ 0 h 646331"/>
              <a:gd name="connsiteX4" fmla="*/ 1749197 w 1749197"/>
              <a:gd name="connsiteY4" fmla="*/ 316702 h 646331"/>
              <a:gd name="connsiteX5" fmla="*/ 1749197 w 1749197"/>
              <a:gd name="connsiteY5" fmla="*/ 646331 h 646331"/>
              <a:gd name="connsiteX6" fmla="*/ 1201115 w 1749197"/>
              <a:gd name="connsiteY6" fmla="*/ 646331 h 646331"/>
              <a:gd name="connsiteX7" fmla="*/ 653034 w 1749197"/>
              <a:gd name="connsiteY7" fmla="*/ 646331 h 646331"/>
              <a:gd name="connsiteX8" fmla="*/ 0 w 1749197"/>
              <a:gd name="connsiteY8" fmla="*/ 646331 h 646331"/>
              <a:gd name="connsiteX9" fmla="*/ 0 w 1749197"/>
              <a:gd name="connsiteY9" fmla="*/ 342555 h 646331"/>
              <a:gd name="connsiteX10" fmla="*/ 0 w 1749197"/>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9197" h="646331" extrusionOk="0">
                <a:moveTo>
                  <a:pt x="0" y="0"/>
                </a:moveTo>
                <a:cubicBezTo>
                  <a:pt x="254720" y="-61577"/>
                  <a:pt x="285817" y="33736"/>
                  <a:pt x="565574" y="0"/>
                </a:cubicBezTo>
                <a:cubicBezTo>
                  <a:pt x="845331" y="-33736"/>
                  <a:pt x="949220" y="7872"/>
                  <a:pt x="1096163" y="0"/>
                </a:cubicBezTo>
                <a:cubicBezTo>
                  <a:pt x="1243106" y="-7872"/>
                  <a:pt x="1483874" y="71747"/>
                  <a:pt x="1749197" y="0"/>
                </a:cubicBezTo>
                <a:cubicBezTo>
                  <a:pt x="1776580" y="121065"/>
                  <a:pt x="1735627" y="238935"/>
                  <a:pt x="1749197" y="316702"/>
                </a:cubicBezTo>
                <a:cubicBezTo>
                  <a:pt x="1762767" y="394469"/>
                  <a:pt x="1742340" y="514100"/>
                  <a:pt x="1749197" y="646331"/>
                </a:cubicBezTo>
                <a:cubicBezTo>
                  <a:pt x="1624569" y="666384"/>
                  <a:pt x="1407119" y="612936"/>
                  <a:pt x="1201115" y="646331"/>
                </a:cubicBezTo>
                <a:cubicBezTo>
                  <a:pt x="995111" y="679726"/>
                  <a:pt x="808961" y="621590"/>
                  <a:pt x="653034" y="646331"/>
                </a:cubicBezTo>
                <a:cubicBezTo>
                  <a:pt x="497107" y="671072"/>
                  <a:pt x="227166" y="617713"/>
                  <a:pt x="0" y="646331"/>
                </a:cubicBezTo>
                <a:cubicBezTo>
                  <a:pt x="-26174" y="508757"/>
                  <a:pt x="23894" y="459392"/>
                  <a:pt x="0" y="342555"/>
                </a:cubicBezTo>
                <a:cubicBezTo>
                  <a:pt x="-23894" y="225718"/>
                  <a:pt x="27255" y="138134"/>
                  <a:pt x="0" y="0"/>
                </a:cubicBezTo>
                <a:close/>
              </a:path>
            </a:pathLst>
          </a:custGeom>
          <a:noFill/>
          <a:ln w="12700">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kumimoji="1" lang="ja-JP" altLang="en-US" dirty="0">
                <a:solidFill>
                  <a:srgbClr val="FF0000"/>
                </a:solidFill>
              </a:rPr>
              <a:t>★</a:t>
            </a:r>
            <a:r>
              <a:rPr kumimoji="1" lang="en-US" altLang="ja-JP" dirty="0">
                <a:solidFill>
                  <a:srgbClr val="FF0000"/>
                </a:solidFill>
              </a:rPr>
              <a:t>DX</a:t>
            </a:r>
            <a:r>
              <a:rPr kumimoji="1" lang="ja-JP" altLang="en-US" dirty="0">
                <a:solidFill>
                  <a:srgbClr val="FF0000"/>
                </a:solidFill>
              </a:rPr>
              <a:t>レポート*</a:t>
            </a:r>
          </a:p>
          <a:p>
            <a:r>
              <a:rPr kumimoji="1" lang="ja-JP" altLang="en-US" dirty="0">
                <a:solidFill>
                  <a:srgbClr val="FF0000"/>
                </a:solidFill>
              </a:rPr>
              <a:t>　</a:t>
            </a:r>
            <a:r>
              <a:rPr kumimoji="1" lang="en-US" altLang="ja-JP" dirty="0">
                <a:solidFill>
                  <a:srgbClr val="FF0000"/>
                </a:solidFill>
              </a:rPr>
              <a:t>2018</a:t>
            </a:r>
            <a:r>
              <a:rPr kumimoji="1" lang="ja-JP" altLang="en-US" dirty="0">
                <a:solidFill>
                  <a:srgbClr val="FF0000"/>
                </a:solidFill>
              </a:rPr>
              <a:t>年</a:t>
            </a:r>
            <a:r>
              <a:rPr kumimoji="1" lang="en-US" altLang="ja-JP" dirty="0">
                <a:solidFill>
                  <a:srgbClr val="FF0000"/>
                </a:solidFill>
              </a:rPr>
              <a:t>9</a:t>
            </a:r>
            <a:r>
              <a:rPr kumimoji="1" lang="ja-JP" altLang="en-US" dirty="0">
                <a:solidFill>
                  <a:srgbClr val="FF0000"/>
                </a:solidFill>
              </a:rPr>
              <a:t>月</a:t>
            </a:r>
          </a:p>
        </p:txBody>
      </p:sp>
      <p:sp>
        <p:nvSpPr>
          <p:cNvPr id="5" name="正方形/長方形 4">
            <a:extLst>
              <a:ext uri="{FF2B5EF4-FFF2-40B4-BE49-F238E27FC236}">
                <a16:creationId xmlns:a16="http://schemas.microsoft.com/office/drawing/2014/main" id="{C2DCF544-83BF-4F01-942C-98729BE1B150}"/>
              </a:ext>
            </a:extLst>
          </p:cNvPr>
          <p:cNvSpPr/>
          <p:nvPr/>
        </p:nvSpPr>
        <p:spPr>
          <a:xfrm>
            <a:off x="7200000" y="5760000"/>
            <a:ext cx="1800000" cy="900246"/>
          </a:xfrm>
          <a:prstGeom prst="rect">
            <a:avLst/>
          </a:prstGeom>
        </p:spPr>
        <p:txBody>
          <a:bodyPr wrap="square">
            <a:spAutoFit/>
          </a:bodyPr>
          <a:lstStyle/>
          <a:p>
            <a:r>
              <a:rPr lang="ja-JP" altLang="en-US" sz="1050" i="1" dirty="0"/>
              <a:t>* </a:t>
            </a:r>
            <a:r>
              <a:rPr lang="en-US" altLang="ja-JP" sz="1050" i="1" dirty="0"/>
              <a:t>https://www.meti.go.jp/shingikai/mono_info_service/digital_transformation/20180907_report.html</a:t>
            </a:r>
            <a:endParaRPr lang="ja-JP" altLang="en-US" sz="1050" i="1" dirty="0"/>
          </a:p>
        </p:txBody>
      </p:sp>
      <p:sp>
        <p:nvSpPr>
          <p:cNvPr id="41" name="テキスト ボックス 40">
            <a:extLst>
              <a:ext uri="{FF2B5EF4-FFF2-40B4-BE49-F238E27FC236}">
                <a16:creationId xmlns:a16="http://schemas.microsoft.com/office/drawing/2014/main" id="{4CDBF4FD-EE35-4717-BAFC-0646C6D67305}"/>
              </a:ext>
            </a:extLst>
          </p:cNvPr>
          <p:cNvSpPr txBox="1"/>
          <p:nvPr/>
        </p:nvSpPr>
        <p:spPr>
          <a:xfrm>
            <a:off x="6480000" y="5040000"/>
            <a:ext cx="2664000" cy="461665"/>
          </a:xfrm>
          <a:prstGeom prst="rect">
            <a:avLst/>
          </a:prstGeom>
          <a:noFill/>
        </p:spPr>
        <p:txBody>
          <a:bodyPr wrap="square">
            <a:spAutoFit/>
          </a:bodyPr>
          <a:lstStyle/>
          <a:p>
            <a:r>
              <a:rPr lang="en-US" altLang="ja-JP" sz="1200" i="1" dirty="0"/>
              <a:t>https://www.ipa.go.jp/ikc/reports/20200331_1.html</a:t>
            </a:r>
            <a:endParaRPr lang="ja-JP" altLang="en-US" sz="1200" i="1" dirty="0"/>
          </a:p>
        </p:txBody>
      </p:sp>
      <p:sp>
        <p:nvSpPr>
          <p:cNvPr id="7" name="テキスト ボックス 6">
            <a:extLst>
              <a:ext uri="{FF2B5EF4-FFF2-40B4-BE49-F238E27FC236}">
                <a16:creationId xmlns:a16="http://schemas.microsoft.com/office/drawing/2014/main" id="{35D8D43F-0FA2-46BA-8835-2477698206EF}"/>
              </a:ext>
            </a:extLst>
          </p:cNvPr>
          <p:cNvSpPr txBox="1"/>
          <p:nvPr/>
        </p:nvSpPr>
        <p:spPr>
          <a:xfrm>
            <a:off x="3815999" y="5111999"/>
            <a:ext cx="900000" cy="324000"/>
          </a:xfrm>
          <a:prstGeom prst="rect">
            <a:avLst/>
          </a:prstGeom>
          <a:noFill/>
        </p:spPr>
        <p:txBody>
          <a:bodyPr wrap="none" rtlCol="0" anchor="ctr">
            <a:spAutoFit/>
          </a:bodyPr>
          <a:lstStyle/>
          <a:p>
            <a:pPr algn="ctr"/>
            <a:r>
              <a:rPr kumimoji="1" lang="ja-JP" altLang="en-US" sz="1400" dirty="0">
                <a:solidFill>
                  <a:schemeClr val="tx1">
                    <a:lumMod val="50000"/>
                    <a:lumOff val="50000"/>
                  </a:schemeClr>
                </a:solidFill>
                <a:latin typeface="+mn-ea"/>
              </a:rPr>
              <a:t>～</a:t>
            </a:r>
            <a:r>
              <a:rPr kumimoji="1" lang="en-US" altLang="ja-JP" sz="1400" dirty="0" err="1">
                <a:solidFill>
                  <a:schemeClr val="tx1">
                    <a:lumMod val="50000"/>
                    <a:lumOff val="50000"/>
                  </a:schemeClr>
                </a:solidFill>
                <a:latin typeface="+mn-ea"/>
              </a:rPr>
              <a:t>PoC</a:t>
            </a:r>
            <a:r>
              <a:rPr kumimoji="1" lang="ja-JP" altLang="en-US" sz="1400" dirty="0">
                <a:solidFill>
                  <a:schemeClr val="tx1">
                    <a:lumMod val="50000"/>
                    <a:lumOff val="50000"/>
                  </a:schemeClr>
                </a:solidFill>
                <a:latin typeface="+mn-ea"/>
              </a:rPr>
              <a:t>～</a:t>
            </a:r>
          </a:p>
        </p:txBody>
      </p:sp>
      <p:sp>
        <p:nvSpPr>
          <p:cNvPr id="8" name="テキスト ボックス 7">
            <a:extLst>
              <a:ext uri="{FF2B5EF4-FFF2-40B4-BE49-F238E27FC236}">
                <a16:creationId xmlns:a16="http://schemas.microsoft.com/office/drawing/2014/main" id="{76D52A36-6DF1-4D6B-BE25-0A310D5A516D}"/>
              </a:ext>
            </a:extLst>
          </p:cNvPr>
          <p:cNvSpPr txBox="1"/>
          <p:nvPr/>
        </p:nvSpPr>
        <p:spPr>
          <a:xfrm>
            <a:off x="7344000" y="2340000"/>
            <a:ext cx="1584000" cy="276999"/>
          </a:xfrm>
          <a:prstGeom prst="rect">
            <a:avLst/>
          </a:prstGeom>
          <a:noFill/>
        </p:spPr>
        <p:txBody>
          <a:bodyPr wrap="none" rtlCol="0">
            <a:spAutoFit/>
          </a:bodyPr>
          <a:lstStyle/>
          <a:p>
            <a:r>
              <a:rPr kumimoji="1" lang="ja-JP" altLang="en-US" sz="1200" dirty="0">
                <a:solidFill>
                  <a:schemeClr val="tx1">
                    <a:lumMod val="50000"/>
                    <a:lumOff val="50000"/>
                  </a:schemeClr>
                </a:solidFill>
              </a:rPr>
              <a:t>民法改正以外の論点</a:t>
            </a:r>
          </a:p>
        </p:txBody>
      </p:sp>
      <p:sp>
        <p:nvSpPr>
          <p:cNvPr id="40" name="四角形: 角を丸くする 39">
            <a:extLst>
              <a:ext uri="{FF2B5EF4-FFF2-40B4-BE49-F238E27FC236}">
                <a16:creationId xmlns:a16="http://schemas.microsoft.com/office/drawing/2014/main" id="{C477E630-1617-4979-AD35-01EAB4D9A18D}"/>
              </a:ext>
            </a:extLst>
          </p:cNvPr>
          <p:cNvSpPr/>
          <p:nvPr/>
        </p:nvSpPr>
        <p:spPr bwMode="auto">
          <a:xfrm>
            <a:off x="5868000" y="4067998"/>
            <a:ext cx="2520000" cy="1440000"/>
          </a:xfrm>
          <a:prstGeom prst="roundRect">
            <a:avLst/>
          </a:prstGeom>
          <a:solidFill>
            <a:srgbClr val="FF6600">
              <a:alpha val="25000"/>
            </a:srgbClr>
          </a:solidFill>
          <a:ln w="76200" cap="flat" cmpd="sng" algn="ctr">
            <a:solidFill>
              <a:srgbClr val="FF0000">
                <a:alpha val="75000"/>
              </a:srgbClr>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HGPｺﾞｼｯｸE" pitchFamily="50" charset="-128"/>
              <a:ea typeface="HGPｺﾞｼｯｸE" pitchFamily="50" charset="-128"/>
            </a:endParaRPr>
          </a:p>
        </p:txBody>
      </p:sp>
      <p:sp>
        <p:nvSpPr>
          <p:cNvPr id="9" name="テキスト ボックス 8">
            <a:extLst>
              <a:ext uri="{FF2B5EF4-FFF2-40B4-BE49-F238E27FC236}">
                <a16:creationId xmlns:a16="http://schemas.microsoft.com/office/drawing/2014/main" id="{957583D7-041C-48E7-B385-1F0A36322487}"/>
              </a:ext>
            </a:extLst>
          </p:cNvPr>
          <p:cNvSpPr txBox="1"/>
          <p:nvPr/>
        </p:nvSpPr>
        <p:spPr>
          <a:xfrm>
            <a:off x="6480000" y="3240000"/>
            <a:ext cx="1149921" cy="655555"/>
          </a:xfrm>
          <a:prstGeom prst="rect">
            <a:avLst/>
          </a:prstGeom>
          <a:noFill/>
        </p:spPr>
        <p:txBody>
          <a:bodyPr wrap="none" lIns="36000" tIns="36000" rIns="36000" bIns="36000" rtlCol="0">
            <a:spAutoFit/>
          </a:bodyPr>
          <a:lstStyle/>
          <a:p>
            <a:pPr algn="ctr">
              <a:lnSpc>
                <a:spcPts val="1500"/>
              </a:lnSpc>
            </a:pPr>
            <a:r>
              <a:rPr kumimoji="1" lang="ja-JP" altLang="en-US" sz="1400" dirty="0">
                <a:latin typeface="+mn-ea"/>
              </a:rPr>
              <a:t>▲</a:t>
            </a:r>
          </a:p>
          <a:p>
            <a:pPr algn="ctr">
              <a:lnSpc>
                <a:spcPts val="1500"/>
              </a:lnSpc>
            </a:pPr>
            <a:r>
              <a:rPr kumimoji="1" lang="ja-JP" altLang="en-US" sz="1400" dirty="0">
                <a:solidFill>
                  <a:schemeClr val="tx1">
                    <a:lumMod val="50000"/>
                    <a:lumOff val="50000"/>
                  </a:schemeClr>
                </a:solidFill>
                <a:latin typeface="+mn-ea"/>
              </a:rPr>
              <a:t>改正民法施行</a:t>
            </a:r>
          </a:p>
          <a:p>
            <a:pPr algn="ctr">
              <a:lnSpc>
                <a:spcPts val="1500"/>
              </a:lnSpc>
            </a:pPr>
            <a:r>
              <a:rPr kumimoji="1" lang="en-US" altLang="ja-JP" sz="1400" dirty="0">
                <a:solidFill>
                  <a:schemeClr val="tx1">
                    <a:lumMod val="50000"/>
                    <a:lumOff val="50000"/>
                  </a:schemeClr>
                </a:solidFill>
                <a:latin typeface="+mn-ea"/>
              </a:rPr>
              <a:t>2020</a:t>
            </a:r>
            <a:r>
              <a:rPr kumimoji="1" lang="ja-JP" altLang="en-US" sz="1400" dirty="0">
                <a:solidFill>
                  <a:schemeClr val="tx1">
                    <a:lumMod val="50000"/>
                    <a:lumOff val="50000"/>
                  </a:schemeClr>
                </a:solidFill>
                <a:latin typeface="+mn-ea"/>
              </a:rPr>
              <a:t>年</a:t>
            </a:r>
            <a:r>
              <a:rPr kumimoji="1" lang="en-US" altLang="ja-JP" sz="1400" dirty="0">
                <a:solidFill>
                  <a:schemeClr val="tx1">
                    <a:lumMod val="50000"/>
                    <a:lumOff val="50000"/>
                  </a:schemeClr>
                </a:solidFill>
                <a:latin typeface="+mn-ea"/>
              </a:rPr>
              <a:t>4</a:t>
            </a:r>
            <a:r>
              <a:rPr kumimoji="1" lang="ja-JP" altLang="en-US" sz="1400" dirty="0">
                <a:solidFill>
                  <a:schemeClr val="tx1">
                    <a:lumMod val="50000"/>
                    <a:lumOff val="50000"/>
                  </a:schemeClr>
                </a:solidFill>
                <a:latin typeface="+mn-ea"/>
              </a:rPr>
              <a:t>月</a:t>
            </a:r>
          </a:p>
        </p:txBody>
      </p:sp>
    </p:spTree>
    <p:extLst>
      <p:ext uri="{BB962C8B-B14F-4D97-AF65-F5344CB8AC3E}">
        <p14:creationId xmlns:p14="http://schemas.microsoft.com/office/powerpoint/2010/main" val="14205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CBD96-D0E3-47C2-87EE-61D47563E4FC}"/>
              </a:ext>
            </a:extLst>
          </p:cNvPr>
          <p:cNvSpPr>
            <a:spLocks noGrp="1"/>
          </p:cNvSpPr>
          <p:nvPr>
            <p:ph type="title"/>
          </p:nvPr>
        </p:nvSpPr>
        <p:spPr/>
        <p:txBody>
          <a:bodyPr/>
          <a:lstStyle/>
          <a:p>
            <a:r>
              <a:rPr kumimoji="1" lang="ja-JP" altLang="en-US" dirty="0"/>
              <a:t>ＤＸとアジャイル開発</a:t>
            </a:r>
          </a:p>
        </p:txBody>
      </p:sp>
      <p:sp>
        <p:nvSpPr>
          <p:cNvPr id="3" name="スライド番号プレースホルダー 2">
            <a:extLst>
              <a:ext uri="{FF2B5EF4-FFF2-40B4-BE49-F238E27FC236}">
                <a16:creationId xmlns:a16="http://schemas.microsoft.com/office/drawing/2014/main" id="{64C40172-6F92-41FE-A380-D1D05FEC7146}"/>
              </a:ext>
            </a:extLst>
          </p:cNvPr>
          <p:cNvSpPr>
            <a:spLocks noGrp="1"/>
          </p:cNvSpPr>
          <p:nvPr>
            <p:ph type="sldNum" sz="quarter" idx="12"/>
          </p:nvPr>
        </p:nvSpPr>
        <p:spPr/>
        <p:txBody>
          <a:bodyPr/>
          <a:lstStyle/>
          <a:p>
            <a:fld id="{ADEB7F7A-3BE6-4FB0-8192-DE0313903FF1}" type="slidenum">
              <a:rPr kumimoji="1" lang="ja-JP" altLang="en-US" smtClean="0"/>
              <a:pPr/>
              <a:t>25</a:t>
            </a:fld>
            <a:endParaRPr kumimoji="1" lang="ja-JP" altLang="en-US" dirty="0"/>
          </a:p>
        </p:txBody>
      </p:sp>
      <p:sp>
        <p:nvSpPr>
          <p:cNvPr id="4" name="日付プレースホルダー 3">
            <a:extLst>
              <a:ext uri="{FF2B5EF4-FFF2-40B4-BE49-F238E27FC236}">
                <a16:creationId xmlns:a16="http://schemas.microsoft.com/office/drawing/2014/main" id="{D777F247-7729-4502-92AD-1139C115C8E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A55547F9-20D6-4D18-9757-CCE6B29EEB49}"/>
              </a:ext>
            </a:extLst>
          </p:cNvPr>
          <p:cNvSpPr/>
          <p:nvPr/>
        </p:nvSpPr>
        <p:spPr>
          <a:xfrm>
            <a:off x="360000" y="1080000"/>
            <a:ext cx="8640000" cy="2385268"/>
          </a:xfrm>
          <a:prstGeom prst="rect">
            <a:avLst/>
          </a:prstGeom>
        </p:spPr>
        <p:txBody>
          <a:bodyPr wrap="square">
            <a:spAutoFit/>
          </a:bodyPr>
          <a:lstStyle/>
          <a:p>
            <a:pPr>
              <a:spcBef>
                <a:spcPts val="600"/>
              </a:spcBef>
            </a:pPr>
            <a:r>
              <a:rPr lang="en-US" altLang="ja-JP" sz="2400" u="sng" dirty="0">
                <a:latin typeface="+mn-ea"/>
              </a:rPr>
              <a:t>DX</a:t>
            </a:r>
            <a:r>
              <a:rPr lang="ja-JP" altLang="en-US" sz="2400" u="sng" dirty="0">
                <a:latin typeface="+mn-ea"/>
              </a:rPr>
              <a:t>の定義</a:t>
            </a:r>
            <a:r>
              <a:rPr lang="ja-JP" altLang="en-US" sz="2400" dirty="0">
                <a:latin typeface="+mn-ea"/>
              </a:rPr>
              <a:t>（「</a:t>
            </a:r>
            <a:r>
              <a:rPr lang="en-US" altLang="ja-JP" sz="2400" dirty="0">
                <a:latin typeface="+mn-ea"/>
              </a:rPr>
              <a:t>DX</a:t>
            </a:r>
            <a:r>
              <a:rPr lang="ja-JP" altLang="en-US" sz="2400" dirty="0">
                <a:latin typeface="+mn-ea"/>
              </a:rPr>
              <a:t>推進ガイドライン」</a:t>
            </a:r>
            <a:r>
              <a:rPr lang="ja-JP" altLang="en-US" sz="2400" baseline="30000" dirty="0">
                <a:latin typeface="+mn-ea"/>
              </a:rPr>
              <a:t>＊</a:t>
            </a:r>
            <a:r>
              <a:rPr lang="ja-JP" altLang="en-US" sz="2400" dirty="0">
                <a:latin typeface="+mn-ea"/>
              </a:rPr>
              <a:t>）</a:t>
            </a:r>
          </a:p>
          <a:p>
            <a:pPr>
              <a:spcBef>
                <a:spcPts val="600"/>
              </a:spcBef>
            </a:pPr>
            <a:r>
              <a:rPr lang="ja-JP" altLang="en-US" sz="2400" dirty="0">
                <a:latin typeface="+mn-ea"/>
              </a:rPr>
              <a:t>「企業が</a:t>
            </a:r>
            <a:r>
              <a:rPr lang="ja-JP" altLang="en-US" sz="2400" u="sng" dirty="0">
                <a:solidFill>
                  <a:srgbClr val="FF0000"/>
                </a:solidFill>
                <a:latin typeface="+mn-ea"/>
              </a:rPr>
              <a:t>ビジネス環境の激しい変化に対応</a:t>
            </a:r>
            <a:r>
              <a:rPr lang="ja-JP" altLang="en-US" sz="2400" dirty="0">
                <a:latin typeface="+mn-ea"/>
              </a:rPr>
              <a:t>し、</a:t>
            </a:r>
            <a:r>
              <a:rPr lang="ja-JP" altLang="en-US" sz="2400" b="1" u="sng" dirty="0">
                <a:latin typeface="+mn-ea"/>
              </a:rPr>
              <a:t>データとデジタル技術</a:t>
            </a:r>
            <a:r>
              <a:rPr lang="ja-JP" altLang="en-US" sz="2400" dirty="0">
                <a:latin typeface="+mn-ea"/>
              </a:rPr>
              <a:t>を活用して、顧客や社会のニーズを基に、製品やサービス、ビジネスモデルを</a:t>
            </a:r>
            <a:r>
              <a:rPr lang="ja-JP" altLang="en-US" sz="2400" u="sng" dirty="0">
                <a:solidFill>
                  <a:srgbClr val="FF0000"/>
                </a:solidFill>
                <a:latin typeface="+mn-ea"/>
              </a:rPr>
              <a:t>変革</a:t>
            </a:r>
            <a:r>
              <a:rPr lang="ja-JP" altLang="en-US" sz="2400" dirty="0">
                <a:latin typeface="+mn-ea"/>
              </a:rPr>
              <a:t>するとともに、業務そのものや、組織、プロセス、企業文化・風土を</a:t>
            </a:r>
            <a:r>
              <a:rPr lang="ja-JP" altLang="en-US" sz="2400" u="sng" dirty="0">
                <a:solidFill>
                  <a:srgbClr val="FF0000"/>
                </a:solidFill>
                <a:latin typeface="+mn-ea"/>
              </a:rPr>
              <a:t>変革</a:t>
            </a:r>
            <a:r>
              <a:rPr lang="ja-JP" altLang="en-US" sz="2400" dirty="0">
                <a:latin typeface="+mn-ea"/>
              </a:rPr>
              <a:t>し、</a:t>
            </a:r>
            <a:r>
              <a:rPr lang="ja-JP" altLang="en-US" sz="2400" u="sng" dirty="0">
                <a:solidFill>
                  <a:srgbClr val="3333FF"/>
                </a:solidFill>
                <a:latin typeface="+mn-ea"/>
              </a:rPr>
              <a:t>競争上の優位性を確立</a:t>
            </a:r>
            <a:r>
              <a:rPr lang="ja-JP" altLang="en-US" sz="2400" dirty="0">
                <a:latin typeface="+mn-ea"/>
              </a:rPr>
              <a:t>すること」</a:t>
            </a:r>
          </a:p>
        </p:txBody>
      </p:sp>
      <p:sp>
        <p:nvSpPr>
          <p:cNvPr id="6" name="正方形/長方形 5">
            <a:extLst>
              <a:ext uri="{FF2B5EF4-FFF2-40B4-BE49-F238E27FC236}">
                <a16:creationId xmlns:a16="http://schemas.microsoft.com/office/drawing/2014/main" id="{C753DBDD-1642-480B-A97E-9D45653D7026}"/>
              </a:ext>
            </a:extLst>
          </p:cNvPr>
          <p:cNvSpPr/>
          <p:nvPr/>
        </p:nvSpPr>
        <p:spPr>
          <a:xfrm>
            <a:off x="180000" y="6012000"/>
            <a:ext cx="8820000" cy="461665"/>
          </a:xfrm>
          <a:prstGeom prst="rect">
            <a:avLst/>
          </a:prstGeom>
        </p:spPr>
        <p:txBody>
          <a:bodyPr wrap="square">
            <a:spAutoFit/>
          </a:bodyPr>
          <a:lstStyle/>
          <a:p>
            <a:pPr marL="108000" indent="-108000"/>
            <a:r>
              <a:rPr lang="ja-JP" altLang="en-US" sz="1200" dirty="0"/>
              <a:t>* デジタルトランスフォーメションを推進するためのガイド（</a:t>
            </a:r>
            <a:r>
              <a:rPr lang="en-US" altLang="ja-JP" sz="1200" dirty="0"/>
              <a:t>DX</a:t>
            </a:r>
            <a:r>
              <a:rPr lang="ja-JP" altLang="en-US" sz="1200" dirty="0"/>
              <a:t>推進ガイドラン）を取りまとめました． </a:t>
            </a:r>
            <a:r>
              <a:rPr lang="en-US" altLang="ja-JP" sz="1200" dirty="0"/>
              <a:t>2018</a:t>
            </a:r>
            <a:r>
              <a:rPr lang="ja-JP" altLang="en-US" sz="1200" dirty="0"/>
              <a:t>年</a:t>
            </a:r>
            <a:r>
              <a:rPr lang="en-US" altLang="ja-JP" sz="1200" dirty="0"/>
              <a:t>12</a:t>
            </a:r>
            <a:r>
              <a:rPr lang="ja-JP" altLang="en-US" sz="1200" dirty="0"/>
              <a:t>月</a:t>
            </a:r>
            <a:r>
              <a:rPr lang="en-US" altLang="ja-JP" sz="1200" dirty="0"/>
              <a:t>12</a:t>
            </a:r>
            <a:r>
              <a:rPr lang="ja-JP" altLang="en-US" sz="1200" dirty="0"/>
              <a:t>日．</a:t>
            </a:r>
          </a:p>
          <a:p>
            <a:pPr marL="108000" indent="-108000"/>
            <a:r>
              <a:rPr lang="ja-JP" altLang="en-US" sz="1200" i="1" dirty="0"/>
              <a:t>    </a:t>
            </a:r>
            <a:r>
              <a:rPr lang="en-US" altLang="ja-JP" sz="1200" i="1" dirty="0"/>
              <a:t>https://www.meti.go.jp/press/2018/12/20181212004/20181212004.html</a:t>
            </a:r>
            <a:endParaRPr lang="ja-JP" altLang="en-US" sz="1200" i="1" dirty="0"/>
          </a:p>
        </p:txBody>
      </p:sp>
      <p:sp>
        <p:nvSpPr>
          <p:cNvPr id="7" name="正方形/長方形 6">
            <a:extLst>
              <a:ext uri="{FF2B5EF4-FFF2-40B4-BE49-F238E27FC236}">
                <a16:creationId xmlns:a16="http://schemas.microsoft.com/office/drawing/2014/main" id="{C6CBB6BE-B327-40B3-BF43-7D6E0450377C}"/>
              </a:ext>
            </a:extLst>
          </p:cNvPr>
          <p:cNvSpPr/>
          <p:nvPr/>
        </p:nvSpPr>
        <p:spPr>
          <a:xfrm>
            <a:off x="360000" y="3960000"/>
            <a:ext cx="8640000" cy="1938992"/>
          </a:xfrm>
          <a:prstGeom prst="rect">
            <a:avLst/>
          </a:prstGeom>
        </p:spPr>
        <p:txBody>
          <a:bodyPr wrap="square">
            <a:spAutoFit/>
          </a:bodyPr>
          <a:lstStyle/>
          <a:p>
            <a:r>
              <a:rPr lang="en-US" altLang="ja-JP" sz="2400" u="sng" dirty="0">
                <a:latin typeface="+mn-ea"/>
              </a:rPr>
              <a:t>DX</a:t>
            </a:r>
            <a:r>
              <a:rPr lang="ja-JP" altLang="en-US" sz="2400" u="sng" dirty="0">
                <a:latin typeface="+mn-ea"/>
              </a:rPr>
              <a:t>推進の核となる情報システムの開発</a:t>
            </a:r>
            <a:endParaRPr lang="en-US" altLang="ja-JP" sz="2400" u="sng" dirty="0">
              <a:latin typeface="+mn-ea"/>
            </a:endParaRPr>
          </a:p>
          <a:p>
            <a:r>
              <a:rPr lang="ja-JP" altLang="en-US" sz="2400" dirty="0">
                <a:latin typeface="+mn-ea"/>
              </a:rPr>
              <a:t>技術的実現性やビジネス成否が不確実な状況でも迅速に開発を行い、運用時の技術評価結果や</a:t>
            </a:r>
            <a:r>
              <a:rPr lang="ja-JP" altLang="en-US" sz="2400" b="1" u="sng" dirty="0">
                <a:latin typeface="+mn-ea"/>
              </a:rPr>
              <a:t>顧客の反応</a:t>
            </a:r>
            <a:r>
              <a:rPr lang="ja-JP" altLang="en-US" sz="2400" dirty="0">
                <a:latin typeface="+mn-ea"/>
              </a:rPr>
              <a:t>に基づいて</a:t>
            </a:r>
            <a:r>
              <a:rPr lang="ja-JP" altLang="en-US" sz="2400" u="sng" dirty="0">
                <a:solidFill>
                  <a:srgbClr val="3333FF"/>
                </a:solidFill>
                <a:latin typeface="+mn-ea"/>
              </a:rPr>
              <a:t>素早く</a:t>
            </a:r>
            <a:r>
              <a:rPr lang="ja-JP" altLang="en-US" sz="2400" b="1" u="sng" dirty="0">
                <a:solidFill>
                  <a:srgbClr val="3333FF"/>
                </a:solidFill>
                <a:latin typeface="+mn-ea"/>
              </a:rPr>
              <a:t>改善を繰り返す</a:t>
            </a:r>
            <a:r>
              <a:rPr lang="ja-JP" altLang="en-US" sz="2400" u="sng" dirty="0">
                <a:solidFill>
                  <a:srgbClr val="3333FF"/>
                </a:solidFill>
                <a:latin typeface="+mn-ea"/>
              </a:rPr>
              <a:t>，仮説検証型の</a:t>
            </a:r>
            <a:endParaRPr lang="en-US" altLang="ja-JP" sz="2400" u="sng" dirty="0">
              <a:solidFill>
                <a:srgbClr val="3333FF"/>
              </a:solidFill>
              <a:latin typeface="+mn-ea"/>
            </a:endParaRPr>
          </a:p>
          <a:p>
            <a:r>
              <a:rPr lang="ja-JP" altLang="en-US" sz="2400" dirty="0">
                <a:solidFill>
                  <a:srgbClr val="3333FF"/>
                </a:solidFill>
                <a:latin typeface="+mn-ea"/>
              </a:rPr>
              <a:t>　　</a:t>
            </a:r>
            <a:r>
              <a:rPr lang="ja-JP" altLang="en-US" sz="2400" u="sng" dirty="0">
                <a:solidFill>
                  <a:srgbClr val="FF0000"/>
                </a:solidFill>
                <a:latin typeface="+mn-ea"/>
              </a:rPr>
              <a:t>アジャイル開発</a:t>
            </a:r>
            <a:r>
              <a:rPr lang="ja-JP" altLang="en-US" sz="2400" u="sng" dirty="0">
                <a:solidFill>
                  <a:srgbClr val="3333FF"/>
                </a:solidFill>
                <a:latin typeface="+mn-ea"/>
              </a:rPr>
              <a:t>が有効</a:t>
            </a:r>
          </a:p>
        </p:txBody>
      </p:sp>
      <p:sp>
        <p:nvSpPr>
          <p:cNvPr id="8" name="矢印: 下 7">
            <a:extLst>
              <a:ext uri="{FF2B5EF4-FFF2-40B4-BE49-F238E27FC236}">
                <a16:creationId xmlns:a16="http://schemas.microsoft.com/office/drawing/2014/main" id="{3E5F8622-9913-4DC6-BDAC-324C811AF38C}"/>
              </a:ext>
            </a:extLst>
          </p:cNvPr>
          <p:cNvSpPr/>
          <p:nvPr/>
        </p:nvSpPr>
        <p:spPr>
          <a:xfrm>
            <a:off x="1080000" y="3420000"/>
            <a:ext cx="1440000" cy="432000"/>
          </a:xfrm>
          <a:prstGeom prst="downArrow">
            <a:avLst>
              <a:gd name="adj1" fmla="val 50000"/>
              <a:gd name="adj2" fmla="val 31856"/>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向き折線 8">
            <a:extLst>
              <a:ext uri="{FF2B5EF4-FFF2-40B4-BE49-F238E27FC236}">
                <a16:creationId xmlns:a16="http://schemas.microsoft.com/office/drawing/2014/main" id="{31A43822-2D1F-4F8E-9718-76C32F8CA464}"/>
              </a:ext>
            </a:extLst>
          </p:cNvPr>
          <p:cNvSpPr/>
          <p:nvPr/>
        </p:nvSpPr>
        <p:spPr>
          <a:xfrm rot="5400000">
            <a:off x="612000" y="5364000"/>
            <a:ext cx="288000" cy="432000"/>
          </a:xfrm>
          <a:prstGeom prst="bentUpArrow">
            <a:avLst>
              <a:gd name="adj1" fmla="val 32938"/>
              <a:gd name="adj2" fmla="val 32938"/>
              <a:gd name="adj3" fmla="val 25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雲 9">
            <a:extLst>
              <a:ext uri="{FF2B5EF4-FFF2-40B4-BE49-F238E27FC236}">
                <a16:creationId xmlns:a16="http://schemas.microsoft.com/office/drawing/2014/main" id="{1C02BECF-671B-43BF-94BF-DB1436D71252}"/>
              </a:ext>
            </a:extLst>
          </p:cNvPr>
          <p:cNvSpPr/>
          <p:nvPr/>
        </p:nvSpPr>
        <p:spPr>
          <a:xfrm>
            <a:off x="5760000" y="5220000"/>
            <a:ext cx="1440000" cy="720000"/>
          </a:xfrm>
          <a:prstGeom prst="cloud">
            <a:avLst/>
          </a:prstGeom>
          <a:solidFill>
            <a:srgbClr val="FFFFCC">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solidFill>
                  <a:srgbClr val="FF0000"/>
                </a:solidFill>
              </a:rPr>
              <a:t>顧客視点</a:t>
            </a:r>
          </a:p>
        </p:txBody>
      </p:sp>
      <p:sp>
        <p:nvSpPr>
          <p:cNvPr id="11" name="雲 10">
            <a:extLst>
              <a:ext uri="{FF2B5EF4-FFF2-40B4-BE49-F238E27FC236}">
                <a16:creationId xmlns:a16="http://schemas.microsoft.com/office/drawing/2014/main" id="{2C524BB4-BFE6-462D-A23B-0203C5827EC2}"/>
              </a:ext>
            </a:extLst>
          </p:cNvPr>
          <p:cNvSpPr/>
          <p:nvPr/>
        </p:nvSpPr>
        <p:spPr>
          <a:xfrm>
            <a:off x="7380000" y="5220000"/>
            <a:ext cx="1440000" cy="720000"/>
          </a:xfrm>
          <a:prstGeom prst="cloud">
            <a:avLst/>
          </a:prstGeom>
          <a:solidFill>
            <a:srgbClr val="FFFFCC">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solidFill>
                  <a:srgbClr val="FF0000"/>
                </a:solidFill>
              </a:rPr>
              <a:t>継続性</a:t>
            </a:r>
          </a:p>
        </p:txBody>
      </p:sp>
    </p:spTree>
    <p:extLst>
      <p:ext uri="{BB962C8B-B14F-4D97-AF65-F5344CB8AC3E}">
        <p14:creationId xmlns:p14="http://schemas.microsoft.com/office/powerpoint/2010/main" val="12865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6" presetClass="entr" presetSubtype="16"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par>
                                <p:cTn id="12" presetID="6" presetClass="entr" presetSubtype="16" fill="hold" grpId="0" nodeType="withEffect">
                                  <p:stCondLst>
                                    <p:cond delay="100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CBD96-D0E3-47C2-87EE-61D47563E4FC}"/>
              </a:ext>
            </a:extLst>
          </p:cNvPr>
          <p:cNvSpPr>
            <a:spLocks noGrp="1"/>
          </p:cNvSpPr>
          <p:nvPr>
            <p:ph type="title"/>
          </p:nvPr>
        </p:nvSpPr>
        <p:spPr/>
        <p:txBody>
          <a:bodyPr/>
          <a:lstStyle/>
          <a:p>
            <a:r>
              <a:rPr kumimoji="1" lang="ja-JP" altLang="en-US" dirty="0"/>
              <a:t>アジャイル開発と契約</a:t>
            </a:r>
          </a:p>
        </p:txBody>
      </p:sp>
      <p:sp>
        <p:nvSpPr>
          <p:cNvPr id="3" name="スライド番号プレースホルダー 2">
            <a:extLst>
              <a:ext uri="{FF2B5EF4-FFF2-40B4-BE49-F238E27FC236}">
                <a16:creationId xmlns:a16="http://schemas.microsoft.com/office/drawing/2014/main" id="{64C40172-6F92-41FE-A380-D1D05FEC7146}"/>
              </a:ext>
            </a:extLst>
          </p:cNvPr>
          <p:cNvSpPr>
            <a:spLocks noGrp="1"/>
          </p:cNvSpPr>
          <p:nvPr>
            <p:ph type="sldNum" sz="quarter" idx="12"/>
          </p:nvPr>
        </p:nvSpPr>
        <p:spPr/>
        <p:txBody>
          <a:bodyPr/>
          <a:lstStyle/>
          <a:p>
            <a:fld id="{ADEB7F7A-3BE6-4FB0-8192-DE0313903FF1}" type="slidenum">
              <a:rPr kumimoji="1" lang="ja-JP" altLang="en-US" smtClean="0"/>
              <a:pPr/>
              <a:t>26</a:t>
            </a:fld>
            <a:endParaRPr kumimoji="1" lang="ja-JP" altLang="en-US" dirty="0"/>
          </a:p>
        </p:txBody>
      </p:sp>
      <p:sp>
        <p:nvSpPr>
          <p:cNvPr id="4" name="日付プレースホルダー 3">
            <a:extLst>
              <a:ext uri="{FF2B5EF4-FFF2-40B4-BE49-F238E27FC236}">
                <a16:creationId xmlns:a16="http://schemas.microsoft.com/office/drawing/2014/main" id="{D777F247-7729-4502-92AD-1139C115C8E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A55547F9-20D6-4D18-9757-CCE6B29EEB49}"/>
              </a:ext>
            </a:extLst>
          </p:cNvPr>
          <p:cNvSpPr/>
          <p:nvPr/>
        </p:nvSpPr>
        <p:spPr>
          <a:xfrm>
            <a:off x="360000" y="1080000"/>
            <a:ext cx="8640000" cy="3570208"/>
          </a:xfrm>
          <a:prstGeom prst="rect">
            <a:avLst/>
          </a:prstGeom>
        </p:spPr>
        <p:txBody>
          <a:bodyPr wrap="square">
            <a:spAutoFit/>
          </a:bodyPr>
          <a:lstStyle/>
          <a:p>
            <a:pPr>
              <a:spcBef>
                <a:spcPts val="600"/>
              </a:spcBef>
            </a:pPr>
            <a:r>
              <a:rPr lang="ja-JP" altLang="en-US" sz="2400" dirty="0">
                <a:latin typeface="+mn-ea"/>
              </a:rPr>
              <a:t>ユーザ企業・ベンダ企業双方が</a:t>
            </a:r>
            <a:r>
              <a:rPr lang="ja-JP" altLang="en-US" sz="2400" u="sng" dirty="0">
                <a:solidFill>
                  <a:srgbClr val="FF0000"/>
                </a:solidFill>
                <a:latin typeface="+mn-ea"/>
              </a:rPr>
              <a:t>アジャイル開発の特徴を理解</a:t>
            </a:r>
            <a:r>
              <a:rPr lang="ja-JP" altLang="en-US" sz="2400" dirty="0">
                <a:latin typeface="+mn-ea"/>
              </a:rPr>
              <a:t>した上で、価値の高いプロダクトの開発を目指して両者が</a:t>
            </a:r>
            <a:r>
              <a:rPr lang="ja-JP" altLang="en-US" sz="2400" u="sng" dirty="0">
                <a:solidFill>
                  <a:srgbClr val="FF0000"/>
                </a:solidFill>
                <a:latin typeface="+mn-ea"/>
              </a:rPr>
              <a:t>緊密に協働</a:t>
            </a:r>
            <a:r>
              <a:rPr lang="ja-JP" altLang="en-US" sz="2400" dirty="0">
                <a:latin typeface="+mn-ea"/>
              </a:rPr>
              <a:t>しながら適切に開発を進める</a:t>
            </a:r>
          </a:p>
          <a:p>
            <a:pPr>
              <a:spcBef>
                <a:spcPts val="600"/>
              </a:spcBef>
            </a:pPr>
            <a:r>
              <a:rPr lang="ja-JP" altLang="en-US" sz="2400" dirty="0">
                <a:latin typeface="+mn-ea"/>
              </a:rPr>
              <a:t>相互にリスペクトし、</a:t>
            </a:r>
            <a:r>
              <a:rPr lang="ja-JP" altLang="en-US" sz="2400" u="sng" dirty="0">
                <a:solidFill>
                  <a:srgbClr val="FF0000"/>
                </a:solidFill>
                <a:latin typeface="+mn-ea"/>
              </a:rPr>
              <a:t>密にコミュニケーション</a:t>
            </a:r>
            <a:r>
              <a:rPr lang="ja-JP" altLang="en-US" sz="2400" dirty="0">
                <a:latin typeface="+mn-ea"/>
              </a:rPr>
              <a:t>しながらプロダクトの</a:t>
            </a:r>
            <a:r>
              <a:rPr lang="ja-JP" altLang="en-US" sz="2400" u="sng" dirty="0">
                <a:solidFill>
                  <a:srgbClr val="FF0000"/>
                </a:solidFill>
                <a:latin typeface="+mn-ea"/>
              </a:rPr>
              <a:t>ビジョンを共有</a:t>
            </a:r>
            <a:r>
              <a:rPr lang="ja-JP" altLang="en-US" sz="2400" dirty="0">
                <a:latin typeface="+mn-ea"/>
              </a:rPr>
              <a:t>して開発を進める</a:t>
            </a:r>
          </a:p>
          <a:p>
            <a:pPr>
              <a:spcBef>
                <a:spcPts val="600"/>
              </a:spcBef>
            </a:pPr>
            <a:r>
              <a:rPr lang="ja-JP" altLang="en-US" sz="2400" dirty="0">
                <a:latin typeface="+mn-ea"/>
              </a:rPr>
              <a:t>双方が、ウォーターフォールモデルを中心とする伝統的なシステム開発のスタイルにとらわれることなく、場合によっては</a:t>
            </a:r>
            <a:r>
              <a:rPr lang="ja-JP" altLang="en-US" sz="2400" u="sng" dirty="0">
                <a:solidFill>
                  <a:srgbClr val="FF0000"/>
                </a:solidFill>
                <a:latin typeface="+mn-ea"/>
              </a:rPr>
              <a:t>開発に関する考え方や当事者の役割分担を大きく見直し</a:t>
            </a:r>
            <a:r>
              <a:rPr lang="ja-JP" altLang="en-US" sz="2400" dirty="0">
                <a:latin typeface="+mn-ea"/>
              </a:rPr>
              <a:t>ながら、</a:t>
            </a:r>
            <a:r>
              <a:rPr lang="ja-JP" altLang="en-US" sz="2400" u="sng" dirty="0">
                <a:solidFill>
                  <a:srgbClr val="3333FF"/>
                </a:solidFill>
                <a:latin typeface="+mn-ea"/>
              </a:rPr>
              <a:t>アジャイル開発に適した体制を構築</a:t>
            </a:r>
          </a:p>
        </p:txBody>
      </p:sp>
      <p:sp>
        <p:nvSpPr>
          <p:cNvPr id="7" name="正方形/長方形 6">
            <a:extLst>
              <a:ext uri="{FF2B5EF4-FFF2-40B4-BE49-F238E27FC236}">
                <a16:creationId xmlns:a16="http://schemas.microsoft.com/office/drawing/2014/main" id="{C6CBB6BE-B327-40B3-BF43-7D6E0450377C}"/>
              </a:ext>
            </a:extLst>
          </p:cNvPr>
          <p:cNvSpPr/>
          <p:nvPr/>
        </p:nvSpPr>
        <p:spPr>
          <a:xfrm>
            <a:off x="360000" y="5220000"/>
            <a:ext cx="8640000" cy="830997"/>
          </a:xfrm>
          <a:prstGeom prst="rect">
            <a:avLst/>
          </a:prstGeom>
        </p:spPr>
        <p:txBody>
          <a:bodyPr wrap="square">
            <a:spAutoFit/>
          </a:bodyPr>
          <a:lstStyle/>
          <a:p>
            <a:r>
              <a:rPr lang="ja-JP" altLang="en-US" sz="2400" dirty="0">
                <a:latin typeface="+mn-ea"/>
              </a:rPr>
              <a:t>アジャイル開発の採用にあたっては、以上の特徴を踏まえて</a:t>
            </a:r>
            <a:r>
              <a:rPr lang="ja-JP" altLang="en-US" sz="2400" u="sng" dirty="0">
                <a:solidFill>
                  <a:srgbClr val="FF0000"/>
                </a:solidFill>
                <a:latin typeface="+mn-ea"/>
              </a:rPr>
              <a:t>適切な契約</a:t>
            </a:r>
            <a:r>
              <a:rPr lang="ja-JP" altLang="en-US" sz="2400" dirty="0">
                <a:latin typeface="+mn-ea"/>
              </a:rPr>
              <a:t>のもとに開発を行うことが重要</a:t>
            </a:r>
          </a:p>
        </p:txBody>
      </p:sp>
      <p:sp>
        <p:nvSpPr>
          <p:cNvPr id="8" name="矢印: 下 7">
            <a:extLst>
              <a:ext uri="{FF2B5EF4-FFF2-40B4-BE49-F238E27FC236}">
                <a16:creationId xmlns:a16="http://schemas.microsoft.com/office/drawing/2014/main" id="{3E5F8622-9913-4DC6-BDAC-324C811AF38C}"/>
              </a:ext>
            </a:extLst>
          </p:cNvPr>
          <p:cNvSpPr/>
          <p:nvPr/>
        </p:nvSpPr>
        <p:spPr>
          <a:xfrm>
            <a:off x="1080000" y="4680000"/>
            <a:ext cx="1440000" cy="432000"/>
          </a:xfrm>
          <a:prstGeom prst="downArrow">
            <a:avLst>
              <a:gd name="adj1" fmla="val 50000"/>
              <a:gd name="adj2" fmla="val 31856"/>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3981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 字 44">
            <a:extLst>
              <a:ext uri="{FF2B5EF4-FFF2-40B4-BE49-F238E27FC236}">
                <a16:creationId xmlns:a16="http://schemas.microsoft.com/office/drawing/2014/main" id="{F562E8C5-FE60-43E2-B754-30086850B1B8}"/>
              </a:ext>
            </a:extLst>
          </p:cNvPr>
          <p:cNvSpPr/>
          <p:nvPr/>
        </p:nvSpPr>
        <p:spPr>
          <a:xfrm>
            <a:off x="332308" y="1925308"/>
            <a:ext cx="4320000" cy="4284000"/>
          </a:xfrm>
          <a:prstGeom prst="corner">
            <a:avLst>
              <a:gd name="adj1" fmla="val 31221"/>
              <a:gd name="adj2" fmla="val 41738"/>
            </a:avLst>
          </a:prstGeom>
          <a:solidFill>
            <a:srgbClr val="FFCCFF">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solidFill>
                <a:schemeClr val="tx1"/>
              </a:solidFill>
            </a:endParaRPr>
          </a:p>
        </p:txBody>
      </p:sp>
      <p:sp>
        <p:nvSpPr>
          <p:cNvPr id="2" name="タイトル 1">
            <a:extLst>
              <a:ext uri="{FF2B5EF4-FFF2-40B4-BE49-F238E27FC236}">
                <a16:creationId xmlns:a16="http://schemas.microsoft.com/office/drawing/2014/main" id="{8AA042B3-CC7F-4799-BB71-1C1BABA8A3DB}"/>
              </a:ext>
            </a:extLst>
          </p:cNvPr>
          <p:cNvSpPr>
            <a:spLocks noGrp="1"/>
          </p:cNvSpPr>
          <p:nvPr>
            <p:ph type="title"/>
          </p:nvPr>
        </p:nvSpPr>
        <p:spPr/>
        <p:txBody>
          <a:bodyPr>
            <a:normAutofit/>
          </a:bodyPr>
          <a:lstStyle/>
          <a:p>
            <a:r>
              <a:rPr lang="ja-JP" altLang="en-US" dirty="0"/>
              <a:t>モデル契約の構成と利用イメージ</a:t>
            </a:r>
            <a:endParaRPr kumimoji="1" lang="ja-JP" altLang="en-US" dirty="0"/>
          </a:p>
        </p:txBody>
      </p:sp>
      <p:sp>
        <p:nvSpPr>
          <p:cNvPr id="5" name="スライド番号プレースホルダー 4">
            <a:extLst>
              <a:ext uri="{FF2B5EF4-FFF2-40B4-BE49-F238E27FC236}">
                <a16:creationId xmlns:a16="http://schemas.microsoft.com/office/drawing/2014/main" id="{D5416497-307D-42BB-9257-5E1F5999EDF1}"/>
              </a:ext>
            </a:extLst>
          </p:cNvPr>
          <p:cNvSpPr>
            <a:spLocks noGrp="1"/>
          </p:cNvSpPr>
          <p:nvPr>
            <p:ph type="sldNum" sz="quarter" idx="12"/>
          </p:nvPr>
        </p:nvSpPr>
        <p:spPr bwMode="auto">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ja-JP"/>
            </a:defPPr>
            <a:lvl1pPr marL="0" algn="r" defTabSz="914400" rtl="0" eaLnBrk="1" latinLnBrk="0" hangingPunct="1">
              <a:defRPr kumimoji="1" sz="1000" kern="1200">
                <a:solidFill>
                  <a:schemeClr val="tx1"/>
                </a:solidFill>
                <a:latin typeface="Arial" charset="0"/>
                <a:ea typeface="ＭＳ Ｐゴシック"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79173" fontAlgn="base">
              <a:spcBef>
                <a:spcPct val="0"/>
              </a:spcBef>
              <a:spcAft>
                <a:spcPct val="0"/>
              </a:spcAft>
              <a:defRPr/>
            </a:pPr>
            <a:fld id="{F86A6EFE-744E-424B-ADD2-2626D1FD2412}" type="slidenum">
              <a:rPr lang="en-US" altLang="ja-JP" sz="1800" smtClean="0">
                <a:solidFill>
                  <a:srgbClr val="000000"/>
                </a:solidFill>
                <a:latin typeface="+mn-ea"/>
                <a:ea typeface="+mn-ea"/>
              </a:rPr>
              <a:pPr algn="ctr" defTabSz="779173" fontAlgn="base">
                <a:spcBef>
                  <a:spcPct val="0"/>
                </a:spcBef>
                <a:spcAft>
                  <a:spcPct val="0"/>
                </a:spcAft>
                <a:defRPr/>
              </a:pPr>
              <a:t>27</a:t>
            </a:fld>
            <a:endParaRPr lang="en-US" altLang="ja-JP" sz="1800" dirty="0">
              <a:solidFill>
                <a:srgbClr val="000000"/>
              </a:solidFill>
              <a:latin typeface="+mn-ea"/>
              <a:ea typeface="+mn-ea"/>
            </a:endParaRPr>
          </a:p>
        </p:txBody>
      </p:sp>
      <p:sp>
        <p:nvSpPr>
          <p:cNvPr id="35" name="日付プレースホルダー 6">
            <a:extLst>
              <a:ext uri="{FF2B5EF4-FFF2-40B4-BE49-F238E27FC236}">
                <a16:creationId xmlns:a16="http://schemas.microsoft.com/office/drawing/2014/main" id="{FAAAAC2E-7871-41E2-B17B-31D7DC494E84}"/>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9" name="テキスト ボックス 8">
            <a:extLst>
              <a:ext uri="{FF2B5EF4-FFF2-40B4-BE49-F238E27FC236}">
                <a16:creationId xmlns:a16="http://schemas.microsoft.com/office/drawing/2014/main" id="{88C7C04C-7A9B-43F1-9321-BC3D6C4799B7}"/>
              </a:ext>
            </a:extLst>
          </p:cNvPr>
          <p:cNvSpPr txBox="1"/>
          <p:nvPr/>
        </p:nvSpPr>
        <p:spPr>
          <a:xfrm>
            <a:off x="664615" y="3088385"/>
            <a:ext cx="1163077" cy="351212"/>
          </a:xfrm>
          <a:prstGeom prst="rect">
            <a:avLst/>
          </a:prstGeom>
          <a:solidFill>
            <a:schemeClr val="bg1">
              <a:alpha val="75000"/>
            </a:schemeClr>
          </a:solidFill>
          <a:ln w="12700">
            <a:solidFill>
              <a:schemeClr val="tx1"/>
            </a:solidFill>
          </a:ln>
        </p:spPr>
        <p:txBody>
          <a:bodyPr wrap="square" lIns="33231" tIns="33231" rIns="33231" bIns="33231" rtlCol="0" anchor="ctr">
            <a:noAutofit/>
          </a:bodyPr>
          <a:lstStyle/>
          <a:p>
            <a:pPr algn="ctr"/>
            <a:r>
              <a:rPr lang="ja-JP" altLang="en-US" sz="1846" dirty="0"/>
              <a:t>別紙</a:t>
            </a:r>
            <a:endParaRPr kumimoji="1" lang="ja-JP" altLang="en-US" sz="1846" dirty="0"/>
          </a:p>
        </p:txBody>
      </p:sp>
      <p:sp>
        <p:nvSpPr>
          <p:cNvPr id="10" name="テキスト ボックス 9">
            <a:extLst>
              <a:ext uri="{FF2B5EF4-FFF2-40B4-BE49-F238E27FC236}">
                <a16:creationId xmlns:a16="http://schemas.microsoft.com/office/drawing/2014/main" id="{83A49F3C-3241-4A27-9844-E23E95A4F29A}"/>
              </a:ext>
            </a:extLst>
          </p:cNvPr>
          <p:cNvSpPr txBox="1"/>
          <p:nvPr/>
        </p:nvSpPr>
        <p:spPr>
          <a:xfrm>
            <a:off x="664615" y="3753000"/>
            <a:ext cx="1163077" cy="332308"/>
          </a:xfrm>
          <a:prstGeom prst="rect">
            <a:avLst/>
          </a:prstGeom>
          <a:solidFill>
            <a:schemeClr val="bg1">
              <a:alpha val="75000"/>
            </a:schemeClr>
          </a:solidFill>
          <a:ln w="12700">
            <a:solidFill>
              <a:schemeClr val="tx1"/>
            </a:solidFill>
          </a:ln>
        </p:spPr>
        <p:txBody>
          <a:bodyPr wrap="none" lIns="0" tIns="36000" rIns="0" bIns="36000" rtlCol="0" anchor="ctr">
            <a:noAutofit/>
          </a:bodyPr>
          <a:lstStyle/>
          <a:p>
            <a:pPr algn="ctr"/>
            <a:r>
              <a:rPr kumimoji="1" lang="ja-JP" altLang="en-US" sz="1662" dirty="0"/>
              <a:t>進め方の指針</a:t>
            </a:r>
          </a:p>
        </p:txBody>
      </p:sp>
      <p:sp>
        <p:nvSpPr>
          <p:cNvPr id="13" name="テキスト ボックス 12">
            <a:extLst>
              <a:ext uri="{FF2B5EF4-FFF2-40B4-BE49-F238E27FC236}">
                <a16:creationId xmlns:a16="http://schemas.microsoft.com/office/drawing/2014/main" id="{D159B0C4-C221-4B78-AF9D-81F30D5BF801}"/>
              </a:ext>
            </a:extLst>
          </p:cNvPr>
          <p:cNvSpPr txBox="1"/>
          <p:nvPr/>
        </p:nvSpPr>
        <p:spPr>
          <a:xfrm>
            <a:off x="3987692" y="2423769"/>
            <a:ext cx="1163077" cy="332308"/>
          </a:xfrm>
          <a:prstGeom prst="rect">
            <a:avLst/>
          </a:prstGeom>
          <a:noFill/>
          <a:ln w="12700">
            <a:solidFill>
              <a:schemeClr val="tx1"/>
            </a:solidFill>
          </a:ln>
        </p:spPr>
        <p:txBody>
          <a:bodyPr wrap="square" lIns="33231" tIns="33231" rIns="33231" bIns="33231" rtlCol="0" anchor="ctr">
            <a:noAutofit/>
          </a:bodyPr>
          <a:lstStyle/>
          <a:p>
            <a:pPr algn="ctr"/>
            <a:r>
              <a:rPr kumimoji="1" lang="ja-JP" altLang="en-US" sz="1846" dirty="0"/>
              <a:t>本体</a:t>
            </a:r>
          </a:p>
        </p:txBody>
      </p:sp>
      <p:sp>
        <p:nvSpPr>
          <p:cNvPr id="14" name="テキスト ボックス 13">
            <a:extLst>
              <a:ext uri="{FF2B5EF4-FFF2-40B4-BE49-F238E27FC236}">
                <a16:creationId xmlns:a16="http://schemas.microsoft.com/office/drawing/2014/main" id="{27868277-1713-4F13-8ED4-0E7133F14B78}"/>
              </a:ext>
            </a:extLst>
          </p:cNvPr>
          <p:cNvSpPr txBox="1"/>
          <p:nvPr/>
        </p:nvSpPr>
        <p:spPr>
          <a:xfrm>
            <a:off x="3987692" y="3088385"/>
            <a:ext cx="1163077" cy="351212"/>
          </a:xfrm>
          <a:prstGeom prst="rect">
            <a:avLst/>
          </a:prstGeom>
          <a:noFill/>
          <a:ln w="12700">
            <a:solidFill>
              <a:schemeClr val="tx1"/>
            </a:solidFill>
          </a:ln>
        </p:spPr>
        <p:txBody>
          <a:bodyPr wrap="square" lIns="33231" tIns="33231" rIns="33231" bIns="33231" rtlCol="0" anchor="ctr">
            <a:noAutofit/>
          </a:bodyPr>
          <a:lstStyle/>
          <a:p>
            <a:pPr algn="ctr"/>
            <a:r>
              <a:rPr lang="ja-JP" altLang="en-US" sz="1846" dirty="0"/>
              <a:t>別紙</a:t>
            </a:r>
            <a:endParaRPr kumimoji="1" lang="ja-JP" altLang="en-US" sz="1846" dirty="0"/>
          </a:p>
        </p:txBody>
      </p:sp>
      <p:sp>
        <p:nvSpPr>
          <p:cNvPr id="15" name="テキスト ボックス 14">
            <a:extLst>
              <a:ext uri="{FF2B5EF4-FFF2-40B4-BE49-F238E27FC236}">
                <a16:creationId xmlns:a16="http://schemas.microsoft.com/office/drawing/2014/main" id="{BC77E322-7163-4623-BACE-3626FF51670F}"/>
              </a:ext>
            </a:extLst>
          </p:cNvPr>
          <p:cNvSpPr txBox="1"/>
          <p:nvPr/>
        </p:nvSpPr>
        <p:spPr>
          <a:xfrm>
            <a:off x="3987692" y="3753000"/>
            <a:ext cx="1163077" cy="332308"/>
          </a:xfrm>
          <a:prstGeom prst="rect">
            <a:avLst/>
          </a:prstGeom>
          <a:noFill/>
          <a:ln w="12700">
            <a:solidFill>
              <a:schemeClr val="tx1"/>
            </a:solidFill>
          </a:ln>
        </p:spPr>
        <p:txBody>
          <a:bodyPr wrap="none" lIns="0" tIns="36000" rIns="0" bIns="36000" rtlCol="0" anchor="ctr">
            <a:noAutofit/>
          </a:bodyPr>
          <a:lstStyle/>
          <a:p>
            <a:pPr algn="ctr"/>
            <a:r>
              <a:rPr kumimoji="1" lang="ja-JP" altLang="en-US" sz="1662" dirty="0"/>
              <a:t>開発の進め方</a:t>
            </a:r>
          </a:p>
        </p:txBody>
      </p:sp>
      <p:sp>
        <p:nvSpPr>
          <p:cNvPr id="17" name="吹き出し: 下矢印 16">
            <a:extLst>
              <a:ext uri="{FF2B5EF4-FFF2-40B4-BE49-F238E27FC236}">
                <a16:creationId xmlns:a16="http://schemas.microsoft.com/office/drawing/2014/main" id="{3F7396DA-4E7A-4E02-B2D7-A6F671F451B3}"/>
              </a:ext>
            </a:extLst>
          </p:cNvPr>
          <p:cNvSpPr/>
          <p:nvPr/>
        </p:nvSpPr>
        <p:spPr>
          <a:xfrm>
            <a:off x="2326154" y="1593000"/>
            <a:ext cx="1163077" cy="664615"/>
          </a:xfrm>
          <a:prstGeom prst="downArrowCallou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1662" dirty="0">
                <a:solidFill>
                  <a:schemeClr val="tx1"/>
                </a:solidFill>
              </a:rPr>
              <a:t>個別の状況</a:t>
            </a:r>
          </a:p>
        </p:txBody>
      </p:sp>
      <p:sp>
        <p:nvSpPr>
          <p:cNvPr id="18" name="四角形: メモ 17">
            <a:extLst>
              <a:ext uri="{FF2B5EF4-FFF2-40B4-BE49-F238E27FC236}">
                <a16:creationId xmlns:a16="http://schemas.microsoft.com/office/drawing/2014/main" id="{A0278C2E-9F8B-48B4-944B-9BFC120FC0B2}"/>
              </a:ext>
            </a:extLst>
          </p:cNvPr>
          <p:cNvSpPr/>
          <p:nvPr/>
        </p:nvSpPr>
        <p:spPr>
          <a:xfrm>
            <a:off x="2326154" y="4916077"/>
            <a:ext cx="1163077" cy="398769"/>
          </a:xfrm>
          <a:prstGeom prst="foldedCorner">
            <a:avLst>
              <a:gd name="adj" fmla="val 29418"/>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t"/>
          <a:lstStyle/>
          <a:p>
            <a:pPr algn="ctr"/>
            <a:r>
              <a:rPr kumimoji="1" lang="ja-JP" altLang="en-US" sz="1846" dirty="0">
                <a:solidFill>
                  <a:schemeClr val="tx1"/>
                </a:solidFill>
              </a:rPr>
              <a:t>解説類</a:t>
            </a:r>
          </a:p>
        </p:txBody>
      </p:sp>
      <p:sp>
        <p:nvSpPr>
          <p:cNvPr id="19" name="矢印: 上 18">
            <a:extLst>
              <a:ext uri="{FF2B5EF4-FFF2-40B4-BE49-F238E27FC236}">
                <a16:creationId xmlns:a16="http://schemas.microsoft.com/office/drawing/2014/main" id="{78FBD4C2-4556-4759-A136-26071CD44E2B}"/>
              </a:ext>
            </a:extLst>
          </p:cNvPr>
          <p:cNvSpPr/>
          <p:nvPr/>
        </p:nvSpPr>
        <p:spPr>
          <a:xfrm>
            <a:off x="2684016" y="4251462"/>
            <a:ext cx="447353" cy="664615"/>
          </a:xfrm>
          <a:prstGeom prst="up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62" i="1" dirty="0">
                <a:solidFill>
                  <a:srgbClr val="FF0000"/>
                </a:solidFill>
              </a:rPr>
              <a:t>参考</a:t>
            </a:r>
          </a:p>
        </p:txBody>
      </p:sp>
      <p:cxnSp>
        <p:nvCxnSpPr>
          <p:cNvPr id="21" name="直線矢印コネクタ 20">
            <a:extLst>
              <a:ext uri="{FF2B5EF4-FFF2-40B4-BE49-F238E27FC236}">
                <a16:creationId xmlns:a16="http://schemas.microsoft.com/office/drawing/2014/main" id="{8BA40E1A-447D-4580-9861-219106609C1C}"/>
              </a:ext>
            </a:extLst>
          </p:cNvPr>
          <p:cNvCxnSpPr>
            <a:cxnSpLocks/>
            <a:stCxn id="8" idx="3"/>
            <a:endCxn id="13" idx="1"/>
          </p:cNvCxnSpPr>
          <p:nvPr/>
        </p:nvCxnSpPr>
        <p:spPr>
          <a:xfrm>
            <a:off x="1827692" y="2589923"/>
            <a:ext cx="2160000" cy="0"/>
          </a:xfrm>
          <a:prstGeom prst="straightConnector1">
            <a:avLst/>
          </a:prstGeom>
          <a:ln>
            <a:solidFill>
              <a:srgbClr val="FF0000">
                <a:alpha val="50000"/>
              </a:srgbClr>
            </a:solidFill>
            <a:tailEnd type="triangle"/>
          </a:ln>
          <a:effectLst/>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FAEE97E-5723-4CA8-A2E1-B0075C20009D}"/>
              </a:ext>
            </a:extLst>
          </p:cNvPr>
          <p:cNvCxnSpPr>
            <a:cxnSpLocks/>
            <a:stCxn id="9" idx="3"/>
            <a:endCxn id="14" idx="1"/>
          </p:cNvCxnSpPr>
          <p:nvPr/>
        </p:nvCxnSpPr>
        <p:spPr>
          <a:xfrm>
            <a:off x="1827692" y="3263991"/>
            <a:ext cx="2160000" cy="0"/>
          </a:xfrm>
          <a:prstGeom prst="straightConnector1">
            <a:avLst/>
          </a:prstGeom>
          <a:ln>
            <a:solidFill>
              <a:srgbClr val="FF0000">
                <a:alpha val="50000"/>
              </a:srgbClr>
            </a:solidFill>
            <a:tailEnd type="triangle"/>
          </a:ln>
          <a:effectLst/>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09517DB9-6DFE-42B4-8C62-444E63EB1E59}"/>
              </a:ext>
            </a:extLst>
          </p:cNvPr>
          <p:cNvCxnSpPr>
            <a:cxnSpLocks/>
            <a:stCxn id="10" idx="3"/>
            <a:endCxn id="15" idx="1"/>
          </p:cNvCxnSpPr>
          <p:nvPr/>
        </p:nvCxnSpPr>
        <p:spPr>
          <a:xfrm>
            <a:off x="1827692" y="3919154"/>
            <a:ext cx="2160000" cy="0"/>
          </a:xfrm>
          <a:prstGeom prst="straightConnector1">
            <a:avLst/>
          </a:prstGeom>
          <a:ln>
            <a:solidFill>
              <a:srgbClr val="FF0000">
                <a:alpha val="50000"/>
              </a:srgbClr>
            </a:solidFill>
            <a:prstDash val="sysDash"/>
            <a:tailEnd type="triangle"/>
          </a:ln>
          <a:effectLst/>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D118059C-530B-4CF1-A0CB-829A86D50A65}"/>
              </a:ext>
            </a:extLst>
          </p:cNvPr>
          <p:cNvSpPr txBox="1"/>
          <p:nvPr/>
        </p:nvSpPr>
        <p:spPr>
          <a:xfrm>
            <a:off x="525012" y="1957282"/>
            <a:ext cx="1508746" cy="319639"/>
          </a:xfrm>
          <a:prstGeom prst="rect">
            <a:avLst/>
          </a:prstGeom>
          <a:noFill/>
        </p:spPr>
        <p:txBody>
          <a:bodyPr wrap="none" rtlCol="0" anchor="ctr">
            <a:spAutoFit/>
          </a:bodyPr>
          <a:lstStyle/>
          <a:p>
            <a:pPr algn="ctr"/>
            <a:r>
              <a:rPr kumimoji="1" lang="ja-JP" altLang="en-US" sz="1477" b="1" dirty="0">
                <a:solidFill>
                  <a:srgbClr val="3333FF"/>
                </a:solidFill>
              </a:rPr>
              <a:t>＜モデル契約＞</a:t>
            </a:r>
          </a:p>
        </p:txBody>
      </p:sp>
      <p:sp>
        <p:nvSpPr>
          <p:cNvPr id="30" name="テキスト ボックス 29">
            <a:extLst>
              <a:ext uri="{FF2B5EF4-FFF2-40B4-BE49-F238E27FC236}">
                <a16:creationId xmlns:a16="http://schemas.microsoft.com/office/drawing/2014/main" id="{9E54B3B6-CDBA-49B8-9D8E-F37E0F4F1575}"/>
              </a:ext>
            </a:extLst>
          </p:cNvPr>
          <p:cNvSpPr txBox="1"/>
          <p:nvPr/>
        </p:nvSpPr>
        <p:spPr>
          <a:xfrm>
            <a:off x="3625703" y="1941095"/>
            <a:ext cx="1887055" cy="319639"/>
          </a:xfrm>
          <a:prstGeom prst="rect">
            <a:avLst/>
          </a:prstGeom>
          <a:noFill/>
        </p:spPr>
        <p:txBody>
          <a:bodyPr wrap="none" rtlCol="0" anchor="ctr">
            <a:spAutoFit/>
          </a:bodyPr>
          <a:lstStyle/>
          <a:p>
            <a:pPr algn="ctr"/>
            <a:r>
              <a:rPr kumimoji="1" lang="ja-JP" altLang="en-US" sz="1477" dirty="0">
                <a:solidFill>
                  <a:srgbClr val="3333FF"/>
                </a:solidFill>
              </a:rPr>
              <a:t>＜実際の契約文書＞</a:t>
            </a:r>
          </a:p>
        </p:txBody>
      </p:sp>
      <p:sp>
        <p:nvSpPr>
          <p:cNvPr id="31" name="テキスト ボックス 30">
            <a:extLst>
              <a:ext uri="{FF2B5EF4-FFF2-40B4-BE49-F238E27FC236}">
                <a16:creationId xmlns:a16="http://schemas.microsoft.com/office/drawing/2014/main" id="{7A173007-AFAC-4AC0-AA06-38899FACB1B9}"/>
              </a:ext>
            </a:extLst>
          </p:cNvPr>
          <p:cNvSpPr txBox="1"/>
          <p:nvPr/>
        </p:nvSpPr>
        <p:spPr>
          <a:xfrm>
            <a:off x="2075357" y="1257129"/>
            <a:ext cx="1697901" cy="319639"/>
          </a:xfrm>
          <a:prstGeom prst="rect">
            <a:avLst/>
          </a:prstGeom>
          <a:noFill/>
        </p:spPr>
        <p:txBody>
          <a:bodyPr wrap="none" rtlCol="0" anchor="ctr">
            <a:spAutoFit/>
          </a:bodyPr>
          <a:lstStyle/>
          <a:p>
            <a:pPr algn="ctr"/>
            <a:r>
              <a:rPr kumimoji="1" lang="ja-JP" altLang="en-US" sz="1477" dirty="0">
                <a:solidFill>
                  <a:srgbClr val="FF0000"/>
                </a:solidFill>
              </a:rPr>
              <a:t>＜契約プロセス＞</a:t>
            </a:r>
          </a:p>
        </p:txBody>
      </p:sp>
      <p:sp>
        <p:nvSpPr>
          <p:cNvPr id="32" name="テキスト ボックス 31">
            <a:extLst>
              <a:ext uri="{FF2B5EF4-FFF2-40B4-BE49-F238E27FC236}">
                <a16:creationId xmlns:a16="http://schemas.microsoft.com/office/drawing/2014/main" id="{26D909A2-B58D-4691-8DC5-BE0BC694F294}"/>
              </a:ext>
            </a:extLst>
          </p:cNvPr>
          <p:cNvSpPr txBox="1"/>
          <p:nvPr/>
        </p:nvSpPr>
        <p:spPr>
          <a:xfrm>
            <a:off x="367469" y="5580000"/>
            <a:ext cx="1677062" cy="348109"/>
          </a:xfrm>
          <a:prstGeom prst="rect">
            <a:avLst/>
          </a:prstGeom>
          <a:noFill/>
        </p:spPr>
        <p:txBody>
          <a:bodyPr wrap="none" rtlCol="0">
            <a:spAutoFit/>
          </a:bodyPr>
          <a:lstStyle/>
          <a:p>
            <a:pPr algn="ctr"/>
            <a:r>
              <a:rPr kumimoji="1" lang="ja-JP" altLang="en-US" sz="1662" dirty="0"/>
              <a:t>チェックリスト</a:t>
            </a:r>
          </a:p>
        </p:txBody>
      </p:sp>
      <p:sp>
        <p:nvSpPr>
          <p:cNvPr id="33" name="テキスト ボックス 32">
            <a:extLst>
              <a:ext uri="{FF2B5EF4-FFF2-40B4-BE49-F238E27FC236}">
                <a16:creationId xmlns:a16="http://schemas.microsoft.com/office/drawing/2014/main" id="{D9F4830B-754C-4A22-9A21-A4DA3A9F8B7E}"/>
              </a:ext>
            </a:extLst>
          </p:cNvPr>
          <p:cNvSpPr txBox="1"/>
          <p:nvPr/>
        </p:nvSpPr>
        <p:spPr>
          <a:xfrm>
            <a:off x="3156069" y="5580000"/>
            <a:ext cx="1463862" cy="348109"/>
          </a:xfrm>
          <a:prstGeom prst="rect">
            <a:avLst/>
          </a:prstGeom>
          <a:noFill/>
        </p:spPr>
        <p:txBody>
          <a:bodyPr wrap="none" rtlCol="0">
            <a:spAutoFit/>
          </a:bodyPr>
          <a:lstStyle/>
          <a:p>
            <a:pPr algn="ctr"/>
            <a:r>
              <a:rPr kumimoji="1" lang="ja-JP" altLang="en-US" sz="1662" dirty="0"/>
              <a:t>ノウハウ事例</a:t>
            </a:r>
          </a:p>
        </p:txBody>
      </p:sp>
      <p:cxnSp>
        <p:nvCxnSpPr>
          <p:cNvPr id="37" name="コネクタ: 曲線 36">
            <a:extLst>
              <a:ext uri="{FF2B5EF4-FFF2-40B4-BE49-F238E27FC236}">
                <a16:creationId xmlns:a16="http://schemas.microsoft.com/office/drawing/2014/main" id="{5A67BB24-6385-402A-934E-777CDCB41619}"/>
              </a:ext>
            </a:extLst>
          </p:cNvPr>
          <p:cNvCxnSpPr>
            <a:cxnSpLocks/>
            <a:stCxn id="18" idx="2"/>
            <a:endCxn id="32" idx="0"/>
          </p:cNvCxnSpPr>
          <p:nvPr/>
        </p:nvCxnSpPr>
        <p:spPr>
          <a:xfrm rot="5400000">
            <a:off x="1924270" y="4596577"/>
            <a:ext cx="265154" cy="1701693"/>
          </a:xfrm>
          <a:prstGeom prst="curvedConnector3">
            <a:avLst>
              <a:gd name="adj1" fmla="val 50000"/>
            </a:avLst>
          </a:prstGeom>
          <a:ln w="12700"/>
          <a:effectLst/>
        </p:spPr>
        <p:style>
          <a:lnRef idx="3">
            <a:schemeClr val="dk1"/>
          </a:lnRef>
          <a:fillRef idx="0">
            <a:schemeClr val="dk1"/>
          </a:fillRef>
          <a:effectRef idx="2">
            <a:schemeClr val="dk1"/>
          </a:effectRef>
          <a:fontRef idx="minor">
            <a:schemeClr val="tx1"/>
          </a:fontRef>
        </p:style>
      </p:cxnSp>
      <p:cxnSp>
        <p:nvCxnSpPr>
          <p:cNvPr id="38" name="コネクタ: 曲線 37">
            <a:extLst>
              <a:ext uri="{FF2B5EF4-FFF2-40B4-BE49-F238E27FC236}">
                <a16:creationId xmlns:a16="http://schemas.microsoft.com/office/drawing/2014/main" id="{28EE69CB-87C5-40B9-8CC5-1AFDBECD4783}"/>
              </a:ext>
            </a:extLst>
          </p:cNvPr>
          <p:cNvCxnSpPr>
            <a:cxnSpLocks/>
            <a:stCxn id="18" idx="2"/>
            <a:endCxn id="33" idx="0"/>
          </p:cNvCxnSpPr>
          <p:nvPr/>
        </p:nvCxnSpPr>
        <p:spPr>
          <a:xfrm rot="16200000" flipH="1">
            <a:off x="3265269" y="4957269"/>
            <a:ext cx="265154" cy="980307"/>
          </a:xfrm>
          <a:prstGeom prst="curvedConnector3">
            <a:avLst>
              <a:gd name="adj1" fmla="val 50000"/>
            </a:avLst>
          </a:prstGeom>
          <a:ln w="12700"/>
          <a:effectLst/>
        </p:spPr>
        <p:style>
          <a:lnRef idx="3">
            <a:schemeClr val="dk1"/>
          </a:lnRef>
          <a:fillRef idx="0">
            <a:schemeClr val="dk1"/>
          </a:fillRef>
          <a:effectRef idx="2">
            <a:schemeClr val="dk1"/>
          </a:effectRef>
          <a:fontRef idx="minor">
            <a:schemeClr val="tx1"/>
          </a:fontRef>
        </p:style>
      </p:cxnSp>
      <p:sp>
        <p:nvSpPr>
          <p:cNvPr id="8" name="テキスト ボックス 7">
            <a:extLst>
              <a:ext uri="{FF2B5EF4-FFF2-40B4-BE49-F238E27FC236}">
                <a16:creationId xmlns:a16="http://schemas.microsoft.com/office/drawing/2014/main" id="{B3EC5934-E8D9-4D5E-84E0-34357F0C0CD8}"/>
              </a:ext>
            </a:extLst>
          </p:cNvPr>
          <p:cNvSpPr txBox="1"/>
          <p:nvPr/>
        </p:nvSpPr>
        <p:spPr>
          <a:xfrm>
            <a:off x="664615" y="2423769"/>
            <a:ext cx="1163077" cy="332308"/>
          </a:xfrm>
          <a:prstGeom prst="rect">
            <a:avLst/>
          </a:prstGeom>
          <a:solidFill>
            <a:schemeClr val="bg1">
              <a:alpha val="75000"/>
            </a:schemeClr>
          </a:solidFill>
          <a:ln w="12700">
            <a:solidFill>
              <a:schemeClr val="tx1"/>
            </a:solidFill>
          </a:ln>
        </p:spPr>
        <p:txBody>
          <a:bodyPr wrap="square" lIns="33231" tIns="33231" rIns="33231" bIns="33231" rtlCol="0" anchor="ctr">
            <a:noAutofit/>
          </a:bodyPr>
          <a:lstStyle/>
          <a:p>
            <a:pPr algn="ctr"/>
            <a:r>
              <a:rPr kumimoji="1" lang="ja-JP" altLang="en-US" sz="1846" dirty="0"/>
              <a:t>本体</a:t>
            </a:r>
          </a:p>
        </p:txBody>
      </p:sp>
      <p:sp>
        <p:nvSpPr>
          <p:cNvPr id="34" name="テキスト ボックス 33">
            <a:extLst>
              <a:ext uri="{FF2B5EF4-FFF2-40B4-BE49-F238E27FC236}">
                <a16:creationId xmlns:a16="http://schemas.microsoft.com/office/drawing/2014/main" id="{B91BEFE1-CF19-4B12-880C-FDAB0FB133ED}"/>
              </a:ext>
            </a:extLst>
          </p:cNvPr>
          <p:cNvSpPr txBox="1"/>
          <p:nvPr/>
        </p:nvSpPr>
        <p:spPr>
          <a:xfrm>
            <a:off x="2086229" y="5580000"/>
            <a:ext cx="1037463" cy="603883"/>
          </a:xfrm>
          <a:prstGeom prst="rect">
            <a:avLst/>
          </a:prstGeom>
          <a:noFill/>
        </p:spPr>
        <p:txBody>
          <a:bodyPr wrap="none" rtlCol="0">
            <a:spAutoFit/>
          </a:bodyPr>
          <a:lstStyle/>
          <a:p>
            <a:pPr algn="ctr"/>
            <a:r>
              <a:rPr kumimoji="1" lang="ja-JP" altLang="en-US" sz="1662" dirty="0"/>
              <a:t>全体解説</a:t>
            </a:r>
          </a:p>
          <a:p>
            <a:pPr algn="ctr"/>
            <a:r>
              <a:rPr kumimoji="1" lang="ja-JP" altLang="en-US" sz="1662" dirty="0"/>
              <a:t>条項解説</a:t>
            </a:r>
          </a:p>
        </p:txBody>
      </p:sp>
      <p:cxnSp>
        <p:nvCxnSpPr>
          <p:cNvPr id="36" name="コネクタ: 曲線 35">
            <a:extLst>
              <a:ext uri="{FF2B5EF4-FFF2-40B4-BE49-F238E27FC236}">
                <a16:creationId xmlns:a16="http://schemas.microsoft.com/office/drawing/2014/main" id="{92098328-C688-427C-ABCD-4D92EF325030}"/>
              </a:ext>
            </a:extLst>
          </p:cNvPr>
          <p:cNvCxnSpPr>
            <a:cxnSpLocks/>
            <a:stCxn id="18" idx="2"/>
            <a:endCxn id="34" idx="0"/>
          </p:cNvCxnSpPr>
          <p:nvPr/>
        </p:nvCxnSpPr>
        <p:spPr>
          <a:xfrm rot="5400000">
            <a:off x="2623750" y="5296057"/>
            <a:ext cx="265154" cy="302732"/>
          </a:xfrm>
          <a:prstGeom prst="curvedConnector3">
            <a:avLst>
              <a:gd name="adj1" fmla="val 50000"/>
            </a:avLst>
          </a:prstGeom>
          <a:ln w="12700"/>
          <a:effectLst/>
        </p:spPr>
        <p:style>
          <a:lnRef idx="3">
            <a:schemeClr val="dk1"/>
          </a:lnRef>
          <a:fillRef idx="0">
            <a:schemeClr val="dk1"/>
          </a:fillRef>
          <a:effectRef idx="2">
            <a:schemeClr val="dk1"/>
          </a:effectRef>
          <a:fontRef idx="minor">
            <a:schemeClr val="tx1"/>
          </a:fontRef>
        </p:style>
      </p:cxnSp>
      <p:sp>
        <p:nvSpPr>
          <p:cNvPr id="12" name="楕円 11">
            <a:extLst>
              <a:ext uri="{FF2B5EF4-FFF2-40B4-BE49-F238E27FC236}">
                <a16:creationId xmlns:a16="http://schemas.microsoft.com/office/drawing/2014/main" id="{3EE87F50-CC49-48F5-BCA7-C150E0157289}"/>
              </a:ext>
            </a:extLst>
          </p:cNvPr>
          <p:cNvSpPr/>
          <p:nvPr/>
        </p:nvSpPr>
        <p:spPr>
          <a:xfrm>
            <a:off x="2326154" y="2257615"/>
            <a:ext cx="1163077" cy="1993846"/>
          </a:xfrm>
          <a:prstGeom prst="ellipse">
            <a:avLst/>
          </a:prstGeom>
          <a:solidFill>
            <a:srgbClr val="CCFFFF">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3231" rIns="0" bIns="33231" rtlCol="0" anchor="ctr"/>
          <a:lstStyle/>
          <a:p>
            <a:pPr algn="ctr"/>
            <a:r>
              <a:rPr kumimoji="1" lang="ja-JP" altLang="en-US" sz="2215" dirty="0">
                <a:solidFill>
                  <a:srgbClr val="FF0000"/>
                </a:solidFill>
                <a:effectLst>
                  <a:outerShdw blurRad="38100" dist="38100" dir="2700000" algn="tl">
                    <a:srgbClr val="000000">
                      <a:alpha val="43137"/>
                    </a:srgbClr>
                  </a:outerShdw>
                </a:effectLst>
              </a:rPr>
              <a:t>カスタマイズ</a:t>
            </a:r>
          </a:p>
        </p:txBody>
      </p:sp>
      <p:sp>
        <p:nvSpPr>
          <p:cNvPr id="43" name="テキスト ボックス 42">
            <a:extLst>
              <a:ext uri="{FF2B5EF4-FFF2-40B4-BE49-F238E27FC236}">
                <a16:creationId xmlns:a16="http://schemas.microsoft.com/office/drawing/2014/main" id="{F177EEF8-B948-439C-81BE-6E41EE458323}"/>
              </a:ext>
            </a:extLst>
          </p:cNvPr>
          <p:cNvSpPr txBox="1"/>
          <p:nvPr/>
        </p:nvSpPr>
        <p:spPr>
          <a:xfrm>
            <a:off x="5544000" y="1260000"/>
            <a:ext cx="3600000" cy="3662541"/>
          </a:xfrm>
          <a:prstGeom prst="rect">
            <a:avLst/>
          </a:prstGeom>
          <a:noFill/>
        </p:spPr>
        <p:txBody>
          <a:bodyPr wrap="square" rtlCol="0">
            <a:spAutoFit/>
          </a:bodyPr>
          <a:lstStyle/>
          <a:p>
            <a:r>
              <a:rPr kumimoji="1" lang="ja-JP" altLang="en-US" sz="2000" u="sng" dirty="0">
                <a:latin typeface="メイリオ" panose="020B0604030504040204" pitchFamily="50" charset="-128"/>
                <a:ea typeface="メイリオ" panose="020B0604030504040204" pitchFamily="50" charset="-128"/>
              </a:rPr>
              <a:t>モデル契約の</a:t>
            </a:r>
          </a:p>
          <a:p>
            <a:r>
              <a:rPr lang="ja-JP" altLang="en-US" sz="2000" u="sng" dirty="0">
                <a:latin typeface="メイリオ" panose="020B0604030504040204" pitchFamily="50" charset="-128"/>
                <a:ea typeface="メイリオ" panose="020B0604030504040204" pitchFamily="50" charset="-128"/>
              </a:rPr>
              <a:t>本体，別紙，進め方の指針に記載する事項：</a:t>
            </a:r>
            <a:endParaRPr lang="en-US" altLang="ja-JP" sz="2000" u="sng"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標準的な開発モデル・前提条件に対応した，</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err="1">
                <a:latin typeface="メイリオ" panose="020B0604030504040204" pitchFamily="50" charset="-128"/>
                <a:ea typeface="メイリオ" panose="020B0604030504040204" pitchFamily="50" charset="-128"/>
              </a:rPr>
              <a:t>つの</a:t>
            </a:r>
            <a:r>
              <a:rPr kumimoji="1" lang="ja-JP" altLang="en-US" sz="2000" dirty="0">
                <a:latin typeface="メイリオ" panose="020B0604030504040204" pitchFamily="50" charset="-128"/>
                <a:ea typeface="メイリオ" panose="020B0604030504040204" pitchFamily="50" charset="-128"/>
              </a:rPr>
              <a:t>ひな型</a:t>
            </a:r>
          </a:p>
          <a:p>
            <a:endParaRPr lang="ja-JP" altLang="en-US" sz="1200" dirty="0">
              <a:latin typeface="メイリオ" panose="020B0604030504040204" pitchFamily="50" charset="-128"/>
              <a:ea typeface="メイリオ" panose="020B0604030504040204" pitchFamily="50" charset="-128"/>
            </a:endParaRPr>
          </a:p>
          <a:p>
            <a:r>
              <a:rPr kumimoji="1" lang="ja-JP" altLang="en-US" sz="2000" u="sng" dirty="0">
                <a:latin typeface="メイリオ" panose="020B0604030504040204" pitchFamily="50" charset="-128"/>
                <a:ea typeface="メイリオ" panose="020B0604030504040204" pitchFamily="50" charset="-128"/>
              </a:rPr>
              <a:t>解説に記載する事項：</a:t>
            </a:r>
            <a:endParaRPr kumimoji="1" lang="en-US" altLang="ja-JP" sz="2000" u="sng"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各条項の趣旨説明、適用の具体例、適用に際しての留意点の他、モデル契約の想定から外れる場合における対応の在り方，など</a:t>
            </a:r>
            <a:endParaRPr kumimoji="1" lang="ja-JP" altLang="en-US" sz="2000"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C9B53FB4-4E8D-418B-91B2-327B8F7549BA}"/>
              </a:ext>
            </a:extLst>
          </p:cNvPr>
          <p:cNvSpPr/>
          <p:nvPr/>
        </p:nvSpPr>
        <p:spPr>
          <a:xfrm>
            <a:off x="531692" y="2257171"/>
            <a:ext cx="1433223" cy="1993846"/>
          </a:xfrm>
          <a:prstGeom prst="rect">
            <a:avLst/>
          </a:prstGeom>
          <a:noFill/>
          <a:ln w="19050">
            <a:solidFill>
              <a:srgbClr val="3333FF"/>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solidFill>
                <a:schemeClr val="tx1"/>
              </a:solidFill>
            </a:endParaRPr>
          </a:p>
        </p:txBody>
      </p:sp>
      <p:sp>
        <p:nvSpPr>
          <p:cNvPr id="40" name="正方形/長方形 39">
            <a:extLst>
              <a:ext uri="{FF2B5EF4-FFF2-40B4-BE49-F238E27FC236}">
                <a16:creationId xmlns:a16="http://schemas.microsoft.com/office/drawing/2014/main" id="{ECF4AFEF-C2E5-49D7-82B2-CF07C776B046}"/>
              </a:ext>
            </a:extLst>
          </p:cNvPr>
          <p:cNvSpPr/>
          <p:nvPr/>
        </p:nvSpPr>
        <p:spPr>
          <a:xfrm>
            <a:off x="3854769" y="2257615"/>
            <a:ext cx="1433223" cy="1742885"/>
          </a:xfrm>
          <a:prstGeom prst="rect">
            <a:avLst/>
          </a:prstGeom>
          <a:noFill/>
          <a:ln w="19050">
            <a:solidFill>
              <a:srgbClr val="3333FF"/>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solidFill>
                <a:schemeClr val="tx1"/>
              </a:solidFill>
            </a:endParaRPr>
          </a:p>
        </p:txBody>
      </p:sp>
      <p:sp>
        <p:nvSpPr>
          <p:cNvPr id="41" name="テキスト ボックス 40">
            <a:extLst>
              <a:ext uri="{FF2B5EF4-FFF2-40B4-BE49-F238E27FC236}">
                <a16:creationId xmlns:a16="http://schemas.microsoft.com/office/drawing/2014/main" id="{800D2E46-53AD-4A12-8A8A-2A0F2BDDC661}"/>
              </a:ext>
            </a:extLst>
          </p:cNvPr>
          <p:cNvSpPr txBox="1"/>
          <p:nvPr/>
        </p:nvSpPr>
        <p:spPr>
          <a:xfrm>
            <a:off x="5040000" y="5040000"/>
            <a:ext cx="4032000" cy="1600438"/>
          </a:xfrm>
          <a:prstGeom prst="rect">
            <a:avLst/>
          </a:prstGeom>
          <a:noFill/>
        </p:spPr>
        <p:txBody>
          <a:bodyPr wrap="square" rtlCol="0">
            <a:spAutoFit/>
          </a:bodyPr>
          <a:lstStyle/>
          <a:p>
            <a:pPr marL="199390" indent="-199390"/>
            <a:r>
              <a:rPr kumimoji="1" lang="ja-JP" altLang="en-US" sz="1400" dirty="0">
                <a:latin typeface="+mn-ea"/>
              </a:rPr>
              <a:t>注</a:t>
            </a:r>
            <a:r>
              <a:rPr kumimoji="1" lang="en-US" altLang="ja-JP" sz="1400" dirty="0">
                <a:latin typeface="+mn-ea"/>
              </a:rPr>
              <a:t>)</a:t>
            </a:r>
            <a:r>
              <a:rPr kumimoji="1" lang="ja-JP" altLang="en-US" sz="1400" dirty="0">
                <a:latin typeface="+mn-ea"/>
              </a:rPr>
              <a:t> “開発の進め方</a:t>
            </a:r>
            <a:r>
              <a:rPr lang="ja-JP" altLang="en-US" sz="1400" dirty="0">
                <a:latin typeface="+mn-ea"/>
              </a:rPr>
              <a:t>”とは，当該開発におけるアジャイル開発の進め方等について，受発注者間で認識を合わせるため，契約書本体から参照される文書．たとえば，</a:t>
            </a:r>
            <a:r>
              <a:rPr lang="ja-JP" altLang="en-US" sz="1400" u="sng" dirty="0">
                <a:solidFill>
                  <a:srgbClr val="3333FF"/>
                </a:solidFill>
                <a:latin typeface="+mn-ea"/>
              </a:rPr>
              <a:t>社内開発標準</a:t>
            </a:r>
            <a:r>
              <a:rPr lang="ja-JP" altLang="en-US" sz="1400" dirty="0">
                <a:latin typeface="+mn-ea"/>
              </a:rPr>
              <a:t>などを使うことができるし，本モデル契約の「進め方の指針」を加筆・修正して使うこともできる．</a:t>
            </a:r>
            <a:endParaRPr kumimoji="1" lang="en-US" altLang="ja-JP" sz="1400" dirty="0">
              <a:latin typeface="+mn-ea"/>
            </a:endParaRPr>
          </a:p>
        </p:txBody>
      </p:sp>
      <p:sp>
        <p:nvSpPr>
          <p:cNvPr id="42" name="四角形: 角を丸くする 41">
            <a:extLst>
              <a:ext uri="{FF2B5EF4-FFF2-40B4-BE49-F238E27FC236}">
                <a16:creationId xmlns:a16="http://schemas.microsoft.com/office/drawing/2014/main" id="{7539CCB9-19D2-40E0-AE4C-4A0B916112B4}"/>
              </a:ext>
            </a:extLst>
          </p:cNvPr>
          <p:cNvSpPr/>
          <p:nvPr/>
        </p:nvSpPr>
        <p:spPr>
          <a:xfrm>
            <a:off x="525012" y="1213930"/>
            <a:ext cx="1428923" cy="475976"/>
          </a:xfrm>
          <a:prstGeom prst="round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46" dirty="0">
                <a:solidFill>
                  <a:srgbClr val="FF0000"/>
                </a:solidFill>
              </a:rPr>
              <a:t>メッセージ</a:t>
            </a:r>
          </a:p>
        </p:txBody>
      </p:sp>
    </p:spTree>
    <p:extLst>
      <p:ext uri="{BB962C8B-B14F-4D97-AF65-F5344CB8AC3E}">
        <p14:creationId xmlns:p14="http://schemas.microsoft.com/office/powerpoint/2010/main" val="1899090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A042B3-CC7F-4799-BB71-1C1BABA8A3DB}"/>
              </a:ext>
            </a:extLst>
          </p:cNvPr>
          <p:cNvSpPr>
            <a:spLocks noGrp="1"/>
          </p:cNvSpPr>
          <p:nvPr>
            <p:ph type="title"/>
          </p:nvPr>
        </p:nvSpPr>
        <p:spPr>
          <a:xfrm>
            <a:off x="359999" y="180000"/>
            <a:ext cx="7859209" cy="612000"/>
          </a:xfrm>
        </p:spPr>
        <p:txBody>
          <a:bodyPr>
            <a:normAutofit/>
          </a:bodyPr>
          <a:lstStyle/>
          <a:p>
            <a:r>
              <a:rPr kumimoji="1" lang="ja-JP" altLang="en-US" dirty="0"/>
              <a:t>契約の前にアジャイルへの理解を深める</a:t>
            </a:r>
          </a:p>
        </p:txBody>
      </p:sp>
      <p:sp>
        <p:nvSpPr>
          <p:cNvPr id="5" name="スライド番号プレースホルダー 4">
            <a:extLst>
              <a:ext uri="{FF2B5EF4-FFF2-40B4-BE49-F238E27FC236}">
                <a16:creationId xmlns:a16="http://schemas.microsoft.com/office/drawing/2014/main" id="{D5416497-307D-42BB-9257-5E1F5999EDF1}"/>
              </a:ext>
            </a:extLst>
          </p:cNvPr>
          <p:cNvSpPr>
            <a:spLocks noGrp="1"/>
          </p:cNvSpPr>
          <p:nvPr>
            <p:ph type="sldNum" sz="quarter" idx="12"/>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000" kern="1200">
                <a:solidFill>
                  <a:schemeClr val="tx1"/>
                </a:solidFill>
                <a:latin typeface="Arial" charset="0"/>
                <a:ea typeface="ＭＳ Ｐゴシック"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79173" fontAlgn="base">
              <a:spcBef>
                <a:spcPct val="0"/>
              </a:spcBef>
              <a:spcAft>
                <a:spcPct val="0"/>
              </a:spcAft>
              <a:defRPr/>
            </a:pPr>
            <a:fld id="{F86A6EFE-744E-424B-ADD2-2626D1FD2412}" type="slidenum">
              <a:rPr lang="en-US" altLang="ja-JP" sz="1800" smtClean="0">
                <a:solidFill>
                  <a:srgbClr val="000000"/>
                </a:solidFill>
                <a:latin typeface="+mn-ea"/>
                <a:ea typeface="+mn-ea"/>
              </a:rPr>
              <a:pPr algn="ctr" defTabSz="779173" fontAlgn="base">
                <a:spcBef>
                  <a:spcPct val="0"/>
                </a:spcBef>
                <a:spcAft>
                  <a:spcPct val="0"/>
                </a:spcAft>
                <a:defRPr/>
              </a:pPr>
              <a:t>28</a:t>
            </a:fld>
            <a:endParaRPr lang="en-US" altLang="ja-JP" sz="1800">
              <a:solidFill>
                <a:srgbClr val="000000"/>
              </a:solidFill>
              <a:latin typeface="+mn-ea"/>
              <a:ea typeface="+mn-ea"/>
            </a:endParaRPr>
          </a:p>
        </p:txBody>
      </p:sp>
      <p:sp>
        <p:nvSpPr>
          <p:cNvPr id="13" name="正方形/長方形 12">
            <a:extLst>
              <a:ext uri="{FF2B5EF4-FFF2-40B4-BE49-F238E27FC236}">
                <a16:creationId xmlns:a16="http://schemas.microsoft.com/office/drawing/2014/main" id="{979141DB-CC8C-4027-9C49-0EC9E03F041A}"/>
              </a:ext>
            </a:extLst>
          </p:cNvPr>
          <p:cNvSpPr/>
          <p:nvPr/>
        </p:nvSpPr>
        <p:spPr>
          <a:xfrm>
            <a:off x="261692" y="1187956"/>
            <a:ext cx="8612308" cy="4705904"/>
          </a:xfrm>
          <a:prstGeom prst="rect">
            <a:avLst/>
          </a:prstGeom>
        </p:spPr>
        <p:txBody>
          <a:bodyPr wrap="square">
            <a:spAutoFit/>
          </a:bodyPr>
          <a:lstStyle/>
          <a:p>
            <a:pPr>
              <a:lnSpc>
                <a:spcPct val="110000"/>
              </a:lnSpc>
              <a:spcBef>
                <a:spcPts val="554"/>
              </a:spcBef>
            </a:pPr>
            <a:r>
              <a:rPr lang="en-US" altLang="ja-JP" sz="2000" u="sng" dirty="0"/>
              <a:t>DX</a:t>
            </a:r>
            <a:r>
              <a:rPr lang="ja-JP" altLang="en-US" sz="2000" u="sng" dirty="0"/>
              <a:t>対応モデル契約見直し検討</a:t>
            </a:r>
            <a:r>
              <a:rPr lang="en-US" altLang="ja-JP" sz="2000" u="sng" dirty="0"/>
              <a:t>WG</a:t>
            </a:r>
            <a:r>
              <a:rPr lang="ja-JP" altLang="en-US" sz="2000" u="sng" dirty="0"/>
              <a:t>からの</a:t>
            </a:r>
            <a:r>
              <a:rPr lang="ja-JP" altLang="en-US" sz="2400" u="sng" dirty="0"/>
              <a:t>「</a:t>
            </a:r>
            <a:r>
              <a:rPr lang="ja-JP" altLang="en-US" sz="2400" u="sng" dirty="0">
                <a:solidFill>
                  <a:srgbClr val="FF0000"/>
                </a:solidFill>
                <a:highlight>
                  <a:srgbClr val="CCFFCC"/>
                </a:highlight>
              </a:rPr>
              <a:t>メッセージ</a:t>
            </a:r>
            <a:r>
              <a:rPr lang="ja-JP" altLang="en-US" sz="2400" u="sng" dirty="0"/>
              <a:t>」</a:t>
            </a:r>
          </a:p>
          <a:p>
            <a:pPr>
              <a:lnSpc>
                <a:spcPct val="110000"/>
              </a:lnSpc>
              <a:spcBef>
                <a:spcPts val="554"/>
              </a:spcBef>
            </a:pPr>
            <a:r>
              <a:rPr lang="ja-JP" altLang="en-US" sz="2400" dirty="0"/>
              <a:t>事例のヒアリング等を進める中で、アジャイル開発が失敗してトラブルになる原因は、例えばプロダクトオーナーが適切に職責を果たさず開発が停滞するなど、（とりわけユーザ側に）</a:t>
            </a:r>
            <a:r>
              <a:rPr lang="ja-JP" altLang="en-US" sz="2400" u="sng" dirty="0">
                <a:solidFill>
                  <a:srgbClr val="3333FF"/>
                </a:solidFill>
              </a:rPr>
              <a:t>アジャイルに関する正しい理解がないままに開発を進めている</a:t>
            </a:r>
            <a:r>
              <a:rPr lang="ja-JP" altLang="en-US" sz="2400" dirty="0"/>
              <a:t>ことにあるということがよく聞かれた。アジャイル開発を普及させるには、契約の適正化とともに、</a:t>
            </a:r>
            <a:r>
              <a:rPr lang="ja-JP" altLang="en-US" sz="2400" u="sng" dirty="0">
                <a:solidFill>
                  <a:srgbClr val="FF0000"/>
                </a:solidFill>
              </a:rPr>
              <a:t>アジャイル開発が適する条件やその適切な進め方そのものに関する理解</a:t>
            </a:r>
            <a:r>
              <a:rPr lang="ja-JP" altLang="en-US" sz="2400" dirty="0"/>
              <a:t>を得るための啓発が重要である。</a:t>
            </a:r>
          </a:p>
          <a:p>
            <a:pPr marL="232621" indent="-232621">
              <a:lnSpc>
                <a:spcPct val="110000"/>
              </a:lnSpc>
              <a:spcBef>
                <a:spcPts val="554"/>
              </a:spcBef>
            </a:pPr>
            <a:r>
              <a:rPr lang="ja-JP" altLang="en-US" sz="2400" dirty="0">
                <a:solidFill>
                  <a:srgbClr val="00B050"/>
                </a:solidFill>
              </a:rPr>
              <a:t>→モデル契約と合わせて、アジャイル開発に対する理解を深めるための啓発メッセージも発信していく。</a:t>
            </a:r>
          </a:p>
        </p:txBody>
      </p:sp>
      <p:sp>
        <p:nvSpPr>
          <p:cNvPr id="6" name="日付プレースホルダー 6">
            <a:extLst>
              <a:ext uri="{FF2B5EF4-FFF2-40B4-BE49-F238E27FC236}">
                <a16:creationId xmlns:a16="http://schemas.microsoft.com/office/drawing/2014/main" id="{D1BA7A0B-FCE8-48EF-A243-57FC64BA244B}"/>
              </a:ext>
            </a:extLst>
          </p:cNvPr>
          <p:cNvSpPr>
            <a:spLocks noGrp="1"/>
          </p:cNvSpPr>
          <p:nvPr>
            <p:ph type="dt" sz="half" idx="13"/>
          </p:nvPr>
        </p:nvSpPr>
        <p:spPr>
          <a:xfrm>
            <a:off x="-1" y="6480000"/>
            <a:ext cx="1440000" cy="360000"/>
          </a:xfrm>
        </p:spPr>
        <p:txBody>
          <a:bodyPr/>
          <a:lstStyle/>
          <a:p>
            <a:r>
              <a:rPr kumimoji="1" lang="en-US" altLang="ja-JP">
                <a:latin typeface="+mn-ea"/>
              </a:rPr>
              <a:t>©2020-2021 IPA, Japan</a:t>
            </a:r>
            <a:endParaRPr kumimoji="1" lang="ja-JP" altLang="en-US" dirty="0">
              <a:latin typeface="+mn-ea"/>
            </a:endParaRPr>
          </a:p>
        </p:txBody>
      </p:sp>
    </p:spTree>
    <p:extLst>
      <p:ext uri="{BB962C8B-B14F-4D97-AF65-F5344CB8AC3E}">
        <p14:creationId xmlns:p14="http://schemas.microsoft.com/office/powerpoint/2010/main" val="839961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lang="ja-JP" altLang="en-US" dirty="0"/>
              <a:t>契約時の事前確認（チェックリスト）</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29</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6" name="正方形/長方形 5">
            <a:extLst>
              <a:ext uri="{FF2B5EF4-FFF2-40B4-BE49-F238E27FC236}">
                <a16:creationId xmlns:a16="http://schemas.microsoft.com/office/drawing/2014/main" id="{096C1086-FAB7-4A9C-AA89-DF8FA37D4F3D}"/>
              </a:ext>
            </a:extLst>
          </p:cNvPr>
          <p:cNvSpPr/>
          <p:nvPr/>
        </p:nvSpPr>
        <p:spPr>
          <a:xfrm>
            <a:off x="360000" y="1080000"/>
            <a:ext cx="8640000" cy="3877985"/>
          </a:xfrm>
          <a:prstGeom prst="rect">
            <a:avLst/>
          </a:prstGeom>
        </p:spPr>
        <p:txBody>
          <a:bodyPr wrap="square">
            <a:spAutoFit/>
          </a:bodyPr>
          <a:lstStyle/>
          <a:p>
            <a:r>
              <a:rPr lang="ja-JP" altLang="en-US" sz="2000" dirty="0">
                <a:solidFill>
                  <a:srgbClr val="FF0000"/>
                </a:solidFill>
              </a:rPr>
              <a:t>契約を締結する前にチェックを行い、不足があれば対応策を講じる</a:t>
            </a:r>
          </a:p>
          <a:p>
            <a:endParaRPr lang="ja-JP" altLang="en-US" dirty="0"/>
          </a:p>
          <a:p>
            <a:pPr marL="180000" indent="-180000"/>
            <a:r>
              <a:rPr lang="ja-JP" altLang="en-US" dirty="0"/>
              <a:t>・アジャイル開発を円滑に進めるため、契約締結に先立ち、</a:t>
            </a:r>
            <a:r>
              <a:rPr lang="ja-JP" altLang="en-US" u="sng" dirty="0">
                <a:solidFill>
                  <a:srgbClr val="FF0000"/>
                </a:solidFill>
              </a:rPr>
              <a:t>開発のための条件の充足性を確認</a:t>
            </a:r>
            <a:r>
              <a:rPr lang="ja-JP" altLang="en-US" dirty="0"/>
              <a:t>し、不足部分はそれを補うための対策を実施</a:t>
            </a:r>
          </a:p>
          <a:p>
            <a:endParaRPr lang="ja-JP" altLang="en-US" sz="1000" dirty="0"/>
          </a:p>
          <a:p>
            <a:pPr marL="180000" lvl="1"/>
            <a:r>
              <a:rPr lang="en-US" altLang="ja-JP" dirty="0"/>
              <a:t>-</a:t>
            </a:r>
            <a:r>
              <a:rPr lang="ja-JP" altLang="en-US" dirty="0"/>
              <a:t> プロジェクトの目的・ゴールは明確か</a:t>
            </a:r>
          </a:p>
          <a:p>
            <a:pPr marL="180000" lvl="1"/>
            <a:r>
              <a:rPr lang="en-US" altLang="ja-JP" dirty="0"/>
              <a:t>-</a:t>
            </a:r>
            <a:r>
              <a:rPr lang="ja-JP" altLang="en-US" dirty="0"/>
              <a:t> 開発対象プロダクトのビジョンは明確か</a:t>
            </a:r>
          </a:p>
          <a:p>
            <a:pPr marL="180000" lvl="1"/>
            <a:r>
              <a:rPr lang="en-US" altLang="ja-JP" dirty="0"/>
              <a:t>-</a:t>
            </a:r>
            <a:r>
              <a:rPr lang="ja-JP" altLang="en-US" dirty="0"/>
              <a:t> ユーザ企業及びベンダ企業がそれぞれアジャイル開発の内容を理解しているか</a:t>
            </a:r>
          </a:p>
          <a:p>
            <a:pPr marL="180000" lvl="1"/>
            <a:r>
              <a:rPr lang="en-US" altLang="ja-JP" dirty="0"/>
              <a:t>-</a:t>
            </a:r>
            <a:r>
              <a:rPr lang="ja-JP" altLang="en-US" dirty="0"/>
              <a:t> 開発対象プロダクトが真にアジャイル開発に適したものであるか</a:t>
            </a:r>
          </a:p>
          <a:p>
            <a:pPr marL="180000" lvl="1"/>
            <a:r>
              <a:rPr lang="en-US" altLang="ja-JP" dirty="0"/>
              <a:t>-</a:t>
            </a:r>
            <a:r>
              <a:rPr lang="ja-JP" altLang="en-US" dirty="0"/>
              <a:t> 開発にあたり必要な初期計画ができているか</a:t>
            </a:r>
          </a:p>
          <a:p>
            <a:pPr marL="180000" lvl="1"/>
            <a:r>
              <a:rPr lang="en-US" altLang="ja-JP" dirty="0"/>
              <a:t>-</a:t>
            </a:r>
            <a:r>
              <a:rPr lang="ja-JP" altLang="en-US" dirty="0"/>
              <a:t> 開発のために必要な体制を整えることができるか，等</a:t>
            </a:r>
          </a:p>
          <a:p>
            <a:endParaRPr lang="ja-JP" altLang="en-US" dirty="0"/>
          </a:p>
          <a:p>
            <a:endParaRPr lang="ja-JP" altLang="en-US" dirty="0"/>
          </a:p>
          <a:p>
            <a:r>
              <a:rPr lang="ja-JP" altLang="en-US" dirty="0"/>
              <a:t>円滑な開発のための条件の充足性を事前に確認するための</a:t>
            </a:r>
            <a:r>
              <a:rPr lang="ja-JP" altLang="en-US" u="sng" dirty="0">
                <a:solidFill>
                  <a:srgbClr val="FF0000"/>
                </a:solidFill>
              </a:rPr>
              <a:t>チェックリスト</a:t>
            </a:r>
            <a:r>
              <a:rPr lang="ja-JP" altLang="en-US" dirty="0"/>
              <a:t>を提供</a:t>
            </a:r>
          </a:p>
        </p:txBody>
      </p:sp>
      <p:sp>
        <p:nvSpPr>
          <p:cNvPr id="7" name="矢印: 下 6">
            <a:extLst>
              <a:ext uri="{FF2B5EF4-FFF2-40B4-BE49-F238E27FC236}">
                <a16:creationId xmlns:a16="http://schemas.microsoft.com/office/drawing/2014/main" id="{15B1BE01-68E7-4662-8264-964351F1814A}"/>
              </a:ext>
            </a:extLst>
          </p:cNvPr>
          <p:cNvSpPr/>
          <p:nvPr/>
        </p:nvSpPr>
        <p:spPr>
          <a:xfrm>
            <a:off x="900000" y="4140000"/>
            <a:ext cx="900000" cy="288000"/>
          </a:xfrm>
          <a:prstGeom prst="downArrow">
            <a:avLst>
              <a:gd name="adj1" fmla="val 58819"/>
              <a:gd name="adj2" fmla="val 50000"/>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601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1AC1CD4-4498-45E3-A505-498E663F248B}"/>
              </a:ext>
            </a:extLst>
          </p:cNvPr>
          <p:cNvSpPr>
            <a:spLocks noGrp="1"/>
          </p:cNvSpPr>
          <p:nvPr>
            <p:ph type="title"/>
          </p:nvPr>
        </p:nvSpPr>
        <p:spPr>
          <a:xfrm>
            <a:off x="360000" y="1800000"/>
            <a:ext cx="7560000" cy="612000"/>
          </a:xfrm>
        </p:spPr>
        <p:txBody>
          <a:bodyPr>
            <a:noAutofit/>
          </a:bodyPr>
          <a:lstStyle/>
          <a:p>
            <a:pPr algn="ctr"/>
            <a:r>
              <a:rPr lang="ja-JP" altLang="en-US" sz="3200" b="1" dirty="0">
                <a:latin typeface="+mj-ea"/>
                <a:ea typeface="+mj-ea"/>
              </a:rPr>
              <a:t>アジャイル開発の理解促進のために</a:t>
            </a:r>
            <a:endParaRPr lang="ja-JP" altLang="en-US" sz="3200" b="1" dirty="0">
              <a:latin typeface="メイリオ" panose="020B0604030504040204" pitchFamily="50" charset="-128"/>
              <a:ea typeface="メイリオ" panose="020B0604030504040204" pitchFamily="50" charset="-128"/>
            </a:endParaRPr>
          </a:p>
        </p:txBody>
      </p:sp>
      <p:sp>
        <p:nvSpPr>
          <p:cNvPr id="2" name="日付プレースホルダー 1">
            <a:extLst>
              <a:ext uri="{FF2B5EF4-FFF2-40B4-BE49-F238E27FC236}">
                <a16:creationId xmlns:a16="http://schemas.microsoft.com/office/drawing/2014/main" id="{8536576A-A5E2-4ABE-B4F7-3A6F40FAC6CF}"/>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63C950CF-3E0F-4338-AE9E-5CF8E8F371D9}"/>
              </a:ext>
            </a:extLst>
          </p:cNvPr>
          <p:cNvSpPr>
            <a:spLocks noGrp="1"/>
          </p:cNvSpPr>
          <p:nvPr>
            <p:ph type="sldNum" sz="quarter" idx="12"/>
          </p:nvPr>
        </p:nvSpPr>
        <p:spPr/>
        <p:txBody>
          <a:bodyPr/>
          <a:lstStyle/>
          <a:p>
            <a:fld id="{ADEB7F7A-3BE6-4FB0-8192-DE0313903FF1}" type="slidenum">
              <a:rPr kumimoji="1" lang="ja-JP" altLang="en-US" smtClean="0"/>
              <a:pPr/>
              <a:t>3</a:t>
            </a:fld>
            <a:endParaRPr kumimoji="1" lang="ja-JP" altLang="en-US" dirty="0"/>
          </a:p>
        </p:txBody>
      </p:sp>
    </p:spTree>
    <p:extLst>
      <p:ext uri="{BB962C8B-B14F-4D97-AF65-F5344CB8AC3E}">
        <p14:creationId xmlns:p14="http://schemas.microsoft.com/office/powerpoint/2010/main" val="3391550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lang="ja-JP" altLang="en-US" dirty="0"/>
              <a:t>アジャイル開発進め方の指針</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30</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D4FCFB2F-A373-46FA-861F-F3E5998522AC}"/>
              </a:ext>
            </a:extLst>
          </p:cNvPr>
          <p:cNvSpPr/>
          <p:nvPr/>
        </p:nvSpPr>
        <p:spPr>
          <a:xfrm>
            <a:off x="360000" y="972000"/>
            <a:ext cx="8640000" cy="5693866"/>
          </a:xfrm>
          <a:prstGeom prst="rect">
            <a:avLst/>
          </a:prstGeom>
        </p:spPr>
        <p:txBody>
          <a:bodyPr wrap="square">
            <a:spAutoFit/>
          </a:bodyPr>
          <a:lstStyle/>
          <a:p>
            <a:r>
              <a:rPr lang="ja-JP" altLang="en-US" sz="2000" dirty="0">
                <a:solidFill>
                  <a:srgbClr val="FF0000"/>
                </a:solidFill>
              </a:rPr>
              <a:t>アジャイル開発の進め方について、指針として参照</a:t>
            </a:r>
          </a:p>
          <a:p>
            <a:endParaRPr lang="ja-JP" altLang="en-US" sz="1200" dirty="0"/>
          </a:p>
          <a:p>
            <a:pPr marL="180975" indent="-180975"/>
            <a:r>
              <a:rPr lang="ja-JP" altLang="en-US" dirty="0"/>
              <a:t>・アジャイル開発においては、進め方を固定してしまうのではなく、スクラムチームが自らの特性やプロジェクトの内容</a:t>
            </a:r>
            <a:r>
              <a:rPr lang="ja-JP" altLang="en-US" u="sng" dirty="0">
                <a:solidFill>
                  <a:srgbClr val="3333FF"/>
                </a:solidFill>
              </a:rPr>
              <a:t>に合わせて最適な進め方を模索</a:t>
            </a:r>
            <a:r>
              <a:rPr lang="ja-JP" altLang="en-US" dirty="0"/>
              <a:t>し、</a:t>
            </a:r>
            <a:r>
              <a:rPr lang="ja-JP" altLang="en-US" u="sng" dirty="0">
                <a:solidFill>
                  <a:srgbClr val="3333FF"/>
                </a:solidFill>
              </a:rPr>
              <a:t>柔軟かつ自律的に改善</a:t>
            </a:r>
            <a:r>
              <a:rPr lang="ja-JP" altLang="en-US" dirty="0"/>
              <a:t>を行っていくことが推奨</a:t>
            </a:r>
          </a:p>
          <a:p>
            <a:pPr marL="180975" indent="-180975"/>
            <a:r>
              <a:rPr lang="ja-JP" altLang="en-US" dirty="0"/>
              <a:t>・アジャイル開発の捉え方も派生的な部分については</a:t>
            </a:r>
            <a:r>
              <a:rPr lang="ja-JP" altLang="en-US" u="sng" dirty="0">
                <a:solidFill>
                  <a:srgbClr val="3333FF"/>
                </a:solidFill>
              </a:rPr>
              <a:t>企業によって異なり</a:t>
            </a:r>
            <a:r>
              <a:rPr lang="ja-JP" altLang="en-US" dirty="0"/>
              <a:t>、企業ごとの創意工夫が加えられていることが想定</a:t>
            </a:r>
            <a:endParaRPr lang="en-US" altLang="ja-JP" dirty="0"/>
          </a:p>
          <a:p>
            <a:pPr marL="180975" indent="-180975"/>
            <a:endParaRPr lang="ja-JP" altLang="en-US" sz="1000" dirty="0"/>
          </a:p>
          <a:p>
            <a:pPr marL="360000" indent="-180975"/>
            <a:r>
              <a:rPr lang="ja-JP" altLang="en-US" dirty="0"/>
              <a:t>→ 契約において進め方を明記し、固定してしまうことは、アジャイル開発の柔軟さや個別性を減殺</a:t>
            </a:r>
          </a:p>
          <a:p>
            <a:pPr marL="360000" indent="-180975"/>
            <a:r>
              <a:rPr lang="ja-JP" altLang="en-US" dirty="0"/>
              <a:t>← 開発の進め方の基本的な部分は、あらかじめ両当事者の認識を合わせておかなければ、円滑な進行ができず、トラブルになる恐れ</a:t>
            </a:r>
          </a:p>
          <a:p>
            <a:endParaRPr lang="ja-JP" altLang="en-US" sz="2400" dirty="0"/>
          </a:p>
          <a:p>
            <a:r>
              <a:rPr lang="ja-JP" altLang="en-US" u="sng" dirty="0">
                <a:solidFill>
                  <a:srgbClr val="FF0000"/>
                </a:solidFill>
              </a:rPr>
              <a:t>両当事者が認識合わせを行うため</a:t>
            </a:r>
            <a:r>
              <a:rPr lang="ja-JP" altLang="en-US" dirty="0"/>
              <a:t>の資料として進め方指針を用意</a:t>
            </a:r>
          </a:p>
          <a:p>
            <a:r>
              <a:rPr lang="ja-JP" altLang="en-US" dirty="0"/>
              <a:t>　・進め方に関する両当事者の認識を共有するためのもの</a:t>
            </a:r>
          </a:p>
          <a:p>
            <a:r>
              <a:rPr lang="ja-JP" altLang="en-US" dirty="0"/>
              <a:t>　・進め方に関する契約の解釈時に、当事者の合理的な意思を推測させるもの</a:t>
            </a:r>
          </a:p>
          <a:p>
            <a:endParaRPr lang="ja-JP" altLang="en-US" sz="1000" dirty="0"/>
          </a:p>
          <a:p>
            <a:r>
              <a:rPr lang="ja-JP" altLang="en-US" dirty="0"/>
              <a:t>●基本的な内容を入れた</a:t>
            </a:r>
            <a:r>
              <a:rPr lang="ja-JP" altLang="en-US" u="sng" dirty="0">
                <a:solidFill>
                  <a:srgbClr val="FF0000"/>
                </a:solidFill>
              </a:rPr>
              <a:t>サンプル</a:t>
            </a:r>
            <a:r>
              <a:rPr lang="ja-JP" altLang="en-US" dirty="0"/>
              <a:t>を提供</a:t>
            </a:r>
          </a:p>
          <a:p>
            <a:pPr marL="432000" indent="-288000"/>
            <a:r>
              <a:rPr lang="ja-JP" altLang="en-US" dirty="0"/>
              <a:t>→ 必要に応じてプロジェクトごとに</a:t>
            </a:r>
            <a:r>
              <a:rPr lang="ja-JP" altLang="en-US" u="sng" dirty="0">
                <a:solidFill>
                  <a:srgbClr val="3333FF"/>
                </a:solidFill>
              </a:rPr>
              <a:t>カスタマイズ</a:t>
            </a:r>
          </a:p>
          <a:p>
            <a:pPr marL="432000" indent="-288000"/>
            <a:r>
              <a:rPr lang="ja-JP" altLang="en-US" dirty="0"/>
              <a:t>→ 各社がこれに類するもの（例：</a:t>
            </a:r>
            <a:r>
              <a:rPr lang="ja-JP" altLang="en-US" u="sng" dirty="0">
                <a:solidFill>
                  <a:srgbClr val="3333FF"/>
                </a:solidFill>
              </a:rPr>
              <a:t>アジャイル開発標準</a:t>
            </a:r>
            <a:r>
              <a:rPr lang="ja-JP" altLang="en-US" dirty="0"/>
              <a:t>）を既に保有していれば、それに差し替え</a:t>
            </a:r>
          </a:p>
        </p:txBody>
      </p:sp>
      <p:sp>
        <p:nvSpPr>
          <p:cNvPr id="6" name="矢印: 下 5">
            <a:extLst>
              <a:ext uri="{FF2B5EF4-FFF2-40B4-BE49-F238E27FC236}">
                <a16:creationId xmlns:a16="http://schemas.microsoft.com/office/drawing/2014/main" id="{DA35CEDC-3C54-4D1E-AA4B-7262CF25D1FA}"/>
              </a:ext>
            </a:extLst>
          </p:cNvPr>
          <p:cNvSpPr/>
          <p:nvPr/>
        </p:nvSpPr>
        <p:spPr>
          <a:xfrm>
            <a:off x="900000" y="4140000"/>
            <a:ext cx="900000" cy="288000"/>
          </a:xfrm>
          <a:prstGeom prst="downArrow">
            <a:avLst>
              <a:gd name="adj1" fmla="val 58819"/>
              <a:gd name="adj2" fmla="val 50000"/>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5588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lang="ja-JP" altLang="en-US" sz="2000" dirty="0">
                <a:solidFill>
                  <a:schemeClr val="bg1">
                    <a:lumMod val="50000"/>
                  </a:schemeClr>
                </a:solidFill>
              </a:rPr>
              <a:t>モデル契約で </a:t>
            </a:r>
            <a:r>
              <a:rPr lang="ja-JP" altLang="en-US" dirty="0"/>
              <a:t>想定する開発のプロフィール</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31</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7" name="Rectangle 1">
            <a:extLst>
              <a:ext uri="{FF2B5EF4-FFF2-40B4-BE49-F238E27FC236}">
                <a16:creationId xmlns:a16="http://schemas.microsoft.com/office/drawing/2014/main" id="{E71C819D-B453-4A7C-9B8B-37C0F1FE3807}"/>
              </a:ext>
            </a:extLst>
          </p:cNvPr>
          <p:cNvSpPr>
            <a:spLocks noChangeArrowheads="1"/>
          </p:cNvSpPr>
          <p:nvPr/>
        </p:nvSpPr>
        <p:spPr bwMode="auto">
          <a:xfrm>
            <a:off x="1663483" y="15826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a:extLst>
              <a:ext uri="{FF2B5EF4-FFF2-40B4-BE49-F238E27FC236}">
                <a16:creationId xmlns:a16="http://schemas.microsoft.com/office/drawing/2014/main" id="{E29EF80D-9AA9-4A40-BFAD-A36049ED8702}"/>
              </a:ext>
            </a:extLst>
          </p:cNvPr>
          <p:cNvGraphicFramePr>
            <a:graphicFrameLocks noGrp="1"/>
          </p:cNvGraphicFramePr>
          <p:nvPr/>
        </p:nvGraphicFramePr>
        <p:xfrm>
          <a:off x="180000" y="972000"/>
          <a:ext cx="8710863" cy="5102352"/>
        </p:xfrm>
        <a:graphic>
          <a:graphicData uri="http://schemas.openxmlformats.org/drawingml/2006/table">
            <a:tbl>
              <a:tblPr firstRow="1" firstCol="1" bandRow="1"/>
              <a:tblGrid>
                <a:gridCol w="2033811">
                  <a:extLst>
                    <a:ext uri="{9D8B030D-6E8A-4147-A177-3AD203B41FA5}">
                      <a16:colId xmlns:a16="http://schemas.microsoft.com/office/drawing/2014/main" val="3546378647"/>
                    </a:ext>
                  </a:extLst>
                </a:gridCol>
                <a:gridCol w="6677052">
                  <a:extLst>
                    <a:ext uri="{9D8B030D-6E8A-4147-A177-3AD203B41FA5}">
                      <a16:colId xmlns:a16="http://schemas.microsoft.com/office/drawing/2014/main" val="1260698703"/>
                    </a:ext>
                  </a:extLst>
                </a:gridCol>
              </a:tblGrid>
              <a:tr h="0">
                <a:tc>
                  <a:txBody>
                    <a:bodyPr/>
                    <a:lstStyle/>
                    <a:p>
                      <a:pPr algn="ctr">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項目</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想定</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092945"/>
                  </a:ext>
                </a:extLst>
              </a:tr>
              <a:tr h="0">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ユーザ企業の準備</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経営上のニーズや解決すべき課題（プロジェクトの目的）、開発対象プロダクトのビジョンが明確</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52139"/>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ユーザ企業の知識</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アジャイル開発及びスクラムに関する基礎的な理解あり</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512656"/>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契約</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単一の準委任契約</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014581"/>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開発手法</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スクラム</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548962"/>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開発体制</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単一のスクラムチームであり、プロダクトオーナーはユーザ企業が、スクラムマスターはベンダ企業がそれぞれ選任</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343713"/>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開発チーム</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ベンダ企業のみ、又はベンダ企業とユーザ企業の混成</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572291"/>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開発規模</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en-US" sz="1800" kern="100" dirty="0">
                          <a:solidFill>
                            <a:srgbClr val="000000"/>
                          </a:solidFill>
                          <a:effectLst/>
                          <a:latin typeface="+mn-ea"/>
                          <a:ea typeface="+mn-ea"/>
                          <a:cs typeface="Times New Roman" panose="02020603050405020304" pitchFamily="18" charset="0"/>
                        </a:rPr>
                        <a:t>1</a:t>
                      </a:r>
                      <a:r>
                        <a:rPr lang="ja-JP" sz="1800" kern="100" dirty="0">
                          <a:solidFill>
                            <a:srgbClr val="000000"/>
                          </a:solidFill>
                          <a:effectLst/>
                          <a:latin typeface="+mn-ea"/>
                          <a:ea typeface="+mn-ea"/>
                          <a:cs typeface="Times New Roman" panose="02020603050405020304" pitchFamily="18" charset="0"/>
                        </a:rPr>
                        <a:t>つのスクラムチームで開発できるような、比較的小規模なもの</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158311"/>
                  </a:ext>
                </a:extLst>
              </a:tr>
              <a:tr h="0">
                <a:tc>
                  <a:txBody>
                    <a:bodyPr/>
                    <a:lstStyle/>
                    <a:p>
                      <a:pPr algn="just">
                        <a:lnSpc>
                          <a:spcPct val="120000"/>
                        </a:lnSpc>
                        <a:spcBef>
                          <a:spcPts val="300"/>
                        </a:spcBef>
                        <a:spcAft>
                          <a:spcPts val="0"/>
                        </a:spcAft>
                      </a:pPr>
                      <a:r>
                        <a:rPr lang="ja-JP" sz="1800" u="sng" kern="100">
                          <a:solidFill>
                            <a:srgbClr val="000000"/>
                          </a:solidFill>
                          <a:effectLst/>
                          <a:latin typeface="+mn-ea"/>
                          <a:ea typeface="+mn-ea"/>
                          <a:cs typeface="Times New Roman" panose="02020603050405020304" pitchFamily="18" charset="0"/>
                        </a:rPr>
                        <a:t>開発の進め方</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「アジャイル開発の進め方」</a:t>
                      </a:r>
                      <a:r>
                        <a:rPr lang="ja-JP" altLang="en-US" sz="1800" kern="100" dirty="0">
                          <a:solidFill>
                            <a:srgbClr val="000000"/>
                          </a:solidFill>
                          <a:effectLst/>
                          <a:latin typeface="+mn-ea"/>
                          <a:ea typeface="+mn-ea"/>
                          <a:cs typeface="Times New Roman" panose="02020603050405020304" pitchFamily="18" charset="0"/>
                        </a:rPr>
                        <a:t>* </a:t>
                      </a:r>
                      <a:r>
                        <a:rPr lang="ja-JP" sz="1800" kern="100" dirty="0">
                          <a:solidFill>
                            <a:srgbClr val="000000"/>
                          </a:solidFill>
                          <a:effectLst/>
                          <a:latin typeface="+mn-ea"/>
                          <a:ea typeface="+mn-ea"/>
                          <a:cs typeface="Times New Roman" panose="02020603050405020304" pitchFamily="18" charset="0"/>
                        </a:rPr>
                        <a:t>をベースとした「アジャイル開発進め方</a:t>
                      </a:r>
                      <a:r>
                        <a:rPr lang="ja-JP" altLang="en-US" sz="1800" kern="100" dirty="0">
                          <a:solidFill>
                            <a:srgbClr val="000000"/>
                          </a:solidFill>
                          <a:effectLst/>
                          <a:latin typeface="+mn-ea"/>
                          <a:ea typeface="+mn-ea"/>
                          <a:cs typeface="Times New Roman" panose="02020603050405020304" pitchFamily="18" charset="0"/>
                        </a:rPr>
                        <a:t>の</a:t>
                      </a:r>
                      <a:r>
                        <a:rPr lang="ja-JP" sz="1800" kern="100" dirty="0">
                          <a:solidFill>
                            <a:srgbClr val="000000"/>
                          </a:solidFill>
                          <a:effectLst/>
                          <a:latin typeface="+mn-ea"/>
                          <a:ea typeface="+mn-ea"/>
                          <a:cs typeface="Times New Roman" panose="02020603050405020304" pitchFamily="18" charset="0"/>
                        </a:rPr>
                        <a:t>指針」による</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644765"/>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開発プロセス</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初期開発～運用時の開発。開発に入る前にプロダクトオーナーと開発チームの間で協議を行い、初期バックログを作成</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407047"/>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開発期間</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有期（必要に応じて延長）</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426056"/>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システム稼働環境</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特に限定しない</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298456"/>
                  </a:ext>
                </a:extLst>
              </a:tr>
            </a:tbl>
          </a:graphicData>
        </a:graphic>
      </p:graphicFrame>
      <p:sp>
        <p:nvSpPr>
          <p:cNvPr id="11" name="Rectangle 4">
            <a:extLst>
              <a:ext uri="{FF2B5EF4-FFF2-40B4-BE49-F238E27FC236}">
                <a16:creationId xmlns:a16="http://schemas.microsoft.com/office/drawing/2014/main" id="{F91353CF-FE6F-4FC1-A70E-34EAB529D2A2}"/>
              </a:ext>
            </a:extLst>
          </p:cNvPr>
          <p:cNvSpPr>
            <a:spLocks noChangeArrowheads="1"/>
          </p:cNvSpPr>
          <p:nvPr/>
        </p:nvSpPr>
        <p:spPr bwMode="auto">
          <a:xfrm>
            <a:off x="1836738" y="2660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C8716BDA-6D9D-42A3-81E4-8E65E8433C44}"/>
              </a:ext>
            </a:extLst>
          </p:cNvPr>
          <p:cNvSpPr>
            <a:spLocks noChangeArrowheads="1"/>
          </p:cNvSpPr>
          <p:nvPr/>
        </p:nvSpPr>
        <p:spPr bwMode="auto">
          <a:xfrm>
            <a:off x="180000" y="6300000"/>
            <a:ext cx="8099063" cy="2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lvl1pPr indent="127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r>
              <a:rPr lang="ja-JP" altLang="en-US" sz="1200" dirty="0">
                <a:latin typeface="+mn-ea"/>
                <a:cs typeface="Times New Roman" panose="02020603050405020304" pitchFamily="18" charset="0"/>
              </a:rPr>
              <a:t>* </a:t>
            </a:r>
            <a:r>
              <a:rPr kumimoji="0" lang="ja-JP" altLang="en-US" sz="1200" b="0" i="0" u="none" strike="noStrike" cap="none" normalizeH="0" baseline="0" dirty="0">
                <a:ln>
                  <a:noFill/>
                </a:ln>
                <a:effectLst/>
                <a:latin typeface="+mn-ea"/>
                <a:cs typeface="Times New Roman" panose="02020603050405020304" pitchFamily="18" charset="0"/>
              </a:rPr>
              <a:t>「アジャイル開発の進め方」     </a:t>
            </a:r>
            <a:r>
              <a:rPr kumimoji="0" lang="en-US" altLang="ja-JP" sz="1200" b="0" i="1" u="none" strike="noStrike" cap="none" normalizeH="0" baseline="0" dirty="0">
                <a:ln>
                  <a:noFill/>
                </a:ln>
                <a:effectLst/>
                <a:latin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https://www.ipa.go.jp/jinzai/itss/itssplus.html#section1-4</a:t>
            </a:r>
            <a:endParaRPr kumimoji="0" lang="en-US" altLang="ja-JP" sz="2800" b="0" i="1" u="none" strike="noStrike" cap="none" normalizeH="0" baseline="0" dirty="0">
              <a:ln>
                <a:noFill/>
              </a:ln>
              <a:effectLst/>
              <a:latin typeface="+mn-lt"/>
            </a:endParaRPr>
          </a:p>
        </p:txBody>
      </p:sp>
    </p:spTree>
    <p:extLst>
      <p:ext uri="{BB962C8B-B14F-4D97-AF65-F5344CB8AC3E}">
        <p14:creationId xmlns:p14="http://schemas.microsoft.com/office/powerpoint/2010/main" val="3598306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タイトル 1"/>
          <p:cNvSpPr>
            <a:spLocks noGrp="1"/>
          </p:cNvSpPr>
          <p:nvPr>
            <p:ph type="title"/>
          </p:nvPr>
        </p:nvSpPr>
        <p:spPr>
          <a:xfrm>
            <a:off x="360000" y="215631"/>
            <a:ext cx="7560000" cy="540740"/>
          </a:xfrm>
        </p:spPr>
        <p:txBody>
          <a:bodyPr vert="horz" wrap="square" lIns="84406" tIns="42203" rIns="84406" bIns="42203" rtlCol="0" anchor="ctr">
            <a:spAutoFit/>
          </a:bodyPr>
          <a:lstStyle/>
          <a:p>
            <a:r>
              <a:rPr lang="ja-JP" altLang="en-US" sz="2000" dirty="0">
                <a:solidFill>
                  <a:schemeClr val="bg1">
                    <a:lumMod val="50000"/>
                  </a:schemeClr>
                </a:solidFill>
              </a:rPr>
              <a:t>モデル契約で </a:t>
            </a:r>
            <a:r>
              <a:rPr lang="ja-JP" altLang="en-US" dirty="0">
                <a:solidFill>
                  <a:srgbClr val="000000"/>
                </a:solidFill>
              </a:rPr>
              <a:t>想定する開発の対象範囲</a:t>
            </a:r>
            <a:endParaRPr lang="en-US" altLang="ja-JP" kern="1200" dirty="0"/>
          </a:p>
        </p:txBody>
      </p:sp>
      <p:grpSp>
        <p:nvGrpSpPr>
          <p:cNvPr id="15" name="グループ化 14">
            <a:extLst>
              <a:ext uri="{FF2B5EF4-FFF2-40B4-BE49-F238E27FC236}">
                <a16:creationId xmlns:a16="http://schemas.microsoft.com/office/drawing/2014/main" id="{73CEE634-FB7C-4F09-9002-6A0037122C02}"/>
              </a:ext>
            </a:extLst>
          </p:cNvPr>
          <p:cNvGrpSpPr/>
          <p:nvPr/>
        </p:nvGrpSpPr>
        <p:grpSpPr>
          <a:xfrm>
            <a:off x="1290145" y="2205482"/>
            <a:ext cx="7195209" cy="1661546"/>
            <a:chOff x="1589024" y="2508062"/>
            <a:chExt cx="7794810" cy="1800008"/>
          </a:xfrm>
        </p:grpSpPr>
        <p:sp>
          <p:nvSpPr>
            <p:cNvPr id="47" name="Text Box 64"/>
            <p:cNvSpPr txBox="1">
              <a:spLocks noChangeArrowheads="1"/>
            </p:cNvSpPr>
            <p:nvPr/>
          </p:nvSpPr>
          <p:spPr bwMode="auto">
            <a:xfrm>
              <a:off x="3952812" y="3738986"/>
              <a:ext cx="966788" cy="261599"/>
            </a:xfrm>
            <a:prstGeom prst="rect">
              <a:avLst/>
            </a:prstGeom>
            <a:noFill/>
            <a:ln w="9525">
              <a:noFill/>
              <a:miter lim="800000"/>
              <a:headEnd/>
              <a:tailEnd/>
            </a:ln>
          </p:spPr>
          <p:txBody>
            <a:bodyPr>
              <a:spAutoFit/>
            </a:bodyPr>
            <a:lstStyle/>
            <a:p>
              <a:pPr defTabSz="844083">
                <a:spcBef>
                  <a:spcPct val="50000"/>
                </a:spcBef>
              </a:pPr>
              <a:endParaRPr kumimoji="1" lang="ja-JP" altLang="ja-JP" sz="969">
                <a:solidFill>
                  <a:srgbClr val="000000"/>
                </a:solidFill>
                <a:latin typeface="Meiryo UI" panose="020B0604030504040204" pitchFamily="50" charset="-128"/>
                <a:ea typeface="Meiryo UI" panose="020B0604030504040204" pitchFamily="50" charset="-128"/>
              </a:endParaRPr>
            </a:p>
          </p:txBody>
        </p:sp>
        <p:sp>
          <p:nvSpPr>
            <p:cNvPr id="48" name="AutoShape 48"/>
            <p:cNvSpPr>
              <a:spLocks noChangeArrowheads="1"/>
            </p:cNvSpPr>
            <p:nvPr/>
          </p:nvSpPr>
          <p:spPr bwMode="auto">
            <a:xfrm>
              <a:off x="1589024" y="2988709"/>
              <a:ext cx="1125538" cy="788378"/>
            </a:xfrm>
            <a:prstGeom prst="homePlate">
              <a:avLst>
                <a:gd name="adj" fmla="val 17461"/>
              </a:avLst>
            </a:prstGeom>
            <a:solidFill>
              <a:srgbClr val="CCECFF"/>
            </a:solidFill>
            <a:ln w="9525">
              <a:solidFill>
                <a:schemeClr val="tx1"/>
              </a:solidFill>
              <a:miter lim="800000"/>
              <a:headEnd/>
              <a:tailEnd/>
            </a:ln>
          </p:spPr>
          <p:txBody>
            <a:bodyPr wrap="none" tIns="30675" anchor="ctr"/>
            <a:lstStyle/>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プロジェクト</a:t>
              </a:r>
            </a:p>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立上げ</a:t>
              </a:r>
            </a:p>
          </p:txBody>
        </p:sp>
        <p:sp>
          <p:nvSpPr>
            <p:cNvPr id="49" name="AutoShape 52"/>
            <p:cNvSpPr>
              <a:spLocks noChangeArrowheads="1"/>
            </p:cNvSpPr>
            <p:nvPr/>
          </p:nvSpPr>
          <p:spPr bwMode="auto">
            <a:xfrm>
              <a:off x="6102287" y="2508062"/>
              <a:ext cx="3281547" cy="285750"/>
            </a:xfrm>
            <a:prstGeom prst="homePlate">
              <a:avLst>
                <a:gd name="adj" fmla="val 123383"/>
              </a:avLst>
            </a:prstGeom>
            <a:solidFill>
              <a:schemeClr val="bg1"/>
            </a:solidFill>
            <a:ln w="9525">
              <a:solidFill>
                <a:schemeClr val="tx1"/>
              </a:solidFill>
              <a:miter lim="800000"/>
              <a:headEnd/>
              <a:tailEnd/>
            </a:ln>
          </p:spPr>
          <p:txBody>
            <a:bodyPr tIns="30675" anchor="ctr"/>
            <a:lstStyle/>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運用＆開発</a:t>
              </a:r>
            </a:p>
          </p:txBody>
        </p:sp>
        <p:grpSp>
          <p:nvGrpSpPr>
            <p:cNvPr id="3" name="Group 52"/>
            <p:cNvGrpSpPr>
              <a:grpSpLocks/>
            </p:cNvGrpSpPr>
            <p:nvPr/>
          </p:nvGrpSpPr>
          <p:grpSpPr bwMode="auto">
            <a:xfrm>
              <a:off x="4059174" y="2988709"/>
              <a:ext cx="792163" cy="863112"/>
              <a:chOff x="2777" y="754"/>
              <a:chExt cx="657" cy="544"/>
            </a:xfrm>
          </p:grpSpPr>
          <p:sp>
            <p:nvSpPr>
              <p:cNvPr id="76" name="AutoShape 61"/>
              <p:cNvSpPr>
                <a:spLocks noChangeArrowheads="1"/>
              </p:cNvSpPr>
              <p:nvPr/>
            </p:nvSpPr>
            <p:spPr bwMode="auto">
              <a:xfrm>
                <a:off x="2777" y="1154"/>
                <a:ext cx="607" cy="144"/>
              </a:xfrm>
              <a:prstGeom prst="flowChartProcess">
                <a:avLst/>
              </a:prstGeom>
              <a:solidFill>
                <a:srgbClr val="00CCFF"/>
              </a:solidFill>
              <a:ln w="9525">
                <a:solidFill>
                  <a:schemeClr val="tx1"/>
                </a:solidFill>
                <a:miter lim="800000"/>
                <a:headEnd/>
                <a:tailEnd/>
              </a:ln>
            </p:spPr>
            <p:txBody>
              <a:bodyPr wrap="none" anchor="ct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第</a:t>
                </a:r>
                <a:r>
                  <a:rPr kumimoji="1" lang="en-US" altLang="ja-JP" sz="1108">
                    <a:solidFill>
                      <a:srgbClr val="000000"/>
                    </a:solidFill>
                    <a:latin typeface="Meiryo UI" panose="020B0604030504040204" pitchFamily="50" charset="-128"/>
                    <a:ea typeface="Meiryo UI" panose="020B0604030504040204" pitchFamily="50" charset="-128"/>
                  </a:rPr>
                  <a:t>1</a:t>
                </a:r>
                <a:r>
                  <a:rPr kumimoji="1" lang="ja-JP" altLang="en-US" sz="1108">
                    <a:solidFill>
                      <a:srgbClr val="000000"/>
                    </a:solidFill>
                    <a:latin typeface="Meiryo UI" panose="020B0604030504040204" pitchFamily="50" charset="-128"/>
                    <a:ea typeface="Meiryo UI" panose="020B0604030504040204" pitchFamily="50" charset="-128"/>
                  </a:rPr>
                  <a:t>反復</a:t>
                </a:r>
              </a:p>
            </p:txBody>
          </p:sp>
          <p:sp>
            <p:nvSpPr>
              <p:cNvPr id="77" name="AutoShape 65"/>
              <p:cNvSpPr>
                <a:spLocks noChangeArrowheads="1"/>
              </p:cNvSpPr>
              <p:nvPr/>
            </p:nvSpPr>
            <p:spPr bwMode="auto">
              <a:xfrm>
                <a:off x="3181"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テスト</a:t>
                </a:r>
              </a:p>
            </p:txBody>
          </p:sp>
          <p:sp>
            <p:nvSpPr>
              <p:cNvPr id="78" name="AutoShape 66"/>
              <p:cNvSpPr>
                <a:spLocks noChangeArrowheads="1"/>
              </p:cNvSpPr>
              <p:nvPr/>
            </p:nvSpPr>
            <p:spPr bwMode="auto">
              <a:xfrm>
                <a:off x="2980" y="754"/>
                <a:ext cx="252"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開発</a:t>
                </a:r>
              </a:p>
            </p:txBody>
          </p:sp>
          <p:sp>
            <p:nvSpPr>
              <p:cNvPr id="79" name="AutoShape 67"/>
              <p:cNvSpPr>
                <a:spLocks noChangeArrowheads="1"/>
              </p:cNvSpPr>
              <p:nvPr/>
            </p:nvSpPr>
            <p:spPr bwMode="auto">
              <a:xfrm>
                <a:off x="2777"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dirty="0">
                    <a:solidFill>
                      <a:srgbClr val="000000"/>
                    </a:solidFill>
                    <a:latin typeface="メイリオ" panose="020B0604030504040204" pitchFamily="50" charset="-128"/>
                    <a:ea typeface="メイリオ" panose="020B0604030504040204" pitchFamily="50" charset="-128"/>
                  </a:rPr>
                  <a:t>要求</a:t>
                </a:r>
              </a:p>
            </p:txBody>
          </p:sp>
        </p:grpSp>
        <p:grpSp>
          <p:nvGrpSpPr>
            <p:cNvPr id="4" name="Group 52"/>
            <p:cNvGrpSpPr>
              <a:grpSpLocks/>
            </p:cNvGrpSpPr>
            <p:nvPr/>
          </p:nvGrpSpPr>
          <p:grpSpPr bwMode="auto">
            <a:xfrm>
              <a:off x="5211699" y="2988709"/>
              <a:ext cx="792163" cy="863112"/>
              <a:chOff x="2777" y="754"/>
              <a:chExt cx="657" cy="544"/>
            </a:xfrm>
          </p:grpSpPr>
          <p:sp>
            <p:nvSpPr>
              <p:cNvPr id="72" name="AutoShape 61"/>
              <p:cNvSpPr>
                <a:spLocks noChangeArrowheads="1"/>
              </p:cNvSpPr>
              <p:nvPr/>
            </p:nvSpPr>
            <p:spPr bwMode="auto">
              <a:xfrm>
                <a:off x="2777" y="1154"/>
                <a:ext cx="607" cy="144"/>
              </a:xfrm>
              <a:prstGeom prst="flowChartProcess">
                <a:avLst/>
              </a:prstGeom>
              <a:solidFill>
                <a:srgbClr val="00CCFF"/>
              </a:solidFill>
              <a:ln w="9525">
                <a:solidFill>
                  <a:schemeClr val="tx1"/>
                </a:solidFill>
                <a:miter lim="800000"/>
                <a:headEnd/>
                <a:tailEnd/>
              </a:ln>
            </p:spPr>
            <p:txBody>
              <a:bodyPr wrap="none" anchor="ct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第</a:t>
                </a:r>
                <a:r>
                  <a:rPr kumimoji="1" lang="en-US" altLang="ja-JP" sz="1108">
                    <a:solidFill>
                      <a:srgbClr val="000000"/>
                    </a:solidFill>
                    <a:latin typeface="Meiryo UI" panose="020B0604030504040204" pitchFamily="50" charset="-128"/>
                    <a:ea typeface="Meiryo UI" panose="020B0604030504040204" pitchFamily="50" charset="-128"/>
                  </a:rPr>
                  <a:t>n</a:t>
                </a:r>
                <a:r>
                  <a:rPr kumimoji="1" lang="ja-JP" altLang="en-US" sz="1108">
                    <a:solidFill>
                      <a:srgbClr val="000000"/>
                    </a:solidFill>
                    <a:latin typeface="Meiryo UI" panose="020B0604030504040204" pitchFamily="50" charset="-128"/>
                    <a:ea typeface="Meiryo UI" panose="020B0604030504040204" pitchFamily="50" charset="-128"/>
                  </a:rPr>
                  <a:t>反復</a:t>
                </a:r>
              </a:p>
            </p:txBody>
          </p:sp>
          <p:sp>
            <p:nvSpPr>
              <p:cNvPr id="73" name="AutoShape 65"/>
              <p:cNvSpPr>
                <a:spLocks noChangeArrowheads="1"/>
              </p:cNvSpPr>
              <p:nvPr/>
            </p:nvSpPr>
            <p:spPr bwMode="auto">
              <a:xfrm>
                <a:off x="3181"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テスト</a:t>
                </a:r>
              </a:p>
            </p:txBody>
          </p:sp>
          <p:sp>
            <p:nvSpPr>
              <p:cNvPr id="74" name="AutoShape 66"/>
              <p:cNvSpPr>
                <a:spLocks noChangeArrowheads="1"/>
              </p:cNvSpPr>
              <p:nvPr/>
            </p:nvSpPr>
            <p:spPr bwMode="auto">
              <a:xfrm>
                <a:off x="2980" y="754"/>
                <a:ext cx="252"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開発</a:t>
                </a:r>
              </a:p>
            </p:txBody>
          </p:sp>
          <p:sp>
            <p:nvSpPr>
              <p:cNvPr id="75" name="AutoShape 67"/>
              <p:cNvSpPr>
                <a:spLocks noChangeArrowheads="1"/>
              </p:cNvSpPr>
              <p:nvPr/>
            </p:nvSpPr>
            <p:spPr bwMode="auto">
              <a:xfrm>
                <a:off x="2777"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要求</a:t>
                </a:r>
              </a:p>
            </p:txBody>
          </p:sp>
        </p:grpSp>
        <p:sp>
          <p:nvSpPr>
            <p:cNvPr id="53" name="テキスト ボックス 64"/>
            <p:cNvSpPr txBox="1">
              <a:spLocks noChangeArrowheads="1"/>
            </p:cNvSpPr>
            <p:nvPr/>
          </p:nvSpPr>
          <p:spPr bwMode="auto">
            <a:xfrm>
              <a:off x="4797362" y="3253943"/>
              <a:ext cx="487364" cy="284731"/>
            </a:xfrm>
            <a:prstGeom prst="rect">
              <a:avLst/>
            </a:prstGeom>
            <a:noFill/>
            <a:ln w="9525">
              <a:noFill/>
              <a:miter lim="800000"/>
              <a:headEnd/>
              <a:tailEnd/>
            </a:ln>
          </p:spPr>
          <p:txBody>
            <a:bodyPr>
              <a:spAutoFit/>
            </a:bodyP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a:t>
              </a:r>
            </a:p>
          </p:txBody>
        </p:sp>
        <p:sp>
          <p:nvSpPr>
            <p:cNvPr id="54" name="正方形/長方形 65"/>
            <p:cNvSpPr/>
            <p:nvPr/>
          </p:nvSpPr>
          <p:spPr bwMode="auto">
            <a:xfrm>
              <a:off x="3987737" y="2921301"/>
              <a:ext cx="2089150" cy="997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44083">
                <a:defRPr/>
              </a:pPr>
              <a:endParaRPr kumimoji="1" lang="ja-JP" altLang="en-US" sz="2585">
                <a:solidFill>
                  <a:srgbClr val="FFFFFF"/>
                </a:solidFill>
                <a:latin typeface="Meiryo UI" panose="020B0604030504040204" pitchFamily="50" charset="-128"/>
                <a:ea typeface="Meiryo UI" panose="020B0604030504040204" pitchFamily="50" charset="-128"/>
              </a:endParaRPr>
            </a:p>
          </p:txBody>
        </p:sp>
        <p:sp>
          <p:nvSpPr>
            <p:cNvPr id="55" name="テキスト ボックス 66"/>
            <p:cNvSpPr txBox="1">
              <a:spLocks noChangeArrowheads="1"/>
            </p:cNvSpPr>
            <p:nvPr/>
          </p:nvSpPr>
          <p:spPr bwMode="auto">
            <a:xfrm>
              <a:off x="4679887" y="3930952"/>
              <a:ext cx="1212485" cy="377118"/>
            </a:xfrm>
            <a:prstGeom prst="rect">
              <a:avLst/>
            </a:prstGeom>
            <a:noFill/>
            <a:ln w="9525">
              <a:noFill/>
              <a:miter lim="800000"/>
              <a:headEnd/>
              <a:tailEnd/>
            </a:ln>
          </p:spPr>
          <p:txBody>
            <a:bodyPr wrap="none">
              <a:spAutoFit/>
            </a:bodyPr>
            <a:lstStyle/>
            <a:p>
              <a:pPr defTabSz="844083"/>
              <a:r>
                <a:rPr kumimoji="1" lang="ja-JP" altLang="en-US" sz="1662">
                  <a:solidFill>
                    <a:srgbClr val="000000"/>
                  </a:solidFill>
                  <a:latin typeface="Meiryo UI" panose="020B0604030504040204" pitchFamily="50" charset="-128"/>
                  <a:ea typeface="Meiryo UI" panose="020B0604030504040204" pitchFamily="50" charset="-128"/>
                </a:rPr>
                <a:t>第</a:t>
              </a:r>
              <a:r>
                <a:rPr kumimoji="1" lang="en-US" altLang="ja-JP" sz="1662">
                  <a:solidFill>
                    <a:srgbClr val="000000"/>
                  </a:solidFill>
                  <a:latin typeface="Meiryo UI" panose="020B0604030504040204" pitchFamily="50" charset="-128"/>
                  <a:ea typeface="Meiryo UI" panose="020B0604030504040204" pitchFamily="50" charset="-128"/>
                </a:rPr>
                <a:t>1</a:t>
              </a:r>
              <a:r>
                <a:rPr kumimoji="1" lang="ja-JP" altLang="en-US" sz="1662">
                  <a:solidFill>
                    <a:srgbClr val="000000"/>
                  </a:solidFill>
                  <a:latin typeface="Meiryo UI" panose="020B0604030504040204" pitchFamily="50" charset="-128"/>
                  <a:ea typeface="Meiryo UI" panose="020B0604030504040204" pitchFamily="50" charset="-128"/>
                </a:rPr>
                <a:t>リリース</a:t>
              </a:r>
            </a:p>
          </p:txBody>
        </p:sp>
        <p:sp>
          <p:nvSpPr>
            <p:cNvPr id="56" name="Text Box 75"/>
            <p:cNvSpPr txBox="1">
              <a:spLocks noChangeArrowheads="1"/>
            </p:cNvSpPr>
            <p:nvPr/>
          </p:nvSpPr>
          <p:spPr bwMode="auto">
            <a:xfrm>
              <a:off x="6168962" y="3237825"/>
              <a:ext cx="470962" cy="315434"/>
            </a:xfrm>
            <a:prstGeom prst="rect">
              <a:avLst/>
            </a:prstGeom>
            <a:noFill/>
            <a:ln w="9525">
              <a:noFill/>
              <a:miter lim="800000"/>
              <a:headEnd/>
              <a:tailEnd/>
            </a:ln>
          </p:spPr>
          <p:txBody>
            <a:bodyPr wrap="none">
              <a:spAutoFit/>
            </a:bodyPr>
            <a:lstStyle/>
            <a:p>
              <a:pPr defTabSz="844083"/>
              <a:r>
                <a:rPr kumimoji="1" lang="ja-JP" altLang="en-US" sz="1292" dirty="0">
                  <a:solidFill>
                    <a:srgbClr val="000000"/>
                  </a:solidFill>
                  <a:latin typeface="Meiryo UI" panose="020B0604030504040204" pitchFamily="50" charset="-128"/>
                  <a:ea typeface="Meiryo UI" panose="020B0604030504040204" pitchFamily="50" charset="-128"/>
                </a:rPr>
                <a:t>・・・</a:t>
              </a:r>
            </a:p>
          </p:txBody>
        </p:sp>
        <p:grpSp>
          <p:nvGrpSpPr>
            <p:cNvPr id="5" name="Group 52"/>
            <p:cNvGrpSpPr>
              <a:grpSpLocks/>
            </p:cNvGrpSpPr>
            <p:nvPr/>
          </p:nvGrpSpPr>
          <p:grpSpPr bwMode="auto">
            <a:xfrm>
              <a:off x="6632512" y="2988709"/>
              <a:ext cx="793750" cy="863112"/>
              <a:chOff x="2777" y="754"/>
              <a:chExt cx="657" cy="544"/>
            </a:xfrm>
          </p:grpSpPr>
          <p:sp>
            <p:nvSpPr>
              <p:cNvPr id="68" name="AutoShape 61"/>
              <p:cNvSpPr>
                <a:spLocks noChangeArrowheads="1"/>
              </p:cNvSpPr>
              <p:nvPr/>
            </p:nvSpPr>
            <p:spPr bwMode="auto">
              <a:xfrm>
                <a:off x="2777" y="1154"/>
                <a:ext cx="607" cy="144"/>
              </a:xfrm>
              <a:prstGeom prst="flowChartProcess">
                <a:avLst/>
              </a:prstGeom>
              <a:solidFill>
                <a:srgbClr val="00CCFF"/>
              </a:solidFill>
              <a:ln w="9525">
                <a:solidFill>
                  <a:schemeClr val="tx1"/>
                </a:solidFill>
                <a:miter lim="800000"/>
                <a:headEnd/>
                <a:tailEnd/>
              </a:ln>
            </p:spPr>
            <p:txBody>
              <a:bodyPr wrap="none" anchor="ct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第</a:t>
                </a:r>
                <a:r>
                  <a:rPr kumimoji="1" lang="en-US" altLang="ja-JP" sz="1108">
                    <a:solidFill>
                      <a:srgbClr val="000000"/>
                    </a:solidFill>
                    <a:latin typeface="Meiryo UI" panose="020B0604030504040204" pitchFamily="50" charset="-128"/>
                    <a:ea typeface="Meiryo UI" panose="020B0604030504040204" pitchFamily="50" charset="-128"/>
                  </a:rPr>
                  <a:t>1</a:t>
                </a:r>
                <a:r>
                  <a:rPr kumimoji="1" lang="ja-JP" altLang="en-US" sz="1108">
                    <a:solidFill>
                      <a:srgbClr val="000000"/>
                    </a:solidFill>
                    <a:latin typeface="Meiryo UI" panose="020B0604030504040204" pitchFamily="50" charset="-128"/>
                    <a:ea typeface="Meiryo UI" panose="020B0604030504040204" pitchFamily="50" charset="-128"/>
                  </a:rPr>
                  <a:t>反復</a:t>
                </a:r>
              </a:p>
            </p:txBody>
          </p:sp>
          <p:sp>
            <p:nvSpPr>
              <p:cNvPr id="69" name="AutoShape 65"/>
              <p:cNvSpPr>
                <a:spLocks noChangeArrowheads="1"/>
              </p:cNvSpPr>
              <p:nvPr/>
            </p:nvSpPr>
            <p:spPr bwMode="auto">
              <a:xfrm>
                <a:off x="3181"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テスト</a:t>
                </a:r>
              </a:p>
            </p:txBody>
          </p:sp>
          <p:sp>
            <p:nvSpPr>
              <p:cNvPr id="70" name="AutoShape 66"/>
              <p:cNvSpPr>
                <a:spLocks noChangeArrowheads="1"/>
              </p:cNvSpPr>
              <p:nvPr/>
            </p:nvSpPr>
            <p:spPr bwMode="auto">
              <a:xfrm>
                <a:off x="2980" y="754"/>
                <a:ext cx="252"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開発</a:t>
                </a:r>
              </a:p>
            </p:txBody>
          </p:sp>
          <p:sp>
            <p:nvSpPr>
              <p:cNvPr id="71" name="AutoShape 67"/>
              <p:cNvSpPr>
                <a:spLocks noChangeArrowheads="1"/>
              </p:cNvSpPr>
              <p:nvPr/>
            </p:nvSpPr>
            <p:spPr bwMode="auto">
              <a:xfrm>
                <a:off x="2777"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要求</a:t>
                </a:r>
              </a:p>
            </p:txBody>
          </p:sp>
        </p:grpSp>
        <p:grpSp>
          <p:nvGrpSpPr>
            <p:cNvPr id="6" name="Group 52"/>
            <p:cNvGrpSpPr>
              <a:grpSpLocks/>
            </p:cNvGrpSpPr>
            <p:nvPr/>
          </p:nvGrpSpPr>
          <p:grpSpPr bwMode="auto">
            <a:xfrm>
              <a:off x="7877112" y="2987243"/>
              <a:ext cx="793750" cy="863112"/>
              <a:chOff x="2777" y="754"/>
              <a:chExt cx="657" cy="544"/>
            </a:xfrm>
          </p:grpSpPr>
          <p:sp>
            <p:nvSpPr>
              <p:cNvPr id="64" name="AutoShape 61"/>
              <p:cNvSpPr>
                <a:spLocks noChangeArrowheads="1"/>
              </p:cNvSpPr>
              <p:nvPr/>
            </p:nvSpPr>
            <p:spPr bwMode="auto">
              <a:xfrm>
                <a:off x="2777" y="1154"/>
                <a:ext cx="607" cy="144"/>
              </a:xfrm>
              <a:prstGeom prst="flowChartProcess">
                <a:avLst/>
              </a:prstGeom>
              <a:solidFill>
                <a:srgbClr val="00CCFF"/>
              </a:solidFill>
              <a:ln w="9525">
                <a:solidFill>
                  <a:schemeClr val="tx1"/>
                </a:solidFill>
                <a:miter lim="800000"/>
                <a:headEnd/>
                <a:tailEnd/>
              </a:ln>
            </p:spPr>
            <p:txBody>
              <a:bodyPr wrap="none" anchor="ct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第</a:t>
                </a:r>
                <a:r>
                  <a:rPr kumimoji="1" lang="en-US" altLang="ja-JP" sz="1108">
                    <a:solidFill>
                      <a:srgbClr val="000000"/>
                    </a:solidFill>
                    <a:latin typeface="Meiryo UI" panose="020B0604030504040204" pitchFamily="50" charset="-128"/>
                    <a:ea typeface="Meiryo UI" panose="020B0604030504040204" pitchFamily="50" charset="-128"/>
                  </a:rPr>
                  <a:t>n</a:t>
                </a:r>
                <a:r>
                  <a:rPr kumimoji="1" lang="ja-JP" altLang="en-US" sz="1108">
                    <a:solidFill>
                      <a:srgbClr val="000000"/>
                    </a:solidFill>
                    <a:latin typeface="Meiryo UI" panose="020B0604030504040204" pitchFamily="50" charset="-128"/>
                    <a:ea typeface="Meiryo UI" panose="020B0604030504040204" pitchFamily="50" charset="-128"/>
                  </a:rPr>
                  <a:t>反復</a:t>
                </a:r>
              </a:p>
            </p:txBody>
          </p:sp>
          <p:sp>
            <p:nvSpPr>
              <p:cNvPr id="65" name="AutoShape 65"/>
              <p:cNvSpPr>
                <a:spLocks noChangeArrowheads="1"/>
              </p:cNvSpPr>
              <p:nvPr/>
            </p:nvSpPr>
            <p:spPr bwMode="auto">
              <a:xfrm>
                <a:off x="3181"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dirty="0">
                    <a:solidFill>
                      <a:srgbClr val="000000"/>
                    </a:solidFill>
                    <a:latin typeface="メイリオ" panose="020B0604030504040204" pitchFamily="50" charset="-128"/>
                    <a:ea typeface="メイリオ" panose="020B0604030504040204" pitchFamily="50" charset="-128"/>
                  </a:rPr>
                  <a:t>テスト</a:t>
                </a:r>
              </a:p>
            </p:txBody>
          </p:sp>
          <p:sp>
            <p:nvSpPr>
              <p:cNvPr id="66" name="AutoShape 66"/>
              <p:cNvSpPr>
                <a:spLocks noChangeArrowheads="1"/>
              </p:cNvSpPr>
              <p:nvPr/>
            </p:nvSpPr>
            <p:spPr bwMode="auto">
              <a:xfrm>
                <a:off x="2980" y="754"/>
                <a:ext cx="252"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開発</a:t>
                </a:r>
              </a:p>
            </p:txBody>
          </p:sp>
          <p:sp>
            <p:nvSpPr>
              <p:cNvPr id="67" name="AutoShape 67"/>
              <p:cNvSpPr>
                <a:spLocks noChangeArrowheads="1"/>
              </p:cNvSpPr>
              <p:nvPr/>
            </p:nvSpPr>
            <p:spPr bwMode="auto">
              <a:xfrm>
                <a:off x="2777" y="754"/>
                <a:ext cx="253" cy="400"/>
              </a:xfrm>
              <a:prstGeom prst="homePlate">
                <a:avLst>
                  <a:gd name="adj" fmla="val 21727"/>
                </a:avLst>
              </a:prstGeom>
              <a:solidFill>
                <a:srgbClr val="CCECFF"/>
              </a:solidFill>
              <a:ln w="9525" algn="ctr">
                <a:solidFill>
                  <a:schemeClr val="tx1"/>
                </a:solidFill>
                <a:miter lim="800000"/>
                <a:headEnd/>
                <a:tailEnd/>
              </a:ln>
            </p:spPr>
            <p:txBody>
              <a:bodyPr vert="eaVert" wrap="none" tIns="30675" anchor="ctr"/>
              <a:lstStyle/>
              <a:p>
                <a:pPr marL="77106" indent="-77106" algn="ctr" defTabSz="844083"/>
                <a:r>
                  <a:rPr kumimoji="1" lang="ja-JP" altLang="en-US" sz="1477">
                    <a:solidFill>
                      <a:srgbClr val="000000"/>
                    </a:solidFill>
                    <a:latin typeface="メイリオ" panose="020B0604030504040204" pitchFamily="50" charset="-128"/>
                    <a:ea typeface="メイリオ" panose="020B0604030504040204" pitchFamily="50" charset="-128"/>
                  </a:rPr>
                  <a:t>要求</a:t>
                </a:r>
              </a:p>
            </p:txBody>
          </p:sp>
        </p:grpSp>
        <p:sp>
          <p:nvSpPr>
            <p:cNvPr id="59" name="テキスト ボックス 64"/>
            <p:cNvSpPr txBox="1">
              <a:spLocks noChangeArrowheads="1"/>
            </p:cNvSpPr>
            <p:nvPr/>
          </p:nvSpPr>
          <p:spPr bwMode="auto">
            <a:xfrm>
              <a:off x="7370699" y="3253943"/>
              <a:ext cx="487364" cy="284731"/>
            </a:xfrm>
            <a:prstGeom prst="rect">
              <a:avLst/>
            </a:prstGeom>
            <a:noFill/>
            <a:ln w="9525">
              <a:noFill/>
              <a:miter lim="800000"/>
              <a:headEnd/>
              <a:tailEnd/>
            </a:ln>
          </p:spPr>
          <p:txBody>
            <a:bodyPr>
              <a:spAutoFit/>
            </a:bodyPr>
            <a:lstStyle/>
            <a:p>
              <a:pPr algn="ctr" defTabSz="844083"/>
              <a:r>
                <a:rPr kumimoji="1" lang="ja-JP" altLang="en-US" sz="1108">
                  <a:solidFill>
                    <a:srgbClr val="000000"/>
                  </a:solidFill>
                  <a:latin typeface="Meiryo UI" panose="020B0604030504040204" pitchFamily="50" charset="-128"/>
                  <a:ea typeface="Meiryo UI" panose="020B0604030504040204" pitchFamily="50" charset="-128"/>
                </a:rPr>
                <a:t>・・・</a:t>
              </a:r>
            </a:p>
          </p:txBody>
        </p:sp>
        <p:sp>
          <p:nvSpPr>
            <p:cNvPr id="60" name="正方形/長方形 65"/>
            <p:cNvSpPr/>
            <p:nvPr/>
          </p:nvSpPr>
          <p:spPr bwMode="auto">
            <a:xfrm>
              <a:off x="6561074" y="2921301"/>
              <a:ext cx="2251075" cy="997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44083">
                <a:defRPr/>
              </a:pPr>
              <a:endParaRPr kumimoji="1" lang="ja-JP" altLang="en-US" sz="2585">
                <a:solidFill>
                  <a:srgbClr val="FFFFFF"/>
                </a:solidFill>
                <a:latin typeface="Meiryo UI" panose="020B0604030504040204" pitchFamily="50" charset="-128"/>
                <a:ea typeface="Meiryo UI" panose="020B0604030504040204" pitchFamily="50" charset="-128"/>
              </a:endParaRPr>
            </a:p>
          </p:txBody>
        </p:sp>
        <p:sp>
          <p:nvSpPr>
            <p:cNvPr id="61" name="テキスト ボックス 66"/>
            <p:cNvSpPr txBox="1">
              <a:spLocks noChangeArrowheads="1"/>
            </p:cNvSpPr>
            <p:nvPr/>
          </p:nvSpPr>
          <p:spPr bwMode="auto">
            <a:xfrm>
              <a:off x="7235762" y="3930952"/>
              <a:ext cx="1210749" cy="377118"/>
            </a:xfrm>
            <a:prstGeom prst="rect">
              <a:avLst/>
            </a:prstGeom>
            <a:noFill/>
            <a:ln w="9525">
              <a:noFill/>
              <a:miter lim="800000"/>
              <a:headEnd/>
              <a:tailEnd/>
            </a:ln>
          </p:spPr>
          <p:txBody>
            <a:bodyPr wrap="none">
              <a:spAutoFit/>
            </a:bodyPr>
            <a:lstStyle/>
            <a:p>
              <a:pPr defTabSz="844083"/>
              <a:r>
                <a:rPr kumimoji="1" lang="ja-JP" altLang="en-US" sz="1662">
                  <a:solidFill>
                    <a:srgbClr val="000000"/>
                  </a:solidFill>
                  <a:latin typeface="Meiryo UI" panose="020B0604030504040204" pitchFamily="50" charset="-128"/>
                  <a:ea typeface="Meiryo UI" panose="020B0604030504040204" pitchFamily="50" charset="-128"/>
                </a:rPr>
                <a:t>第</a:t>
              </a:r>
              <a:r>
                <a:rPr kumimoji="1" lang="en-US" altLang="ja-JP" sz="1662">
                  <a:solidFill>
                    <a:srgbClr val="000000"/>
                  </a:solidFill>
                  <a:latin typeface="Meiryo UI" panose="020B0604030504040204" pitchFamily="50" charset="-128"/>
                  <a:ea typeface="Meiryo UI" panose="020B0604030504040204" pitchFamily="50" charset="-128"/>
                </a:rPr>
                <a:t>n</a:t>
              </a:r>
              <a:r>
                <a:rPr kumimoji="1" lang="ja-JP" altLang="en-US" sz="1662">
                  <a:solidFill>
                    <a:srgbClr val="000000"/>
                  </a:solidFill>
                  <a:latin typeface="Meiryo UI" panose="020B0604030504040204" pitchFamily="50" charset="-128"/>
                  <a:ea typeface="Meiryo UI" panose="020B0604030504040204" pitchFamily="50" charset="-128"/>
                </a:rPr>
                <a:t>リリース</a:t>
              </a:r>
              <a:endParaRPr kumimoji="1" lang="ja-JP" altLang="en-US" sz="1662" dirty="0">
                <a:solidFill>
                  <a:srgbClr val="000000"/>
                </a:solidFill>
                <a:latin typeface="Meiryo UI" panose="020B0604030504040204" pitchFamily="50" charset="-128"/>
                <a:ea typeface="Meiryo UI" panose="020B0604030504040204" pitchFamily="50" charset="-128"/>
              </a:endParaRPr>
            </a:p>
          </p:txBody>
        </p:sp>
        <p:sp>
          <p:nvSpPr>
            <p:cNvPr id="62" name="Line 65"/>
            <p:cNvSpPr>
              <a:spLocks noChangeShapeType="1"/>
            </p:cNvSpPr>
            <p:nvPr/>
          </p:nvSpPr>
          <p:spPr bwMode="auto">
            <a:xfrm flipV="1">
              <a:off x="6076887" y="2722008"/>
              <a:ext cx="1588" cy="199292"/>
            </a:xfrm>
            <a:prstGeom prst="line">
              <a:avLst/>
            </a:prstGeom>
            <a:noFill/>
            <a:ln w="38100">
              <a:solidFill>
                <a:schemeClr val="tx1"/>
              </a:solidFill>
              <a:round/>
              <a:headEnd/>
              <a:tailEnd type="triangle" w="med" len="med"/>
            </a:ln>
          </p:spPr>
          <p:txBody>
            <a:bodyPr/>
            <a:lstStyle/>
            <a:p>
              <a:pPr defTabSz="844083"/>
              <a:endParaRPr kumimoji="1" lang="ja-JP" altLang="en-US" sz="2585">
                <a:solidFill>
                  <a:srgbClr val="000000"/>
                </a:solidFill>
                <a:latin typeface="Meiryo UI" panose="020B0604030504040204" pitchFamily="50" charset="-128"/>
                <a:ea typeface="Meiryo UI" panose="020B0604030504040204" pitchFamily="50" charset="-128"/>
              </a:endParaRPr>
            </a:p>
          </p:txBody>
        </p:sp>
        <p:sp>
          <p:nvSpPr>
            <p:cNvPr id="63" name="Line 65"/>
            <p:cNvSpPr>
              <a:spLocks noChangeShapeType="1"/>
            </p:cNvSpPr>
            <p:nvPr/>
          </p:nvSpPr>
          <p:spPr bwMode="auto">
            <a:xfrm flipV="1">
              <a:off x="8812149" y="2622362"/>
              <a:ext cx="1588" cy="298939"/>
            </a:xfrm>
            <a:prstGeom prst="line">
              <a:avLst/>
            </a:prstGeom>
            <a:noFill/>
            <a:ln w="38100">
              <a:solidFill>
                <a:schemeClr val="tx1"/>
              </a:solidFill>
              <a:round/>
              <a:headEnd/>
              <a:tailEnd type="triangle" w="med" len="med"/>
            </a:ln>
          </p:spPr>
          <p:txBody>
            <a:bodyPr/>
            <a:lstStyle/>
            <a:p>
              <a:pPr defTabSz="844083"/>
              <a:endParaRPr kumimoji="1" lang="ja-JP" altLang="en-US" sz="2585">
                <a:solidFill>
                  <a:srgbClr val="000000"/>
                </a:solidFill>
                <a:latin typeface="Meiryo UI" panose="020B0604030504040204" pitchFamily="50" charset="-128"/>
                <a:ea typeface="Meiryo UI" panose="020B0604030504040204" pitchFamily="50" charset="-128"/>
              </a:endParaRPr>
            </a:p>
          </p:txBody>
        </p:sp>
      </p:grpSp>
      <p:sp>
        <p:nvSpPr>
          <p:cNvPr id="51" name="AutoShape 48">
            <a:extLst>
              <a:ext uri="{FF2B5EF4-FFF2-40B4-BE49-F238E27FC236}">
                <a16:creationId xmlns:a16="http://schemas.microsoft.com/office/drawing/2014/main" id="{A9A1C38D-38AB-417C-AC9B-A03EDAFA2827}"/>
              </a:ext>
            </a:extLst>
          </p:cNvPr>
          <p:cNvSpPr>
            <a:spLocks noChangeArrowheads="1"/>
          </p:cNvSpPr>
          <p:nvPr/>
        </p:nvSpPr>
        <p:spPr bwMode="auto">
          <a:xfrm>
            <a:off x="2390191" y="2655183"/>
            <a:ext cx="1038957" cy="727733"/>
          </a:xfrm>
          <a:prstGeom prst="homePlate">
            <a:avLst>
              <a:gd name="adj" fmla="val 17461"/>
            </a:avLst>
          </a:prstGeom>
          <a:solidFill>
            <a:srgbClr val="CCECFF"/>
          </a:solidFill>
          <a:ln w="9525">
            <a:solidFill>
              <a:schemeClr val="tx1"/>
            </a:solidFill>
            <a:miter lim="800000"/>
            <a:headEnd/>
            <a:tailEnd/>
          </a:ln>
        </p:spPr>
        <p:txBody>
          <a:bodyPr wrap="none" tIns="30675" anchor="ctr"/>
          <a:lstStyle/>
          <a:p>
            <a:pPr marL="77106" indent="-77106" algn="ctr" defTabSz="844083"/>
            <a:r>
              <a:rPr kumimoji="1" lang="ja-JP" altLang="en-US" sz="1477" dirty="0">
                <a:solidFill>
                  <a:srgbClr val="000000"/>
                </a:solidFill>
                <a:latin typeface="Meiryo UI" panose="020B0604030504040204" pitchFamily="50" charset="-128"/>
                <a:ea typeface="Meiryo UI" panose="020B0604030504040204" pitchFamily="50" charset="-128"/>
              </a:rPr>
              <a:t>要求</a:t>
            </a:r>
            <a:endParaRPr kumimoji="1" lang="en-US" altLang="ja-JP" sz="1477" dirty="0">
              <a:solidFill>
                <a:srgbClr val="000000"/>
              </a:solidFill>
              <a:latin typeface="Meiryo UI" panose="020B0604030504040204" pitchFamily="50" charset="-128"/>
              <a:ea typeface="Meiryo UI" panose="020B0604030504040204" pitchFamily="50" charset="-128"/>
            </a:endParaRPr>
          </a:p>
          <a:p>
            <a:pPr marL="77106" indent="-77106" algn="ctr" defTabSz="844083"/>
            <a:r>
              <a:rPr kumimoji="1" lang="en-US" altLang="ja-JP" sz="1015" dirty="0">
                <a:solidFill>
                  <a:srgbClr val="000000"/>
                </a:solidFill>
                <a:latin typeface="Meiryo UI" panose="020B0604030504040204" pitchFamily="50" charset="-128"/>
                <a:ea typeface="Meiryo UI" panose="020B0604030504040204" pitchFamily="50" charset="-128"/>
              </a:rPr>
              <a:t>(</a:t>
            </a:r>
            <a:r>
              <a:rPr kumimoji="1" lang="ja-JP" altLang="en-US" sz="1015" dirty="0">
                <a:solidFill>
                  <a:srgbClr val="000000"/>
                </a:solidFill>
                <a:latin typeface="Meiryo UI" panose="020B0604030504040204" pitchFamily="50" charset="-128"/>
                <a:ea typeface="Meiryo UI" panose="020B0604030504040204" pitchFamily="50" charset="-128"/>
              </a:rPr>
              <a:t>初期バックログ</a:t>
            </a:r>
            <a:endParaRPr kumimoji="1" lang="en-US" altLang="ja-JP" sz="1015" dirty="0">
              <a:solidFill>
                <a:srgbClr val="000000"/>
              </a:solidFill>
              <a:latin typeface="Meiryo UI" panose="020B0604030504040204" pitchFamily="50" charset="-128"/>
              <a:ea typeface="Meiryo UI" panose="020B0604030504040204" pitchFamily="50" charset="-128"/>
            </a:endParaRPr>
          </a:p>
          <a:p>
            <a:pPr marL="77106" indent="-77106" algn="ctr" defTabSz="844083"/>
            <a:r>
              <a:rPr kumimoji="1" lang="ja-JP" altLang="en-US" sz="1015" dirty="0">
                <a:solidFill>
                  <a:srgbClr val="000000"/>
                </a:solidFill>
                <a:latin typeface="Meiryo UI" panose="020B0604030504040204" pitchFamily="50" charset="-128"/>
                <a:ea typeface="Meiryo UI" panose="020B0604030504040204" pitchFamily="50" charset="-128"/>
              </a:rPr>
              <a:t>作成</a:t>
            </a:r>
            <a:r>
              <a:rPr kumimoji="1" lang="en-US" altLang="ja-JP" sz="1015" dirty="0">
                <a:solidFill>
                  <a:srgbClr val="000000"/>
                </a:solidFill>
                <a:latin typeface="Meiryo UI" panose="020B0604030504040204" pitchFamily="50" charset="-128"/>
                <a:ea typeface="Meiryo UI" panose="020B0604030504040204" pitchFamily="50" charset="-128"/>
              </a:rPr>
              <a:t>)</a:t>
            </a:r>
          </a:p>
        </p:txBody>
      </p:sp>
      <p:sp>
        <p:nvSpPr>
          <p:cNvPr id="52" name="AutoShape 52">
            <a:extLst>
              <a:ext uri="{FF2B5EF4-FFF2-40B4-BE49-F238E27FC236}">
                <a16:creationId xmlns:a16="http://schemas.microsoft.com/office/drawing/2014/main" id="{5D69CE5D-1958-4403-A9C1-AA0C09256D03}"/>
              </a:ext>
            </a:extLst>
          </p:cNvPr>
          <p:cNvSpPr>
            <a:spLocks noChangeArrowheads="1"/>
          </p:cNvSpPr>
          <p:nvPr/>
        </p:nvSpPr>
        <p:spPr bwMode="auto">
          <a:xfrm>
            <a:off x="3513933" y="2205480"/>
            <a:ext cx="1918793" cy="263651"/>
          </a:xfrm>
          <a:prstGeom prst="homePlate">
            <a:avLst>
              <a:gd name="adj" fmla="val 96171"/>
            </a:avLst>
          </a:prstGeom>
          <a:solidFill>
            <a:schemeClr val="bg1"/>
          </a:solidFill>
          <a:ln w="9525">
            <a:solidFill>
              <a:schemeClr val="tx1"/>
            </a:solidFill>
            <a:miter lim="800000"/>
            <a:headEnd/>
            <a:tailEnd/>
          </a:ln>
        </p:spPr>
        <p:txBody>
          <a:bodyPr tIns="30675" anchor="ctr"/>
          <a:lstStyle/>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初期開発</a:t>
            </a:r>
            <a:r>
              <a:rPr kumimoji="1" lang="en-US" altLang="ja-JP" sz="1108" dirty="0">
                <a:solidFill>
                  <a:srgbClr val="000000"/>
                </a:solidFill>
                <a:latin typeface="Meiryo UI" panose="020B0604030504040204" pitchFamily="50" charset="-128"/>
                <a:ea typeface="Meiryo UI" panose="020B0604030504040204" pitchFamily="50" charset="-128"/>
              </a:rPr>
              <a:t>(MVP</a:t>
            </a:r>
            <a:r>
              <a:rPr kumimoji="1" lang="ja-JP" altLang="en-US" sz="1108" dirty="0">
                <a:solidFill>
                  <a:srgbClr val="000000"/>
                </a:solidFill>
                <a:latin typeface="Meiryo UI" panose="020B0604030504040204" pitchFamily="50" charset="-128"/>
                <a:ea typeface="Meiryo UI" panose="020B0604030504040204" pitchFamily="50" charset="-128"/>
              </a:rPr>
              <a:t>開発</a:t>
            </a:r>
            <a:r>
              <a:rPr kumimoji="1" lang="en-US" altLang="ja-JP" sz="1108" dirty="0">
                <a:solidFill>
                  <a:srgbClr val="000000"/>
                </a:solidFill>
                <a:latin typeface="Meiryo UI" panose="020B0604030504040204" pitchFamily="50" charset="-128"/>
                <a:ea typeface="Meiryo UI" panose="020B0604030504040204" pitchFamily="50" charset="-128"/>
              </a:rPr>
              <a:t>)</a:t>
            </a:r>
            <a:endParaRPr kumimoji="1" lang="ja-JP" altLang="en-US" sz="1108" dirty="0">
              <a:solidFill>
                <a:srgbClr val="000000"/>
              </a:solidFill>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6CAB34DA-0ED5-4DCE-953A-6FD0B41330C5}"/>
              </a:ext>
            </a:extLst>
          </p:cNvPr>
          <p:cNvSpPr/>
          <p:nvPr/>
        </p:nvSpPr>
        <p:spPr>
          <a:xfrm>
            <a:off x="2390191" y="4441543"/>
            <a:ext cx="6095163" cy="242813"/>
          </a:xfrm>
          <a:prstGeom prst="roundRect">
            <a:avLst/>
          </a:prstGeom>
          <a:solidFill>
            <a:srgbClr val="CCECFF"/>
          </a:solidFill>
          <a:ln w="9525">
            <a:solidFill>
              <a:schemeClr val="tx1"/>
            </a:solidFill>
            <a:miter lim="800000"/>
            <a:headEnd/>
            <a:tailEnd/>
          </a:ln>
        </p:spPr>
        <p:txBody>
          <a:bodyPr wrap="none" tIns="30675" anchor="ctr"/>
          <a:lstStyle/>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スクラムチーム</a:t>
            </a:r>
          </a:p>
        </p:txBody>
      </p:sp>
      <p:sp>
        <p:nvSpPr>
          <p:cNvPr id="100" name="角丸四角形 83">
            <a:extLst>
              <a:ext uri="{FF2B5EF4-FFF2-40B4-BE49-F238E27FC236}">
                <a16:creationId xmlns:a16="http://schemas.microsoft.com/office/drawing/2014/main" id="{3334753E-5417-45B1-B8B7-80D8FF311A37}"/>
              </a:ext>
            </a:extLst>
          </p:cNvPr>
          <p:cNvSpPr/>
          <p:nvPr/>
        </p:nvSpPr>
        <p:spPr>
          <a:xfrm>
            <a:off x="733245" y="2119180"/>
            <a:ext cx="443705" cy="181933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lIns="30675" tIns="30675" rIns="30675" bIns="30675" rtlCol="0" anchor="ctr" anchorCtr="1"/>
          <a:lstStyle/>
          <a:p>
            <a:pPr defTabSz="844083"/>
            <a:r>
              <a:rPr kumimoji="1" lang="ja-JP" altLang="en-US" sz="1662" dirty="0">
                <a:solidFill>
                  <a:srgbClr val="000000"/>
                </a:solidFill>
                <a:latin typeface="メイリオ" panose="020B0604030504040204" pitchFamily="50" charset="-128"/>
                <a:ea typeface="メイリオ" panose="020B0604030504040204" pitchFamily="50" charset="-128"/>
              </a:rPr>
              <a:t>開発の流れ</a:t>
            </a:r>
          </a:p>
        </p:txBody>
      </p:sp>
      <p:sp>
        <p:nvSpPr>
          <p:cNvPr id="101" name="角丸四角形 83">
            <a:extLst>
              <a:ext uri="{FF2B5EF4-FFF2-40B4-BE49-F238E27FC236}">
                <a16:creationId xmlns:a16="http://schemas.microsoft.com/office/drawing/2014/main" id="{2813C74F-1EFD-4F45-B7B3-5CE72D19198B}"/>
              </a:ext>
            </a:extLst>
          </p:cNvPr>
          <p:cNvSpPr/>
          <p:nvPr/>
        </p:nvSpPr>
        <p:spPr>
          <a:xfrm>
            <a:off x="720203" y="4097909"/>
            <a:ext cx="443705" cy="934069"/>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lIns="30675" tIns="30675" rIns="30675" bIns="30675" rtlCol="0" anchor="ctr"/>
          <a:lstStyle/>
          <a:p>
            <a:pPr algn="ctr" defTabSz="844083"/>
            <a:r>
              <a:rPr kumimoji="1" lang="ja-JP" altLang="en-US" sz="1662" dirty="0">
                <a:solidFill>
                  <a:srgbClr val="000000"/>
                </a:solidFill>
                <a:latin typeface="メイリオ" panose="020B0604030504040204" pitchFamily="50" charset="-128"/>
                <a:ea typeface="メイリオ" panose="020B0604030504040204" pitchFamily="50" charset="-128"/>
              </a:rPr>
              <a:t>体制</a:t>
            </a:r>
          </a:p>
        </p:txBody>
      </p:sp>
      <p:sp>
        <p:nvSpPr>
          <p:cNvPr id="102" name="四角形: 角を丸くする 101">
            <a:extLst>
              <a:ext uri="{FF2B5EF4-FFF2-40B4-BE49-F238E27FC236}">
                <a16:creationId xmlns:a16="http://schemas.microsoft.com/office/drawing/2014/main" id="{A17FA308-C1C6-4581-97F5-4E285E7142A8}"/>
              </a:ext>
            </a:extLst>
          </p:cNvPr>
          <p:cNvSpPr/>
          <p:nvPr/>
        </p:nvSpPr>
        <p:spPr>
          <a:xfrm>
            <a:off x="1763254" y="4789166"/>
            <a:ext cx="6722100" cy="242813"/>
          </a:xfrm>
          <a:prstGeom prst="roundRect">
            <a:avLst/>
          </a:prstGeom>
          <a:solidFill>
            <a:schemeClr val="bg1"/>
          </a:solidFill>
          <a:ln>
            <a:solidFill>
              <a:schemeClr val="tx1"/>
            </a:solidFill>
            <a:prstDash val="dash"/>
          </a:ln>
        </p:spPr>
        <p:txBody>
          <a:bodyPr rtlCol="0" anchor="ctr">
            <a:noAutofit/>
          </a:bodyPr>
          <a:lstStyle/>
          <a:p>
            <a:pPr algn="ctr" defTabSz="844083"/>
            <a:r>
              <a:rPr kumimoji="1" lang="ja-JP" altLang="en-US" sz="1662" dirty="0">
                <a:solidFill>
                  <a:srgbClr val="000000"/>
                </a:solidFill>
                <a:latin typeface="Meiryo UI" panose="020B0604030504040204" pitchFamily="50" charset="-128"/>
                <a:ea typeface="Meiryo UI" panose="020B0604030504040204" pitchFamily="50" charset="-128"/>
              </a:rPr>
              <a:t>事業部門チーム</a:t>
            </a:r>
          </a:p>
        </p:txBody>
      </p:sp>
      <p:sp>
        <p:nvSpPr>
          <p:cNvPr id="11" name="四角形: 角を丸くする 10">
            <a:extLst>
              <a:ext uri="{FF2B5EF4-FFF2-40B4-BE49-F238E27FC236}">
                <a16:creationId xmlns:a16="http://schemas.microsoft.com/office/drawing/2014/main" id="{66F317B2-03D9-4CA7-8FFA-A1DF651916E8}"/>
              </a:ext>
            </a:extLst>
          </p:cNvPr>
          <p:cNvSpPr/>
          <p:nvPr/>
        </p:nvSpPr>
        <p:spPr>
          <a:xfrm>
            <a:off x="473686" y="1925606"/>
            <a:ext cx="8175678" cy="2038927"/>
          </a:xfrm>
          <a:prstGeom prst="roundRect">
            <a:avLst>
              <a:gd name="adj" fmla="val 4762"/>
            </a:avLst>
          </a:prstGeom>
          <a:ln>
            <a:solidFill>
              <a:schemeClr val="tx1"/>
            </a:solidFill>
          </a:ln>
        </p:spPr>
        <p:txBody>
          <a:bodyPr rtlCol="0" anchor="ctr">
            <a:noAutofit/>
          </a:bodyPr>
          <a:lstStyle/>
          <a:p>
            <a:pPr defTabSz="844083"/>
            <a:endParaRPr kumimoji="1" lang="ja-JP" altLang="en-US" sz="1193" dirty="0">
              <a:solidFill>
                <a:srgbClr val="000000"/>
              </a:solidFill>
              <a:latin typeface="Meiryo UI" panose="020B0604030504040204" pitchFamily="50" charset="-128"/>
              <a:ea typeface="Meiryo UI" panose="020B0604030504040204" pitchFamily="50" charset="-128"/>
            </a:endParaRPr>
          </a:p>
        </p:txBody>
      </p:sp>
      <p:sp>
        <p:nvSpPr>
          <p:cNvPr id="7" name="四角形: 角を丸くする 6">
            <a:extLst>
              <a:ext uri="{FF2B5EF4-FFF2-40B4-BE49-F238E27FC236}">
                <a16:creationId xmlns:a16="http://schemas.microsoft.com/office/drawing/2014/main" id="{4527DA2F-162C-4DAA-9593-7867DB6F319C}"/>
              </a:ext>
            </a:extLst>
          </p:cNvPr>
          <p:cNvSpPr/>
          <p:nvPr/>
        </p:nvSpPr>
        <p:spPr>
          <a:xfrm>
            <a:off x="1225752" y="2039163"/>
            <a:ext cx="7259602" cy="1881200"/>
          </a:xfrm>
          <a:prstGeom prst="roundRect">
            <a:avLst>
              <a:gd name="adj" fmla="val 5881"/>
            </a:avLst>
          </a:prstGeom>
          <a:ln w="38100">
            <a:solidFill>
              <a:srgbClr val="FF0000"/>
            </a:solidFill>
          </a:ln>
        </p:spPr>
        <p:txBody>
          <a:bodyPr rot="0" spcFirstLastPara="0" vertOverflow="overflow" horzOverflow="overflow" vert="horz" wrap="square" lIns="77913" tIns="38957" rIns="77913" bIns="38957" numCol="1" spcCol="0" rtlCol="0" fromWordArt="0" anchor="ctr" anchorCtr="0" forceAA="0" compatLnSpc="1">
            <a:prstTxWarp prst="textNoShape">
              <a:avLst/>
            </a:prstTxWarp>
            <a:noAutofit/>
          </a:bodyPr>
          <a:lstStyle/>
          <a:p>
            <a:pPr defTabSz="844083"/>
            <a:endParaRPr kumimoji="1" lang="ja-JP" altLang="en-US" sz="1662" dirty="0">
              <a:solidFill>
                <a:srgbClr val="000000"/>
              </a:solidFill>
              <a:latin typeface="Meiryo UI" panose="020B0604030504040204" pitchFamily="50" charset="-128"/>
              <a:ea typeface="Meiryo UI" panose="020B0604030504040204" pitchFamily="50" charset="-128"/>
            </a:endParaRPr>
          </a:p>
        </p:txBody>
      </p:sp>
      <p:sp>
        <p:nvSpPr>
          <p:cNvPr id="13" name="矢印: 左右 12">
            <a:extLst>
              <a:ext uri="{FF2B5EF4-FFF2-40B4-BE49-F238E27FC236}">
                <a16:creationId xmlns:a16="http://schemas.microsoft.com/office/drawing/2014/main" id="{EC21CC87-0C31-49A7-B8C9-43F1106A1356}"/>
              </a:ext>
            </a:extLst>
          </p:cNvPr>
          <p:cNvSpPr/>
          <p:nvPr/>
        </p:nvSpPr>
        <p:spPr>
          <a:xfrm>
            <a:off x="3027615" y="1955537"/>
            <a:ext cx="2946332" cy="172991"/>
          </a:xfrm>
          <a:prstGeom prst="leftRightArrow">
            <a:avLst>
              <a:gd name="adj1" fmla="val 100000"/>
              <a:gd name="adj2" fmla="val 50000"/>
            </a:avLst>
          </a:prstGeom>
          <a:solidFill>
            <a:schemeClr val="bg1"/>
          </a:solidFill>
          <a:ln>
            <a:solidFill>
              <a:srgbClr val="FF0000"/>
            </a:solidFill>
          </a:ln>
        </p:spPr>
        <p:txBody>
          <a:bodyPr rtlCol="0" anchor="ctr">
            <a:noAutofit/>
          </a:bodyPr>
          <a:lstStyle/>
          <a:p>
            <a:pPr algn="ctr" defTabSz="844083"/>
            <a:r>
              <a:rPr kumimoji="1" lang="ja-JP" altLang="en-US" sz="1477" dirty="0">
                <a:solidFill>
                  <a:srgbClr val="FF0000"/>
                </a:solidFill>
                <a:latin typeface="Meiryo UI" panose="020B0604030504040204" pitchFamily="50" charset="-128"/>
                <a:ea typeface="Meiryo UI" panose="020B0604030504040204" pitchFamily="50" charset="-128"/>
              </a:rPr>
              <a:t>対象範囲</a:t>
            </a:r>
          </a:p>
        </p:txBody>
      </p:sp>
      <p:sp>
        <p:nvSpPr>
          <p:cNvPr id="57" name="四角形: 角を丸くする 56">
            <a:extLst>
              <a:ext uri="{FF2B5EF4-FFF2-40B4-BE49-F238E27FC236}">
                <a16:creationId xmlns:a16="http://schemas.microsoft.com/office/drawing/2014/main" id="{0231AE4A-EDB7-4A17-9910-953CDE68825B}"/>
              </a:ext>
            </a:extLst>
          </p:cNvPr>
          <p:cNvSpPr/>
          <p:nvPr/>
        </p:nvSpPr>
        <p:spPr>
          <a:xfrm>
            <a:off x="5446477" y="4093919"/>
            <a:ext cx="3038877" cy="242813"/>
          </a:xfrm>
          <a:prstGeom prst="roundRect">
            <a:avLst/>
          </a:prstGeom>
          <a:solidFill>
            <a:schemeClr val="bg1"/>
          </a:solidFill>
          <a:ln w="9525">
            <a:solidFill>
              <a:schemeClr val="tx1"/>
            </a:solidFill>
            <a:prstDash val="dash"/>
            <a:miter lim="800000"/>
            <a:headEnd/>
            <a:tailEnd/>
          </a:ln>
        </p:spPr>
        <p:txBody>
          <a:bodyPr wrap="none" tIns="30675" anchor="ctr"/>
          <a:lstStyle/>
          <a:p>
            <a:pPr marL="77106" indent="-77106" algn="ctr" defTabSz="844083"/>
            <a:r>
              <a:rPr kumimoji="1" lang="ja-JP" altLang="en-US" sz="1662" dirty="0">
                <a:solidFill>
                  <a:srgbClr val="000000"/>
                </a:solidFill>
                <a:latin typeface="Meiryo UI" panose="020B0604030504040204" pitchFamily="50" charset="-128"/>
                <a:ea typeface="Meiryo UI" panose="020B0604030504040204" pitchFamily="50" charset="-128"/>
              </a:rPr>
              <a:t>運用チーム</a:t>
            </a:r>
          </a:p>
        </p:txBody>
      </p:sp>
      <p:sp>
        <p:nvSpPr>
          <p:cNvPr id="58" name="四角形: 角を丸くする 57">
            <a:extLst>
              <a:ext uri="{FF2B5EF4-FFF2-40B4-BE49-F238E27FC236}">
                <a16:creationId xmlns:a16="http://schemas.microsoft.com/office/drawing/2014/main" id="{84E1D76C-595F-49CE-B483-C730F18ED6C1}"/>
              </a:ext>
            </a:extLst>
          </p:cNvPr>
          <p:cNvSpPr/>
          <p:nvPr/>
        </p:nvSpPr>
        <p:spPr>
          <a:xfrm>
            <a:off x="473686" y="4006205"/>
            <a:ext cx="8175677" cy="1123722"/>
          </a:xfrm>
          <a:prstGeom prst="roundRect">
            <a:avLst>
              <a:gd name="adj" fmla="val 9365"/>
            </a:avLst>
          </a:prstGeom>
          <a:ln>
            <a:solidFill>
              <a:schemeClr val="tx1"/>
            </a:solidFill>
          </a:ln>
        </p:spPr>
        <p:txBody>
          <a:bodyPr rtlCol="0" anchor="ctr">
            <a:noAutofit/>
          </a:bodyPr>
          <a:lstStyle/>
          <a:p>
            <a:pPr defTabSz="844083"/>
            <a:endParaRPr kumimoji="1" lang="ja-JP" altLang="en-US" sz="1846" dirty="0">
              <a:solidFill>
                <a:srgbClr val="000000"/>
              </a:solidFill>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7A51A0A4-5ED7-4AAF-8C07-C610FE521D11}"/>
              </a:ext>
            </a:extLst>
          </p:cNvPr>
          <p:cNvSpPr txBox="1"/>
          <p:nvPr/>
        </p:nvSpPr>
        <p:spPr>
          <a:xfrm>
            <a:off x="252000" y="5400000"/>
            <a:ext cx="8640000" cy="954813"/>
          </a:xfrm>
          <a:prstGeom prst="rect">
            <a:avLst/>
          </a:prstGeom>
          <a:noFill/>
        </p:spPr>
        <p:txBody>
          <a:bodyPr wrap="square" rtlCol="0">
            <a:spAutoFit/>
          </a:bodyPr>
          <a:lstStyle/>
          <a:p>
            <a:pPr defTabSz="844083">
              <a:lnSpc>
                <a:spcPct val="110000"/>
              </a:lnSpc>
              <a:spcBef>
                <a:spcPts val="600"/>
              </a:spcBef>
            </a:pPr>
            <a:r>
              <a:rPr kumimoji="1" lang="ja-JP" altLang="en-US" sz="1600" dirty="0">
                <a:solidFill>
                  <a:srgbClr val="000000"/>
                </a:solidFill>
                <a:latin typeface="Meiryo UI" panose="020B0604030504040204" pitchFamily="50" charset="-128"/>
                <a:ea typeface="Meiryo UI" panose="020B0604030504040204" pitchFamily="50" charset="-128"/>
              </a:rPr>
              <a:t>プロジェクト立上げ時に</a:t>
            </a:r>
            <a:r>
              <a:rPr kumimoji="1" lang="ja-JP" altLang="en-US" sz="1600" dirty="0">
                <a:solidFill>
                  <a:srgbClr val="FF0000"/>
                </a:solidFill>
                <a:latin typeface="Meiryo UI" panose="020B0604030504040204" pitchFamily="50" charset="-128"/>
                <a:ea typeface="Meiryo UI" panose="020B0604030504040204" pitchFamily="50" charset="-128"/>
              </a:rPr>
              <a:t>スクラム</a:t>
            </a:r>
            <a:r>
              <a:rPr kumimoji="1" lang="ja-JP" altLang="en-US" sz="1600" dirty="0">
                <a:solidFill>
                  <a:srgbClr val="000000"/>
                </a:solidFill>
                <a:latin typeface="Meiryo UI" panose="020B0604030504040204" pitchFamily="50" charset="-128"/>
                <a:ea typeface="Meiryo UI" panose="020B0604030504040204" pitchFamily="50" charset="-128"/>
              </a:rPr>
              <a:t>チームを編成し、ユーザ側の事業部門内のチームと連携を図りながら、開発を進めていく。第</a:t>
            </a:r>
            <a:r>
              <a:rPr kumimoji="1" lang="en-US" altLang="ja-JP" sz="1600" dirty="0">
                <a:solidFill>
                  <a:srgbClr val="000000"/>
                </a:solidFill>
                <a:latin typeface="Meiryo UI" panose="020B0604030504040204" pitchFamily="50" charset="-128"/>
                <a:ea typeface="Meiryo UI" panose="020B0604030504040204" pitchFamily="50" charset="-128"/>
              </a:rPr>
              <a:t>1</a:t>
            </a:r>
            <a:r>
              <a:rPr kumimoji="1" lang="ja-JP" altLang="en-US" sz="1600" dirty="0">
                <a:solidFill>
                  <a:srgbClr val="000000"/>
                </a:solidFill>
                <a:latin typeface="Meiryo UI" panose="020B0604030504040204" pitchFamily="50" charset="-128"/>
                <a:ea typeface="Meiryo UI" panose="020B0604030504040204" pitchFamily="50" charset="-128"/>
              </a:rPr>
              <a:t>リリース後、運用チームを編成し、</a:t>
            </a:r>
            <a:r>
              <a:rPr kumimoji="1" lang="ja-JP" altLang="en-US" sz="1600" dirty="0">
                <a:solidFill>
                  <a:srgbClr val="FF0000"/>
                </a:solidFill>
                <a:latin typeface="Meiryo UI" panose="020B0604030504040204" pitchFamily="50" charset="-128"/>
                <a:ea typeface="Meiryo UI" panose="020B0604030504040204" pitchFamily="50" charset="-128"/>
              </a:rPr>
              <a:t>スクラム</a:t>
            </a:r>
            <a:r>
              <a:rPr kumimoji="1" lang="ja-JP" altLang="en-US" sz="1600" dirty="0">
                <a:solidFill>
                  <a:srgbClr val="000000"/>
                </a:solidFill>
                <a:latin typeface="Meiryo UI" panose="020B0604030504040204" pitchFamily="50" charset="-128"/>
                <a:ea typeface="Meiryo UI" panose="020B0604030504040204" pitchFamily="50" charset="-128"/>
              </a:rPr>
              <a:t>チームと連携しつつ、継続的にリリースする。</a:t>
            </a:r>
          </a:p>
          <a:p>
            <a:pPr defTabSz="844083">
              <a:lnSpc>
                <a:spcPct val="110000"/>
              </a:lnSpc>
              <a:spcBef>
                <a:spcPts val="600"/>
              </a:spcBef>
            </a:pPr>
            <a:r>
              <a:rPr kumimoji="1" lang="ja-JP" altLang="en-US" sz="1600" dirty="0">
                <a:solidFill>
                  <a:srgbClr val="000000"/>
                </a:solidFill>
                <a:latin typeface="Meiryo UI" panose="020B0604030504040204" pitchFamily="50" charset="-128"/>
                <a:ea typeface="Meiryo UI" panose="020B0604030504040204" pitchFamily="50" charset="-128"/>
              </a:rPr>
              <a:t>（</a:t>
            </a:r>
            <a:r>
              <a:rPr kumimoji="1" lang="en-US" altLang="ja-JP" sz="1600" dirty="0">
                <a:solidFill>
                  <a:srgbClr val="000000"/>
                </a:solidFill>
                <a:latin typeface="Meiryo UI" panose="020B0604030504040204" pitchFamily="50" charset="-128"/>
                <a:ea typeface="Meiryo UI" panose="020B0604030504040204" pitchFamily="50" charset="-128"/>
              </a:rPr>
              <a:t>MVP</a:t>
            </a:r>
            <a:r>
              <a:rPr kumimoji="1" lang="ja-JP" altLang="en-US" sz="1600" dirty="0">
                <a:solidFill>
                  <a:srgbClr val="000000"/>
                </a:solidFill>
                <a:latin typeface="Meiryo UI" panose="020B0604030504040204" pitchFamily="50" charset="-128"/>
                <a:ea typeface="Meiryo UI" panose="020B0604030504040204" pitchFamily="50" charset="-128"/>
              </a:rPr>
              <a:t>開発：実用最小限のプロダクト（</a:t>
            </a:r>
            <a:r>
              <a:rPr kumimoji="1" lang="en-US" altLang="ja-JP" sz="1600" dirty="0">
                <a:solidFill>
                  <a:srgbClr val="000000"/>
                </a:solidFill>
                <a:latin typeface="Meiryo UI" panose="020B0604030504040204" pitchFamily="50" charset="-128"/>
                <a:ea typeface="Meiryo UI" panose="020B0604030504040204" pitchFamily="50" charset="-128"/>
              </a:rPr>
              <a:t>Minimum Viable Product</a:t>
            </a:r>
            <a:r>
              <a:rPr kumimoji="1" lang="ja-JP" altLang="en-US" sz="1600" dirty="0">
                <a:solidFill>
                  <a:srgbClr val="000000"/>
                </a:solidFill>
                <a:latin typeface="Meiryo UI" panose="020B0604030504040204" pitchFamily="50" charset="-128"/>
                <a:ea typeface="Meiryo UI" panose="020B0604030504040204" pitchFamily="50" charset="-128"/>
              </a:rPr>
              <a:t>）を開発すること）</a:t>
            </a:r>
            <a:endParaRPr kumimoji="1" lang="en-US" altLang="ja-JP" sz="1600" dirty="0">
              <a:solidFill>
                <a:srgbClr val="000000"/>
              </a:solidFill>
              <a:latin typeface="Meiryo UI" panose="020B0604030504040204" pitchFamily="50" charset="-128"/>
              <a:ea typeface="Meiryo UI" panose="020B0604030504040204" pitchFamily="50" charset="-128"/>
            </a:endParaRPr>
          </a:p>
        </p:txBody>
      </p:sp>
      <p:sp>
        <p:nvSpPr>
          <p:cNvPr id="81" name="Text Box 75">
            <a:extLst>
              <a:ext uri="{FF2B5EF4-FFF2-40B4-BE49-F238E27FC236}">
                <a16:creationId xmlns:a16="http://schemas.microsoft.com/office/drawing/2014/main" id="{D0DD8C87-88EE-4184-8527-879324FD3159}"/>
              </a:ext>
            </a:extLst>
          </p:cNvPr>
          <p:cNvSpPr txBox="1">
            <a:spLocks noChangeArrowheads="1"/>
          </p:cNvSpPr>
          <p:nvPr/>
        </p:nvSpPr>
        <p:spPr bwMode="auto">
          <a:xfrm>
            <a:off x="8066254" y="2879107"/>
            <a:ext cx="434734" cy="291170"/>
          </a:xfrm>
          <a:prstGeom prst="rect">
            <a:avLst/>
          </a:prstGeom>
          <a:noFill/>
          <a:ln w="9525">
            <a:noFill/>
            <a:miter lim="800000"/>
            <a:headEnd/>
            <a:tailEnd/>
          </a:ln>
        </p:spPr>
        <p:txBody>
          <a:bodyPr wrap="none">
            <a:spAutoFit/>
          </a:bodyPr>
          <a:lstStyle/>
          <a:p>
            <a:pPr defTabSz="844083"/>
            <a:r>
              <a:rPr kumimoji="1" lang="ja-JP" altLang="en-US" sz="1292" dirty="0">
                <a:solidFill>
                  <a:srgbClr val="000000"/>
                </a:solidFill>
                <a:latin typeface="Meiryo UI" panose="020B0604030504040204" pitchFamily="50" charset="-128"/>
                <a:ea typeface="Meiryo UI" panose="020B0604030504040204" pitchFamily="50" charset="-128"/>
              </a:rPr>
              <a:t>・・・</a:t>
            </a:r>
          </a:p>
        </p:txBody>
      </p:sp>
      <p:sp>
        <p:nvSpPr>
          <p:cNvPr id="2" name="日付プレースホルダー 1">
            <a:extLst>
              <a:ext uri="{FF2B5EF4-FFF2-40B4-BE49-F238E27FC236}">
                <a16:creationId xmlns:a16="http://schemas.microsoft.com/office/drawing/2014/main" id="{71E5AEFE-2EE9-4C98-83B1-2DBC418F3695}"/>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8" name="スライド番号プレースホルダー 7">
            <a:extLst>
              <a:ext uri="{FF2B5EF4-FFF2-40B4-BE49-F238E27FC236}">
                <a16:creationId xmlns:a16="http://schemas.microsoft.com/office/drawing/2014/main" id="{8DD6D63E-A662-4837-8EF4-E8C113BD9298}"/>
              </a:ext>
            </a:extLst>
          </p:cNvPr>
          <p:cNvSpPr>
            <a:spLocks noGrp="1"/>
          </p:cNvSpPr>
          <p:nvPr>
            <p:ph type="sldNum" sz="quarter" idx="12"/>
          </p:nvPr>
        </p:nvSpPr>
        <p:spPr/>
        <p:txBody>
          <a:bodyPr/>
          <a:lstStyle/>
          <a:p>
            <a:fld id="{ADEB7F7A-3BE6-4FB0-8192-DE0313903FF1}" type="slidenum">
              <a:rPr kumimoji="1" lang="ja-JP" altLang="en-US" smtClean="0"/>
              <a:pPr/>
              <a:t>32</a:t>
            </a:fld>
            <a:endParaRPr kumimoji="1" lang="ja-JP" altLang="en-US" dirty="0"/>
          </a:p>
        </p:txBody>
      </p:sp>
      <p:sp>
        <p:nvSpPr>
          <p:cNvPr id="9" name="正方形/長方形 8">
            <a:extLst>
              <a:ext uri="{FF2B5EF4-FFF2-40B4-BE49-F238E27FC236}">
                <a16:creationId xmlns:a16="http://schemas.microsoft.com/office/drawing/2014/main" id="{AE759013-C7FF-447E-A39F-7E59B299D662}"/>
              </a:ext>
            </a:extLst>
          </p:cNvPr>
          <p:cNvSpPr/>
          <p:nvPr/>
        </p:nvSpPr>
        <p:spPr>
          <a:xfrm>
            <a:off x="359999" y="1008000"/>
            <a:ext cx="8352000" cy="720000"/>
          </a:xfrm>
          <a:prstGeom prst="rect">
            <a:avLst/>
          </a:prstGeom>
        </p:spPr>
        <p:txBody>
          <a:bodyPr wrap="square">
            <a:spAutoFit/>
          </a:bodyPr>
          <a:lstStyle/>
          <a:p>
            <a:r>
              <a:rPr lang="ja-JP" altLang="en-US" sz="2000" dirty="0"/>
              <a:t>「プロジェクト立上げ」</a:t>
            </a:r>
            <a:r>
              <a:rPr lang="en-US" altLang="ja-JP" sz="2000" dirty="0"/>
              <a:t>~</a:t>
            </a:r>
            <a:r>
              <a:rPr lang="ja-JP" altLang="en-US" sz="2000" dirty="0"/>
              <a:t>「初期開発」及び「運用＆開発」（ただし、開発部分のみ）の範囲</a:t>
            </a:r>
          </a:p>
        </p:txBody>
      </p:sp>
    </p:spTree>
    <p:extLst>
      <p:ext uri="{BB962C8B-B14F-4D97-AF65-F5344CB8AC3E}">
        <p14:creationId xmlns:p14="http://schemas.microsoft.com/office/powerpoint/2010/main" val="2337244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21BB42-A705-4C99-AAA6-DDD8529DC06E}"/>
              </a:ext>
            </a:extLst>
          </p:cNvPr>
          <p:cNvSpPr>
            <a:spLocks noGrp="1"/>
          </p:cNvSpPr>
          <p:nvPr>
            <p:ph type="title"/>
          </p:nvPr>
        </p:nvSpPr>
        <p:spPr/>
        <p:txBody>
          <a:bodyPr>
            <a:normAutofit/>
          </a:bodyPr>
          <a:lstStyle/>
          <a:p>
            <a:r>
              <a:rPr lang="ja-JP" altLang="en-US" sz="2000" dirty="0">
                <a:solidFill>
                  <a:schemeClr val="bg1">
                    <a:lumMod val="50000"/>
                  </a:schemeClr>
                </a:solidFill>
              </a:rPr>
              <a:t>モデル契約で </a:t>
            </a:r>
            <a:r>
              <a:rPr lang="ja-JP" altLang="en-US" dirty="0"/>
              <a:t>想定する開発体制</a:t>
            </a:r>
          </a:p>
        </p:txBody>
      </p:sp>
      <p:sp>
        <p:nvSpPr>
          <p:cNvPr id="28" name="Rectangle 2"/>
          <p:cNvSpPr>
            <a:spLocks noChangeArrowheads="1"/>
          </p:cNvSpPr>
          <p:nvPr/>
        </p:nvSpPr>
        <p:spPr bwMode="auto">
          <a:xfrm>
            <a:off x="4486740" y="204479"/>
            <a:ext cx="170525" cy="54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algn="ctr" defTabSz="844083" fontAlgn="base">
              <a:spcBef>
                <a:spcPct val="0"/>
              </a:spcBef>
              <a:spcAft>
                <a:spcPct val="0"/>
              </a:spcAft>
            </a:pPr>
            <a:endParaRPr kumimoji="1" lang="ja-JP" altLang="en-US" sz="2959" b="1">
              <a:solidFill>
                <a:srgbClr val="000000"/>
              </a:solidFill>
              <a:latin typeface="Times New Roman" pitchFamily="18" charset="0"/>
              <a:ea typeface="ＭＳ Ｐゴシック" pitchFamily="50" charset="-128"/>
            </a:endParaRPr>
          </a:p>
        </p:txBody>
      </p:sp>
      <p:grpSp>
        <p:nvGrpSpPr>
          <p:cNvPr id="5" name="グループ化 4"/>
          <p:cNvGrpSpPr>
            <a:grpSpLocks noChangeAspect="1"/>
          </p:cNvGrpSpPr>
          <p:nvPr/>
        </p:nvGrpSpPr>
        <p:grpSpPr>
          <a:xfrm>
            <a:off x="359996" y="1080000"/>
            <a:ext cx="8474591" cy="4680000"/>
            <a:chOff x="2289052" y="2673115"/>
            <a:chExt cx="4824536" cy="2664296"/>
          </a:xfrm>
        </p:grpSpPr>
        <p:sp>
          <p:nvSpPr>
            <p:cNvPr id="8" name="円/楕円 7"/>
            <p:cNvSpPr/>
            <p:nvPr/>
          </p:nvSpPr>
          <p:spPr>
            <a:xfrm>
              <a:off x="2289052" y="2673115"/>
              <a:ext cx="2664296" cy="2664296"/>
            </a:xfrm>
            <a:prstGeom prst="ellipse">
              <a:avLst/>
            </a:prstGeom>
            <a:solidFill>
              <a:srgbClr val="CCCCFF">
                <a:alpha val="50000"/>
              </a:srgbClr>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2955384" y="2703157"/>
              <a:ext cx="1331637" cy="473082"/>
            </a:xfrm>
            <a:prstGeom prst="rect">
              <a:avLst/>
            </a:prstGeom>
            <a:noFill/>
          </p:spPr>
          <p:txBody>
            <a:bodyPr vert="horz" wrap="none" rtlCol="0">
              <a:spAutoFit/>
            </a:bodyPr>
            <a:lstStyle/>
            <a:p>
              <a:pPr algn="ctr" defTabSz="844083" fontAlgn="base">
                <a:spcBef>
                  <a:spcPct val="0"/>
                </a:spcBef>
                <a:spcAft>
                  <a:spcPts val="1662"/>
                </a:spcAft>
              </a:pPr>
              <a:r>
                <a:rPr kumimoji="1" lang="ja-JP" altLang="en-US" sz="2400" b="1" u="sng" dirty="0">
                  <a:solidFill>
                    <a:srgbClr val="000000"/>
                  </a:solidFill>
                  <a:latin typeface="Meiryo UI" panose="020B0604030504040204" pitchFamily="50" charset="-128"/>
                  <a:ea typeface="Meiryo UI" panose="020B0604030504040204" pitchFamily="50" charset="-128"/>
                </a:rPr>
                <a:t>ステークホルダー</a:t>
              </a:r>
              <a:br>
                <a:rPr kumimoji="1" lang="en-US" altLang="ja-JP" sz="2400" b="1" u="sng" dirty="0">
                  <a:solidFill>
                    <a:srgbClr val="000000"/>
                  </a:solidFill>
                  <a:latin typeface="Meiryo UI" panose="020B0604030504040204" pitchFamily="50" charset="-128"/>
                  <a:ea typeface="Meiryo UI" panose="020B0604030504040204" pitchFamily="50" charset="-128"/>
                </a:rPr>
              </a:br>
              <a:r>
                <a:rPr kumimoji="1" lang="ja-JP" altLang="en-US" sz="2400" b="1" u="sng" dirty="0">
                  <a:solidFill>
                    <a:srgbClr val="000000"/>
                  </a:solidFill>
                  <a:latin typeface="Meiryo UI" panose="020B0604030504040204" pitchFamily="50" charset="-128"/>
                  <a:ea typeface="Meiryo UI" panose="020B0604030504040204" pitchFamily="50" charset="-128"/>
                </a:rPr>
                <a:t>（利害関係者）</a:t>
              </a:r>
            </a:p>
          </p:txBody>
        </p:sp>
        <p:sp>
          <p:nvSpPr>
            <p:cNvPr id="10" name="円/楕円 9"/>
            <p:cNvSpPr/>
            <p:nvPr/>
          </p:nvSpPr>
          <p:spPr>
            <a:xfrm>
              <a:off x="4449292" y="2673115"/>
              <a:ext cx="2664296" cy="2664296"/>
            </a:xfrm>
            <a:prstGeom prst="ellipse">
              <a:avLst/>
            </a:prstGeom>
            <a:solidFill>
              <a:srgbClr val="33CCCC">
                <a:alpha val="50000"/>
              </a:srgbClr>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225129" y="2810879"/>
              <a:ext cx="1112618" cy="262823"/>
            </a:xfrm>
            <a:prstGeom prst="rect">
              <a:avLst/>
            </a:prstGeom>
            <a:noFill/>
          </p:spPr>
          <p:txBody>
            <a:bodyPr vert="horz" wrap="none" rtlCol="0">
              <a:spAutoFit/>
            </a:bodyPr>
            <a:lstStyle/>
            <a:p>
              <a:pPr algn="ctr" defTabSz="844083" fontAlgn="base">
                <a:spcBef>
                  <a:spcPct val="0"/>
                </a:spcBef>
                <a:spcAft>
                  <a:spcPts val="1662"/>
                </a:spcAft>
              </a:pPr>
              <a:r>
                <a:rPr kumimoji="1" lang="ja-JP" altLang="en-US" sz="2400" b="1" u="sng" dirty="0">
                  <a:solidFill>
                    <a:srgbClr val="000000"/>
                  </a:solidFill>
                  <a:latin typeface="Meiryo UI" panose="020B0604030504040204" pitchFamily="50" charset="-128"/>
                  <a:ea typeface="Meiryo UI" panose="020B0604030504040204" pitchFamily="50" charset="-128"/>
                </a:rPr>
                <a:t>スクラムチーム</a:t>
              </a:r>
            </a:p>
          </p:txBody>
        </p:sp>
        <p:sp>
          <p:nvSpPr>
            <p:cNvPr id="13" name="テキスト ボックス 12"/>
            <p:cNvSpPr txBox="1"/>
            <p:nvPr/>
          </p:nvSpPr>
          <p:spPr>
            <a:xfrm>
              <a:off x="5529117" y="4834516"/>
              <a:ext cx="686443" cy="210258"/>
            </a:xfrm>
            <a:prstGeom prst="rect">
              <a:avLst/>
            </a:prstGeom>
            <a:noFill/>
          </p:spPr>
          <p:txBody>
            <a:bodyPr vert="horz" wrap="none" rtlCol="0">
              <a:spAutoFit/>
            </a:bodyPr>
            <a:lstStyle/>
            <a:p>
              <a:pPr algn="ctr" defTabSz="844083" fontAlgn="base">
                <a:spcBef>
                  <a:spcPct val="0"/>
                </a:spcBef>
              </a:pPr>
              <a:r>
                <a:rPr kumimoji="1" lang="ja-JP" altLang="en-US" dirty="0">
                  <a:solidFill>
                    <a:srgbClr val="2D2D8A"/>
                  </a:solidFill>
                  <a:latin typeface="Meiryo UI" panose="020B0604030504040204" pitchFamily="50" charset="-128"/>
                  <a:ea typeface="Meiryo UI" panose="020B0604030504040204" pitchFamily="50" charset="-128"/>
                </a:rPr>
                <a:t>開発チーム</a:t>
              </a:r>
              <a:endParaRPr kumimoji="1" lang="en-US" altLang="ja-JP" dirty="0">
                <a:solidFill>
                  <a:srgbClr val="2D2D8A"/>
                </a:solidFill>
                <a:latin typeface="Meiryo UI" panose="020B0604030504040204" pitchFamily="50" charset="-128"/>
                <a:ea typeface="Meiryo UI" panose="020B0604030504040204" pitchFamily="50" charset="-128"/>
              </a:endParaRPr>
            </a:p>
          </p:txBody>
        </p:sp>
        <p:grpSp>
          <p:nvGrpSpPr>
            <p:cNvPr id="14" name="グループ化 13"/>
            <p:cNvGrpSpPr/>
            <p:nvPr/>
          </p:nvGrpSpPr>
          <p:grpSpPr>
            <a:xfrm>
              <a:off x="5454381" y="4299264"/>
              <a:ext cx="835915" cy="555683"/>
              <a:chOff x="3695465" y="2894909"/>
              <a:chExt cx="835915" cy="555683"/>
            </a:xfrm>
          </p:grpSpPr>
          <p:grpSp>
            <p:nvGrpSpPr>
              <p:cNvPr id="15" name="グループ化 14"/>
              <p:cNvGrpSpPr/>
              <p:nvPr/>
            </p:nvGrpSpPr>
            <p:grpSpPr>
              <a:xfrm>
                <a:off x="3695465" y="2894909"/>
                <a:ext cx="195788" cy="412269"/>
                <a:chOff x="6204668" y="4464644"/>
                <a:chExt cx="260500" cy="548532"/>
              </a:xfrm>
            </p:grpSpPr>
            <p:sp>
              <p:nvSpPr>
                <p:cNvPr id="25" name="円/楕円 24"/>
                <p:cNvSpPr/>
                <p:nvPr/>
              </p:nvSpPr>
              <p:spPr>
                <a:xfrm>
                  <a:off x="6204668" y="4464644"/>
                  <a:ext cx="260500" cy="260500"/>
                </a:xfrm>
                <a:prstGeom prst="ellipse">
                  <a:avLst/>
                </a:pr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26" name="フリーフォーム 25"/>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nvGrpSpPr>
              <p:cNvPr id="16" name="グループ化 15"/>
              <p:cNvGrpSpPr/>
              <p:nvPr/>
            </p:nvGrpSpPr>
            <p:grpSpPr>
              <a:xfrm>
                <a:off x="3903930" y="3038323"/>
                <a:ext cx="195788" cy="412269"/>
                <a:chOff x="6204668" y="4464644"/>
                <a:chExt cx="260500" cy="548532"/>
              </a:xfrm>
            </p:grpSpPr>
            <p:sp>
              <p:nvSpPr>
                <p:cNvPr id="23" name="円/楕円 22"/>
                <p:cNvSpPr/>
                <p:nvPr/>
              </p:nvSpPr>
              <p:spPr>
                <a:xfrm>
                  <a:off x="6204668" y="4464644"/>
                  <a:ext cx="260500" cy="260500"/>
                </a:xfrm>
                <a:prstGeom prst="ellipse">
                  <a:avLst/>
                </a:pr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24" name="フリーフォーム 23"/>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nvGrpSpPr>
              <p:cNvPr id="17" name="グループ化 16"/>
              <p:cNvGrpSpPr/>
              <p:nvPr/>
            </p:nvGrpSpPr>
            <p:grpSpPr>
              <a:xfrm>
                <a:off x="4127127" y="2894909"/>
                <a:ext cx="195788" cy="412269"/>
                <a:chOff x="6204668" y="4464644"/>
                <a:chExt cx="260500" cy="548532"/>
              </a:xfrm>
            </p:grpSpPr>
            <p:sp>
              <p:nvSpPr>
                <p:cNvPr id="21" name="円/楕円 20"/>
                <p:cNvSpPr/>
                <p:nvPr/>
              </p:nvSpPr>
              <p:spPr>
                <a:xfrm>
                  <a:off x="6204668" y="4464644"/>
                  <a:ext cx="260500" cy="260500"/>
                </a:xfrm>
                <a:prstGeom prst="ellipse">
                  <a:avLst/>
                </a:pr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22" name="フリーフォーム 21"/>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nvGrpSpPr>
              <p:cNvPr id="18" name="グループ化 17"/>
              <p:cNvGrpSpPr/>
              <p:nvPr/>
            </p:nvGrpSpPr>
            <p:grpSpPr>
              <a:xfrm>
                <a:off x="4335592" y="3038323"/>
                <a:ext cx="195788" cy="412269"/>
                <a:chOff x="6204668" y="4464644"/>
                <a:chExt cx="260500" cy="548532"/>
              </a:xfrm>
            </p:grpSpPr>
            <p:sp>
              <p:nvSpPr>
                <p:cNvPr id="19" name="円/楕円 18"/>
                <p:cNvSpPr/>
                <p:nvPr/>
              </p:nvSpPr>
              <p:spPr>
                <a:xfrm>
                  <a:off x="6204668" y="4464644"/>
                  <a:ext cx="260500" cy="260500"/>
                </a:xfrm>
                <a:prstGeom prst="ellipse">
                  <a:avLst/>
                </a:pr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20" name="フリーフォーム 19"/>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solidFill>
                  <a:schemeClr val="accent6"/>
                </a:solid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grpSp>
          <p:nvGrpSpPr>
            <p:cNvPr id="27" name="グループ化 26"/>
            <p:cNvGrpSpPr/>
            <p:nvPr/>
          </p:nvGrpSpPr>
          <p:grpSpPr>
            <a:xfrm>
              <a:off x="5718645" y="3208112"/>
              <a:ext cx="307386" cy="647260"/>
              <a:chOff x="6204668" y="4464644"/>
              <a:chExt cx="260500" cy="548532"/>
            </a:xfrm>
            <a:solidFill>
              <a:schemeClr val="accent6"/>
            </a:solidFill>
          </p:grpSpPr>
          <p:sp>
            <p:nvSpPr>
              <p:cNvPr id="29" name="円/楕円 28"/>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30" name="フリーフォーム 29"/>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sp>
          <p:nvSpPr>
            <p:cNvPr id="31" name="テキスト ボックス 30"/>
            <p:cNvSpPr txBox="1"/>
            <p:nvPr/>
          </p:nvSpPr>
          <p:spPr>
            <a:xfrm>
              <a:off x="5425083" y="3846451"/>
              <a:ext cx="894512" cy="210258"/>
            </a:xfrm>
            <a:prstGeom prst="rect">
              <a:avLst/>
            </a:prstGeom>
            <a:noFill/>
          </p:spPr>
          <p:txBody>
            <a:bodyPr vert="horz" wrap="none" rtlCol="0">
              <a:spAutoFit/>
            </a:bodyPr>
            <a:lstStyle/>
            <a:p>
              <a:pPr algn="ctr" defTabSz="844083" fontAlgn="base">
                <a:spcBef>
                  <a:spcPct val="0"/>
                </a:spcBef>
              </a:pPr>
              <a:r>
                <a:rPr kumimoji="1" lang="ja-JP" altLang="en-US" dirty="0">
                  <a:solidFill>
                    <a:srgbClr val="2D2D8A"/>
                  </a:solidFill>
                  <a:latin typeface="Meiryo UI" panose="020B0604030504040204" pitchFamily="50" charset="-128"/>
                  <a:ea typeface="Meiryo UI" panose="020B0604030504040204" pitchFamily="50" charset="-128"/>
                </a:rPr>
                <a:t>スクラムマスター</a:t>
              </a:r>
              <a:endParaRPr kumimoji="1" lang="en-US" altLang="ja-JP" dirty="0">
                <a:solidFill>
                  <a:srgbClr val="2D2D8A"/>
                </a:solidFill>
                <a:latin typeface="Meiryo UI" panose="020B0604030504040204" pitchFamily="50" charset="-128"/>
                <a:ea typeface="Meiryo UI" panose="020B0604030504040204" pitchFamily="50" charset="-128"/>
              </a:endParaRPr>
            </a:p>
          </p:txBody>
        </p:sp>
        <p:grpSp>
          <p:nvGrpSpPr>
            <p:cNvPr id="32" name="グループ化 31"/>
            <p:cNvGrpSpPr/>
            <p:nvPr/>
          </p:nvGrpSpPr>
          <p:grpSpPr>
            <a:xfrm>
              <a:off x="4546900" y="3647420"/>
              <a:ext cx="307386" cy="647260"/>
              <a:chOff x="6204668" y="4464644"/>
              <a:chExt cx="260500" cy="548532"/>
            </a:xfrm>
            <a:solidFill>
              <a:schemeClr val="accent6"/>
            </a:solidFill>
          </p:grpSpPr>
          <p:sp>
            <p:nvSpPr>
              <p:cNvPr id="33" name="円/楕円 32"/>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34" name="フリーフォーム 33"/>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sp>
          <p:nvSpPr>
            <p:cNvPr id="35" name="テキスト ボックス 34"/>
            <p:cNvSpPr txBox="1"/>
            <p:nvPr/>
          </p:nvSpPr>
          <p:spPr>
            <a:xfrm>
              <a:off x="4371691" y="4307610"/>
              <a:ext cx="635339" cy="367952"/>
            </a:xfrm>
            <a:prstGeom prst="rect">
              <a:avLst/>
            </a:prstGeom>
            <a:noFill/>
          </p:spPr>
          <p:txBody>
            <a:bodyPr vert="horz" wrap="none" rtlCol="0">
              <a:spAutoFit/>
            </a:bodyPr>
            <a:lstStyle/>
            <a:p>
              <a:pPr algn="ctr" defTabSz="844083" fontAlgn="base">
                <a:spcBef>
                  <a:spcPct val="0"/>
                </a:spcBef>
              </a:pPr>
              <a:r>
                <a:rPr kumimoji="1" lang="ja-JP" altLang="en-US" b="1" dirty="0">
                  <a:solidFill>
                    <a:srgbClr val="FF0000"/>
                  </a:solidFill>
                  <a:latin typeface="Meiryo UI" panose="020B0604030504040204" pitchFamily="50" charset="-128"/>
                  <a:ea typeface="Meiryo UI" panose="020B0604030504040204" pitchFamily="50" charset="-128"/>
                </a:rPr>
                <a:t>プロダクト</a:t>
              </a:r>
              <a:endParaRPr kumimoji="1" lang="en-US" altLang="ja-JP" b="1" dirty="0">
                <a:solidFill>
                  <a:srgbClr val="FF0000"/>
                </a:solidFill>
                <a:latin typeface="Meiryo UI" panose="020B0604030504040204" pitchFamily="50" charset="-128"/>
                <a:ea typeface="Meiryo UI" panose="020B0604030504040204" pitchFamily="50" charset="-128"/>
              </a:endParaRPr>
            </a:p>
            <a:p>
              <a:pPr algn="ctr" defTabSz="844083" fontAlgn="base">
                <a:spcBef>
                  <a:spcPct val="0"/>
                </a:spcBef>
              </a:pPr>
              <a:r>
                <a:rPr kumimoji="1" lang="ja-JP" altLang="en-US" b="1" dirty="0">
                  <a:solidFill>
                    <a:srgbClr val="FF0000"/>
                  </a:solidFill>
                  <a:latin typeface="Meiryo UI" panose="020B0604030504040204" pitchFamily="50" charset="-128"/>
                  <a:ea typeface="Meiryo UI" panose="020B0604030504040204" pitchFamily="50" charset="-128"/>
                </a:rPr>
                <a:t>オーナー</a:t>
              </a:r>
              <a:endParaRPr kumimoji="1" lang="en-US" altLang="ja-JP" b="1" dirty="0">
                <a:solidFill>
                  <a:srgbClr val="FF0000"/>
                </a:solidFill>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2568345" y="3721632"/>
              <a:ext cx="1641915" cy="350431"/>
            </a:xfrm>
            <a:prstGeom prst="rect">
              <a:avLst/>
            </a:prstGeom>
            <a:noFill/>
          </p:spPr>
          <p:txBody>
            <a:bodyPr vert="horz" wrap="none" rtlCol="0">
              <a:spAutoFit/>
            </a:bodyPr>
            <a:lstStyle/>
            <a:p>
              <a:pPr algn="ctr" defTabSz="844083" fontAlgn="base">
                <a:spcBef>
                  <a:spcPct val="0"/>
                </a:spcBef>
              </a:pPr>
              <a:r>
                <a:rPr kumimoji="1" lang="ja-JP" altLang="en-US" dirty="0">
                  <a:solidFill>
                    <a:srgbClr val="000000"/>
                  </a:solidFill>
                  <a:latin typeface="Meiryo UI" panose="020B0604030504040204" pitchFamily="50" charset="-128"/>
                  <a:ea typeface="Meiryo UI" panose="020B0604030504040204" pitchFamily="50" charset="-128"/>
                </a:rPr>
                <a:t>社内</a:t>
              </a:r>
              <a:endParaRPr kumimoji="1" lang="en-US" altLang="ja-JP" dirty="0">
                <a:solidFill>
                  <a:srgbClr val="000000"/>
                </a:solidFill>
                <a:latin typeface="Meiryo UI" panose="020B0604030504040204" pitchFamily="50" charset="-128"/>
                <a:ea typeface="Meiryo UI" panose="020B0604030504040204" pitchFamily="50" charset="-128"/>
              </a:endParaRPr>
            </a:p>
            <a:p>
              <a:pPr algn="ctr" defTabSz="844083" fontAlgn="base">
                <a:spcBef>
                  <a:spcPct val="0"/>
                </a:spcBef>
              </a:pPr>
              <a:r>
                <a:rPr kumimoji="1" lang="ja-JP" altLang="en-US" sz="1600" dirty="0">
                  <a:solidFill>
                    <a:srgbClr val="000000"/>
                  </a:solidFill>
                  <a:latin typeface="Meiryo UI" panose="020B0604030504040204" pitchFamily="50" charset="-128"/>
                  <a:ea typeface="Meiryo UI" panose="020B0604030504040204" pitchFamily="50" charset="-128"/>
                </a:rPr>
                <a:t>（営業部門、事業責任者など）</a:t>
              </a:r>
              <a:endParaRPr kumimoji="1" lang="en-US" altLang="ja-JP" sz="1600" dirty="0">
                <a:solidFill>
                  <a:srgbClr val="000000"/>
                </a:solidFill>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3075576" y="3309363"/>
              <a:ext cx="627450" cy="412269"/>
              <a:chOff x="3695465" y="2894909"/>
              <a:chExt cx="627450" cy="412269"/>
            </a:xfrm>
            <a:solidFill>
              <a:schemeClr val="tx1"/>
            </a:solidFill>
          </p:grpSpPr>
          <p:grpSp>
            <p:nvGrpSpPr>
              <p:cNvPr id="38" name="グループ化 37"/>
              <p:cNvGrpSpPr/>
              <p:nvPr/>
            </p:nvGrpSpPr>
            <p:grpSpPr>
              <a:xfrm>
                <a:off x="3695465" y="2894909"/>
                <a:ext cx="195788" cy="412269"/>
                <a:chOff x="6204668" y="4464644"/>
                <a:chExt cx="260500" cy="548532"/>
              </a:xfrm>
              <a:grpFill/>
            </p:grpSpPr>
            <p:sp>
              <p:nvSpPr>
                <p:cNvPr id="42" name="円/楕円 41"/>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43" name="フリーフォーム 42"/>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nvGrpSpPr>
              <p:cNvPr id="39" name="グループ化 38"/>
              <p:cNvGrpSpPr/>
              <p:nvPr/>
            </p:nvGrpSpPr>
            <p:grpSpPr>
              <a:xfrm>
                <a:off x="4127127" y="2894909"/>
                <a:ext cx="195788" cy="412269"/>
                <a:chOff x="6204668" y="4464644"/>
                <a:chExt cx="260500" cy="548532"/>
              </a:xfrm>
              <a:grpFill/>
            </p:grpSpPr>
            <p:sp>
              <p:nvSpPr>
                <p:cNvPr id="40" name="円/楕円 39"/>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41" name="フリーフォーム 40"/>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sp>
          <p:nvSpPr>
            <p:cNvPr id="44" name="テキスト ボックス 43"/>
            <p:cNvSpPr txBox="1"/>
            <p:nvPr/>
          </p:nvSpPr>
          <p:spPr>
            <a:xfrm>
              <a:off x="2908739" y="4849904"/>
              <a:ext cx="961130" cy="350431"/>
            </a:xfrm>
            <a:prstGeom prst="rect">
              <a:avLst/>
            </a:prstGeom>
            <a:noFill/>
          </p:spPr>
          <p:txBody>
            <a:bodyPr vert="horz" wrap="none" rtlCol="0">
              <a:spAutoFit/>
            </a:bodyPr>
            <a:lstStyle/>
            <a:p>
              <a:pPr algn="ctr" defTabSz="844083" fontAlgn="base">
                <a:spcBef>
                  <a:spcPct val="0"/>
                </a:spcBef>
              </a:pPr>
              <a:r>
                <a:rPr kumimoji="1" lang="ja-JP" altLang="en-US" dirty="0">
                  <a:solidFill>
                    <a:srgbClr val="000000"/>
                  </a:solidFill>
                  <a:latin typeface="Meiryo UI" panose="020B0604030504040204" pitchFamily="50" charset="-128"/>
                  <a:ea typeface="Meiryo UI" panose="020B0604030504040204" pitchFamily="50" charset="-128"/>
                </a:rPr>
                <a:t>社外</a:t>
              </a:r>
              <a:endParaRPr kumimoji="1" lang="en-US" altLang="ja-JP" dirty="0">
                <a:solidFill>
                  <a:srgbClr val="000000"/>
                </a:solidFill>
                <a:latin typeface="Meiryo UI" panose="020B0604030504040204" pitchFamily="50" charset="-128"/>
                <a:ea typeface="Meiryo UI" panose="020B0604030504040204" pitchFamily="50" charset="-128"/>
              </a:endParaRPr>
            </a:p>
            <a:p>
              <a:pPr algn="ctr" defTabSz="844083" fontAlgn="base">
                <a:spcBef>
                  <a:spcPct val="0"/>
                </a:spcBef>
              </a:pPr>
              <a:r>
                <a:rPr kumimoji="1" lang="ja-JP" altLang="en-US" sz="1600" dirty="0">
                  <a:solidFill>
                    <a:srgbClr val="000000"/>
                  </a:solidFill>
                  <a:latin typeface="Meiryo UI" panose="020B0604030504040204" pitchFamily="50" charset="-128"/>
                  <a:ea typeface="Meiryo UI" panose="020B0604030504040204" pitchFamily="50" charset="-128"/>
                </a:rPr>
                <a:t>（顧客やユーザ）</a:t>
              </a:r>
              <a:endParaRPr kumimoji="1" lang="en-US" altLang="ja-JP" sz="16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3075576" y="4370971"/>
              <a:ext cx="627450" cy="412269"/>
              <a:chOff x="3695465" y="2894909"/>
              <a:chExt cx="627450" cy="412269"/>
            </a:xfrm>
            <a:solidFill>
              <a:schemeClr val="tx1"/>
            </a:solidFill>
          </p:grpSpPr>
          <p:grpSp>
            <p:nvGrpSpPr>
              <p:cNvPr id="46" name="グループ化 45"/>
              <p:cNvGrpSpPr/>
              <p:nvPr/>
            </p:nvGrpSpPr>
            <p:grpSpPr>
              <a:xfrm>
                <a:off x="3695465" y="2894909"/>
                <a:ext cx="195788" cy="412269"/>
                <a:chOff x="6204668" y="4464644"/>
                <a:chExt cx="260500" cy="548532"/>
              </a:xfrm>
              <a:grpFill/>
            </p:grpSpPr>
            <p:sp>
              <p:nvSpPr>
                <p:cNvPr id="50" name="円/楕円 49"/>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51" name="フリーフォーム 50"/>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nvGrpSpPr>
              <p:cNvPr id="47" name="グループ化 46"/>
              <p:cNvGrpSpPr/>
              <p:nvPr/>
            </p:nvGrpSpPr>
            <p:grpSpPr>
              <a:xfrm>
                <a:off x="4127127" y="2894909"/>
                <a:ext cx="195788" cy="412269"/>
                <a:chOff x="6204668" y="4464644"/>
                <a:chExt cx="260500" cy="548532"/>
              </a:xfrm>
              <a:grpFill/>
            </p:grpSpPr>
            <p:sp>
              <p:nvSpPr>
                <p:cNvPr id="48" name="円/楕円 47"/>
                <p:cNvSpPr/>
                <p:nvPr/>
              </p:nvSpPr>
              <p:spPr>
                <a:xfrm>
                  <a:off x="6204668" y="4464644"/>
                  <a:ext cx="260500" cy="260500"/>
                </a:xfrm>
                <a:prstGeom prst="ellipse">
                  <a:avLst/>
                </a:pr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49" name="フリーフォーム 48"/>
                <p:cNvSpPr/>
                <p:nvPr/>
              </p:nvSpPr>
              <p:spPr>
                <a:xfrm>
                  <a:off x="6218435" y="4697308"/>
                  <a:ext cx="232967" cy="315868"/>
                </a:xfrm>
                <a:custGeom>
                  <a:avLst/>
                  <a:gdLst>
                    <a:gd name="connsiteX0" fmla="*/ 180020 w 360040"/>
                    <a:gd name="connsiteY0" fmla="*/ 0 h 612068"/>
                    <a:gd name="connsiteX1" fmla="*/ 360040 w 360040"/>
                    <a:gd name="connsiteY1" fmla="*/ 180020 h 612068"/>
                    <a:gd name="connsiteX2" fmla="*/ 360040 w 360040"/>
                    <a:gd name="connsiteY2" fmla="*/ 612068 h 612068"/>
                    <a:gd name="connsiteX3" fmla="*/ 0 w 360040"/>
                    <a:gd name="connsiteY3" fmla="*/ 612068 h 612068"/>
                    <a:gd name="connsiteX4" fmla="*/ 0 w 360040"/>
                    <a:gd name="connsiteY4" fmla="*/ 180020 h 612068"/>
                    <a:gd name="connsiteX5" fmla="*/ 180020 w 360040"/>
                    <a:gd name="connsiteY5" fmla="*/ 0 h 61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 h="612068">
                      <a:moveTo>
                        <a:pt x="180020" y="0"/>
                      </a:moveTo>
                      <a:cubicBezTo>
                        <a:pt x="279442" y="0"/>
                        <a:pt x="360040" y="80598"/>
                        <a:pt x="360040" y="180020"/>
                      </a:cubicBezTo>
                      <a:lnTo>
                        <a:pt x="360040" y="612068"/>
                      </a:lnTo>
                      <a:lnTo>
                        <a:pt x="0" y="612068"/>
                      </a:lnTo>
                      <a:lnTo>
                        <a:pt x="0" y="180020"/>
                      </a:lnTo>
                      <a:cubicBezTo>
                        <a:pt x="0" y="80598"/>
                        <a:pt x="80598" y="0"/>
                        <a:pt x="180020" y="0"/>
                      </a:cubicBezTo>
                      <a:close/>
                    </a:path>
                  </a:pathLst>
                </a:custGeom>
                <a:grpFill/>
                <a:ln>
                  <a:no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grpSp>
        </p:grpSp>
        <p:sp>
          <p:nvSpPr>
            <p:cNvPr id="52" name="上下矢印 51"/>
            <p:cNvSpPr/>
            <p:nvPr/>
          </p:nvSpPr>
          <p:spPr>
            <a:xfrm rot="3600000" flipH="1">
              <a:off x="3967765" y="4044064"/>
              <a:ext cx="257628" cy="674645"/>
            </a:xfrm>
            <a:prstGeom prst="upDownArrow">
              <a:avLst/>
            </a:prstGeom>
            <a:ln>
              <a:solidFill>
                <a:schemeClr val="tx1"/>
              </a:solid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rot="19800000">
              <a:off x="3908127" y="4497133"/>
              <a:ext cx="516703" cy="192737"/>
            </a:xfrm>
            <a:prstGeom prst="rect">
              <a:avLst/>
            </a:prstGeom>
            <a:noFill/>
          </p:spPr>
          <p:txBody>
            <a:bodyPr vert="horz" wrap="none" rtlCol="0">
              <a:spAutoFit/>
            </a:bodyPr>
            <a:lstStyle/>
            <a:p>
              <a:pPr algn="ctr" defTabSz="844083" fontAlgn="base">
                <a:spcBef>
                  <a:spcPct val="0"/>
                </a:spcBef>
              </a:pPr>
              <a:r>
                <a:rPr kumimoji="1" lang="ja-JP" altLang="en-US" sz="1600" dirty="0">
                  <a:solidFill>
                    <a:srgbClr val="3333FF"/>
                  </a:solidFill>
                  <a:latin typeface="Meiryo UI" panose="020B0604030504040204" pitchFamily="50" charset="-128"/>
                  <a:ea typeface="Meiryo UI" panose="020B0604030504040204" pitchFamily="50" charset="-128"/>
                </a:rPr>
                <a:t>ヒアリング</a:t>
              </a:r>
              <a:endParaRPr kumimoji="1" lang="en-US" altLang="ja-JP" sz="1600" dirty="0">
                <a:solidFill>
                  <a:srgbClr val="3333FF"/>
                </a:solidFill>
                <a:latin typeface="Meiryo UI" panose="020B0604030504040204" pitchFamily="50" charset="-128"/>
                <a:ea typeface="Meiryo UI" panose="020B0604030504040204" pitchFamily="50" charset="-128"/>
              </a:endParaRPr>
            </a:p>
          </p:txBody>
        </p:sp>
        <p:sp>
          <p:nvSpPr>
            <p:cNvPr id="54" name="上下矢印 53"/>
            <p:cNvSpPr/>
            <p:nvPr/>
          </p:nvSpPr>
          <p:spPr>
            <a:xfrm rot="7200000" flipH="1">
              <a:off x="3968132" y="3281733"/>
              <a:ext cx="257628" cy="674645"/>
            </a:xfrm>
            <a:prstGeom prst="upDownArrow">
              <a:avLst/>
            </a:prstGeom>
            <a:ln>
              <a:solidFill>
                <a:schemeClr val="tx1"/>
              </a:solidFill>
            </a:ln>
          </p:spPr>
          <p:txBody>
            <a:bodyPr wrap="square" lIns="33231" tIns="33231" rIns="33231" bIns="33231" rtlCol="0" anchor="ctr">
              <a:noAutofit/>
            </a:bodyPr>
            <a:lstStyle/>
            <a:p>
              <a:pPr algn="ctr" defTabSz="844083" fontAlgn="base">
                <a:spcBef>
                  <a:spcPct val="0"/>
                </a:spcBef>
                <a:spcAft>
                  <a:spcPct val="0"/>
                </a:spcAft>
              </a:pPr>
              <a:endParaRPr kumimoji="1" lang="ja-JP" altLang="en-US" sz="1292" dirty="0">
                <a:solidFill>
                  <a:srgbClr val="000000"/>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rot="1800000">
              <a:off x="3887633" y="3328942"/>
              <a:ext cx="630776" cy="192737"/>
            </a:xfrm>
            <a:prstGeom prst="rect">
              <a:avLst/>
            </a:prstGeom>
            <a:noFill/>
          </p:spPr>
          <p:txBody>
            <a:bodyPr vert="horz" wrap="none" rtlCol="0">
              <a:spAutoFit/>
            </a:bodyPr>
            <a:lstStyle/>
            <a:p>
              <a:pPr algn="ctr" defTabSz="844083" fontAlgn="base">
                <a:spcBef>
                  <a:spcPct val="0"/>
                </a:spcBef>
              </a:pPr>
              <a:r>
                <a:rPr kumimoji="1" lang="ja-JP" altLang="en-US" sz="1600" dirty="0">
                  <a:solidFill>
                    <a:srgbClr val="3333FF"/>
                  </a:solidFill>
                  <a:latin typeface="Meiryo UI" panose="020B0604030504040204" pitchFamily="50" charset="-128"/>
                  <a:ea typeface="Meiryo UI" panose="020B0604030504040204" pitchFamily="50" charset="-128"/>
                </a:rPr>
                <a:t>調整・交渉</a:t>
              </a:r>
              <a:endParaRPr kumimoji="1" lang="en-US" altLang="ja-JP" sz="1600" dirty="0">
                <a:solidFill>
                  <a:srgbClr val="3333FF"/>
                </a:solidFill>
                <a:latin typeface="Meiryo UI" panose="020B0604030504040204" pitchFamily="50" charset="-128"/>
                <a:ea typeface="Meiryo UI" panose="020B0604030504040204" pitchFamily="50" charset="-128"/>
              </a:endParaRPr>
            </a:p>
          </p:txBody>
        </p:sp>
      </p:grpSp>
      <p:sp>
        <p:nvSpPr>
          <p:cNvPr id="2" name="日付プレースホルダー 1">
            <a:extLst>
              <a:ext uri="{FF2B5EF4-FFF2-40B4-BE49-F238E27FC236}">
                <a16:creationId xmlns:a16="http://schemas.microsoft.com/office/drawing/2014/main" id="{5CDC8787-A9AD-47BF-BFBC-0E0815E9DA76}"/>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3" name="スライド番号プレースホルダー 2">
            <a:extLst>
              <a:ext uri="{FF2B5EF4-FFF2-40B4-BE49-F238E27FC236}">
                <a16:creationId xmlns:a16="http://schemas.microsoft.com/office/drawing/2014/main" id="{B96E74E5-4925-4591-B521-2C40DD60BACA}"/>
              </a:ext>
            </a:extLst>
          </p:cNvPr>
          <p:cNvSpPr>
            <a:spLocks noGrp="1"/>
          </p:cNvSpPr>
          <p:nvPr>
            <p:ph type="sldNum" sz="quarter" idx="12"/>
          </p:nvPr>
        </p:nvSpPr>
        <p:spPr/>
        <p:txBody>
          <a:bodyPr/>
          <a:lstStyle/>
          <a:p>
            <a:fld id="{ADEB7F7A-3BE6-4FB0-8192-DE0313903FF1}" type="slidenum">
              <a:rPr kumimoji="1" lang="ja-JP" altLang="en-US" smtClean="0"/>
              <a:pPr/>
              <a:t>33</a:t>
            </a:fld>
            <a:endParaRPr kumimoji="1" lang="ja-JP" altLang="en-US" dirty="0"/>
          </a:p>
        </p:txBody>
      </p:sp>
    </p:spTree>
    <p:extLst>
      <p:ext uri="{BB962C8B-B14F-4D97-AF65-F5344CB8AC3E}">
        <p14:creationId xmlns:p14="http://schemas.microsoft.com/office/powerpoint/2010/main" val="3016320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94D716-FF7A-4164-8AFF-6EC8241780F9}"/>
              </a:ext>
            </a:extLst>
          </p:cNvPr>
          <p:cNvSpPr>
            <a:spLocks noGrp="1"/>
          </p:cNvSpPr>
          <p:nvPr>
            <p:ph type="title"/>
          </p:nvPr>
        </p:nvSpPr>
        <p:spPr/>
        <p:txBody>
          <a:bodyPr>
            <a:normAutofit fontScale="90000"/>
          </a:bodyPr>
          <a:lstStyle/>
          <a:p>
            <a:r>
              <a:rPr lang="ja-JP" altLang="en-US" sz="2200" dirty="0">
                <a:solidFill>
                  <a:schemeClr val="bg1">
                    <a:lumMod val="50000"/>
                  </a:schemeClr>
                </a:solidFill>
              </a:rPr>
              <a:t>モデル契約で </a:t>
            </a:r>
            <a:r>
              <a:rPr kumimoji="1" lang="ja-JP" altLang="en-US" sz="3600" dirty="0">
                <a:solidFill>
                  <a:schemeClr val="tx1"/>
                </a:solidFill>
              </a:rPr>
              <a:t>想定するスクラムチームの体制</a:t>
            </a:r>
            <a:endParaRPr kumimoji="1" lang="ja-JP" altLang="en-US" dirty="0">
              <a:solidFill>
                <a:schemeClr val="tx1"/>
              </a:solidFill>
            </a:endParaRPr>
          </a:p>
        </p:txBody>
      </p:sp>
      <p:sp>
        <p:nvSpPr>
          <p:cNvPr id="2" name="スライド番号プレースホルダー 1"/>
          <p:cNvSpPr>
            <a:spLocks noGrp="1"/>
          </p:cNvSpPr>
          <p:nvPr>
            <p:ph type="sldNum" sz="quarter" idx="12"/>
          </p:nvPr>
        </p:nvSpPr>
        <p:spPr bwMode="auto">
          <a:prstGeom prst="rect">
            <a:avLst/>
          </a:prstGeom>
          <a:noFill/>
          <a:ln w="9525">
            <a:noFill/>
            <a:miter lim="800000"/>
            <a:headEnd/>
            <a:tailEnd/>
          </a:ln>
          <a:effectLst/>
        </p:spPr>
        <p:txBody>
          <a:bodyPr vert="horz" wrap="square" lIns="91423" tIns="45712" rIns="91423" bIns="45712" numCol="1" anchor="b" anchorCtr="0" compatLnSpc="1">
            <a:prstTxWarp prst="textNoShape">
              <a:avLst/>
            </a:prstTxWarp>
          </a:bodyPr>
          <a:lstStyle>
            <a:defPPr>
              <a:defRPr lang="en-US"/>
            </a:defPPr>
            <a:lvl1pPr algn="ctr" rtl="0" fontAlgn="base">
              <a:spcBef>
                <a:spcPct val="0"/>
              </a:spcBef>
              <a:spcAft>
                <a:spcPct val="0"/>
              </a:spcAft>
              <a:defRPr kumimoji="1" sz="923" b="0" kern="1200">
                <a:solidFill>
                  <a:schemeClr val="bg1"/>
                </a:solidFill>
                <a:latin typeface="Meiryo UI" panose="020B0604030504040204" pitchFamily="50" charset="-128"/>
                <a:ea typeface="Meiryo UI" panose="020B0604030504040204" pitchFamily="50" charset="-128"/>
                <a:cs typeface="+mn-cs"/>
              </a:defRPr>
            </a:lvl1pPr>
            <a:lvl2pPr marL="457034"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2pPr>
            <a:lvl3pPr marL="91407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3pPr>
            <a:lvl4pPr marL="1371106"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4pPr>
            <a:lvl5pPr marL="182814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5pPr>
            <a:lvl6pPr marL="228517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6pPr>
            <a:lvl7pPr marL="274221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7pPr>
            <a:lvl8pPr marL="319924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8pPr>
            <a:lvl9pPr marL="365628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9pPr>
          </a:lstStyle>
          <a:p>
            <a:pPr>
              <a:defRPr/>
            </a:pPr>
            <a:fld id="{19D740D2-A3E1-4263-887F-D0BA2D5FB11C}" type="slidenum">
              <a:rPr lang="ja-JP" altLang="en-US" sz="1800" smtClean="0">
                <a:solidFill>
                  <a:schemeClr val="tx1"/>
                </a:solidFill>
                <a:latin typeface="+mn-ea"/>
                <a:ea typeface="+mn-ea"/>
              </a:rPr>
              <a:pPr>
                <a:defRPr/>
              </a:pPr>
              <a:t>34</a:t>
            </a:fld>
            <a:endParaRPr lang="en-US" altLang="ja-JP" sz="1800" dirty="0">
              <a:solidFill>
                <a:schemeClr val="tx1"/>
              </a:solidFill>
              <a:latin typeface="+mn-ea"/>
              <a:ea typeface="+mn-ea"/>
            </a:endParaRPr>
          </a:p>
        </p:txBody>
      </p:sp>
      <p:sp>
        <p:nvSpPr>
          <p:cNvPr id="3" name="日付プレースホルダー 2">
            <a:extLst>
              <a:ext uri="{FF2B5EF4-FFF2-40B4-BE49-F238E27FC236}">
                <a16:creationId xmlns:a16="http://schemas.microsoft.com/office/drawing/2014/main" id="{BEB5839F-4AA2-401B-B1B0-A1540B863B0E}"/>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28" name="Rectangle 2"/>
          <p:cNvSpPr>
            <a:spLocks noChangeArrowheads="1"/>
          </p:cNvSpPr>
          <p:nvPr/>
        </p:nvSpPr>
        <p:spPr bwMode="auto">
          <a:xfrm>
            <a:off x="4486742" y="204479"/>
            <a:ext cx="170525" cy="54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endParaRPr lang="ja-JP" altLang="en-US" sz="2959">
              <a:solidFill>
                <a:srgbClr val="000000"/>
              </a:solidFill>
            </a:endParaRPr>
          </a:p>
        </p:txBody>
      </p:sp>
      <p:graphicFrame>
        <p:nvGraphicFramePr>
          <p:cNvPr id="11" name="表 10">
            <a:extLst>
              <a:ext uri="{FF2B5EF4-FFF2-40B4-BE49-F238E27FC236}">
                <a16:creationId xmlns:a16="http://schemas.microsoft.com/office/drawing/2014/main" id="{FDECA05B-8812-4B1F-9405-1416059BB66E}"/>
              </a:ext>
            </a:extLst>
          </p:cNvPr>
          <p:cNvGraphicFramePr>
            <a:graphicFrameLocks noGrp="1"/>
          </p:cNvGraphicFramePr>
          <p:nvPr>
            <p:extLst>
              <p:ext uri="{D42A27DB-BD31-4B8C-83A1-F6EECF244321}">
                <p14:modId xmlns:p14="http://schemas.microsoft.com/office/powerpoint/2010/main" val="1551903625"/>
              </p:ext>
            </p:extLst>
          </p:nvPr>
        </p:nvGraphicFramePr>
        <p:xfrm>
          <a:off x="252000" y="2160000"/>
          <a:ext cx="8640572" cy="3520507"/>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284715104"/>
                    </a:ext>
                  </a:extLst>
                </a:gridCol>
                <a:gridCol w="2088572">
                  <a:extLst>
                    <a:ext uri="{9D8B030D-6E8A-4147-A177-3AD203B41FA5}">
                      <a16:colId xmlns:a16="http://schemas.microsoft.com/office/drawing/2014/main" val="3164893968"/>
                    </a:ext>
                  </a:extLst>
                </a:gridCol>
                <a:gridCol w="1080000">
                  <a:extLst>
                    <a:ext uri="{9D8B030D-6E8A-4147-A177-3AD203B41FA5}">
                      <a16:colId xmlns:a16="http://schemas.microsoft.com/office/drawing/2014/main" val="2672565807"/>
                    </a:ext>
                  </a:extLst>
                </a:gridCol>
                <a:gridCol w="1080000">
                  <a:extLst>
                    <a:ext uri="{9D8B030D-6E8A-4147-A177-3AD203B41FA5}">
                      <a16:colId xmlns:a16="http://schemas.microsoft.com/office/drawing/2014/main" val="3053385730"/>
                    </a:ext>
                  </a:extLst>
                </a:gridCol>
                <a:gridCol w="3420000">
                  <a:extLst>
                    <a:ext uri="{9D8B030D-6E8A-4147-A177-3AD203B41FA5}">
                      <a16:colId xmlns:a16="http://schemas.microsoft.com/office/drawing/2014/main" val="517713241"/>
                    </a:ext>
                  </a:extLst>
                </a:gridCol>
              </a:tblGrid>
              <a:tr h="327918">
                <a:tc>
                  <a:txBody>
                    <a:bodyPr/>
                    <a:lstStyle/>
                    <a:p>
                      <a:pPr algn="ct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役割（ロール）</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ユーザ</a:t>
                      </a:r>
                    </a:p>
                    <a:p>
                      <a:pPr algn="ctr"/>
                      <a:r>
                        <a:rPr kumimoji="1" lang="ja-JP" altLang="en-US" sz="2000" b="0" dirty="0">
                          <a:solidFill>
                            <a:schemeClr val="tx1"/>
                          </a:solidFill>
                          <a:latin typeface="Meiryo UI" panose="020B0604030504040204" pitchFamily="50" charset="-128"/>
                          <a:ea typeface="Meiryo UI" panose="020B0604030504040204" pitchFamily="50" charset="-128"/>
                        </a:rPr>
                        <a:t>企業側</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ベンダ</a:t>
                      </a:r>
                    </a:p>
                    <a:p>
                      <a:pPr algn="ctr"/>
                      <a:r>
                        <a:rPr kumimoji="1" lang="ja-JP" altLang="en-US" sz="2000" b="0" dirty="0">
                          <a:solidFill>
                            <a:schemeClr val="tx1"/>
                          </a:solidFill>
                          <a:latin typeface="Meiryo UI" panose="020B0604030504040204" pitchFamily="50" charset="-128"/>
                          <a:ea typeface="Meiryo UI" panose="020B0604030504040204" pitchFamily="50" charset="-128"/>
                        </a:rPr>
                        <a:t>企業側</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補足</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1741629"/>
                  </a:ext>
                </a:extLst>
              </a:tr>
              <a:tr h="728089">
                <a:tc rowSpan="3">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1" lang="ja-JP" altLang="en-US" sz="2000" b="0" dirty="0">
                          <a:solidFill>
                            <a:schemeClr val="tx1"/>
                          </a:solidFill>
                          <a:latin typeface="Meiryo UI" panose="020B0604030504040204" pitchFamily="50" charset="-128"/>
                          <a:ea typeface="Meiryo UI" panose="020B0604030504040204" pitchFamily="50" charset="-128"/>
                        </a:rPr>
                        <a:t>スクラムチーム</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1" lang="ja-JP" altLang="en-US" sz="2000" b="0" dirty="0">
                          <a:solidFill>
                            <a:schemeClr val="tx1"/>
                          </a:solidFill>
                          <a:latin typeface="Meiryo UI" panose="020B0604030504040204" pitchFamily="50" charset="-128"/>
                          <a:ea typeface="Meiryo UI" panose="020B0604030504040204" pitchFamily="50" charset="-128"/>
                        </a:rPr>
                        <a:t>プロダクトオーナー</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a:t>
                      </a: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2000" b="0" dirty="0">
                          <a:solidFill>
                            <a:schemeClr val="tx1"/>
                          </a:solidFill>
                          <a:latin typeface="Meiryo UI" panose="020B0604030504040204" pitchFamily="50" charset="-128"/>
                          <a:ea typeface="Meiryo UI" panose="020B0604030504040204" pitchFamily="50" charset="-128"/>
                        </a:rPr>
                        <a:t>プロダクトオーナーはユーザ企業側がアサインする。</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7526998"/>
                  </a:ext>
                </a:extLst>
              </a:tr>
              <a:tr h="794806">
                <a:tc vMerge="1">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1" lang="ja-JP" altLang="en-US" sz="16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1" lang="ja-JP" altLang="en-US" sz="2000" b="0" dirty="0">
                          <a:solidFill>
                            <a:schemeClr val="tx1"/>
                          </a:solidFill>
                          <a:latin typeface="Meiryo UI" panose="020B0604030504040204" pitchFamily="50" charset="-128"/>
                          <a:ea typeface="Meiryo UI" panose="020B0604030504040204" pitchFamily="50" charset="-128"/>
                        </a:rPr>
                        <a:t>スクラムマスター</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a:t>
                      </a: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235" rtl="0" eaLnBrk="1" fontAlgn="auto" latinLnBrk="0" hangingPunct="1">
                        <a:lnSpc>
                          <a:spcPct val="100000"/>
                        </a:lnSpc>
                        <a:spcBef>
                          <a:spcPts val="0"/>
                        </a:spcBef>
                        <a:spcAft>
                          <a:spcPts val="0"/>
                        </a:spcAft>
                        <a:buClrTx/>
                        <a:buSzTx/>
                        <a:buFontTx/>
                        <a:buNone/>
                        <a:tabLst/>
                        <a:defRPr/>
                      </a:pPr>
                      <a:r>
                        <a:rPr lang="ja-JP" altLang="en-US" sz="2000" b="0" dirty="0">
                          <a:solidFill>
                            <a:schemeClr val="tx1"/>
                          </a:solidFill>
                          <a:latin typeface="Meiryo UI" panose="020B0604030504040204" pitchFamily="50" charset="-128"/>
                          <a:ea typeface="Meiryo UI" panose="020B0604030504040204" pitchFamily="50" charset="-128"/>
                        </a:rPr>
                        <a:t>スクラムマスターはベンダ企業側がアサインする。</a:t>
                      </a:r>
                      <a:endParaRPr lang="en-US" altLang="ja-JP" sz="20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9612015"/>
                  </a:ext>
                </a:extLst>
              </a:tr>
              <a:tr h="882859">
                <a:tc vMerge="1">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1" lang="ja-JP" altLang="en-US" sz="16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1" lang="ja-JP" altLang="en-US" sz="2000" b="0" dirty="0">
                          <a:solidFill>
                            <a:schemeClr val="tx1"/>
                          </a:solidFill>
                          <a:latin typeface="Meiryo UI" panose="020B0604030504040204" pitchFamily="50" charset="-128"/>
                          <a:ea typeface="Meiryo UI" panose="020B0604030504040204" pitchFamily="50" charset="-128"/>
                        </a:rPr>
                        <a:t>開発チーム</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a:t>
                      </a: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0" dirty="0">
                          <a:solidFill>
                            <a:schemeClr val="tx1"/>
                          </a:solidFill>
                          <a:latin typeface="Meiryo UI" panose="020B0604030504040204" pitchFamily="50" charset="-128"/>
                          <a:ea typeface="Meiryo UI" panose="020B0604030504040204" pitchFamily="50" charset="-128"/>
                        </a:rPr>
                        <a:t>○</a:t>
                      </a:r>
                    </a:p>
                  </a:txBody>
                  <a:tcPr marL="33231" marR="33231"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ja-JP" altLang="en-US" sz="2000" b="0" dirty="0">
                          <a:solidFill>
                            <a:schemeClr val="tx1"/>
                          </a:solidFill>
                          <a:latin typeface="Meiryo UI" panose="020B0604030504040204" pitchFamily="50" charset="-128"/>
                          <a:ea typeface="Meiryo UI" panose="020B0604030504040204" pitchFamily="50" charset="-128"/>
                        </a:rPr>
                        <a:t>開発チームはプロジェクト特性に応じて双方からアサインする。（ユーザ企業側からのアサインがないこともある。）</a:t>
                      </a:r>
                      <a:endParaRPr lang="en-US" altLang="ja-JP" sz="2000" b="0" dirty="0">
                        <a:solidFill>
                          <a:schemeClr val="tx1"/>
                        </a:solidFill>
                        <a:latin typeface="Meiryo UI" panose="020B0604030504040204" pitchFamily="50" charset="-128"/>
                        <a:ea typeface="Meiryo UI" panose="020B0604030504040204" pitchFamily="50" charset="-128"/>
                      </a:endParaRP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6417235"/>
                  </a:ext>
                </a:extLst>
              </a:tr>
            </a:tbl>
          </a:graphicData>
        </a:graphic>
      </p:graphicFrame>
      <p:sp>
        <p:nvSpPr>
          <p:cNvPr id="7" name="テキスト ボックス 6">
            <a:extLst>
              <a:ext uri="{FF2B5EF4-FFF2-40B4-BE49-F238E27FC236}">
                <a16:creationId xmlns:a16="http://schemas.microsoft.com/office/drawing/2014/main" id="{190134BE-C1FA-4EEE-82BD-CE22BF8E3679}"/>
              </a:ext>
            </a:extLst>
          </p:cNvPr>
          <p:cNvSpPr txBox="1"/>
          <p:nvPr/>
        </p:nvSpPr>
        <p:spPr>
          <a:xfrm>
            <a:off x="360000" y="1080000"/>
            <a:ext cx="8280000" cy="720000"/>
          </a:xfrm>
          <a:prstGeom prst="rect">
            <a:avLst/>
          </a:prstGeom>
          <a:noFill/>
        </p:spPr>
        <p:txBody>
          <a:bodyPr vert="horz" wrap="square" rtlCol="0">
            <a:spAutoFit/>
          </a:bodyPr>
          <a:lstStyle/>
          <a:p>
            <a:pPr algn="l"/>
            <a:r>
              <a:rPr lang="ja-JP" altLang="en-US" sz="2000" dirty="0">
                <a:latin typeface="+mn-ea"/>
              </a:rPr>
              <a:t>スクラムチームの体制は、</a:t>
            </a:r>
          </a:p>
          <a:p>
            <a:pPr algn="l"/>
            <a:r>
              <a:rPr lang="ja-JP" altLang="en-US" sz="2000" dirty="0">
                <a:latin typeface="+mn-ea"/>
              </a:rPr>
              <a:t>ユーザ企業側とベンダ企業側で役割（ロール）を分担して構築</a:t>
            </a:r>
            <a:endParaRPr lang="en-US" altLang="ja-JP" sz="2000" dirty="0">
              <a:latin typeface="+mn-ea"/>
            </a:endParaRPr>
          </a:p>
        </p:txBody>
      </p:sp>
    </p:spTree>
    <p:extLst>
      <p:ext uri="{BB962C8B-B14F-4D97-AF65-F5344CB8AC3E}">
        <p14:creationId xmlns:p14="http://schemas.microsoft.com/office/powerpoint/2010/main" val="1106598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矢印: 右 39">
            <a:extLst>
              <a:ext uri="{FF2B5EF4-FFF2-40B4-BE49-F238E27FC236}">
                <a16:creationId xmlns:a16="http://schemas.microsoft.com/office/drawing/2014/main" id="{AABD0343-0371-4D57-9967-A1A5F1657DE9}"/>
              </a:ext>
            </a:extLst>
          </p:cNvPr>
          <p:cNvSpPr/>
          <p:nvPr/>
        </p:nvSpPr>
        <p:spPr>
          <a:xfrm>
            <a:off x="272270" y="3163059"/>
            <a:ext cx="8024013" cy="240781"/>
          </a:xfrm>
          <a:prstGeom prst="rightArrow">
            <a:avLst>
              <a:gd name="adj1" fmla="val 98077"/>
              <a:gd name="adj2" fmla="val 5441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p>
        </p:txBody>
      </p:sp>
      <p:sp>
        <p:nvSpPr>
          <p:cNvPr id="2" name="タイトル 1">
            <a:extLst>
              <a:ext uri="{FF2B5EF4-FFF2-40B4-BE49-F238E27FC236}">
                <a16:creationId xmlns:a16="http://schemas.microsoft.com/office/drawing/2014/main" id="{DFEFA5B6-843E-4CB5-9A51-9F632ADABA5E}"/>
              </a:ext>
            </a:extLst>
          </p:cNvPr>
          <p:cNvSpPr>
            <a:spLocks noGrp="1"/>
          </p:cNvSpPr>
          <p:nvPr>
            <p:ph type="title"/>
          </p:nvPr>
        </p:nvSpPr>
        <p:spPr/>
        <p:txBody>
          <a:bodyPr>
            <a:normAutofit/>
          </a:bodyPr>
          <a:lstStyle/>
          <a:p>
            <a:r>
              <a:rPr lang="ja-JP" altLang="en-US" sz="2000" dirty="0">
                <a:solidFill>
                  <a:schemeClr val="bg1">
                    <a:lumMod val="50000"/>
                  </a:schemeClr>
                </a:solidFill>
              </a:rPr>
              <a:t>モデル契約で </a:t>
            </a:r>
            <a:r>
              <a:rPr lang="ja-JP" altLang="en-US" dirty="0">
                <a:solidFill>
                  <a:srgbClr val="000000"/>
                </a:solidFill>
              </a:rPr>
              <a:t>想定するスクラムの概要</a:t>
            </a:r>
            <a:endParaRPr kumimoji="1" lang="ja-JP" altLang="en-US" dirty="0"/>
          </a:p>
        </p:txBody>
      </p:sp>
      <p:sp>
        <p:nvSpPr>
          <p:cNvPr id="4" name="日付プレースホルダー 3">
            <a:extLst>
              <a:ext uri="{FF2B5EF4-FFF2-40B4-BE49-F238E27FC236}">
                <a16:creationId xmlns:a16="http://schemas.microsoft.com/office/drawing/2014/main" id="{B9CBFE74-BA38-4C4F-AA84-508688283298}"/>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pic>
        <p:nvPicPr>
          <p:cNvPr id="7" name="グラフィックス 6" descr="ドキュメント">
            <a:extLst>
              <a:ext uri="{FF2B5EF4-FFF2-40B4-BE49-F238E27FC236}">
                <a16:creationId xmlns:a16="http://schemas.microsoft.com/office/drawing/2014/main" id="{30B057A6-54A0-4D5F-8FC8-5B17AD1C4B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824" y="1547604"/>
            <a:ext cx="658926" cy="711679"/>
          </a:xfrm>
          <a:prstGeom prst="rect">
            <a:avLst/>
          </a:prstGeom>
        </p:spPr>
      </p:pic>
      <p:sp>
        <p:nvSpPr>
          <p:cNvPr id="11" name="矢印: 下 10">
            <a:extLst>
              <a:ext uri="{FF2B5EF4-FFF2-40B4-BE49-F238E27FC236}">
                <a16:creationId xmlns:a16="http://schemas.microsoft.com/office/drawing/2014/main" id="{B2B177C3-235A-4B73-8BE8-83599C576DEA}"/>
              </a:ext>
            </a:extLst>
          </p:cNvPr>
          <p:cNvSpPr/>
          <p:nvPr/>
        </p:nvSpPr>
        <p:spPr>
          <a:xfrm>
            <a:off x="970341" y="2232000"/>
            <a:ext cx="114636" cy="468000"/>
          </a:xfrm>
          <a:prstGeom prst="downArrow">
            <a:avLst>
              <a:gd name="adj1" fmla="val 50000"/>
              <a:gd name="adj2"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grpSp>
        <p:nvGrpSpPr>
          <p:cNvPr id="38" name="グループ化 37">
            <a:extLst>
              <a:ext uri="{FF2B5EF4-FFF2-40B4-BE49-F238E27FC236}">
                <a16:creationId xmlns:a16="http://schemas.microsoft.com/office/drawing/2014/main" id="{475BDDE8-7F11-4F3E-8BBE-C072C6F7CC9C}"/>
              </a:ext>
            </a:extLst>
          </p:cNvPr>
          <p:cNvGrpSpPr/>
          <p:nvPr/>
        </p:nvGrpSpPr>
        <p:grpSpPr>
          <a:xfrm>
            <a:off x="437224" y="3151322"/>
            <a:ext cx="819779" cy="542769"/>
            <a:chOff x="1263407" y="4895597"/>
            <a:chExt cx="888094" cy="588000"/>
          </a:xfrm>
          <a:solidFill>
            <a:schemeClr val="bg1">
              <a:lumMod val="95000"/>
            </a:schemeClr>
          </a:solidFill>
        </p:grpSpPr>
        <p:sp>
          <p:nvSpPr>
            <p:cNvPr id="19" name="フローチャート: 書類 18">
              <a:extLst>
                <a:ext uri="{FF2B5EF4-FFF2-40B4-BE49-F238E27FC236}">
                  <a16:creationId xmlns:a16="http://schemas.microsoft.com/office/drawing/2014/main" id="{EEE2D118-3BFE-4428-B317-411B598031FE}"/>
                </a:ext>
              </a:extLst>
            </p:cNvPr>
            <p:cNvSpPr/>
            <p:nvPr/>
          </p:nvSpPr>
          <p:spPr>
            <a:xfrm>
              <a:off x="1380259" y="5067042"/>
              <a:ext cx="771242" cy="416555"/>
            </a:xfrm>
            <a:prstGeom prst="flowChartDocumen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p>
          </p:txBody>
        </p:sp>
        <p:sp>
          <p:nvSpPr>
            <p:cNvPr id="18" name="フローチャート: 書類 17">
              <a:extLst>
                <a:ext uri="{FF2B5EF4-FFF2-40B4-BE49-F238E27FC236}">
                  <a16:creationId xmlns:a16="http://schemas.microsoft.com/office/drawing/2014/main" id="{6692108B-5B20-4158-AD0D-0931B38585AC}"/>
                </a:ext>
              </a:extLst>
            </p:cNvPr>
            <p:cNvSpPr/>
            <p:nvPr/>
          </p:nvSpPr>
          <p:spPr>
            <a:xfrm>
              <a:off x="1315939" y="4982637"/>
              <a:ext cx="771242" cy="416555"/>
            </a:xfrm>
            <a:prstGeom prst="flowChartDocumen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p>
          </p:txBody>
        </p:sp>
        <p:sp>
          <p:nvSpPr>
            <p:cNvPr id="12" name="フローチャート: 書類 11">
              <a:extLst>
                <a:ext uri="{FF2B5EF4-FFF2-40B4-BE49-F238E27FC236}">
                  <a16:creationId xmlns:a16="http://schemas.microsoft.com/office/drawing/2014/main" id="{B052DCDA-3B24-4DAB-A54B-EFC4C88335AA}"/>
                </a:ext>
              </a:extLst>
            </p:cNvPr>
            <p:cNvSpPr/>
            <p:nvPr/>
          </p:nvSpPr>
          <p:spPr>
            <a:xfrm>
              <a:off x="1264190" y="4895597"/>
              <a:ext cx="771242" cy="416555"/>
            </a:xfrm>
            <a:prstGeom prst="flowChartDocumen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p>
          </p:txBody>
        </p:sp>
        <p:sp>
          <p:nvSpPr>
            <p:cNvPr id="13" name="正方形/長方形 12">
              <a:extLst>
                <a:ext uri="{FF2B5EF4-FFF2-40B4-BE49-F238E27FC236}">
                  <a16:creationId xmlns:a16="http://schemas.microsoft.com/office/drawing/2014/main" id="{DA3EC96F-A844-464A-ADB1-6A4E59D86720}"/>
                </a:ext>
              </a:extLst>
            </p:cNvPr>
            <p:cNvSpPr/>
            <p:nvPr/>
          </p:nvSpPr>
          <p:spPr>
            <a:xfrm>
              <a:off x="1263407" y="4949344"/>
              <a:ext cx="823774" cy="261599"/>
            </a:xfrm>
            <a:prstGeom prst="rect">
              <a:avLst/>
            </a:prstGeom>
            <a:noFill/>
            <a:ln>
              <a:noFill/>
            </a:ln>
          </p:spPr>
          <p:txBody>
            <a:bodyPr wrap="square">
              <a:spAutoFit/>
            </a:bodyPr>
            <a:lstStyle/>
            <a:p>
              <a:pPr algn="ctr"/>
              <a:r>
                <a:rPr lang="ja-JP" altLang="en-US" sz="969" b="1" dirty="0">
                  <a:latin typeface="Meiryo UI" panose="020B0604030504040204" pitchFamily="50" charset="-128"/>
                  <a:ea typeface="Meiryo UI" panose="020B0604030504040204" pitchFamily="50" charset="-128"/>
                </a:rPr>
                <a:t>タスク</a:t>
              </a:r>
              <a:endParaRPr lang="en-US" altLang="ja-JP" sz="969" b="1" dirty="0">
                <a:latin typeface="Meiryo UI" panose="020B0604030504040204" pitchFamily="50" charset="-128"/>
                <a:ea typeface="Meiryo UI" panose="020B0604030504040204" pitchFamily="50" charset="-128"/>
              </a:endParaRPr>
            </a:p>
          </p:txBody>
        </p:sp>
      </p:grpSp>
      <p:sp>
        <p:nvSpPr>
          <p:cNvPr id="42" name="グラフィックス 182" descr="プロジェクター スクリーン">
            <a:extLst>
              <a:ext uri="{FF2B5EF4-FFF2-40B4-BE49-F238E27FC236}">
                <a16:creationId xmlns:a16="http://schemas.microsoft.com/office/drawing/2014/main" id="{5401C71C-2F80-4B81-B271-827D9B48CE3D}"/>
              </a:ext>
            </a:extLst>
          </p:cNvPr>
          <p:cNvSpPr/>
          <p:nvPr/>
        </p:nvSpPr>
        <p:spPr>
          <a:xfrm>
            <a:off x="5072186" y="2580312"/>
            <a:ext cx="496351" cy="485417"/>
          </a:xfrm>
          <a:custGeom>
            <a:avLst/>
            <a:gdLst>
              <a:gd name="connsiteX0" fmla="*/ 630535 w 726070"/>
              <a:gd name="connsiteY0" fmla="*/ 104775 h 714375"/>
              <a:gd name="connsiteX1" fmla="*/ 630535 w 726070"/>
              <a:gd name="connsiteY1" fmla="*/ 447675 h 714375"/>
              <a:gd name="connsiteX2" fmla="*/ 95536 w 726070"/>
              <a:gd name="connsiteY2" fmla="*/ 447675 h 714375"/>
              <a:gd name="connsiteX3" fmla="*/ 95536 w 726070"/>
              <a:gd name="connsiteY3" fmla="*/ 104775 h 714375"/>
              <a:gd name="connsiteX4" fmla="*/ 630535 w 726070"/>
              <a:gd name="connsiteY4" fmla="*/ 104775 h 714375"/>
              <a:gd name="connsiteX5" fmla="*/ 706964 w 726070"/>
              <a:gd name="connsiteY5" fmla="*/ 466725 h 714375"/>
              <a:gd name="connsiteX6" fmla="*/ 687857 w 726070"/>
              <a:gd name="connsiteY6" fmla="*/ 466725 h 714375"/>
              <a:gd name="connsiteX7" fmla="*/ 687857 w 726070"/>
              <a:gd name="connsiteY7" fmla="*/ 85725 h 714375"/>
              <a:gd name="connsiteX8" fmla="*/ 686901 w 726070"/>
              <a:gd name="connsiteY8" fmla="*/ 76200 h 714375"/>
              <a:gd name="connsiteX9" fmla="*/ 706964 w 726070"/>
              <a:gd name="connsiteY9" fmla="*/ 76200 h 714375"/>
              <a:gd name="connsiteX10" fmla="*/ 726071 w 726070"/>
              <a:gd name="connsiteY10" fmla="*/ 57150 h 714375"/>
              <a:gd name="connsiteX11" fmla="*/ 706964 w 726070"/>
              <a:gd name="connsiteY11" fmla="*/ 38100 h 714375"/>
              <a:gd name="connsiteX12" fmla="*/ 382143 w 726070"/>
              <a:gd name="connsiteY12" fmla="*/ 38100 h 714375"/>
              <a:gd name="connsiteX13" fmla="*/ 382143 w 726070"/>
              <a:gd name="connsiteY13" fmla="*/ 19050 h 714375"/>
              <a:gd name="connsiteX14" fmla="*/ 363035 w 726070"/>
              <a:gd name="connsiteY14" fmla="*/ 0 h 714375"/>
              <a:gd name="connsiteX15" fmla="*/ 343928 w 726070"/>
              <a:gd name="connsiteY15" fmla="*/ 19050 h 714375"/>
              <a:gd name="connsiteX16" fmla="*/ 343928 w 726070"/>
              <a:gd name="connsiteY16" fmla="*/ 38100 h 714375"/>
              <a:gd name="connsiteX17" fmla="*/ 19107 w 726070"/>
              <a:gd name="connsiteY17" fmla="*/ 38100 h 714375"/>
              <a:gd name="connsiteX18" fmla="*/ 0 w 726070"/>
              <a:gd name="connsiteY18" fmla="*/ 57150 h 714375"/>
              <a:gd name="connsiteX19" fmla="*/ 19107 w 726070"/>
              <a:gd name="connsiteY19" fmla="*/ 76200 h 714375"/>
              <a:gd name="connsiteX20" fmla="*/ 39170 w 726070"/>
              <a:gd name="connsiteY20" fmla="*/ 76200 h 714375"/>
              <a:gd name="connsiteX21" fmla="*/ 38214 w 726070"/>
              <a:gd name="connsiteY21" fmla="*/ 85725 h 714375"/>
              <a:gd name="connsiteX22" fmla="*/ 38214 w 726070"/>
              <a:gd name="connsiteY22" fmla="*/ 466725 h 714375"/>
              <a:gd name="connsiteX23" fmla="*/ 19107 w 726070"/>
              <a:gd name="connsiteY23" fmla="*/ 466725 h 714375"/>
              <a:gd name="connsiteX24" fmla="*/ 0 w 726070"/>
              <a:gd name="connsiteY24" fmla="*/ 485775 h 714375"/>
              <a:gd name="connsiteX25" fmla="*/ 19107 w 726070"/>
              <a:gd name="connsiteY25" fmla="*/ 504825 h 714375"/>
              <a:gd name="connsiteX26" fmla="*/ 310491 w 726070"/>
              <a:gd name="connsiteY26" fmla="*/ 504825 h 714375"/>
              <a:gd name="connsiteX27" fmla="*/ 163366 w 726070"/>
              <a:gd name="connsiteY27" fmla="*/ 651510 h 714375"/>
              <a:gd name="connsiteX28" fmla="*/ 163366 w 726070"/>
              <a:gd name="connsiteY28" fmla="*/ 678180 h 714375"/>
              <a:gd name="connsiteX29" fmla="*/ 190116 w 726070"/>
              <a:gd name="connsiteY29" fmla="*/ 678180 h 714375"/>
              <a:gd name="connsiteX30" fmla="*/ 342973 w 726070"/>
              <a:gd name="connsiteY30" fmla="*/ 525780 h 714375"/>
              <a:gd name="connsiteX31" fmla="*/ 342973 w 726070"/>
              <a:gd name="connsiteY31" fmla="*/ 695325 h 714375"/>
              <a:gd name="connsiteX32" fmla="*/ 362080 w 726070"/>
              <a:gd name="connsiteY32" fmla="*/ 714375 h 714375"/>
              <a:gd name="connsiteX33" fmla="*/ 381187 w 726070"/>
              <a:gd name="connsiteY33" fmla="*/ 695325 h 714375"/>
              <a:gd name="connsiteX34" fmla="*/ 381187 w 726070"/>
              <a:gd name="connsiteY34" fmla="*/ 525780 h 714375"/>
              <a:gd name="connsiteX35" fmla="*/ 534044 w 726070"/>
              <a:gd name="connsiteY35" fmla="*/ 678180 h 714375"/>
              <a:gd name="connsiteX36" fmla="*/ 560794 w 726070"/>
              <a:gd name="connsiteY36" fmla="*/ 678180 h 714375"/>
              <a:gd name="connsiteX37" fmla="*/ 560794 w 726070"/>
              <a:gd name="connsiteY37" fmla="*/ 651510 h 714375"/>
              <a:gd name="connsiteX38" fmla="*/ 415580 w 726070"/>
              <a:gd name="connsiteY38" fmla="*/ 504825 h 714375"/>
              <a:gd name="connsiteX39" fmla="*/ 706964 w 726070"/>
              <a:gd name="connsiteY39" fmla="*/ 504825 h 714375"/>
              <a:gd name="connsiteX40" fmla="*/ 726071 w 726070"/>
              <a:gd name="connsiteY40" fmla="*/ 485775 h 714375"/>
              <a:gd name="connsiteX41" fmla="*/ 706964 w 726070"/>
              <a:gd name="connsiteY41"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26070" h="714375">
                <a:moveTo>
                  <a:pt x="630535" y="104775"/>
                </a:moveTo>
                <a:lnTo>
                  <a:pt x="630535" y="447675"/>
                </a:lnTo>
                <a:lnTo>
                  <a:pt x="95536" y="447675"/>
                </a:lnTo>
                <a:lnTo>
                  <a:pt x="95536" y="104775"/>
                </a:lnTo>
                <a:lnTo>
                  <a:pt x="630535" y="104775"/>
                </a:lnTo>
                <a:close/>
                <a:moveTo>
                  <a:pt x="706964" y="466725"/>
                </a:moveTo>
                <a:lnTo>
                  <a:pt x="687857" y="466725"/>
                </a:lnTo>
                <a:lnTo>
                  <a:pt x="687857" y="85725"/>
                </a:lnTo>
                <a:cubicBezTo>
                  <a:pt x="687857" y="82868"/>
                  <a:pt x="686901" y="79057"/>
                  <a:pt x="686901" y="76200"/>
                </a:cubicBezTo>
                <a:lnTo>
                  <a:pt x="706964" y="76200"/>
                </a:lnTo>
                <a:cubicBezTo>
                  <a:pt x="717473" y="76200"/>
                  <a:pt x="726071" y="67628"/>
                  <a:pt x="726071" y="57150"/>
                </a:cubicBezTo>
                <a:cubicBezTo>
                  <a:pt x="726071" y="46672"/>
                  <a:pt x="717473" y="38100"/>
                  <a:pt x="706964" y="38100"/>
                </a:cubicBezTo>
                <a:lnTo>
                  <a:pt x="382143" y="38100"/>
                </a:lnTo>
                <a:lnTo>
                  <a:pt x="382143" y="19050"/>
                </a:lnTo>
                <a:cubicBezTo>
                  <a:pt x="382143" y="8572"/>
                  <a:pt x="373544" y="0"/>
                  <a:pt x="363035" y="0"/>
                </a:cubicBezTo>
                <a:cubicBezTo>
                  <a:pt x="352526" y="0"/>
                  <a:pt x="343928" y="8572"/>
                  <a:pt x="343928" y="19050"/>
                </a:cubicBezTo>
                <a:lnTo>
                  <a:pt x="343928" y="38100"/>
                </a:lnTo>
                <a:lnTo>
                  <a:pt x="19107" y="38100"/>
                </a:lnTo>
                <a:cubicBezTo>
                  <a:pt x="8598" y="38100"/>
                  <a:pt x="0" y="46672"/>
                  <a:pt x="0" y="57150"/>
                </a:cubicBezTo>
                <a:cubicBezTo>
                  <a:pt x="0" y="67628"/>
                  <a:pt x="8598" y="76200"/>
                  <a:pt x="19107" y="76200"/>
                </a:cubicBezTo>
                <a:lnTo>
                  <a:pt x="39170" y="76200"/>
                </a:lnTo>
                <a:cubicBezTo>
                  <a:pt x="38214" y="79057"/>
                  <a:pt x="38214" y="82868"/>
                  <a:pt x="38214" y="85725"/>
                </a:cubicBezTo>
                <a:lnTo>
                  <a:pt x="38214" y="466725"/>
                </a:lnTo>
                <a:lnTo>
                  <a:pt x="19107" y="466725"/>
                </a:lnTo>
                <a:cubicBezTo>
                  <a:pt x="8598" y="466725"/>
                  <a:pt x="0" y="475298"/>
                  <a:pt x="0" y="485775"/>
                </a:cubicBezTo>
                <a:cubicBezTo>
                  <a:pt x="0" y="496253"/>
                  <a:pt x="8598" y="504825"/>
                  <a:pt x="19107" y="504825"/>
                </a:cubicBezTo>
                <a:lnTo>
                  <a:pt x="310491" y="504825"/>
                </a:lnTo>
                <a:lnTo>
                  <a:pt x="163366" y="651510"/>
                </a:lnTo>
                <a:cubicBezTo>
                  <a:pt x="155723" y="659130"/>
                  <a:pt x="155723" y="671513"/>
                  <a:pt x="163366" y="678180"/>
                </a:cubicBezTo>
                <a:cubicBezTo>
                  <a:pt x="171009" y="685800"/>
                  <a:pt x="183428" y="685800"/>
                  <a:pt x="190116" y="678180"/>
                </a:cubicBezTo>
                <a:lnTo>
                  <a:pt x="342973" y="525780"/>
                </a:lnTo>
                <a:lnTo>
                  <a:pt x="342973" y="695325"/>
                </a:lnTo>
                <a:cubicBezTo>
                  <a:pt x="342973" y="705803"/>
                  <a:pt x="351571" y="714375"/>
                  <a:pt x="362080" y="714375"/>
                </a:cubicBezTo>
                <a:cubicBezTo>
                  <a:pt x="372589" y="714375"/>
                  <a:pt x="381187" y="705803"/>
                  <a:pt x="381187" y="695325"/>
                </a:cubicBezTo>
                <a:lnTo>
                  <a:pt x="381187" y="525780"/>
                </a:lnTo>
                <a:lnTo>
                  <a:pt x="534044" y="678180"/>
                </a:lnTo>
                <a:cubicBezTo>
                  <a:pt x="541687" y="685800"/>
                  <a:pt x="553151" y="685800"/>
                  <a:pt x="560794" y="678180"/>
                </a:cubicBezTo>
                <a:cubicBezTo>
                  <a:pt x="568437" y="670560"/>
                  <a:pt x="568437" y="659130"/>
                  <a:pt x="560794" y="651510"/>
                </a:cubicBezTo>
                <a:lnTo>
                  <a:pt x="415580" y="504825"/>
                </a:lnTo>
                <a:lnTo>
                  <a:pt x="706964" y="504825"/>
                </a:lnTo>
                <a:cubicBezTo>
                  <a:pt x="717473" y="504825"/>
                  <a:pt x="726071" y="496253"/>
                  <a:pt x="726071" y="485775"/>
                </a:cubicBezTo>
                <a:cubicBezTo>
                  <a:pt x="726071" y="475298"/>
                  <a:pt x="717473" y="466725"/>
                  <a:pt x="706964" y="466725"/>
                </a:cubicBezTo>
                <a:close/>
              </a:path>
            </a:pathLst>
          </a:custGeom>
          <a:solidFill>
            <a:srgbClr val="000000"/>
          </a:solidFill>
          <a:ln w="9525" cap="flat">
            <a:noFill/>
            <a:prstDash val="solid"/>
            <a:miter/>
          </a:ln>
        </p:spPr>
        <p:txBody>
          <a:bodyPr rtlCol="0" anchor="ctr"/>
          <a:lstStyle/>
          <a:p>
            <a:endParaRPr lang="ja-JP" altLang="en-US" sz="1662"/>
          </a:p>
        </p:txBody>
      </p:sp>
      <p:sp>
        <p:nvSpPr>
          <p:cNvPr id="61" name="矢印: 下 60">
            <a:extLst>
              <a:ext uri="{FF2B5EF4-FFF2-40B4-BE49-F238E27FC236}">
                <a16:creationId xmlns:a16="http://schemas.microsoft.com/office/drawing/2014/main" id="{14952F62-020F-4137-B61F-FEFA5411DE20}"/>
              </a:ext>
            </a:extLst>
          </p:cNvPr>
          <p:cNvSpPr/>
          <p:nvPr/>
        </p:nvSpPr>
        <p:spPr>
          <a:xfrm>
            <a:off x="2922474" y="3448371"/>
            <a:ext cx="131781" cy="164679"/>
          </a:xfrm>
          <a:prstGeom prst="downArrow">
            <a:avLst>
              <a:gd name="adj1" fmla="val 50000"/>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grpSp>
        <p:nvGrpSpPr>
          <p:cNvPr id="130" name="グループ化 129">
            <a:extLst>
              <a:ext uri="{FF2B5EF4-FFF2-40B4-BE49-F238E27FC236}">
                <a16:creationId xmlns:a16="http://schemas.microsoft.com/office/drawing/2014/main" id="{B7F7EE35-2041-44E1-AB48-1C86AD0D7256}"/>
              </a:ext>
            </a:extLst>
          </p:cNvPr>
          <p:cNvGrpSpPr/>
          <p:nvPr/>
        </p:nvGrpSpPr>
        <p:grpSpPr>
          <a:xfrm>
            <a:off x="4529852" y="2692395"/>
            <a:ext cx="565992" cy="434828"/>
            <a:chOff x="4601378" y="4308518"/>
            <a:chExt cx="613158" cy="471064"/>
          </a:xfrm>
        </p:grpSpPr>
        <p:sp>
          <p:nvSpPr>
            <p:cNvPr id="67" name="フリーフォーム: 図形 66">
              <a:extLst>
                <a:ext uri="{FF2B5EF4-FFF2-40B4-BE49-F238E27FC236}">
                  <a16:creationId xmlns:a16="http://schemas.microsoft.com/office/drawing/2014/main" id="{DB5F4E23-6B5B-4367-8B02-2FEAA996BC26}"/>
                </a:ext>
              </a:extLst>
            </p:cNvPr>
            <p:cNvSpPr/>
            <p:nvPr/>
          </p:nvSpPr>
          <p:spPr>
            <a:xfrm>
              <a:off x="4693364" y="4308518"/>
              <a:ext cx="183943" cy="161816"/>
            </a:xfrm>
            <a:custGeom>
              <a:avLst/>
              <a:gdLst>
                <a:gd name="connsiteX0" fmla="*/ 183943 w 183942"/>
                <a:gd name="connsiteY0" fmla="*/ 80908 h 161815"/>
                <a:gd name="connsiteX1" fmla="*/ 91971 w 183942"/>
                <a:gd name="connsiteY1" fmla="*/ 161816 h 161815"/>
                <a:gd name="connsiteX2" fmla="*/ 0 w 183942"/>
                <a:gd name="connsiteY2" fmla="*/ 80908 h 161815"/>
                <a:gd name="connsiteX3" fmla="*/ 91971 w 183942"/>
                <a:gd name="connsiteY3" fmla="*/ 0 h 161815"/>
                <a:gd name="connsiteX4" fmla="*/ 183943 w 183942"/>
                <a:gd name="connsiteY4" fmla="*/ 80908 h 16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42" h="161815">
                  <a:moveTo>
                    <a:pt x="183943" y="80908"/>
                  </a:moveTo>
                  <a:cubicBezTo>
                    <a:pt x="183943" y="125592"/>
                    <a:pt x="142766" y="161816"/>
                    <a:pt x="91971" y="161816"/>
                  </a:cubicBezTo>
                  <a:cubicBezTo>
                    <a:pt x="41177" y="161816"/>
                    <a:pt x="0" y="125592"/>
                    <a:pt x="0" y="80908"/>
                  </a:cubicBezTo>
                  <a:cubicBezTo>
                    <a:pt x="0" y="36224"/>
                    <a:pt x="41177" y="0"/>
                    <a:pt x="91971" y="0"/>
                  </a:cubicBezTo>
                  <a:cubicBezTo>
                    <a:pt x="142766" y="0"/>
                    <a:pt x="183943" y="36224"/>
                    <a:pt x="183943" y="80908"/>
                  </a:cubicBezTo>
                  <a:close/>
                </a:path>
              </a:pathLst>
            </a:custGeom>
            <a:solidFill>
              <a:schemeClr val="tx1"/>
            </a:solidFill>
            <a:ln w="10120" cap="flat">
              <a:noFill/>
              <a:prstDash val="solid"/>
              <a:miter/>
            </a:ln>
          </p:spPr>
          <p:txBody>
            <a:bodyPr rtlCol="0" anchor="ctr"/>
            <a:lstStyle/>
            <a:p>
              <a:endParaRPr lang="ja-JP" altLang="en-US" sz="1662"/>
            </a:p>
          </p:txBody>
        </p:sp>
        <p:sp>
          <p:nvSpPr>
            <p:cNvPr id="68" name="フリーフォーム: 図形 67">
              <a:extLst>
                <a:ext uri="{FF2B5EF4-FFF2-40B4-BE49-F238E27FC236}">
                  <a16:creationId xmlns:a16="http://schemas.microsoft.com/office/drawing/2014/main" id="{FA6BBD8D-F492-44E8-BEED-27F9703CEF81}"/>
                </a:ext>
              </a:extLst>
            </p:cNvPr>
            <p:cNvSpPr/>
            <p:nvPr/>
          </p:nvSpPr>
          <p:spPr>
            <a:xfrm>
              <a:off x="4846650" y="4617766"/>
              <a:ext cx="367886" cy="161816"/>
            </a:xfrm>
            <a:custGeom>
              <a:avLst/>
              <a:gdLst>
                <a:gd name="connsiteX0" fmla="*/ 367886 w 367885"/>
                <a:gd name="connsiteY0" fmla="*/ 161816 h 161815"/>
                <a:gd name="connsiteX1" fmla="*/ 367886 w 367885"/>
                <a:gd name="connsiteY1" fmla="*/ 80908 h 161815"/>
                <a:gd name="connsiteX2" fmla="*/ 349491 w 367885"/>
                <a:gd name="connsiteY2" fmla="*/ 48545 h 161815"/>
                <a:gd name="connsiteX3" fmla="*/ 259564 w 367885"/>
                <a:gd name="connsiteY3" fmla="*/ 10788 h 161815"/>
                <a:gd name="connsiteX4" fmla="*/ 183943 w 367885"/>
                <a:gd name="connsiteY4" fmla="*/ 0 h 161815"/>
                <a:gd name="connsiteX5" fmla="*/ 108322 w 367885"/>
                <a:gd name="connsiteY5" fmla="*/ 10788 h 161815"/>
                <a:gd name="connsiteX6" fmla="*/ 18394 w 367885"/>
                <a:gd name="connsiteY6" fmla="*/ 48545 h 161815"/>
                <a:gd name="connsiteX7" fmla="*/ 0 w 367885"/>
                <a:gd name="connsiteY7" fmla="*/ 80908 h 161815"/>
                <a:gd name="connsiteX8" fmla="*/ 0 w 367885"/>
                <a:gd name="connsiteY8" fmla="*/ 161816 h 16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885" h="161815">
                  <a:moveTo>
                    <a:pt x="367886" y="161816"/>
                  </a:moveTo>
                  <a:lnTo>
                    <a:pt x="367886" y="80908"/>
                  </a:lnTo>
                  <a:cubicBezTo>
                    <a:pt x="368263" y="68098"/>
                    <a:pt x="361366" y="55965"/>
                    <a:pt x="349491" y="48545"/>
                  </a:cubicBezTo>
                  <a:cubicBezTo>
                    <a:pt x="323020" y="30318"/>
                    <a:pt x="292321" y="17428"/>
                    <a:pt x="259564" y="10788"/>
                  </a:cubicBezTo>
                  <a:cubicBezTo>
                    <a:pt x="235003" y="4293"/>
                    <a:pt x="209578" y="666"/>
                    <a:pt x="183943" y="0"/>
                  </a:cubicBezTo>
                  <a:cubicBezTo>
                    <a:pt x="158247" y="70"/>
                    <a:pt x="132726" y="3710"/>
                    <a:pt x="108322" y="10788"/>
                  </a:cubicBezTo>
                  <a:cubicBezTo>
                    <a:pt x="76030" y="18564"/>
                    <a:pt x="45576" y="31351"/>
                    <a:pt x="18394" y="48545"/>
                  </a:cubicBezTo>
                  <a:cubicBezTo>
                    <a:pt x="6865" y="56221"/>
                    <a:pt x="63" y="68188"/>
                    <a:pt x="0" y="80908"/>
                  </a:cubicBezTo>
                  <a:lnTo>
                    <a:pt x="0" y="161816"/>
                  </a:lnTo>
                  <a:close/>
                </a:path>
              </a:pathLst>
            </a:custGeom>
            <a:solidFill>
              <a:schemeClr val="bg1">
                <a:lumMod val="50000"/>
              </a:schemeClr>
            </a:solidFill>
            <a:ln w="10120" cap="flat">
              <a:noFill/>
              <a:prstDash val="solid"/>
              <a:miter/>
            </a:ln>
          </p:spPr>
          <p:txBody>
            <a:bodyPr rtlCol="0" anchor="ctr"/>
            <a:lstStyle/>
            <a:p>
              <a:endParaRPr lang="ja-JP" altLang="en-US" sz="1662"/>
            </a:p>
          </p:txBody>
        </p:sp>
        <p:sp>
          <p:nvSpPr>
            <p:cNvPr id="69" name="フリーフォーム: 図形 68">
              <a:extLst>
                <a:ext uri="{FF2B5EF4-FFF2-40B4-BE49-F238E27FC236}">
                  <a16:creationId xmlns:a16="http://schemas.microsoft.com/office/drawing/2014/main" id="{3A478EAE-2849-468F-9E15-B25BA60E9F73}"/>
                </a:ext>
              </a:extLst>
            </p:cNvPr>
            <p:cNvSpPr/>
            <p:nvPr/>
          </p:nvSpPr>
          <p:spPr>
            <a:xfrm>
              <a:off x="4938621" y="4434375"/>
              <a:ext cx="183943" cy="152826"/>
            </a:xfrm>
            <a:custGeom>
              <a:avLst/>
              <a:gdLst>
                <a:gd name="connsiteX0" fmla="*/ 183943 w 183942"/>
                <a:gd name="connsiteY0" fmla="*/ 80908 h 152825"/>
                <a:gd name="connsiteX1" fmla="*/ 91971 w 183942"/>
                <a:gd name="connsiteY1" fmla="*/ 161816 h 152825"/>
                <a:gd name="connsiteX2" fmla="*/ 0 w 183942"/>
                <a:gd name="connsiteY2" fmla="*/ 80908 h 152825"/>
                <a:gd name="connsiteX3" fmla="*/ 91971 w 183942"/>
                <a:gd name="connsiteY3" fmla="*/ 0 h 152825"/>
                <a:gd name="connsiteX4" fmla="*/ 183943 w 183942"/>
                <a:gd name="connsiteY4" fmla="*/ 80908 h 15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42" h="152825">
                  <a:moveTo>
                    <a:pt x="183943" y="80908"/>
                  </a:moveTo>
                  <a:cubicBezTo>
                    <a:pt x="183943" y="125592"/>
                    <a:pt x="142766" y="161816"/>
                    <a:pt x="91971" y="161816"/>
                  </a:cubicBezTo>
                  <a:cubicBezTo>
                    <a:pt x="41177" y="161816"/>
                    <a:pt x="0" y="125592"/>
                    <a:pt x="0" y="80908"/>
                  </a:cubicBezTo>
                  <a:cubicBezTo>
                    <a:pt x="0" y="36224"/>
                    <a:pt x="41177" y="0"/>
                    <a:pt x="91971" y="0"/>
                  </a:cubicBezTo>
                  <a:cubicBezTo>
                    <a:pt x="142766" y="0"/>
                    <a:pt x="183943" y="36224"/>
                    <a:pt x="183943" y="80908"/>
                  </a:cubicBezTo>
                  <a:close/>
                </a:path>
              </a:pathLst>
            </a:custGeom>
            <a:solidFill>
              <a:schemeClr val="bg1">
                <a:lumMod val="50000"/>
              </a:schemeClr>
            </a:solidFill>
            <a:ln w="10120" cap="flat">
              <a:noFill/>
              <a:prstDash val="solid"/>
              <a:miter/>
            </a:ln>
          </p:spPr>
          <p:txBody>
            <a:bodyPr rtlCol="0" anchor="ctr"/>
            <a:lstStyle/>
            <a:p>
              <a:endParaRPr lang="ja-JP" altLang="en-US" sz="1662"/>
            </a:p>
          </p:txBody>
        </p:sp>
        <p:sp>
          <p:nvSpPr>
            <p:cNvPr id="70" name="フリーフォーム: 図形 69">
              <a:extLst>
                <a:ext uri="{FF2B5EF4-FFF2-40B4-BE49-F238E27FC236}">
                  <a16:creationId xmlns:a16="http://schemas.microsoft.com/office/drawing/2014/main" id="{A0045B21-E38A-4204-BD67-0A85AE061FA8}"/>
                </a:ext>
              </a:extLst>
            </p:cNvPr>
            <p:cNvSpPr/>
            <p:nvPr/>
          </p:nvSpPr>
          <p:spPr>
            <a:xfrm>
              <a:off x="4601378" y="4491910"/>
              <a:ext cx="327009" cy="161816"/>
            </a:xfrm>
            <a:custGeom>
              <a:avLst/>
              <a:gdLst>
                <a:gd name="connsiteX0" fmla="*/ 239140 w 327009"/>
                <a:gd name="connsiteY0" fmla="*/ 145634 h 161815"/>
                <a:gd name="connsiteX1" fmla="*/ 239140 w 327009"/>
                <a:gd name="connsiteY1" fmla="*/ 145634 h 161815"/>
                <a:gd name="connsiteX2" fmla="*/ 333155 w 327009"/>
                <a:gd name="connsiteY2" fmla="*/ 104281 h 161815"/>
                <a:gd name="connsiteX3" fmla="*/ 296367 w 327009"/>
                <a:gd name="connsiteY3" fmla="*/ 25171 h 161815"/>
                <a:gd name="connsiteX4" fmla="*/ 296367 w 327009"/>
                <a:gd name="connsiteY4" fmla="*/ 21575 h 161815"/>
                <a:gd name="connsiteX5" fmla="*/ 259578 w 327009"/>
                <a:gd name="connsiteY5" fmla="*/ 10788 h 161815"/>
                <a:gd name="connsiteX6" fmla="*/ 183957 w 327009"/>
                <a:gd name="connsiteY6" fmla="*/ 0 h 161815"/>
                <a:gd name="connsiteX7" fmla="*/ 108337 w 327009"/>
                <a:gd name="connsiteY7" fmla="*/ 10788 h 161815"/>
                <a:gd name="connsiteX8" fmla="*/ 18409 w 327009"/>
                <a:gd name="connsiteY8" fmla="*/ 48545 h 161815"/>
                <a:gd name="connsiteX9" fmla="*/ 15 w 327009"/>
                <a:gd name="connsiteY9" fmla="*/ 80908 h 161815"/>
                <a:gd name="connsiteX10" fmla="*/ 15 w 327009"/>
                <a:gd name="connsiteY10" fmla="*/ 161816 h 161815"/>
                <a:gd name="connsiteX11" fmla="*/ 220746 w 327009"/>
                <a:gd name="connsiteY11" fmla="*/ 161816 h 161815"/>
                <a:gd name="connsiteX12" fmla="*/ 239140 w 327009"/>
                <a:gd name="connsiteY12" fmla="*/ 145634 h 16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009" h="161815">
                  <a:moveTo>
                    <a:pt x="239140" y="145634"/>
                  </a:moveTo>
                  <a:lnTo>
                    <a:pt x="239140" y="145634"/>
                  </a:lnTo>
                  <a:cubicBezTo>
                    <a:pt x="267834" y="127620"/>
                    <a:pt x="299556" y="113667"/>
                    <a:pt x="333155" y="104281"/>
                  </a:cubicBezTo>
                  <a:cubicBezTo>
                    <a:pt x="309916" y="82978"/>
                    <a:pt x="296763" y="54695"/>
                    <a:pt x="296367" y="25171"/>
                  </a:cubicBezTo>
                  <a:lnTo>
                    <a:pt x="296367" y="21575"/>
                  </a:lnTo>
                  <a:cubicBezTo>
                    <a:pt x="284428" y="17175"/>
                    <a:pt x="272130" y="13569"/>
                    <a:pt x="259578" y="10788"/>
                  </a:cubicBezTo>
                  <a:cubicBezTo>
                    <a:pt x="235018" y="4293"/>
                    <a:pt x="209593" y="665"/>
                    <a:pt x="183957" y="0"/>
                  </a:cubicBezTo>
                  <a:cubicBezTo>
                    <a:pt x="158262" y="69"/>
                    <a:pt x="132741" y="3710"/>
                    <a:pt x="108337" y="10788"/>
                  </a:cubicBezTo>
                  <a:cubicBezTo>
                    <a:pt x="76372" y="19324"/>
                    <a:pt x="46056" y="32052"/>
                    <a:pt x="18409" y="48545"/>
                  </a:cubicBezTo>
                  <a:cubicBezTo>
                    <a:pt x="6534" y="55965"/>
                    <a:pt x="-362" y="68098"/>
                    <a:pt x="15" y="80908"/>
                  </a:cubicBezTo>
                  <a:lnTo>
                    <a:pt x="15" y="161816"/>
                  </a:lnTo>
                  <a:lnTo>
                    <a:pt x="220746" y="161816"/>
                  </a:lnTo>
                  <a:cubicBezTo>
                    <a:pt x="225813" y="155561"/>
                    <a:pt x="232030" y="150091"/>
                    <a:pt x="239140" y="145634"/>
                  </a:cubicBezTo>
                  <a:close/>
                </a:path>
              </a:pathLst>
            </a:custGeom>
            <a:solidFill>
              <a:schemeClr val="tx1"/>
            </a:solidFill>
            <a:ln w="10120" cap="flat">
              <a:noFill/>
              <a:prstDash val="solid"/>
              <a:miter/>
            </a:ln>
          </p:spPr>
          <p:txBody>
            <a:bodyPr rtlCol="0" anchor="ctr"/>
            <a:lstStyle/>
            <a:p>
              <a:endParaRPr lang="ja-JP" altLang="en-US" sz="1662"/>
            </a:p>
          </p:txBody>
        </p:sp>
      </p:grpSp>
      <p:sp>
        <p:nvSpPr>
          <p:cNvPr id="75" name="矢印: 下 74">
            <a:extLst>
              <a:ext uri="{FF2B5EF4-FFF2-40B4-BE49-F238E27FC236}">
                <a16:creationId xmlns:a16="http://schemas.microsoft.com/office/drawing/2014/main" id="{239BA53E-1664-4FD8-8B8A-505B9EFA831D}"/>
              </a:ext>
            </a:extLst>
          </p:cNvPr>
          <p:cNvSpPr/>
          <p:nvPr/>
        </p:nvSpPr>
        <p:spPr>
          <a:xfrm rot="5400000">
            <a:off x="1913724" y="1455371"/>
            <a:ext cx="149367" cy="848747"/>
          </a:xfrm>
          <a:prstGeom prst="downArrow">
            <a:avLst>
              <a:gd name="adj1" fmla="val 50000"/>
              <a:gd name="adj2"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pic>
        <p:nvPicPr>
          <p:cNvPr id="77" name="グラフィックス 76" descr="発表">
            <a:extLst>
              <a:ext uri="{FF2B5EF4-FFF2-40B4-BE49-F238E27FC236}">
                <a16:creationId xmlns:a16="http://schemas.microsoft.com/office/drawing/2014/main" id="{3CEEFC18-F768-4655-99D9-3FC56EFF6A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1108" y="2768026"/>
            <a:ext cx="559125" cy="559125"/>
          </a:xfrm>
          <a:prstGeom prst="rect">
            <a:avLst/>
          </a:prstGeom>
        </p:spPr>
      </p:pic>
      <p:grpSp>
        <p:nvGrpSpPr>
          <p:cNvPr id="131" name="グラフィックス 48" descr="会議">
            <a:extLst>
              <a:ext uri="{FF2B5EF4-FFF2-40B4-BE49-F238E27FC236}">
                <a16:creationId xmlns:a16="http://schemas.microsoft.com/office/drawing/2014/main" id="{8B7AD292-BD03-4ED2-9505-9EBC64755655}"/>
              </a:ext>
            </a:extLst>
          </p:cNvPr>
          <p:cNvGrpSpPr/>
          <p:nvPr/>
        </p:nvGrpSpPr>
        <p:grpSpPr>
          <a:xfrm>
            <a:off x="5968988" y="2594994"/>
            <a:ext cx="872866" cy="687039"/>
            <a:chOff x="6470992" y="4321342"/>
            <a:chExt cx="945605" cy="744292"/>
          </a:xfrm>
        </p:grpSpPr>
        <p:sp>
          <p:nvSpPr>
            <p:cNvPr id="132" name="フリーフォーム: 図形 131">
              <a:extLst>
                <a:ext uri="{FF2B5EF4-FFF2-40B4-BE49-F238E27FC236}">
                  <a16:creationId xmlns:a16="http://schemas.microsoft.com/office/drawing/2014/main" id="{865CF3AF-0656-458B-82C6-80038F2C5BBD}"/>
                </a:ext>
              </a:extLst>
            </p:cNvPr>
            <p:cNvSpPr/>
            <p:nvPr/>
          </p:nvSpPr>
          <p:spPr>
            <a:xfrm>
              <a:off x="6874844" y="4475628"/>
              <a:ext cx="137901" cy="108543"/>
            </a:xfrm>
            <a:custGeom>
              <a:avLst/>
              <a:gdLst>
                <a:gd name="connsiteX0" fmla="*/ 137901 w 137900"/>
                <a:gd name="connsiteY0" fmla="*/ 54271 h 108542"/>
                <a:gd name="connsiteX1" fmla="*/ 68950 w 137900"/>
                <a:gd name="connsiteY1" fmla="*/ 108543 h 108542"/>
                <a:gd name="connsiteX2" fmla="*/ 0 w 137900"/>
                <a:gd name="connsiteY2" fmla="*/ 54271 h 108542"/>
                <a:gd name="connsiteX3" fmla="*/ 68950 w 137900"/>
                <a:gd name="connsiteY3" fmla="*/ 0 h 108542"/>
                <a:gd name="connsiteX4" fmla="*/ 137901 w 137900"/>
                <a:gd name="connsiteY4" fmla="*/ 54271 h 108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00" h="108542">
                  <a:moveTo>
                    <a:pt x="137901" y="54271"/>
                  </a:moveTo>
                  <a:cubicBezTo>
                    <a:pt x="137901" y="84508"/>
                    <a:pt x="107366" y="108543"/>
                    <a:pt x="68950" y="108543"/>
                  </a:cubicBezTo>
                  <a:cubicBezTo>
                    <a:pt x="30535" y="108543"/>
                    <a:pt x="0" y="84508"/>
                    <a:pt x="0" y="54271"/>
                  </a:cubicBezTo>
                  <a:cubicBezTo>
                    <a:pt x="0" y="24034"/>
                    <a:pt x="30535" y="0"/>
                    <a:pt x="68950" y="0"/>
                  </a:cubicBezTo>
                  <a:cubicBezTo>
                    <a:pt x="107366" y="0"/>
                    <a:pt x="137901" y="24810"/>
                    <a:pt x="137901" y="54271"/>
                  </a:cubicBezTo>
                </a:path>
              </a:pathLst>
            </a:custGeom>
            <a:solidFill>
              <a:srgbClr val="00B050"/>
            </a:solidFill>
            <a:ln w="9823" cap="flat">
              <a:noFill/>
              <a:prstDash val="solid"/>
              <a:miter/>
            </a:ln>
          </p:spPr>
          <p:txBody>
            <a:bodyPr rtlCol="0" anchor="ctr"/>
            <a:lstStyle/>
            <a:p>
              <a:endParaRPr lang="ja-JP" altLang="en-US" sz="1662"/>
            </a:p>
          </p:txBody>
        </p:sp>
        <p:sp>
          <p:nvSpPr>
            <p:cNvPr id="133" name="フリーフォーム: 図形 132">
              <a:extLst>
                <a:ext uri="{FF2B5EF4-FFF2-40B4-BE49-F238E27FC236}">
                  <a16:creationId xmlns:a16="http://schemas.microsoft.com/office/drawing/2014/main" id="{61ACBC37-A225-4A43-BF97-BA37AE3E6643}"/>
                </a:ext>
              </a:extLst>
            </p:cNvPr>
            <p:cNvSpPr/>
            <p:nvPr/>
          </p:nvSpPr>
          <p:spPr>
            <a:xfrm>
              <a:off x="7150646" y="4506640"/>
              <a:ext cx="137901" cy="108543"/>
            </a:xfrm>
            <a:custGeom>
              <a:avLst/>
              <a:gdLst>
                <a:gd name="connsiteX0" fmla="*/ 137901 w 137900"/>
                <a:gd name="connsiteY0" fmla="*/ 54271 h 108542"/>
                <a:gd name="connsiteX1" fmla="*/ 68950 w 137900"/>
                <a:gd name="connsiteY1" fmla="*/ 108543 h 108542"/>
                <a:gd name="connsiteX2" fmla="*/ 0 w 137900"/>
                <a:gd name="connsiteY2" fmla="*/ 54271 h 108542"/>
                <a:gd name="connsiteX3" fmla="*/ 68950 w 137900"/>
                <a:gd name="connsiteY3" fmla="*/ 0 h 108542"/>
                <a:gd name="connsiteX4" fmla="*/ 137901 w 137900"/>
                <a:gd name="connsiteY4" fmla="*/ 54271 h 108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00" h="108542">
                  <a:moveTo>
                    <a:pt x="137901" y="54271"/>
                  </a:moveTo>
                  <a:cubicBezTo>
                    <a:pt x="137901" y="84508"/>
                    <a:pt x="107366" y="108543"/>
                    <a:pt x="68950" y="108543"/>
                  </a:cubicBezTo>
                  <a:cubicBezTo>
                    <a:pt x="30535" y="108543"/>
                    <a:pt x="0" y="84508"/>
                    <a:pt x="0" y="54271"/>
                  </a:cubicBezTo>
                  <a:cubicBezTo>
                    <a:pt x="0" y="24034"/>
                    <a:pt x="30535" y="0"/>
                    <a:pt x="68950" y="0"/>
                  </a:cubicBezTo>
                  <a:cubicBezTo>
                    <a:pt x="107366" y="0"/>
                    <a:pt x="137901" y="24034"/>
                    <a:pt x="137901" y="54271"/>
                  </a:cubicBezTo>
                </a:path>
              </a:pathLst>
            </a:custGeom>
            <a:solidFill>
              <a:srgbClr val="C00000"/>
            </a:solidFill>
            <a:ln w="9823" cap="flat">
              <a:noFill/>
              <a:prstDash val="solid"/>
              <a:miter/>
            </a:ln>
          </p:spPr>
          <p:txBody>
            <a:bodyPr rtlCol="0" anchor="ctr"/>
            <a:lstStyle/>
            <a:p>
              <a:endParaRPr lang="ja-JP" altLang="en-US" sz="1662"/>
            </a:p>
          </p:txBody>
        </p:sp>
        <p:sp>
          <p:nvSpPr>
            <p:cNvPr id="134" name="フリーフォーム: 図形 133">
              <a:extLst>
                <a:ext uri="{FF2B5EF4-FFF2-40B4-BE49-F238E27FC236}">
                  <a16:creationId xmlns:a16="http://schemas.microsoft.com/office/drawing/2014/main" id="{1F53E519-E3C3-4078-AB74-76201658C0B7}"/>
                </a:ext>
              </a:extLst>
            </p:cNvPr>
            <p:cNvSpPr/>
            <p:nvPr/>
          </p:nvSpPr>
          <p:spPr>
            <a:xfrm>
              <a:off x="6599043" y="4506640"/>
              <a:ext cx="137901" cy="108543"/>
            </a:xfrm>
            <a:custGeom>
              <a:avLst/>
              <a:gdLst>
                <a:gd name="connsiteX0" fmla="*/ 137901 w 137900"/>
                <a:gd name="connsiteY0" fmla="*/ 54271 h 108542"/>
                <a:gd name="connsiteX1" fmla="*/ 68950 w 137900"/>
                <a:gd name="connsiteY1" fmla="*/ 108543 h 108542"/>
                <a:gd name="connsiteX2" fmla="*/ 0 w 137900"/>
                <a:gd name="connsiteY2" fmla="*/ 54271 h 108542"/>
                <a:gd name="connsiteX3" fmla="*/ 68950 w 137900"/>
                <a:gd name="connsiteY3" fmla="*/ 0 h 108542"/>
                <a:gd name="connsiteX4" fmla="*/ 137901 w 137900"/>
                <a:gd name="connsiteY4" fmla="*/ 54271 h 108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00" h="108542">
                  <a:moveTo>
                    <a:pt x="137901" y="54271"/>
                  </a:moveTo>
                  <a:cubicBezTo>
                    <a:pt x="137901" y="84508"/>
                    <a:pt x="107366" y="108543"/>
                    <a:pt x="68950" y="108543"/>
                  </a:cubicBezTo>
                  <a:cubicBezTo>
                    <a:pt x="30535" y="108543"/>
                    <a:pt x="0" y="84508"/>
                    <a:pt x="0" y="54271"/>
                  </a:cubicBezTo>
                  <a:cubicBezTo>
                    <a:pt x="0" y="24034"/>
                    <a:pt x="30535" y="0"/>
                    <a:pt x="68950" y="0"/>
                  </a:cubicBezTo>
                  <a:cubicBezTo>
                    <a:pt x="107366" y="0"/>
                    <a:pt x="137901" y="24034"/>
                    <a:pt x="137901" y="54271"/>
                  </a:cubicBezTo>
                </a:path>
              </a:pathLst>
            </a:custGeom>
            <a:solidFill>
              <a:schemeClr val="tx1"/>
            </a:solidFill>
            <a:ln w="9823" cap="flat">
              <a:noFill/>
              <a:prstDash val="solid"/>
              <a:miter/>
            </a:ln>
          </p:spPr>
          <p:txBody>
            <a:bodyPr rtlCol="0" anchor="ctr"/>
            <a:lstStyle/>
            <a:p>
              <a:endParaRPr lang="ja-JP" altLang="en-US" sz="1662"/>
            </a:p>
          </p:txBody>
        </p:sp>
        <p:sp>
          <p:nvSpPr>
            <p:cNvPr id="135" name="フリーフォーム: 図形 134">
              <a:extLst>
                <a:ext uri="{FF2B5EF4-FFF2-40B4-BE49-F238E27FC236}">
                  <a16:creationId xmlns:a16="http://schemas.microsoft.com/office/drawing/2014/main" id="{9E2D3805-B2A4-42C2-B7C8-A47F664011CA}"/>
                </a:ext>
              </a:extLst>
            </p:cNvPr>
            <p:cNvSpPr/>
            <p:nvPr/>
          </p:nvSpPr>
          <p:spPr>
            <a:xfrm>
              <a:off x="6555702" y="4706668"/>
              <a:ext cx="768304" cy="201579"/>
            </a:xfrm>
            <a:custGeom>
              <a:avLst/>
              <a:gdLst>
                <a:gd name="connsiteX0" fmla="*/ 0 w 768304"/>
                <a:gd name="connsiteY0" fmla="*/ 204680 h 201579"/>
                <a:gd name="connsiteX1" fmla="*/ 388092 w 768304"/>
                <a:gd name="connsiteY1" fmla="*/ 0 h 201579"/>
                <a:gd name="connsiteX2" fmla="*/ 776184 w 768304"/>
                <a:gd name="connsiteY2" fmla="*/ 204680 h 201579"/>
                <a:gd name="connsiteX3" fmla="*/ 0 w 768304"/>
                <a:gd name="connsiteY3" fmla="*/ 204680 h 201579"/>
              </a:gdLst>
              <a:ahLst/>
              <a:cxnLst>
                <a:cxn ang="0">
                  <a:pos x="connsiteX0" y="connsiteY0"/>
                </a:cxn>
                <a:cxn ang="0">
                  <a:pos x="connsiteX1" y="connsiteY1"/>
                </a:cxn>
                <a:cxn ang="0">
                  <a:pos x="connsiteX2" y="connsiteY2"/>
                </a:cxn>
                <a:cxn ang="0">
                  <a:pos x="connsiteX3" y="connsiteY3"/>
                </a:cxn>
              </a:cxnLst>
              <a:rect l="l" t="t" r="r" b="b"/>
              <a:pathLst>
                <a:path w="768304" h="201579">
                  <a:moveTo>
                    <a:pt x="0" y="204680"/>
                  </a:moveTo>
                  <a:cubicBezTo>
                    <a:pt x="0" y="91486"/>
                    <a:pt x="173361" y="0"/>
                    <a:pt x="388092" y="0"/>
                  </a:cubicBezTo>
                  <a:cubicBezTo>
                    <a:pt x="601838" y="0"/>
                    <a:pt x="776184" y="91486"/>
                    <a:pt x="776184" y="204680"/>
                  </a:cubicBezTo>
                  <a:lnTo>
                    <a:pt x="0" y="204680"/>
                  </a:lnTo>
                  <a:close/>
                </a:path>
              </a:pathLst>
            </a:custGeom>
            <a:solidFill>
              <a:schemeClr val="accent6">
                <a:lumMod val="50000"/>
              </a:schemeClr>
            </a:solidFill>
            <a:ln w="9823" cap="flat">
              <a:noFill/>
              <a:prstDash val="solid"/>
              <a:miter/>
            </a:ln>
          </p:spPr>
          <p:txBody>
            <a:bodyPr rtlCol="0" anchor="ctr"/>
            <a:lstStyle/>
            <a:p>
              <a:endParaRPr lang="ja-JP" altLang="en-US" sz="1662"/>
            </a:p>
          </p:txBody>
        </p:sp>
        <p:sp>
          <p:nvSpPr>
            <p:cNvPr id="136" name="フリーフォーム: 図形 135">
              <a:extLst>
                <a:ext uri="{FF2B5EF4-FFF2-40B4-BE49-F238E27FC236}">
                  <a16:creationId xmlns:a16="http://schemas.microsoft.com/office/drawing/2014/main" id="{F0476F9C-DBD0-4CBF-9B6C-818B08C9D89F}"/>
                </a:ext>
              </a:extLst>
            </p:cNvPr>
            <p:cNvSpPr/>
            <p:nvPr/>
          </p:nvSpPr>
          <p:spPr>
            <a:xfrm>
              <a:off x="6549792" y="4630978"/>
              <a:ext cx="236401" cy="170567"/>
            </a:xfrm>
            <a:custGeom>
              <a:avLst/>
              <a:gdLst>
                <a:gd name="connsiteX0" fmla="*/ 94561 w 236401"/>
                <a:gd name="connsiteY0" fmla="*/ 104377 h 170566"/>
                <a:gd name="connsiteX1" fmla="*/ 236401 w 236401"/>
                <a:gd name="connsiteY1" fmla="*/ 54757 h 170566"/>
                <a:gd name="connsiteX2" fmla="*/ 236401 w 236401"/>
                <a:gd name="connsiteY2" fmla="*/ 46229 h 170566"/>
                <a:gd name="connsiteX3" fmla="*/ 224581 w 236401"/>
                <a:gd name="connsiteY3" fmla="*/ 23745 h 170566"/>
                <a:gd name="connsiteX4" fmla="*/ 205866 w 236401"/>
                <a:gd name="connsiteY4" fmla="*/ 15217 h 170566"/>
                <a:gd name="connsiteX5" fmla="*/ 32505 w 236401"/>
                <a:gd name="connsiteY5" fmla="*/ 14441 h 170566"/>
                <a:gd name="connsiteX6" fmla="*/ 10835 w 236401"/>
                <a:gd name="connsiteY6" fmla="*/ 23745 h 170566"/>
                <a:gd name="connsiteX7" fmla="*/ 0 w 236401"/>
                <a:gd name="connsiteY7" fmla="*/ 46229 h 170566"/>
                <a:gd name="connsiteX8" fmla="*/ 0 w 236401"/>
                <a:gd name="connsiteY8" fmla="*/ 178031 h 170566"/>
                <a:gd name="connsiteX9" fmla="*/ 94561 w 236401"/>
                <a:gd name="connsiteY9" fmla="*/ 104377 h 1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01" h="170566">
                  <a:moveTo>
                    <a:pt x="94561" y="104377"/>
                  </a:moveTo>
                  <a:cubicBezTo>
                    <a:pt x="135931" y="82668"/>
                    <a:pt x="184196" y="65612"/>
                    <a:pt x="236401" y="54757"/>
                  </a:cubicBezTo>
                  <a:lnTo>
                    <a:pt x="236401" y="46229"/>
                  </a:lnTo>
                  <a:cubicBezTo>
                    <a:pt x="236401" y="37701"/>
                    <a:pt x="231476" y="29172"/>
                    <a:pt x="224581" y="23745"/>
                  </a:cubicBezTo>
                  <a:cubicBezTo>
                    <a:pt x="221626" y="21419"/>
                    <a:pt x="214731" y="18318"/>
                    <a:pt x="205866" y="15217"/>
                  </a:cubicBezTo>
                  <a:cubicBezTo>
                    <a:pt x="151691" y="-4941"/>
                    <a:pt x="87665" y="-4941"/>
                    <a:pt x="32505" y="14441"/>
                  </a:cubicBezTo>
                  <a:cubicBezTo>
                    <a:pt x="22655" y="17543"/>
                    <a:pt x="14775" y="21419"/>
                    <a:pt x="10835" y="23745"/>
                  </a:cubicBezTo>
                  <a:cubicBezTo>
                    <a:pt x="4925" y="29172"/>
                    <a:pt x="0" y="37701"/>
                    <a:pt x="0" y="46229"/>
                  </a:cubicBezTo>
                  <a:lnTo>
                    <a:pt x="0" y="178031"/>
                  </a:lnTo>
                  <a:cubicBezTo>
                    <a:pt x="22655" y="150895"/>
                    <a:pt x="54175" y="125310"/>
                    <a:pt x="94561" y="104377"/>
                  </a:cubicBezTo>
                </a:path>
              </a:pathLst>
            </a:custGeom>
            <a:solidFill>
              <a:schemeClr val="tx1"/>
            </a:solidFill>
            <a:ln w="9823" cap="flat">
              <a:noFill/>
              <a:prstDash val="solid"/>
              <a:miter/>
            </a:ln>
          </p:spPr>
          <p:txBody>
            <a:bodyPr rtlCol="0" anchor="ctr"/>
            <a:lstStyle/>
            <a:p>
              <a:endParaRPr lang="ja-JP" altLang="en-US" sz="1662"/>
            </a:p>
          </p:txBody>
        </p:sp>
        <p:sp>
          <p:nvSpPr>
            <p:cNvPr id="137" name="フリーフォーム: 図形 136">
              <a:extLst>
                <a:ext uri="{FF2B5EF4-FFF2-40B4-BE49-F238E27FC236}">
                  <a16:creationId xmlns:a16="http://schemas.microsoft.com/office/drawing/2014/main" id="{B9F35DC2-5C30-4B48-85AD-A97EAD29DA4B}"/>
                </a:ext>
              </a:extLst>
            </p:cNvPr>
            <p:cNvSpPr/>
            <p:nvPr/>
          </p:nvSpPr>
          <p:spPr>
            <a:xfrm>
              <a:off x="6824609" y="4599966"/>
              <a:ext cx="236401" cy="77530"/>
            </a:xfrm>
            <a:custGeom>
              <a:avLst/>
              <a:gdLst>
                <a:gd name="connsiteX0" fmla="*/ 237386 w 236401"/>
                <a:gd name="connsiteY0" fmla="*/ 78016 h 77530"/>
                <a:gd name="connsiteX1" fmla="*/ 237386 w 236401"/>
                <a:gd name="connsiteY1" fmla="*/ 46229 h 77530"/>
                <a:gd name="connsiteX2" fmla="*/ 225566 w 236401"/>
                <a:gd name="connsiteY2" fmla="*/ 23745 h 77530"/>
                <a:gd name="connsiteX3" fmla="*/ 206851 w 236401"/>
                <a:gd name="connsiteY3" fmla="*/ 15217 h 77530"/>
                <a:gd name="connsiteX4" fmla="*/ 33490 w 236401"/>
                <a:gd name="connsiteY4" fmla="*/ 14441 h 77530"/>
                <a:gd name="connsiteX5" fmla="*/ 11820 w 236401"/>
                <a:gd name="connsiteY5" fmla="*/ 23745 h 77530"/>
                <a:gd name="connsiteX6" fmla="*/ 0 w 236401"/>
                <a:gd name="connsiteY6" fmla="*/ 46229 h 77530"/>
                <a:gd name="connsiteX7" fmla="*/ 0 w 236401"/>
                <a:gd name="connsiteY7" fmla="*/ 78016 h 77530"/>
                <a:gd name="connsiteX8" fmla="*/ 118201 w 236401"/>
                <a:gd name="connsiteY8" fmla="*/ 68713 h 77530"/>
                <a:gd name="connsiteX9" fmla="*/ 237386 w 236401"/>
                <a:gd name="connsiteY9" fmla="*/ 78016 h 7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01" h="77530">
                  <a:moveTo>
                    <a:pt x="237386" y="78016"/>
                  </a:moveTo>
                  <a:lnTo>
                    <a:pt x="237386" y="46229"/>
                  </a:lnTo>
                  <a:cubicBezTo>
                    <a:pt x="237386" y="37701"/>
                    <a:pt x="232461" y="29172"/>
                    <a:pt x="225566" y="23745"/>
                  </a:cubicBezTo>
                  <a:cubicBezTo>
                    <a:pt x="222611" y="21419"/>
                    <a:pt x="215716" y="18318"/>
                    <a:pt x="206851" y="15217"/>
                  </a:cubicBezTo>
                  <a:cubicBezTo>
                    <a:pt x="152676" y="-4941"/>
                    <a:pt x="88650" y="-4941"/>
                    <a:pt x="33490" y="14441"/>
                  </a:cubicBezTo>
                  <a:cubicBezTo>
                    <a:pt x="23640" y="17543"/>
                    <a:pt x="15760" y="21419"/>
                    <a:pt x="11820" y="23745"/>
                  </a:cubicBezTo>
                  <a:cubicBezTo>
                    <a:pt x="3940" y="29172"/>
                    <a:pt x="0" y="37701"/>
                    <a:pt x="0" y="46229"/>
                  </a:cubicBezTo>
                  <a:lnTo>
                    <a:pt x="0" y="78016"/>
                  </a:lnTo>
                  <a:cubicBezTo>
                    <a:pt x="38415" y="71814"/>
                    <a:pt x="77815" y="68713"/>
                    <a:pt x="118201" y="68713"/>
                  </a:cubicBezTo>
                  <a:cubicBezTo>
                    <a:pt x="158586" y="68713"/>
                    <a:pt x="198971" y="72589"/>
                    <a:pt x="237386" y="78016"/>
                  </a:cubicBezTo>
                </a:path>
              </a:pathLst>
            </a:custGeom>
            <a:solidFill>
              <a:srgbClr val="00B050"/>
            </a:solidFill>
            <a:ln w="9823" cap="flat">
              <a:noFill/>
              <a:prstDash val="solid"/>
              <a:miter/>
            </a:ln>
          </p:spPr>
          <p:txBody>
            <a:bodyPr rtlCol="0" anchor="ctr"/>
            <a:lstStyle/>
            <a:p>
              <a:endParaRPr lang="ja-JP" altLang="en-US" sz="1662"/>
            </a:p>
          </p:txBody>
        </p:sp>
        <p:sp>
          <p:nvSpPr>
            <p:cNvPr id="138" name="フリーフォーム: 図形 137">
              <a:extLst>
                <a:ext uri="{FF2B5EF4-FFF2-40B4-BE49-F238E27FC236}">
                  <a16:creationId xmlns:a16="http://schemas.microsoft.com/office/drawing/2014/main" id="{33C4C023-3A91-4174-BFFD-42A627560710}"/>
                </a:ext>
              </a:extLst>
            </p:cNvPr>
            <p:cNvSpPr/>
            <p:nvPr/>
          </p:nvSpPr>
          <p:spPr>
            <a:xfrm>
              <a:off x="7100410" y="4630978"/>
              <a:ext cx="236401" cy="170567"/>
            </a:xfrm>
            <a:custGeom>
              <a:avLst/>
              <a:gdLst>
                <a:gd name="connsiteX0" fmla="*/ 237386 w 236401"/>
                <a:gd name="connsiteY0" fmla="*/ 178031 h 170566"/>
                <a:gd name="connsiteX1" fmla="*/ 237386 w 236401"/>
                <a:gd name="connsiteY1" fmla="*/ 46229 h 170566"/>
                <a:gd name="connsiteX2" fmla="*/ 225566 w 236401"/>
                <a:gd name="connsiteY2" fmla="*/ 23745 h 170566"/>
                <a:gd name="connsiteX3" fmla="*/ 206851 w 236401"/>
                <a:gd name="connsiteY3" fmla="*/ 15217 h 170566"/>
                <a:gd name="connsiteX4" fmla="*/ 33490 w 236401"/>
                <a:gd name="connsiteY4" fmla="*/ 14441 h 170566"/>
                <a:gd name="connsiteX5" fmla="*/ 11820 w 236401"/>
                <a:gd name="connsiteY5" fmla="*/ 23745 h 170566"/>
                <a:gd name="connsiteX6" fmla="*/ 0 w 236401"/>
                <a:gd name="connsiteY6" fmla="*/ 46229 h 170566"/>
                <a:gd name="connsiteX7" fmla="*/ 0 w 236401"/>
                <a:gd name="connsiteY7" fmla="*/ 54757 h 170566"/>
                <a:gd name="connsiteX8" fmla="*/ 141841 w 236401"/>
                <a:gd name="connsiteY8" fmla="*/ 104377 h 170566"/>
                <a:gd name="connsiteX9" fmla="*/ 237386 w 236401"/>
                <a:gd name="connsiteY9" fmla="*/ 178031 h 1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01" h="170566">
                  <a:moveTo>
                    <a:pt x="237386" y="178031"/>
                  </a:moveTo>
                  <a:lnTo>
                    <a:pt x="237386" y="46229"/>
                  </a:lnTo>
                  <a:cubicBezTo>
                    <a:pt x="237386" y="37701"/>
                    <a:pt x="232461" y="29172"/>
                    <a:pt x="225566" y="23745"/>
                  </a:cubicBezTo>
                  <a:cubicBezTo>
                    <a:pt x="222611" y="21419"/>
                    <a:pt x="215716" y="18318"/>
                    <a:pt x="206851" y="15217"/>
                  </a:cubicBezTo>
                  <a:cubicBezTo>
                    <a:pt x="152676" y="-4941"/>
                    <a:pt x="88650" y="-4941"/>
                    <a:pt x="33490" y="14441"/>
                  </a:cubicBezTo>
                  <a:cubicBezTo>
                    <a:pt x="23640" y="17543"/>
                    <a:pt x="15760" y="21419"/>
                    <a:pt x="11820" y="23745"/>
                  </a:cubicBezTo>
                  <a:cubicBezTo>
                    <a:pt x="3940" y="29172"/>
                    <a:pt x="0" y="37701"/>
                    <a:pt x="0" y="46229"/>
                  </a:cubicBezTo>
                  <a:lnTo>
                    <a:pt x="0" y="54757"/>
                  </a:lnTo>
                  <a:cubicBezTo>
                    <a:pt x="52205" y="65612"/>
                    <a:pt x="100471" y="82668"/>
                    <a:pt x="141841" y="104377"/>
                  </a:cubicBezTo>
                  <a:cubicBezTo>
                    <a:pt x="183211" y="125310"/>
                    <a:pt x="214731" y="150895"/>
                    <a:pt x="237386" y="178031"/>
                  </a:cubicBezTo>
                </a:path>
              </a:pathLst>
            </a:custGeom>
            <a:solidFill>
              <a:srgbClr val="C00000"/>
            </a:solidFill>
            <a:ln w="9823" cap="flat">
              <a:noFill/>
              <a:prstDash val="solid"/>
              <a:miter/>
            </a:ln>
          </p:spPr>
          <p:txBody>
            <a:bodyPr rtlCol="0" anchor="ctr"/>
            <a:lstStyle/>
            <a:p>
              <a:endParaRPr lang="ja-JP" altLang="en-US" sz="1662"/>
            </a:p>
          </p:txBody>
        </p:sp>
      </p:grpSp>
      <p:sp>
        <p:nvSpPr>
          <p:cNvPr id="41" name="テキスト ボックス 40">
            <a:extLst>
              <a:ext uri="{FF2B5EF4-FFF2-40B4-BE49-F238E27FC236}">
                <a16:creationId xmlns:a16="http://schemas.microsoft.com/office/drawing/2014/main" id="{873B84CF-70D1-43C2-9FE6-5290826E3254}"/>
              </a:ext>
            </a:extLst>
          </p:cNvPr>
          <p:cNvSpPr txBox="1"/>
          <p:nvPr/>
        </p:nvSpPr>
        <p:spPr>
          <a:xfrm>
            <a:off x="8660696" y="2901245"/>
            <a:ext cx="265948" cy="896113"/>
          </a:xfrm>
          <a:prstGeom prst="rect">
            <a:avLst/>
          </a:prstGeom>
          <a:noFill/>
        </p:spPr>
        <p:txBody>
          <a:bodyPr vert="eaVert" wrap="square" lIns="33231" tIns="33231" rIns="33231" bIns="33231" rtlCol="0" anchor="ctr" anchorCtr="0">
            <a:spAutoFit/>
          </a:bodyPr>
          <a:lstStyle/>
          <a:p>
            <a:r>
              <a:rPr lang="ja-JP" altLang="en-US" sz="1292" dirty="0">
                <a:latin typeface="Meiryo UI" panose="020B0604030504040204" pitchFamily="50" charset="-128"/>
                <a:ea typeface="Meiryo UI" panose="020B0604030504040204" pitchFamily="50" charset="-128"/>
              </a:rPr>
              <a:t>繰り返し</a:t>
            </a:r>
            <a:endParaRPr lang="en-US" altLang="ja-JP" sz="1292" dirty="0">
              <a:latin typeface="Meiryo UI" panose="020B0604030504040204" pitchFamily="50" charset="-128"/>
              <a:ea typeface="Meiryo UI" panose="020B0604030504040204" pitchFamily="50" charset="-128"/>
            </a:endParaRPr>
          </a:p>
        </p:txBody>
      </p:sp>
      <p:grpSp>
        <p:nvGrpSpPr>
          <p:cNvPr id="59" name="グループ化 58">
            <a:extLst>
              <a:ext uri="{FF2B5EF4-FFF2-40B4-BE49-F238E27FC236}">
                <a16:creationId xmlns:a16="http://schemas.microsoft.com/office/drawing/2014/main" id="{5B0E251D-2564-4066-BC20-3D54F833EBB8}"/>
              </a:ext>
            </a:extLst>
          </p:cNvPr>
          <p:cNvGrpSpPr/>
          <p:nvPr/>
        </p:nvGrpSpPr>
        <p:grpSpPr>
          <a:xfrm>
            <a:off x="2700021" y="3745928"/>
            <a:ext cx="818646" cy="591102"/>
            <a:chOff x="5827221" y="1840270"/>
            <a:chExt cx="886867" cy="640361"/>
          </a:xfrm>
        </p:grpSpPr>
        <p:pic>
          <p:nvPicPr>
            <p:cNvPr id="160" name="グラフィックス 159" descr="ユーザー">
              <a:extLst>
                <a:ext uri="{FF2B5EF4-FFF2-40B4-BE49-F238E27FC236}">
                  <a16:creationId xmlns:a16="http://schemas.microsoft.com/office/drawing/2014/main" id="{0ED91ED8-6A4E-4D4F-A296-1856C7B2C0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7221" y="1990229"/>
              <a:ext cx="483411" cy="483411"/>
            </a:xfrm>
            <a:prstGeom prst="rect">
              <a:avLst/>
            </a:prstGeom>
          </p:spPr>
        </p:pic>
        <p:grpSp>
          <p:nvGrpSpPr>
            <p:cNvPr id="161" name="グループ化 160">
              <a:extLst>
                <a:ext uri="{FF2B5EF4-FFF2-40B4-BE49-F238E27FC236}">
                  <a16:creationId xmlns:a16="http://schemas.microsoft.com/office/drawing/2014/main" id="{B13D5F73-9BF5-49B0-9E66-9E77A52390FB}"/>
                </a:ext>
              </a:extLst>
            </p:cNvPr>
            <p:cNvGrpSpPr/>
            <p:nvPr/>
          </p:nvGrpSpPr>
          <p:grpSpPr>
            <a:xfrm>
              <a:off x="6066568" y="1840270"/>
              <a:ext cx="647520" cy="640361"/>
              <a:chOff x="5864544" y="1994067"/>
              <a:chExt cx="647520" cy="640361"/>
            </a:xfrm>
          </p:grpSpPr>
          <p:pic>
            <p:nvPicPr>
              <p:cNvPr id="162" name="グラフィックス 161" descr="ユーザー">
                <a:extLst>
                  <a:ext uri="{FF2B5EF4-FFF2-40B4-BE49-F238E27FC236}">
                    <a16:creationId xmlns:a16="http://schemas.microsoft.com/office/drawing/2014/main" id="{6C2552C1-A94A-44C3-9182-FA3675DFD6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64544" y="1994067"/>
                <a:ext cx="483411" cy="483411"/>
              </a:xfrm>
              <a:prstGeom prst="rect">
                <a:avLst/>
              </a:prstGeom>
            </p:spPr>
          </p:pic>
          <p:pic>
            <p:nvPicPr>
              <p:cNvPr id="163" name="グラフィックス 162" descr="ユーザー">
                <a:extLst>
                  <a:ext uri="{FF2B5EF4-FFF2-40B4-BE49-F238E27FC236}">
                    <a16:creationId xmlns:a16="http://schemas.microsoft.com/office/drawing/2014/main" id="{C03CCA37-E145-4891-B24A-2D3A96C5B3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8653" y="2151017"/>
                <a:ext cx="483411" cy="483411"/>
              </a:xfrm>
              <a:prstGeom prst="rect">
                <a:avLst/>
              </a:prstGeom>
            </p:spPr>
          </p:pic>
        </p:grpSp>
      </p:grpSp>
      <p:sp>
        <p:nvSpPr>
          <p:cNvPr id="24" name="矢印: 左カーブ 23">
            <a:extLst>
              <a:ext uri="{FF2B5EF4-FFF2-40B4-BE49-F238E27FC236}">
                <a16:creationId xmlns:a16="http://schemas.microsoft.com/office/drawing/2014/main" id="{9DBBBC28-C056-4474-AFB4-03048F32ADA3}"/>
              </a:ext>
            </a:extLst>
          </p:cNvPr>
          <p:cNvSpPr/>
          <p:nvPr/>
        </p:nvSpPr>
        <p:spPr>
          <a:xfrm>
            <a:off x="8162218" y="2901245"/>
            <a:ext cx="398769" cy="830769"/>
          </a:xfrm>
          <a:prstGeom prst="curvedLeftArrow">
            <a:avLst>
              <a:gd name="adj1" fmla="val 28913"/>
              <a:gd name="adj2" fmla="val 78524"/>
              <a:gd name="adj3" fmla="val 36551"/>
            </a:avLst>
          </a:prstGeom>
          <a:solidFill>
            <a:srgbClr val="002060"/>
          </a:solidFill>
          <a:ln>
            <a:solidFill>
              <a:schemeClr val="tx1"/>
            </a:solidFill>
          </a:ln>
        </p:spPr>
        <p:txBody>
          <a:bodyPr wrap="square" lIns="33231" tIns="33231" rIns="33231" bIns="33231" rtlCol="0" anchor="ctr">
            <a:noAutofit/>
          </a:bodyPr>
          <a:lstStyle/>
          <a:p>
            <a:pPr algn="ctr"/>
            <a:endParaRPr kumimoji="1" lang="ja-JP" altLang="en-US" sz="1292" dirty="0">
              <a:latin typeface="Meiryo UI" panose="020B0604030504040204" pitchFamily="50" charset="-128"/>
              <a:ea typeface="Meiryo UI" panose="020B0604030504040204" pitchFamily="50" charset="-128"/>
            </a:endParaRPr>
          </a:p>
        </p:txBody>
      </p:sp>
      <p:sp>
        <p:nvSpPr>
          <p:cNvPr id="111" name="矢印: 左カーブ 110">
            <a:extLst>
              <a:ext uri="{FF2B5EF4-FFF2-40B4-BE49-F238E27FC236}">
                <a16:creationId xmlns:a16="http://schemas.microsoft.com/office/drawing/2014/main" id="{77586B3D-7FF0-4ADF-9AFD-CEAF721B82C3}"/>
              </a:ext>
            </a:extLst>
          </p:cNvPr>
          <p:cNvSpPr/>
          <p:nvPr/>
        </p:nvSpPr>
        <p:spPr>
          <a:xfrm>
            <a:off x="3384295" y="2994274"/>
            <a:ext cx="305701" cy="559125"/>
          </a:xfrm>
          <a:prstGeom prst="curvedLeftArrow">
            <a:avLst>
              <a:gd name="adj1" fmla="val 25000"/>
              <a:gd name="adj2" fmla="val 78524"/>
              <a:gd name="adj3" fmla="val 37409"/>
            </a:avLst>
          </a:prstGeom>
          <a:solidFill>
            <a:srgbClr val="002060"/>
          </a:solidFill>
          <a:ln>
            <a:solidFill>
              <a:schemeClr val="tx1"/>
            </a:solidFill>
          </a:ln>
        </p:spPr>
        <p:txBody>
          <a:bodyPr wrap="square" lIns="33231" tIns="33231" rIns="33231" bIns="33231" rtlCol="0" anchor="ctr">
            <a:noAutofit/>
          </a:bodyPr>
          <a:lstStyle/>
          <a:p>
            <a:pPr algn="ctr"/>
            <a:endParaRPr kumimoji="1" lang="ja-JP" altLang="en-US" sz="1292" dirty="0">
              <a:latin typeface="Meiryo UI" panose="020B0604030504040204" pitchFamily="50" charset="-128"/>
              <a:ea typeface="Meiryo UI" panose="020B0604030504040204" pitchFamily="50" charset="-128"/>
            </a:endParaRPr>
          </a:p>
        </p:txBody>
      </p:sp>
      <p:grpSp>
        <p:nvGrpSpPr>
          <p:cNvPr id="25" name="グループ化 24">
            <a:extLst>
              <a:ext uri="{FF2B5EF4-FFF2-40B4-BE49-F238E27FC236}">
                <a16:creationId xmlns:a16="http://schemas.microsoft.com/office/drawing/2014/main" id="{6C8576CB-1543-4EDF-9A5A-40BD75E72CD7}"/>
              </a:ext>
            </a:extLst>
          </p:cNvPr>
          <p:cNvGrpSpPr/>
          <p:nvPr/>
        </p:nvGrpSpPr>
        <p:grpSpPr>
          <a:xfrm>
            <a:off x="2458046" y="2488927"/>
            <a:ext cx="943035" cy="683596"/>
            <a:chOff x="3032559" y="4268680"/>
            <a:chExt cx="1021621" cy="740562"/>
          </a:xfrm>
        </p:grpSpPr>
        <p:pic>
          <p:nvPicPr>
            <p:cNvPr id="114" name="グラフィックス 113" descr="ユーザー">
              <a:extLst>
                <a:ext uri="{FF2B5EF4-FFF2-40B4-BE49-F238E27FC236}">
                  <a16:creationId xmlns:a16="http://schemas.microsoft.com/office/drawing/2014/main" id="{D0F94FED-3DDE-4A77-B6F1-F71A38281C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32559" y="4268680"/>
              <a:ext cx="611188" cy="611188"/>
            </a:xfrm>
            <a:prstGeom prst="rect">
              <a:avLst/>
            </a:prstGeom>
          </p:spPr>
        </p:pic>
        <p:grpSp>
          <p:nvGrpSpPr>
            <p:cNvPr id="101" name="グループ化 100">
              <a:extLst>
                <a:ext uri="{FF2B5EF4-FFF2-40B4-BE49-F238E27FC236}">
                  <a16:creationId xmlns:a16="http://schemas.microsoft.com/office/drawing/2014/main" id="{9937CBC3-E028-40D5-AA73-F7A4A6B188A2}"/>
                </a:ext>
              </a:extLst>
            </p:cNvPr>
            <p:cNvGrpSpPr/>
            <p:nvPr/>
          </p:nvGrpSpPr>
          <p:grpSpPr>
            <a:xfrm>
              <a:off x="3189753" y="4276453"/>
              <a:ext cx="864427" cy="732789"/>
              <a:chOff x="2810777" y="3931385"/>
              <a:chExt cx="1042884" cy="852846"/>
            </a:xfrm>
          </p:grpSpPr>
          <p:pic>
            <p:nvPicPr>
              <p:cNvPr id="98" name="グラフィックス 97" descr="プログラマー">
                <a:extLst>
                  <a:ext uri="{FF2B5EF4-FFF2-40B4-BE49-F238E27FC236}">
                    <a16:creationId xmlns:a16="http://schemas.microsoft.com/office/drawing/2014/main" id="{DF179566-96B5-4C7F-AC2A-7D673524776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0777" y="4013847"/>
                <a:ext cx="770384" cy="770384"/>
              </a:xfrm>
              <a:prstGeom prst="rect">
                <a:avLst/>
              </a:prstGeom>
            </p:spPr>
          </p:pic>
          <p:pic>
            <p:nvPicPr>
              <p:cNvPr id="100" name="グラフィックス 99" descr="時計">
                <a:extLst>
                  <a:ext uri="{FF2B5EF4-FFF2-40B4-BE49-F238E27FC236}">
                    <a16:creationId xmlns:a16="http://schemas.microsoft.com/office/drawing/2014/main" id="{2EC540C3-913D-4E18-B031-428F6F22A05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01877" y="3931385"/>
                <a:ext cx="451784" cy="451784"/>
              </a:xfrm>
              <a:prstGeom prst="rect">
                <a:avLst/>
              </a:prstGeom>
            </p:spPr>
          </p:pic>
        </p:grpSp>
      </p:grpSp>
      <p:grpSp>
        <p:nvGrpSpPr>
          <p:cNvPr id="120" name="グループ化 119">
            <a:extLst>
              <a:ext uri="{FF2B5EF4-FFF2-40B4-BE49-F238E27FC236}">
                <a16:creationId xmlns:a16="http://schemas.microsoft.com/office/drawing/2014/main" id="{5B0B4950-C82D-4A8A-A890-BAB6640A0D35}"/>
              </a:ext>
            </a:extLst>
          </p:cNvPr>
          <p:cNvGrpSpPr/>
          <p:nvPr/>
        </p:nvGrpSpPr>
        <p:grpSpPr>
          <a:xfrm>
            <a:off x="442810" y="2602118"/>
            <a:ext cx="818646" cy="591102"/>
            <a:chOff x="5827221" y="1840270"/>
            <a:chExt cx="886867" cy="640361"/>
          </a:xfrm>
        </p:grpSpPr>
        <p:pic>
          <p:nvPicPr>
            <p:cNvPr id="121" name="グラフィックス 120" descr="ユーザー">
              <a:extLst>
                <a:ext uri="{FF2B5EF4-FFF2-40B4-BE49-F238E27FC236}">
                  <a16:creationId xmlns:a16="http://schemas.microsoft.com/office/drawing/2014/main" id="{1700FDD0-764B-4489-BCFA-A269F74D62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7221" y="1990229"/>
              <a:ext cx="483411" cy="483411"/>
            </a:xfrm>
            <a:prstGeom prst="rect">
              <a:avLst/>
            </a:prstGeom>
          </p:spPr>
        </p:pic>
        <p:grpSp>
          <p:nvGrpSpPr>
            <p:cNvPr id="125" name="グループ化 124">
              <a:extLst>
                <a:ext uri="{FF2B5EF4-FFF2-40B4-BE49-F238E27FC236}">
                  <a16:creationId xmlns:a16="http://schemas.microsoft.com/office/drawing/2014/main" id="{F6EA4A06-F0E9-47A1-AF4A-2D9588FD9F32}"/>
                </a:ext>
              </a:extLst>
            </p:cNvPr>
            <p:cNvGrpSpPr/>
            <p:nvPr/>
          </p:nvGrpSpPr>
          <p:grpSpPr>
            <a:xfrm>
              <a:off x="6066568" y="1840270"/>
              <a:ext cx="647520" cy="640361"/>
              <a:chOff x="5864544" y="1994067"/>
              <a:chExt cx="647520" cy="640361"/>
            </a:xfrm>
          </p:grpSpPr>
          <p:pic>
            <p:nvPicPr>
              <p:cNvPr id="139" name="グラフィックス 138" descr="ユーザー">
                <a:extLst>
                  <a:ext uri="{FF2B5EF4-FFF2-40B4-BE49-F238E27FC236}">
                    <a16:creationId xmlns:a16="http://schemas.microsoft.com/office/drawing/2014/main" id="{008D03FC-818E-4472-B958-AF610DC4D5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64544" y="1994067"/>
                <a:ext cx="483411" cy="483411"/>
              </a:xfrm>
              <a:prstGeom prst="rect">
                <a:avLst/>
              </a:prstGeom>
            </p:spPr>
          </p:pic>
          <p:pic>
            <p:nvPicPr>
              <p:cNvPr id="140" name="グラフィックス 139" descr="ユーザー">
                <a:extLst>
                  <a:ext uri="{FF2B5EF4-FFF2-40B4-BE49-F238E27FC236}">
                    <a16:creationId xmlns:a16="http://schemas.microsoft.com/office/drawing/2014/main" id="{5A658F5B-EDF0-4C08-9BCA-BD3BB68357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8653" y="2151017"/>
                <a:ext cx="483411" cy="483411"/>
              </a:xfrm>
              <a:prstGeom prst="rect">
                <a:avLst/>
              </a:prstGeom>
            </p:spPr>
          </p:pic>
        </p:grpSp>
      </p:grpSp>
      <p:pic>
        <p:nvPicPr>
          <p:cNvPr id="143" name="グラフィックス 142" descr="ユーザー">
            <a:extLst>
              <a:ext uri="{FF2B5EF4-FFF2-40B4-BE49-F238E27FC236}">
                <a16:creationId xmlns:a16="http://schemas.microsoft.com/office/drawing/2014/main" id="{20C9B1AE-0D3A-44DA-9783-DCDFCE7E22C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02843" y="1689345"/>
            <a:ext cx="446226" cy="446226"/>
          </a:xfrm>
          <a:prstGeom prst="rect">
            <a:avLst/>
          </a:prstGeom>
        </p:spPr>
      </p:pic>
      <p:sp>
        <p:nvSpPr>
          <p:cNvPr id="151" name="正方形/長方形 150">
            <a:extLst>
              <a:ext uri="{FF2B5EF4-FFF2-40B4-BE49-F238E27FC236}">
                <a16:creationId xmlns:a16="http://schemas.microsoft.com/office/drawing/2014/main" id="{719CD1D9-4C7E-4FE1-8DC4-02D813482F2E}"/>
              </a:ext>
            </a:extLst>
          </p:cNvPr>
          <p:cNvSpPr/>
          <p:nvPr/>
        </p:nvSpPr>
        <p:spPr>
          <a:xfrm>
            <a:off x="468000" y="1368000"/>
            <a:ext cx="1332000" cy="198524"/>
          </a:xfrm>
          <a:prstGeom prst="rect">
            <a:avLst/>
          </a:prstGeom>
          <a:solidFill>
            <a:srgbClr val="FBE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latin typeface="Meiryo UI" panose="020B0604030504040204" pitchFamily="50" charset="-128"/>
                <a:ea typeface="Meiryo UI" panose="020B0604030504040204" pitchFamily="50" charset="-128"/>
              </a:rPr>
              <a:t>プロダクトバックログ</a:t>
            </a:r>
            <a:endParaRPr lang="ja-JP" altLang="en-US" sz="1000" b="1" dirty="0">
              <a:solidFill>
                <a:schemeClr val="tx1"/>
              </a:solidFill>
              <a:latin typeface="Meiryo UI" panose="020B0604030504040204" pitchFamily="50" charset="-128"/>
              <a:ea typeface="Meiryo UI" panose="020B0604030504040204" pitchFamily="50" charset="-128"/>
            </a:endParaRPr>
          </a:p>
        </p:txBody>
      </p:sp>
      <p:sp>
        <p:nvSpPr>
          <p:cNvPr id="154" name="テキスト ボックス 153">
            <a:extLst>
              <a:ext uri="{FF2B5EF4-FFF2-40B4-BE49-F238E27FC236}">
                <a16:creationId xmlns:a16="http://schemas.microsoft.com/office/drawing/2014/main" id="{6F6F367B-E2B2-48FE-AB91-BCC1DF673112}"/>
              </a:ext>
            </a:extLst>
          </p:cNvPr>
          <p:cNvSpPr txBox="1"/>
          <p:nvPr/>
        </p:nvSpPr>
        <p:spPr>
          <a:xfrm>
            <a:off x="3856706" y="3150611"/>
            <a:ext cx="1101487" cy="291170"/>
          </a:xfrm>
          <a:prstGeom prst="rect">
            <a:avLst/>
          </a:prstGeom>
          <a:noFill/>
        </p:spPr>
        <p:txBody>
          <a:bodyPr vert="horz" wrap="square" rtlCol="0">
            <a:spAutoFit/>
          </a:bodyPr>
          <a:lstStyle/>
          <a:p>
            <a:r>
              <a:rPr lang="ja-JP" altLang="en-US" sz="1292" dirty="0">
                <a:latin typeface="Meiryo UI" panose="020B0604030504040204" pitchFamily="50" charset="-128"/>
                <a:ea typeface="Meiryo UI" panose="020B0604030504040204" pitchFamily="50" charset="-128"/>
              </a:rPr>
              <a:t>スプリント</a:t>
            </a:r>
            <a:endParaRPr lang="en-US" altLang="ja-JP" sz="1292" dirty="0">
              <a:latin typeface="Meiryo UI" panose="020B0604030504040204" pitchFamily="50" charset="-128"/>
              <a:ea typeface="Meiryo UI" panose="020B0604030504040204" pitchFamily="50" charset="-128"/>
            </a:endParaRPr>
          </a:p>
        </p:txBody>
      </p:sp>
      <p:sp>
        <p:nvSpPr>
          <p:cNvPr id="159" name="正方形/長方形 158">
            <a:extLst>
              <a:ext uri="{FF2B5EF4-FFF2-40B4-BE49-F238E27FC236}">
                <a16:creationId xmlns:a16="http://schemas.microsoft.com/office/drawing/2014/main" id="{94236403-F85F-4985-BD53-833089186BED}"/>
              </a:ext>
            </a:extLst>
          </p:cNvPr>
          <p:cNvSpPr/>
          <p:nvPr/>
        </p:nvSpPr>
        <p:spPr>
          <a:xfrm>
            <a:off x="260459" y="3699666"/>
            <a:ext cx="1241172" cy="198524"/>
          </a:xfrm>
          <a:prstGeom prst="rect">
            <a:avLst/>
          </a:prstGeom>
          <a:solidFill>
            <a:srgbClr val="FBE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Meiryo UI" panose="020B0604030504040204" pitchFamily="50" charset="-128"/>
                <a:ea typeface="Meiryo UI" panose="020B0604030504040204" pitchFamily="50" charset="-128"/>
              </a:rPr>
              <a:t>スプリント</a:t>
            </a:r>
            <a:r>
              <a:rPr lang="ja-JP" altLang="en-US" sz="1050" b="1" dirty="0">
                <a:solidFill>
                  <a:schemeClr val="tx1"/>
                </a:solidFill>
                <a:latin typeface="Meiryo UI" panose="020B0604030504040204" pitchFamily="50" charset="-128"/>
                <a:ea typeface="Meiryo UI" panose="020B0604030504040204" pitchFamily="50" charset="-128"/>
              </a:rPr>
              <a:t>バックログ</a:t>
            </a:r>
          </a:p>
        </p:txBody>
      </p:sp>
      <p:sp>
        <p:nvSpPr>
          <p:cNvPr id="164" name="正方形/長方形 163">
            <a:extLst>
              <a:ext uri="{FF2B5EF4-FFF2-40B4-BE49-F238E27FC236}">
                <a16:creationId xmlns:a16="http://schemas.microsoft.com/office/drawing/2014/main" id="{32A4AAF5-E061-4514-9027-D0363193B46A}"/>
              </a:ext>
            </a:extLst>
          </p:cNvPr>
          <p:cNvSpPr/>
          <p:nvPr/>
        </p:nvSpPr>
        <p:spPr>
          <a:xfrm>
            <a:off x="7165295" y="2392386"/>
            <a:ext cx="1163077" cy="400255"/>
          </a:xfrm>
          <a:prstGeom prst="rect">
            <a:avLst/>
          </a:prstGeom>
          <a:solidFill>
            <a:srgbClr val="FBE5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l"/>
            <a:r>
              <a:rPr lang="ja-JP" altLang="en-US" sz="1100" b="1" dirty="0">
                <a:solidFill>
                  <a:schemeClr val="tx1"/>
                </a:solidFill>
                <a:latin typeface="Meiryo UI" panose="020B0604030504040204" pitchFamily="50" charset="-128"/>
                <a:ea typeface="Meiryo UI" panose="020B0604030504040204" pitchFamily="50" charset="-128"/>
              </a:rPr>
              <a:t>リリース判断可能な</a:t>
            </a:r>
            <a:endParaRPr lang="en-US" altLang="ja-JP" sz="1100" b="1" dirty="0">
              <a:solidFill>
                <a:schemeClr val="tx1"/>
              </a:solidFill>
              <a:latin typeface="Meiryo UI" panose="020B0604030504040204" pitchFamily="50" charset="-128"/>
              <a:ea typeface="Meiryo UI" panose="020B0604030504040204" pitchFamily="50" charset="-128"/>
            </a:endParaRPr>
          </a:p>
          <a:p>
            <a:pPr algn="l"/>
            <a:r>
              <a:rPr lang="ja-JP" altLang="en-US" sz="1100" dirty="0">
                <a:solidFill>
                  <a:schemeClr val="tx1"/>
                </a:solidFill>
                <a:latin typeface="Meiryo UI" panose="020B0604030504040204" pitchFamily="50" charset="-128"/>
                <a:ea typeface="Meiryo UI" panose="020B0604030504040204" pitchFamily="50" charset="-128"/>
              </a:rPr>
              <a:t>インクリメント</a:t>
            </a:r>
            <a:endParaRPr lang="ja-JP" altLang="en-US" sz="1100" b="1" dirty="0">
              <a:solidFill>
                <a:schemeClr val="tx1"/>
              </a:solidFill>
              <a:latin typeface="Meiryo UI" panose="020B0604030504040204" pitchFamily="50" charset="-128"/>
              <a:ea typeface="Meiryo UI" panose="020B0604030504040204" pitchFamily="50" charset="-128"/>
            </a:endParaRPr>
          </a:p>
        </p:txBody>
      </p:sp>
      <p:sp>
        <p:nvSpPr>
          <p:cNvPr id="166" name="正方形/長方形 165">
            <a:extLst>
              <a:ext uri="{FF2B5EF4-FFF2-40B4-BE49-F238E27FC236}">
                <a16:creationId xmlns:a16="http://schemas.microsoft.com/office/drawing/2014/main" id="{2224DA89-C224-4064-9572-8A1F387EBB31}"/>
              </a:ext>
            </a:extLst>
          </p:cNvPr>
          <p:cNvSpPr/>
          <p:nvPr/>
        </p:nvSpPr>
        <p:spPr>
          <a:xfrm>
            <a:off x="241283" y="2304000"/>
            <a:ext cx="1440000" cy="288000"/>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000" dirty="0">
                <a:solidFill>
                  <a:schemeClr val="tx1"/>
                </a:solidFill>
              </a:rPr>
              <a:t>１．スプリント</a:t>
            </a:r>
          </a:p>
          <a:p>
            <a:pPr algn="ctr"/>
            <a:r>
              <a:rPr kumimoji="1" lang="ja-JP" altLang="en-US" sz="1000" dirty="0">
                <a:solidFill>
                  <a:schemeClr val="tx1"/>
                </a:solidFill>
              </a:rPr>
              <a:t>プランニング</a:t>
            </a:r>
          </a:p>
        </p:txBody>
      </p:sp>
      <p:sp>
        <p:nvSpPr>
          <p:cNvPr id="169" name="正方形/長方形 168">
            <a:extLst>
              <a:ext uri="{FF2B5EF4-FFF2-40B4-BE49-F238E27FC236}">
                <a16:creationId xmlns:a16="http://schemas.microsoft.com/office/drawing/2014/main" id="{6AEC2F43-8195-4A0F-8D49-DBFCF7CD45C4}"/>
              </a:ext>
            </a:extLst>
          </p:cNvPr>
          <p:cNvSpPr/>
          <p:nvPr/>
        </p:nvSpPr>
        <p:spPr>
          <a:xfrm>
            <a:off x="2472864" y="2304000"/>
            <a:ext cx="900000" cy="252000"/>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050" dirty="0">
                <a:solidFill>
                  <a:schemeClr val="tx1"/>
                </a:solidFill>
              </a:rPr>
              <a:t>２．開発業務</a:t>
            </a:r>
            <a:endParaRPr kumimoji="1" lang="ja-JP" altLang="en-US" sz="1050" dirty="0">
              <a:solidFill>
                <a:schemeClr val="tx1"/>
              </a:solidFill>
            </a:endParaRPr>
          </a:p>
        </p:txBody>
      </p:sp>
      <p:sp>
        <p:nvSpPr>
          <p:cNvPr id="170" name="正方形/長方形 169">
            <a:extLst>
              <a:ext uri="{FF2B5EF4-FFF2-40B4-BE49-F238E27FC236}">
                <a16:creationId xmlns:a16="http://schemas.microsoft.com/office/drawing/2014/main" id="{9BE6950B-E9DC-402D-80EB-74BF55470747}"/>
              </a:ext>
            </a:extLst>
          </p:cNvPr>
          <p:cNvSpPr/>
          <p:nvPr/>
        </p:nvSpPr>
        <p:spPr>
          <a:xfrm>
            <a:off x="2400675" y="3613036"/>
            <a:ext cx="1351501" cy="219623"/>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000" dirty="0">
                <a:solidFill>
                  <a:schemeClr val="tx1"/>
                </a:solidFill>
              </a:rPr>
              <a:t>３．デイリースクラム</a:t>
            </a:r>
          </a:p>
        </p:txBody>
      </p:sp>
      <p:sp>
        <p:nvSpPr>
          <p:cNvPr id="23" name="正方形/長方形 22">
            <a:extLst>
              <a:ext uri="{FF2B5EF4-FFF2-40B4-BE49-F238E27FC236}">
                <a16:creationId xmlns:a16="http://schemas.microsoft.com/office/drawing/2014/main" id="{CFC92D8C-2A71-43E9-94DC-8F8908833DA7}"/>
              </a:ext>
            </a:extLst>
          </p:cNvPr>
          <p:cNvSpPr/>
          <p:nvPr/>
        </p:nvSpPr>
        <p:spPr>
          <a:xfrm>
            <a:off x="3321478" y="2808000"/>
            <a:ext cx="1025880" cy="246221"/>
          </a:xfrm>
          <a:prstGeom prst="rect">
            <a:avLst/>
          </a:prstGeom>
          <a:noFill/>
        </p:spPr>
        <p:txBody>
          <a:bodyPr wrap="square">
            <a:spAutoFit/>
          </a:bodyPr>
          <a:lstStyle/>
          <a:p>
            <a:pPr algn="ctr"/>
            <a:r>
              <a:rPr lang="ja-JP" altLang="en-US" sz="1000" b="1" dirty="0">
                <a:latin typeface="Meiryo UI" panose="020B0604030504040204" pitchFamily="50" charset="-128"/>
                <a:ea typeface="Meiryo UI" panose="020B0604030504040204" pitchFamily="50" charset="-128"/>
              </a:rPr>
              <a:t>毎日の繰り返し</a:t>
            </a:r>
            <a:endParaRPr lang="en-US" altLang="ja-JP" sz="1000" b="1" dirty="0">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DAB03F14-9543-4184-8F61-2A26CC0872AB}"/>
              </a:ext>
            </a:extLst>
          </p:cNvPr>
          <p:cNvSpPr/>
          <p:nvPr/>
        </p:nvSpPr>
        <p:spPr>
          <a:xfrm>
            <a:off x="4337456" y="2304000"/>
            <a:ext cx="1343552" cy="288000"/>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000" dirty="0">
                <a:solidFill>
                  <a:schemeClr val="tx1"/>
                </a:solidFill>
              </a:rPr>
              <a:t>４．スプリント</a:t>
            </a:r>
          </a:p>
          <a:p>
            <a:pPr algn="ctr"/>
            <a:r>
              <a:rPr kumimoji="1" lang="ja-JP" altLang="en-US" sz="1000" dirty="0">
                <a:solidFill>
                  <a:schemeClr val="tx1"/>
                </a:solidFill>
              </a:rPr>
              <a:t>レビュー</a:t>
            </a:r>
          </a:p>
        </p:txBody>
      </p:sp>
      <p:sp>
        <p:nvSpPr>
          <p:cNvPr id="172" name="正方形/長方形 171">
            <a:extLst>
              <a:ext uri="{FF2B5EF4-FFF2-40B4-BE49-F238E27FC236}">
                <a16:creationId xmlns:a16="http://schemas.microsoft.com/office/drawing/2014/main" id="{486BA170-DEC1-440B-A946-FAD05B3EE0A0}"/>
              </a:ext>
            </a:extLst>
          </p:cNvPr>
          <p:cNvSpPr/>
          <p:nvPr/>
        </p:nvSpPr>
        <p:spPr>
          <a:xfrm>
            <a:off x="5836064" y="2304000"/>
            <a:ext cx="1196308" cy="288000"/>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marL="166158" indent="-332316"/>
            <a:r>
              <a:rPr lang="ja-JP" altLang="en-US" sz="1000" dirty="0">
                <a:solidFill>
                  <a:schemeClr val="tx1"/>
                </a:solidFill>
              </a:rPr>
              <a:t>５</a:t>
            </a:r>
            <a:r>
              <a:rPr kumimoji="1" lang="ja-JP" altLang="en-US" sz="1000" dirty="0">
                <a:solidFill>
                  <a:schemeClr val="tx1"/>
                </a:solidFill>
              </a:rPr>
              <a:t>．スプリント</a:t>
            </a:r>
          </a:p>
          <a:p>
            <a:pPr marL="166158" indent="-332316"/>
            <a:r>
              <a:rPr kumimoji="1" lang="ja-JP" altLang="en-US" sz="1000" dirty="0">
                <a:solidFill>
                  <a:schemeClr val="tx1"/>
                </a:solidFill>
              </a:rPr>
              <a:t>レトロスペクティブ</a:t>
            </a:r>
          </a:p>
        </p:txBody>
      </p:sp>
      <p:sp>
        <p:nvSpPr>
          <p:cNvPr id="173" name="正方形/長方形 172">
            <a:extLst>
              <a:ext uri="{FF2B5EF4-FFF2-40B4-BE49-F238E27FC236}">
                <a16:creationId xmlns:a16="http://schemas.microsoft.com/office/drawing/2014/main" id="{9F7E6CE5-3703-44B2-983B-43E019AE4A86}"/>
              </a:ext>
            </a:extLst>
          </p:cNvPr>
          <p:cNvSpPr/>
          <p:nvPr/>
        </p:nvSpPr>
        <p:spPr>
          <a:xfrm>
            <a:off x="2458046" y="1745798"/>
            <a:ext cx="2592000" cy="252000"/>
          </a:xfrm>
          <a:prstGeom prst="rect">
            <a:avLst/>
          </a:prstGeom>
          <a:solidFill>
            <a:srgbClr val="9DC3E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000" dirty="0">
                <a:solidFill>
                  <a:schemeClr val="tx1"/>
                </a:solidFill>
              </a:rPr>
              <a:t>６．プロダクトバックログリファインメント</a:t>
            </a:r>
          </a:p>
        </p:txBody>
      </p:sp>
      <p:graphicFrame>
        <p:nvGraphicFramePr>
          <p:cNvPr id="34" name="表 34">
            <a:extLst>
              <a:ext uri="{FF2B5EF4-FFF2-40B4-BE49-F238E27FC236}">
                <a16:creationId xmlns:a16="http://schemas.microsoft.com/office/drawing/2014/main" id="{FE087E1E-1BC3-47CA-AEF3-91D4E7E91A91}"/>
              </a:ext>
            </a:extLst>
          </p:cNvPr>
          <p:cNvGraphicFramePr>
            <a:graphicFrameLocks noGrp="1"/>
          </p:cNvGraphicFramePr>
          <p:nvPr>
            <p:extLst>
              <p:ext uri="{D42A27DB-BD31-4B8C-83A1-F6EECF244321}">
                <p14:modId xmlns:p14="http://schemas.microsoft.com/office/powerpoint/2010/main" val="3872697266"/>
              </p:ext>
            </p:extLst>
          </p:nvPr>
        </p:nvGraphicFramePr>
        <p:xfrm>
          <a:off x="4860000" y="4032000"/>
          <a:ext cx="4089491" cy="2734728"/>
        </p:xfrm>
        <a:graphic>
          <a:graphicData uri="http://schemas.openxmlformats.org/drawingml/2006/table">
            <a:tbl>
              <a:tblPr firstRow="1" bandRow="1">
                <a:tableStyleId>{5940675A-B579-460E-94D1-54222C63F5DA}</a:tableStyleId>
              </a:tblPr>
              <a:tblGrid>
                <a:gridCol w="783914">
                  <a:extLst>
                    <a:ext uri="{9D8B030D-6E8A-4147-A177-3AD203B41FA5}">
                      <a16:colId xmlns:a16="http://schemas.microsoft.com/office/drawing/2014/main" val="3830462735"/>
                    </a:ext>
                  </a:extLst>
                </a:gridCol>
                <a:gridCol w="3305577">
                  <a:extLst>
                    <a:ext uri="{9D8B030D-6E8A-4147-A177-3AD203B41FA5}">
                      <a16:colId xmlns:a16="http://schemas.microsoft.com/office/drawing/2014/main" val="1296395016"/>
                    </a:ext>
                  </a:extLst>
                </a:gridCol>
              </a:tblGrid>
              <a:tr h="288229">
                <a:tc>
                  <a:txBody>
                    <a:bodyPr/>
                    <a:lstStyle/>
                    <a:p>
                      <a:r>
                        <a:rPr kumimoji="1" lang="ja-JP" altLang="en-US" sz="900" b="1" dirty="0">
                          <a:latin typeface="+mn-ea"/>
                          <a:ea typeface="+mn-ea"/>
                        </a:rPr>
                        <a:t>プロセスの</a:t>
                      </a:r>
                    </a:p>
                    <a:p>
                      <a:r>
                        <a:rPr kumimoji="1" lang="ja-JP" altLang="en-US" sz="900" b="1" dirty="0">
                          <a:latin typeface="+mn-ea"/>
                          <a:ea typeface="+mn-ea"/>
                        </a:rPr>
                        <a:t>コンセンサス</a:t>
                      </a:r>
                    </a:p>
                  </a:txBody>
                  <a:tcPr marL="33231" marR="33231" marT="33231" marB="33231">
                    <a:solidFill>
                      <a:srgbClr val="FBE5F7">
                        <a:alpha val="7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900" b="0" dirty="0">
                          <a:solidFill>
                            <a:schemeClr val="tx1"/>
                          </a:solidFill>
                          <a:latin typeface="+mn-ea"/>
                          <a:ea typeface="+mn-ea"/>
                        </a:rPr>
                        <a:t>アジャイル開発の進め方（下記内容）や役割分担について理解し、合意する。</a:t>
                      </a:r>
                    </a:p>
                  </a:txBody>
                  <a:tcPr marL="33231" marR="33231" marT="33231" marB="33231" anchor="ctr">
                    <a:solidFill>
                      <a:srgbClr val="FBE5F7">
                        <a:alpha val="70000"/>
                      </a:srgbClr>
                    </a:solidFill>
                  </a:tcPr>
                </a:tc>
                <a:extLst>
                  <a:ext uri="{0D108BD9-81ED-4DB2-BD59-A6C34878D82A}">
                    <a16:rowId xmlns:a16="http://schemas.microsoft.com/office/drawing/2014/main" val="2129429307"/>
                  </a:ext>
                </a:extLst>
              </a:tr>
              <a:tr h="868269">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b="1" dirty="0">
                          <a:latin typeface="+mn-ea"/>
                          <a:ea typeface="+mn-ea"/>
                        </a:rPr>
                        <a:t>プロダクトの</a:t>
                      </a:r>
                    </a:p>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b="1" dirty="0">
                          <a:latin typeface="+mn-ea"/>
                          <a:ea typeface="+mn-ea"/>
                        </a:rPr>
                        <a:t>コンセンサス</a:t>
                      </a:r>
                      <a:endParaRPr lang="ja-JP" altLang="en-US" sz="900" b="1" dirty="0">
                        <a:solidFill>
                          <a:schemeClr val="tx1"/>
                        </a:solidFill>
                        <a:latin typeface="+mn-ea"/>
                        <a:ea typeface="+mn-ea"/>
                      </a:endParaRPr>
                    </a:p>
                  </a:txBody>
                  <a:tcPr marL="33231" marR="33231" marT="33231" marB="33231">
                    <a:solidFill>
                      <a:srgbClr val="FBE5F7">
                        <a:alpha val="7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n-ea"/>
                          <a:ea typeface="+mn-ea"/>
                        </a:rPr>
                        <a:t>スクラムチーム（ユーザ、ベンダを含む）内で、各メンバーの専門知識や経験に基づき、開発対象プロダクト内容あるいは開発手法等（ビジネスニーズ、ユーザビリティ、技術的実現性、開発規模</a:t>
                      </a:r>
                      <a:r>
                        <a:rPr lang="en-US" altLang="ja-JP" sz="900" dirty="0">
                          <a:solidFill>
                            <a:schemeClr val="tx1"/>
                          </a:solidFill>
                          <a:latin typeface="+mn-ea"/>
                          <a:ea typeface="+mn-ea"/>
                        </a:rPr>
                        <a:t>/</a:t>
                      </a:r>
                      <a:r>
                        <a:rPr lang="ja-JP" altLang="en-US" sz="900" dirty="0">
                          <a:solidFill>
                            <a:schemeClr val="tx1"/>
                          </a:solidFill>
                          <a:latin typeface="+mn-ea"/>
                          <a:ea typeface="+mn-ea"/>
                        </a:rPr>
                        <a:t>期間見積もり、等）に関する情報交換、意見交換等のコミュニケーションを自由に行いながら、プロダクトバックログからスプリントバックログを抽出・作成し、合意する。その後、バックログの内容を開発タスク群に分割する。</a:t>
                      </a:r>
                    </a:p>
                  </a:txBody>
                  <a:tcPr marL="33231" marR="33231" marT="33231" marB="33231">
                    <a:solidFill>
                      <a:srgbClr val="FBE5F7">
                        <a:alpha val="70000"/>
                      </a:srgbClr>
                    </a:solidFill>
                  </a:tcPr>
                </a:tc>
                <a:extLst>
                  <a:ext uri="{0D108BD9-81ED-4DB2-BD59-A6C34878D82A}">
                    <a16:rowId xmlns:a16="http://schemas.microsoft.com/office/drawing/2014/main" val="3238171817"/>
                  </a:ext>
                </a:extLst>
              </a:tr>
              <a:tr h="752261">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b="1" dirty="0">
                          <a:solidFill>
                            <a:schemeClr val="tx1"/>
                          </a:solidFill>
                          <a:latin typeface="+mn-ea"/>
                          <a:ea typeface="+mn-ea"/>
                        </a:rPr>
                        <a:t>自律的な</a:t>
                      </a:r>
                    </a:p>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b="1" dirty="0">
                          <a:solidFill>
                            <a:schemeClr val="tx1"/>
                          </a:solidFill>
                          <a:latin typeface="+mn-ea"/>
                          <a:ea typeface="+mn-ea"/>
                        </a:rPr>
                        <a:t>ワーク</a:t>
                      </a:r>
                    </a:p>
                  </a:txBody>
                  <a:tcPr marL="33231" marR="33231" marT="33231" marB="33231">
                    <a:solidFill>
                      <a:srgbClr val="FBE5F7">
                        <a:alpha val="7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開発チームの各メンバ</a:t>
                      </a:r>
                      <a:r>
                        <a:rPr lang="ja-JP" altLang="en-US" sz="900" dirty="0">
                          <a:solidFill>
                            <a:schemeClr val="tx1"/>
                          </a:solidFill>
                          <a:latin typeface="+mn-ea"/>
                          <a:ea typeface="+mn-ea"/>
                        </a:rPr>
                        <a:t>ー</a:t>
                      </a:r>
                      <a:r>
                        <a:rPr kumimoji="1" lang="ja-JP" altLang="en-US" sz="900" dirty="0">
                          <a:solidFill>
                            <a:schemeClr val="tx1"/>
                          </a:solidFill>
                          <a:latin typeface="+mn-ea"/>
                          <a:ea typeface="+mn-ea"/>
                        </a:rPr>
                        <a:t>は、開発ボードに掲示された未着手の開発タスク群のうちから、自身の得意分野や経験等を考慮しつつ、自発的に</a:t>
                      </a:r>
                      <a:r>
                        <a:rPr kumimoji="1" lang="en-US" altLang="ja-JP" sz="900" dirty="0">
                          <a:solidFill>
                            <a:schemeClr val="tx1"/>
                          </a:solidFill>
                          <a:latin typeface="+mn-ea"/>
                          <a:ea typeface="+mn-ea"/>
                        </a:rPr>
                        <a:t>1</a:t>
                      </a:r>
                      <a:r>
                        <a:rPr kumimoji="1" lang="ja-JP" altLang="en-US" sz="900" dirty="0">
                          <a:solidFill>
                            <a:schemeClr val="tx1"/>
                          </a:solidFill>
                          <a:latin typeface="+mn-ea"/>
                          <a:ea typeface="+mn-ea"/>
                        </a:rPr>
                        <a:t>個を選択し、開発を行う。各メンバ</a:t>
                      </a:r>
                      <a:r>
                        <a:rPr lang="ja-JP" altLang="en-US" sz="900" dirty="0">
                          <a:solidFill>
                            <a:schemeClr val="tx1"/>
                          </a:solidFill>
                          <a:latin typeface="+mn-ea"/>
                          <a:ea typeface="+mn-ea"/>
                        </a:rPr>
                        <a:t>ー</a:t>
                      </a:r>
                      <a:r>
                        <a:rPr kumimoji="1" lang="ja-JP" altLang="en-US" sz="900" dirty="0">
                          <a:solidFill>
                            <a:schemeClr val="tx1"/>
                          </a:solidFill>
                          <a:latin typeface="+mn-ea"/>
                          <a:ea typeface="+mn-ea"/>
                        </a:rPr>
                        <a:t>は開発終了後、同様に、次の開発タスクを選択し、開発を行う。</a:t>
                      </a:r>
                    </a:p>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開発タスクがなくなるまで、あるいはイテレーションの期間が終了するまで、上記を繰り返す。</a:t>
                      </a:r>
                    </a:p>
                  </a:txBody>
                  <a:tcPr marL="33231" marR="33231" marT="33231" marB="33231">
                    <a:solidFill>
                      <a:srgbClr val="FBE5F7">
                        <a:alpha val="70000"/>
                      </a:srgbClr>
                    </a:solidFill>
                  </a:tcPr>
                </a:tc>
                <a:extLst>
                  <a:ext uri="{0D108BD9-81ED-4DB2-BD59-A6C34878D82A}">
                    <a16:rowId xmlns:a16="http://schemas.microsoft.com/office/drawing/2014/main" val="52003905"/>
                  </a:ext>
                </a:extLst>
              </a:tr>
              <a:tr h="404237">
                <a:tc>
                  <a:txBody>
                    <a:bodyPr/>
                    <a:lstStyle/>
                    <a:p>
                      <a:pPr algn="l"/>
                      <a:r>
                        <a:rPr lang="ja-JP" altLang="en-US" sz="900" b="1" dirty="0">
                          <a:solidFill>
                            <a:schemeClr val="tx1"/>
                          </a:solidFill>
                          <a:latin typeface="+mn-ea"/>
                          <a:ea typeface="+mn-ea"/>
                        </a:rPr>
                        <a:t>例外対応</a:t>
                      </a:r>
                    </a:p>
                  </a:txBody>
                  <a:tcPr marL="33231" marR="33231" marT="33231" marB="33231">
                    <a:solidFill>
                      <a:srgbClr val="FBE5F7">
                        <a:alpha val="7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900" b="0" dirty="0">
                          <a:latin typeface="+mn-ea"/>
                          <a:ea typeface="+mn-ea"/>
                        </a:rPr>
                        <a:t>開発中に問題が生じた場合には、スクラムチーム内で話し合い、その解決に努める。チーム内での解決が困難と判明した場合には、上位会議体にエスカレーションする。</a:t>
                      </a:r>
                      <a:endParaRPr lang="en-US" altLang="ja-JP" sz="900" b="0" dirty="0">
                        <a:latin typeface="+mn-ea"/>
                        <a:ea typeface="+mn-ea"/>
                      </a:endParaRPr>
                    </a:p>
                  </a:txBody>
                  <a:tcPr marL="33231" marR="33231" marT="33231" marB="33231">
                    <a:solidFill>
                      <a:srgbClr val="FBE5F7">
                        <a:alpha val="70000"/>
                      </a:srgbClr>
                    </a:solidFill>
                  </a:tcPr>
                </a:tc>
                <a:extLst>
                  <a:ext uri="{0D108BD9-81ED-4DB2-BD59-A6C34878D82A}">
                    <a16:rowId xmlns:a16="http://schemas.microsoft.com/office/drawing/2014/main" val="1067208503"/>
                  </a:ext>
                </a:extLst>
              </a:tr>
            </a:tbl>
          </a:graphicData>
        </a:graphic>
      </p:graphicFrame>
      <p:graphicFrame>
        <p:nvGraphicFramePr>
          <p:cNvPr id="36" name="表 43">
            <a:extLst>
              <a:ext uri="{FF2B5EF4-FFF2-40B4-BE49-F238E27FC236}">
                <a16:creationId xmlns:a16="http://schemas.microsoft.com/office/drawing/2014/main" id="{7A65E53D-7B56-413E-A0CC-399D5FEE78B7}"/>
              </a:ext>
            </a:extLst>
          </p:cNvPr>
          <p:cNvGraphicFramePr>
            <a:graphicFrameLocks noGrp="1"/>
          </p:cNvGraphicFramePr>
          <p:nvPr>
            <p:extLst>
              <p:ext uri="{D42A27DB-BD31-4B8C-83A1-F6EECF244321}">
                <p14:modId xmlns:p14="http://schemas.microsoft.com/office/powerpoint/2010/main" val="1118916296"/>
              </p:ext>
            </p:extLst>
          </p:nvPr>
        </p:nvGraphicFramePr>
        <p:xfrm>
          <a:off x="180000" y="4320000"/>
          <a:ext cx="4505537" cy="2213316"/>
        </p:xfrm>
        <a:graphic>
          <a:graphicData uri="http://schemas.openxmlformats.org/drawingml/2006/table">
            <a:tbl>
              <a:tblPr firstRow="1" bandRow="1">
                <a:tableStyleId>{D7AC3CCA-C797-4891-BE02-D94E43425B78}</a:tableStyleId>
              </a:tblPr>
              <a:tblGrid>
                <a:gridCol w="137393">
                  <a:extLst>
                    <a:ext uri="{9D8B030D-6E8A-4147-A177-3AD203B41FA5}">
                      <a16:colId xmlns:a16="http://schemas.microsoft.com/office/drawing/2014/main" val="3298010050"/>
                    </a:ext>
                  </a:extLst>
                </a:gridCol>
                <a:gridCol w="1291361">
                  <a:extLst>
                    <a:ext uri="{9D8B030D-6E8A-4147-A177-3AD203B41FA5}">
                      <a16:colId xmlns:a16="http://schemas.microsoft.com/office/drawing/2014/main" val="3788323576"/>
                    </a:ext>
                  </a:extLst>
                </a:gridCol>
                <a:gridCol w="3076783">
                  <a:extLst>
                    <a:ext uri="{9D8B030D-6E8A-4147-A177-3AD203B41FA5}">
                      <a16:colId xmlns:a16="http://schemas.microsoft.com/office/drawing/2014/main" val="1528673566"/>
                    </a:ext>
                  </a:extLst>
                </a:gridCol>
              </a:tblGrid>
              <a:tr h="198953">
                <a:tc>
                  <a:txBody>
                    <a:bodyPr/>
                    <a:lstStyle/>
                    <a:p>
                      <a:pPr algn="ctr"/>
                      <a:r>
                        <a:rPr kumimoji="1" lang="en-US" altLang="ja-JP" sz="800" b="0" dirty="0">
                          <a:latin typeface="+mn-ea"/>
                          <a:ea typeface="+mn-ea"/>
                        </a:rPr>
                        <a:t>1</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スプリントプランニング</a:t>
                      </a:r>
                    </a:p>
                  </a:txBody>
                  <a:tcPr marL="42203" marR="42203" marT="42203" marB="42203">
                    <a:solidFill>
                      <a:srgbClr val="9DC3E6">
                        <a:alpha val="5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800" b="0" dirty="0">
                          <a:solidFill>
                            <a:schemeClr val="tx1"/>
                          </a:solidFill>
                          <a:latin typeface="+mn-ea"/>
                          <a:ea typeface="+mn-ea"/>
                        </a:rPr>
                        <a:t>プロダクトバックログ</a:t>
                      </a:r>
                      <a:r>
                        <a:rPr lang="ja-JP" altLang="en-US" sz="800" b="0" dirty="0">
                          <a:solidFill>
                            <a:schemeClr val="tx1"/>
                          </a:solidFill>
                          <a:latin typeface="+mn-ea"/>
                          <a:ea typeface="+mn-ea"/>
                        </a:rPr>
                        <a:t>から今回のスプリントで扱うバックログを抜き出し、タスクに分解。タスクを時間で見積もり、スプリントバックログを決定。</a:t>
                      </a:r>
                      <a:endParaRPr kumimoji="1" lang="ja-JP" altLang="en-US" sz="800" b="0" dirty="0">
                        <a:solidFill>
                          <a:schemeClr val="tx1"/>
                        </a:solidFill>
                        <a:latin typeface="+mn-ea"/>
                        <a:ea typeface="+mn-ea"/>
                      </a:endParaRPr>
                    </a:p>
                  </a:txBody>
                  <a:tcPr marL="42203" marR="42203" marT="42203" marB="42203">
                    <a:solidFill>
                      <a:srgbClr val="9DC3E6">
                        <a:alpha val="50000"/>
                      </a:srgbClr>
                    </a:solidFill>
                  </a:tcPr>
                </a:tc>
                <a:extLst>
                  <a:ext uri="{0D108BD9-81ED-4DB2-BD59-A6C34878D82A}">
                    <a16:rowId xmlns:a16="http://schemas.microsoft.com/office/drawing/2014/main" val="3054192844"/>
                  </a:ext>
                </a:extLst>
              </a:tr>
              <a:tr h="154552">
                <a:tc>
                  <a:txBody>
                    <a:bodyPr/>
                    <a:lstStyle/>
                    <a:p>
                      <a:pPr algn="ctr"/>
                      <a:r>
                        <a:rPr kumimoji="1" lang="en-US" altLang="ja-JP" sz="800" b="0" dirty="0">
                          <a:latin typeface="+mn-ea"/>
                          <a:ea typeface="+mn-ea"/>
                        </a:rPr>
                        <a:t>2</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開発業務</a:t>
                      </a:r>
                    </a:p>
                  </a:txBody>
                  <a:tcPr marL="42203" marR="42203" marT="42203" marB="42203">
                    <a:solidFill>
                      <a:srgbClr val="9DC3E6">
                        <a:alpha val="5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lang="ja-JP" altLang="en-US" sz="800" dirty="0">
                          <a:solidFill>
                            <a:schemeClr val="tx1"/>
                          </a:solidFill>
                          <a:latin typeface="+mn-ea"/>
                          <a:ea typeface="+mn-ea"/>
                        </a:rPr>
                        <a:t>コーディング作業だけでなく、スプリントバックログを完了させるための幅広い作業の集合体。</a:t>
                      </a:r>
                      <a:endParaRPr kumimoji="1" lang="ja-JP" altLang="en-US" sz="800" dirty="0">
                        <a:solidFill>
                          <a:schemeClr val="tx1"/>
                        </a:solidFill>
                        <a:latin typeface="+mn-ea"/>
                        <a:ea typeface="+mn-ea"/>
                      </a:endParaRPr>
                    </a:p>
                  </a:txBody>
                  <a:tcPr marL="42203" marR="42203" marT="42203" marB="42203">
                    <a:solidFill>
                      <a:srgbClr val="9DC3E6">
                        <a:alpha val="50000"/>
                      </a:srgbClr>
                    </a:solidFill>
                  </a:tcPr>
                </a:tc>
                <a:extLst>
                  <a:ext uri="{0D108BD9-81ED-4DB2-BD59-A6C34878D82A}">
                    <a16:rowId xmlns:a16="http://schemas.microsoft.com/office/drawing/2014/main" val="1594776300"/>
                  </a:ext>
                </a:extLst>
              </a:tr>
              <a:tr h="309489">
                <a:tc>
                  <a:txBody>
                    <a:bodyPr/>
                    <a:lstStyle/>
                    <a:p>
                      <a:pPr algn="ctr"/>
                      <a:r>
                        <a:rPr kumimoji="1" lang="en-US" altLang="ja-JP" sz="800" b="0" dirty="0">
                          <a:latin typeface="+mn-ea"/>
                          <a:ea typeface="+mn-ea"/>
                        </a:rPr>
                        <a:t>3</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デイリースクラム</a:t>
                      </a:r>
                    </a:p>
                  </a:txBody>
                  <a:tcPr marL="42203" marR="42203" marT="42203" marB="42203">
                    <a:solidFill>
                      <a:srgbClr val="9DC3E6">
                        <a:alpha val="50000"/>
                      </a:srgbClr>
                    </a:solidFill>
                  </a:tcPr>
                </a:tc>
                <a:tc>
                  <a:txBody>
                    <a:bodyPr/>
                    <a:lstStyle/>
                    <a:p>
                      <a:pPr algn="l"/>
                      <a:r>
                        <a:rPr lang="ja-JP" altLang="en-US" sz="800" dirty="0">
                          <a:solidFill>
                            <a:schemeClr val="tx1"/>
                          </a:solidFill>
                          <a:latin typeface="+mn-ea"/>
                          <a:ea typeface="+mn-ea"/>
                        </a:rPr>
                        <a:t>開発チームが全員の活動状況を共有。毎日短時間</a:t>
                      </a:r>
                      <a:r>
                        <a:rPr lang="en-US" altLang="ja-JP" sz="800" dirty="0">
                          <a:solidFill>
                            <a:schemeClr val="tx1"/>
                          </a:solidFill>
                          <a:latin typeface="+mn-ea"/>
                          <a:ea typeface="+mn-ea"/>
                        </a:rPr>
                        <a:t>(15</a:t>
                      </a:r>
                      <a:r>
                        <a:rPr lang="ja-JP" altLang="en-US" sz="800" dirty="0">
                          <a:solidFill>
                            <a:schemeClr val="tx1"/>
                          </a:solidFill>
                          <a:latin typeface="+mn-ea"/>
                          <a:ea typeface="+mn-ea"/>
                        </a:rPr>
                        <a:t>分</a:t>
                      </a:r>
                      <a:r>
                        <a:rPr lang="en-US" altLang="ja-JP" sz="800" dirty="0">
                          <a:solidFill>
                            <a:schemeClr val="tx1"/>
                          </a:solidFill>
                          <a:latin typeface="+mn-ea"/>
                          <a:ea typeface="+mn-ea"/>
                        </a:rPr>
                        <a:t>)</a:t>
                      </a:r>
                      <a:r>
                        <a:rPr lang="ja-JP" altLang="en-US" sz="800" dirty="0">
                          <a:solidFill>
                            <a:schemeClr val="tx1"/>
                          </a:solidFill>
                          <a:latin typeface="+mn-ea"/>
                          <a:ea typeface="+mn-ea"/>
                        </a:rPr>
                        <a:t>で、チームメンバーが、①昨日やったこと、②今日やること、③困っていること、を順に確認。</a:t>
                      </a:r>
                      <a:endParaRPr lang="en-US" altLang="ja-JP" sz="800" dirty="0">
                        <a:solidFill>
                          <a:schemeClr val="tx1"/>
                        </a:solidFill>
                        <a:latin typeface="+mn-ea"/>
                        <a:ea typeface="+mn-ea"/>
                      </a:endParaRPr>
                    </a:p>
                  </a:txBody>
                  <a:tcPr marL="42203" marR="42203" marT="42203" marB="42203">
                    <a:solidFill>
                      <a:srgbClr val="9DC3E6">
                        <a:alpha val="50000"/>
                      </a:srgbClr>
                    </a:solidFill>
                  </a:tcPr>
                </a:tc>
                <a:extLst>
                  <a:ext uri="{0D108BD9-81ED-4DB2-BD59-A6C34878D82A}">
                    <a16:rowId xmlns:a16="http://schemas.microsoft.com/office/drawing/2014/main" val="321180637"/>
                  </a:ext>
                </a:extLst>
              </a:tr>
              <a:tr h="0">
                <a:tc>
                  <a:txBody>
                    <a:bodyPr/>
                    <a:lstStyle/>
                    <a:p>
                      <a:pPr algn="ctr"/>
                      <a:r>
                        <a:rPr kumimoji="1" lang="en-US" altLang="ja-JP" sz="800" b="0" dirty="0">
                          <a:latin typeface="+mn-ea"/>
                          <a:ea typeface="+mn-ea"/>
                        </a:rPr>
                        <a:t>4</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スプリントレビュー</a:t>
                      </a:r>
                    </a:p>
                  </a:txBody>
                  <a:tcPr marL="42203" marR="42203" marT="42203" marB="42203">
                    <a:solidFill>
                      <a:srgbClr val="9DC3E6">
                        <a:alpha val="5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n-ea"/>
                          <a:ea typeface="+mn-ea"/>
                        </a:rPr>
                        <a:t>スプリントの終了時、プロダクトオーナー出席のもと、出来上がったプロダクトをデモンストレーション。</a:t>
                      </a:r>
                    </a:p>
                  </a:txBody>
                  <a:tcPr marL="42203" marR="42203" marT="42203" marB="42203">
                    <a:solidFill>
                      <a:srgbClr val="9DC3E6">
                        <a:alpha val="50000"/>
                      </a:srgbClr>
                    </a:solidFill>
                  </a:tcPr>
                </a:tc>
                <a:extLst>
                  <a:ext uri="{0D108BD9-81ED-4DB2-BD59-A6C34878D82A}">
                    <a16:rowId xmlns:a16="http://schemas.microsoft.com/office/drawing/2014/main" val="3978829279"/>
                  </a:ext>
                </a:extLst>
              </a:tr>
              <a:tr h="0">
                <a:tc>
                  <a:txBody>
                    <a:bodyPr/>
                    <a:lstStyle/>
                    <a:p>
                      <a:pPr algn="ctr"/>
                      <a:r>
                        <a:rPr kumimoji="1" lang="en-US" altLang="ja-JP" sz="800" b="0" dirty="0">
                          <a:latin typeface="+mn-ea"/>
                          <a:ea typeface="+mn-ea"/>
                        </a:rPr>
                        <a:t>5</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スプリントレトロスペクティブ</a:t>
                      </a:r>
                      <a:r>
                        <a:rPr kumimoji="1" lang="ja-JP" altLang="en-US" sz="800" b="1" strike="noStrike" dirty="0">
                          <a:solidFill>
                            <a:schemeClr val="tx1"/>
                          </a:solidFill>
                          <a:latin typeface="+mn-ea"/>
                          <a:ea typeface="+mn-ea"/>
                        </a:rPr>
                        <a:t>（ふりかえり）</a:t>
                      </a:r>
                    </a:p>
                  </a:txBody>
                  <a:tcPr marL="42203" marR="42203" marT="42203" marB="42203">
                    <a:solidFill>
                      <a:srgbClr val="9DC3E6">
                        <a:alpha val="5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n-ea"/>
                          <a:ea typeface="+mn-ea"/>
                        </a:rPr>
                        <a:t>スプリントレビュー後に、今回のスプリントを振り返り、要改善点を確認。</a:t>
                      </a:r>
                    </a:p>
                  </a:txBody>
                  <a:tcPr marL="42203" marR="42203" marT="42203" marB="42203">
                    <a:solidFill>
                      <a:srgbClr val="9DC3E6">
                        <a:alpha val="50000"/>
                      </a:srgbClr>
                    </a:solidFill>
                  </a:tcPr>
                </a:tc>
                <a:extLst>
                  <a:ext uri="{0D108BD9-81ED-4DB2-BD59-A6C34878D82A}">
                    <a16:rowId xmlns:a16="http://schemas.microsoft.com/office/drawing/2014/main" val="3627154770"/>
                  </a:ext>
                </a:extLst>
              </a:tr>
              <a:tr h="309489">
                <a:tc>
                  <a:txBody>
                    <a:bodyPr/>
                    <a:lstStyle/>
                    <a:p>
                      <a:pPr algn="ctr"/>
                      <a:r>
                        <a:rPr kumimoji="1" lang="en-US" altLang="ja-JP" sz="800" b="0" dirty="0">
                          <a:latin typeface="+mn-ea"/>
                          <a:ea typeface="+mn-ea"/>
                        </a:rPr>
                        <a:t>6</a:t>
                      </a:r>
                      <a:endParaRPr kumimoji="1" lang="ja-JP" altLang="en-US" sz="800" b="0" dirty="0">
                        <a:latin typeface="+mn-ea"/>
                        <a:ea typeface="+mn-ea"/>
                      </a:endParaRPr>
                    </a:p>
                  </a:txBody>
                  <a:tcPr marL="42203" marR="42203" marT="42203" marB="42203">
                    <a:solidFill>
                      <a:srgbClr val="9DC3E6">
                        <a:alpha val="50000"/>
                      </a:srgbClr>
                    </a:solidFill>
                  </a:tcPr>
                </a:tc>
                <a:tc>
                  <a:txBody>
                    <a:bodyPr/>
                    <a:lstStyle/>
                    <a:p>
                      <a:pPr algn="l"/>
                      <a:r>
                        <a:rPr kumimoji="1" lang="ja-JP" altLang="en-US" sz="800" b="1" dirty="0">
                          <a:latin typeface="+mn-ea"/>
                          <a:ea typeface="+mn-ea"/>
                        </a:rPr>
                        <a:t>プロダクトバックログリファインメント</a:t>
                      </a:r>
                    </a:p>
                  </a:txBody>
                  <a:tcPr marL="42203" marR="42203" marT="42203" marB="42203">
                    <a:solidFill>
                      <a:srgbClr val="9DC3E6">
                        <a:alpha val="50000"/>
                      </a:srgbClr>
                    </a:solidFill>
                  </a:tcPr>
                </a:tc>
                <a:tc>
                  <a:txBody>
                    <a:bodyPr/>
                    <a:lstStyle/>
                    <a:p>
                      <a:pPr marL="0" marR="0" lvl="0" indent="0" algn="l" defTabSz="843916"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n-ea"/>
                          <a:ea typeface="+mn-ea"/>
                        </a:rPr>
                        <a:t>次回以降のスプリントに向け、プロダクトバックログ項目を見直し。</a:t>
                      </a:r>
                    </a:p>
                  </a:txBody>
                  <a:tcPr marL="42203" marR="42203" marT="42203" marB="42203">
                    <a:solidFill>
                      <a:srgbClr val="9DC3E6">
                        <a:alpha val="50000"/>
                      </a:srgbClr>
                    </a:solidFill>
                  </a:tcPr>
                </a:tc>
                <a:extLst>
                  <a:ext uri="{0D108BD9-81ED-4DB2-BD59-A6C34878D82A}">
                    <a16:rowId xmlns:a16="http://schemas.microsoft.com/office/drawing/2014/main" val="1488629243"/>
                  </a:ext>
                </a:extLst>
              </a:tr>
            </a:tbl>
          </a:graphicData>
        </a:graphic>
      </p:graphicFrame>
      <p:grpSp>
        <p:nvGrpSpPr>
          <p:cNvPr id="185" name="グループ化 184">
            <a:extLst>
              <a:ext uri="{FF2B5EF4-FFF2-40B4-BE49-F238E27FC236}">
                <a16:creationId xmlns:a16="http://schemas.microsoft.com/office/drawing/2014/main" id="{46751CF9-5AC0-4F9D-840D-7255AF31D8DA}"/>
              </a:ext>
            </a:extLst>
          </p:cNvPr>
          <p:cNvGrpSpPr/>
          <p:nvPr/>
        </p:nvGrpSpPr>
        <p:grpSpPr>
          <a:xfrm>
            <a:off x="6480000" y="1008000"/>
            <a:ext cx="2354640" cy="1238515"/>
            <a:chOff x="7154922" y="1432689"/>
            <a:chExt cx="3395591" cy="2269675"/>
          </a:xfrm>
        </p:grpSpPr>
        <p:grpSp>
          <p:nvGrpSpPr>
            <p:cNvPr id="186" name="グループ化 185">
              <a:extLst>
                <a:ext uri="{FF2B5EF4-FFF2-40B4-BE49-F238E27FC236}">
                  <a16:creationId xmlns:a16="http://schemas.microsoft.com/office/drawing/2014/main" id="{DB2DABF9-7A93-455B-ADCF-D5899F6D864F}"/>
                </a:ext>
              </a:extLst>
            </p:cNvPr>
            <p:cNvGrpSpPr/>
            <p:nvPr/>
          </p:nvGrpSpPr>
          <p:grpSpPr>
            <a:xfrm>
              <a:off x="7154922" y="1432689"/>
              <a:ext cx="3395591" cy="2269675"/>
              <a:chOff x="7070139" y="1337972"/>
              <a:chExt cx="3395591" cy="2269675"/>
            </a:xfrm>
          </p:grpSpPr>
          <p:grpSp>
            <p:nvGrpSpPr>
              <p:cNvPr id="193" name="グループ化 192">
                <a:extLst>
                  <a:ext uri="{FF2B5EF4-FFF2-40B4-BE49-F238E27FC236}">
                    <a16:creationId xmlns:a16="http://schemas.microsoft.com/office/drawing/2014/main" id="{7280DFBE-763B-49FB-B7A4-3C43E84F72C1}"/>
                  </a:ext>
                </a:extLst>
              </p:cNvPr>
              <p:cNvGrpSpPr/>
              <p:nvPr/>
            </p:nvGrpSpPr>
            <p:grpSpPr>
              <a:xfrm>
                <a:off x="7070139" y="1560793"/>
                <a:ext cx="3395591" cy="2046854"/>
                <a:chOff x="6810371" y="1245567"/>
                <a:chExt cx="3395591" cy="2046854"/>
              </a:xfrm>
            </p:grpSpPr>
            <p:grpSp>
              <p:nvGrpSpPr>
                <p:cNvPr id="195" name="グループ化 194">
                  <a:extLst>
                    <a:ext uri="{FF2B5EF4-FFF2-40B4-BE49-F238E27FC236}">
                      <a16:creationId xmlns:a16="http://schemas.microsoft.com/office/drawing/2014/main" id="{DF88AE0D-CCB4-468F-8FBF-E415D11ED09D}"/>
                    </a:ext>
                  </a:extLst>
                </p:cNvPr>
                <p:cNvGrpSpPr/>
                <p:nvPr/>
              </p:nvGrpSpPr>
              <p:grpSpPr>
                <a:xfrm>
                  <a:off x="7280218" y="1374901"/>
                  <a:ext cx="2925744" cy="1808180"/>
                  <a:chOff x="7819356" y="1538307"/>
                  <a:chExt cx="2639427" cy="1880879"/>
                </a:xfrm>
              </p:grpSpPr>
              <p:grpSp>
                <p:nvGrpSpPr>
                  <p:cNvPr id="197" name="グループ化 196">
                    <a:extLst>
                      <a:ext uri="{FF2B5EF4-FFF2-40B4-BE49-F238E27FC236}">
                        <a16:creationId xmlns:a16="http://schemas.microsoft.com/office/drawing/2014/main" id="{849945CC-0D25-498D-BF29-E068B2B5B4B8}"/>
                      </a:ext>
                    </a:extLst>
                  </p:cNvPr>
                  <p:cNvGrpSpPr/>
                  <p:nvPr/>
                </p:nvGrpSpPr>
                <p:grpSpPr>
                  <a:xfrm>
                    <a:off x="7819356" y="1538307"/>
                    <a:ext cx="2639427" cy="392480"/>
                    <a:chOff x="7054249" y="1602544"/>
                    <a:chExt cx="2639427" cy="392480"/>
                  </a:xfrm>
                </p:grpSpPr>
                <p:sp>
                  <p:nvSpPr>
                    <p:cNvPr id="207" name="正方形/長方形 206">
                      <a:extLst>
                        <a:ext uri="{FF2B5EF4-FFF2-40B4-BE49-F238E27FC236}">
                          <a16:creationId xmlns:a16="http://schemas.microsoft.com/office/drawing/2014/main" id="{ADB8607B-5B96-4B6A-A079-BC9CCB7AF879}"/>
                        </a:ext>
                      </a:extLst>
                    </p:cNvPr>
                    <p:cNvSpPr/>
                    <p:nvPr/>
                  </p:nvSpPr>
                  <p:spPr>
                    <a:xfrm>
                      <a:off x="7054249" y="1602544"/>
                      <a:ext cx="1276847" cy="392480"/>
                    </a:xfrm>
                    <a:prstGeom prst="rect">
                      <a:avLst/>
                    </a:prstGeom>
                    <a:ln>
                      <a:noFill/>
                    </a:ln>
                  </p:spPr>
                  <p:txBody>
                    <a:bodyPr wrap="square">
                      <a:spAutoFit/>
                    </a:bodyPr>
                    <a:lstStyle/>
                    <a:p>
                      <a:pPr algn="l"/>
                      <a:r>
                        <a:rPr lang="ja-JP" altLang="en-US" sz="738" b="1" dirty="0">
                          <a:latin typeface="Meiryo UI" panose="020B0604030504040204" pitchFamily="50" charset="-128"/>
                          <a:ea typeface="Meiryo UI" panose="020B0604030504040204" pitchFamily="50" charset="-128"/>
                        </a:rPr>
                        <a:t>プロダクトオーナー</a:t>
                      </a:r>
                      <a:endParaRPr lang="en-US" altLang="ja-JP" sz="738" b="1" dirty="0">
                        <a:latin typeface="Meiryo UI" panose="020B0604030504040204" pitchFamily="50" charset="-128"/>
                        <a:ea typeface="Meiryo UI" panose="020B0604030504040204" pitchFamily="50" charset="-128"/>
                      </a:endParaRPr>
                    </a:p>
                  </p:txBody>
                </p:sp>
                <p:sp>
                  <p:nvSpPr>
                    <p:cNvPr id="208" name="正方形/長方形 207">
                      <a:extLst>
                        <a:ext uri="{FF2B5EF4-FFF2-40B4-BE49-F238E27FC236}">
                          <a16:creationId xmlns:a16="http://schemas.microsoft.com/office/drawing/2014/main" id="{83F4546E-78DD-41A9-A764-5F0C74795D33}"/>
                        </a:ext>
                      </a:extLst>
                    </p:cNvPr>
                    <p:cNvSpPr/>
                    <p:nvPr/>
                  </p:nvSpPr>
                  <p:spPr>
                    <a:xfrm>
                      <a:off x="8092369" y="1683179"/>
                      <a:ext cx="1601307" cy="29378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738" dirty="0">
                          <a:solidFill>
                            <a:schemeClr val="tx1"/>
                          </a:solidFill>
                          <a:latin typeface="メイリオ" panose="020B0604030504040204" pitchFamily="50" charset="-128"/>
                          <a:ea typeface="メイリオ" panose="020B0604030504040204" pitchFamily="50" charset="-128"/>
                        </a:rPr>
                        <a:t>何を開発するか決める人</a:t>
                      </a:r>
                      <a:endParaRPr kumimoji="1" lang="en-US" altLang="ja-JP" sz="738" dirty="0">
                        <a:solidFill>
                          <a:schemeClr val="tx1"/>
                        </a:solidFill>
                        <a:latin typeface="メイリオ" panose="020B0604030504040204" pitchFamily="50" charset="-128"/>
                        <a:ea typeface="メイリオ" panose="020B0604030504040204" pitchFamily="50" charset="-128"/>
                      </a:endParaRPr>
                    </a:p>
                  </p:txBody>
                </p:sp>
              </p:grpSp>
              <p:grpSp>
                <p:nvGrpSpPr>
                  <p:cNvPr id="198" name="グループ化 197">
                    <a:extLst>
                      <a:ext uri="{FF2B5EF4-FFF2-40B4-BE49-F238E27FC236}">
                        <a16:creationId xmlns:a16="http://schemas.microsoft.com/office/drawing/2014/main" id="{1E7BB6F3-1598-4EE7-984B-18A5A7436B91}"/>
                      </a:ext>
                    </a:extLst>
                  </p:cNvPr>
                  <p:cNvGrpSpPr/>
                  <p:nvPr/>
                </p:nvGrpSpPr>
                <p:grpSpPr>
                  <a:xfrm>
                    <a:off x="7863018" y="1980249"/>
                    <a:ext cx="2594040" cy="395531"/>
                    <a:chOff x="3444371" y="1466470"/>
                    <a:chExt cx="2594040" cy="395531"/>
                  </a:xfrm>
                </p:grpSpPr>
                <p:sp>
                  <p:nvSpPr>
                    <p:cNvPr id="205" name="正方形/長方形 204">
                      <a:extLst>
                        <a:ext uri="{FF2B5EF4-FFF2-40B4-BE49-F238E27FC236}">
                          <a16:creationId xmlns:a16="http://schemas.microsoft.com/office/drawing/2014/main" id="{D5B4E61C-8544-414E-9FF7-CCCF5DFC1302}"/>
                        </a:ext>
                      </a:extLst>
                    </p:cNvPr>
                    <p:cNvSpPr/>
                    <p:nvPr/>
                  </p:nvSpPr>
                  <p:spPr>
                    <a:xfrm>
                      <a:off x="3444371" y="1466470"/>
                      <a:ext cx="1140142" cy="392479"/>
                    </a:xfrm>
                    <a:prstGeom prst="rect">
                      <a:avLst/>
                    </a:prstGeom>
                    <a:ln>
                      <a:noFill/>
                    </a:ln>
                  </p:spPr>
                  <p:txBody>
                    <a:bodyPr wrap="square">
                      <a:spAutoFit/>
                    </a:bodyPr>
                    <a:lstStyle/>
                    <a:p>
                      <a:pPr algn="l"/>
                      <a:r>
                        <a:rPr lang="ja-JP" altLang="en-US" sz="738" b="1" dirty="0">
                          <a:latin typeface="Meiryo UI" panose="020B0604030504040204" pitchFamily="50" charset="-128"/>
                          <a:ea typeface="Meiryo UI" panose="020B0604030504040204" pitchFamily="50" charset="-128"/>
                        </a:rPr>
                        <a:t>スクラムマスター</a:t>
                      </a:r>
                      <a:endParaRPr lang="en-US" altLang="ja-JP" sz="738" b="1" dirty="0">
                        <a:latin typeface="Meiryo UI" panose="020B0604030504040204" pitchFamily="50" charset="-128"/>
                        <a:ea typeface="Meiryo UI" panose="020B0604030504040204" pitchFamily="50" charset="-128"/>
                      </a:endParaRPr>
                    </a:p>
                  </p:txBody>
                </p:sp>
                <p:sp>
                  <p:nvSpPr>
                    <p:cNvPr id="206" name="正方形/長方形 205">
                      <a:extLst>
                        <a:ext uri="{FF2B5EF4-FFF2-40B4-BE49-F238E27FC236}">
                          <a16:creationId xmlns:a16="http://schemas.microsoft.com/office/drawing/2014/main" id="{D387EC58-9CA1-42EE-ABBB-9C4D57D695D0}"/>
                        </a:ext>
                      </a:extLst>
                    </p:cNvPr>
                    <p:cNvSpPr/>
                    <p:nvPr/>
                  </p:nvSpPr>
                  <p:spPr>
                    <a:xfrm>
                      <a:off x="4438830" y="1568218"/>
                      <a:ext cx="1599581" cy="2937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646" dirty="0">
                          <a:solidFill>
                            <a:schemeClr val="tx1"/>
                          </a:solidFill>
                          <a:latin typeface="メイリオ" panose="020B0604030504040204" pitchFamily="50" charset="-128"/>
                          <a:ea typeface="メイリオ" panose="020B0604030504040204" pitchFamily="50" charset="-128"/>
                        </a:rPr>
                        <a:t>スクラムプロセスをうまく回し、生産性を高めることに責任を持つ人</a:t>
                      </a:r>
                      <a:endParaRPr lang="en-US" altLang="ja-JP" sz="646" dirty="0">
                        <a:solidFill>
                          <a:schemeClr val="tx1"/>
                        </a:solidFill>
                        <a:latin typeface="メイリオ" panose="020B0604030504040204" pitchFamily="50" charset="-128"/>
                        <a:ea typeface="メイリオ" panose="020B0604030504040204" pitchFamily="50" charset="-128"/>
                      </a:endParaRPr>
                    </a:p>
                  </p:txBody>
                </p:sp>
              </p:grpSp>
              <p:grpSp>
                <p:nvGrpSpPr>
                  <p:cNvPr id="199" name="グループ化 198">
                    <a:extLst>
                      <a:ext uri="{FF2B5EF4-FFF2-40B4-BE49-F238E27FC236}">
                        <a16:creationId xmlns:a16="http://schemas.microsoft.com/office/drawing/2014/main" id="{8171842E-D392-4BA0-90B2-1A9F83DCB322}"/>
                      </a:ext>
                    </a:extLst>
                  </p:cNvPr>
                  <p:cNvGrpSpPr/>
                  <p:nvPr/>
                </p:nvGrpSpPr>
                <p:grpSpPr>
                  <a:xfrm>
                    <a:off x="7893286" y="2476488"/>
                    <a:ext cx="2563771" cy="392479"/>
                    <a:chOff x="5699952" y="1331831"/>
                    <a:chExt cx="2563771" cy="392479"/>
                  </a:xfrm>
                </p:grpSpPr>
                <p:sp>
                  <p:nvSpPr>
                    <p:cNvPr id="203" name="正方形/長方形 202">
                      <a:extLst>
                        <a:ext uri="{FF2B5EF4-FFF2-40B4-BE49-F238E27FC236}">
                          <a16:creationId xmlns:a16="http://schemas.microsoft.com/office/drawing/2014/main" id="{9CE78CFA-683E-42B6-B140-928B00FB90D0}"/>
                        </a:ext>
                      </a:extLst>
                    </p:cNvPr>
                    <p:cNvSpPr/>
                    <p:nvPr/>
                  </p:nvSpPr>
                  <p:spPr>
                    <a:xfrm>
                      <a:off x="5699952" y="1331831"/>
                      <a:ext cx="854180" cy="392479"/>
                    </a:xfrm>
                    <a:prstGeom prst="rect">
                      <a:avLst/>
                    </a:prstGeom>
                    <a:ln>
                      <a:noFill/>
                    </a:ln>
                  </p:spPr>
                  <p:txBody>
                    <a:bodyPr wrap="square">
                      <a:spAutoFit/>
                    </a:bodyPr>
                    <a:lstStyle/>
                    <a:p>
                      <a:pPr algn="l"/>
                      <a:r>
                        <a:rPr lang="ja-JP" altLang="en-US" sz="738" b="1" dirty="0">
                          <a:latin typeface="Meiryo UI" panose="020B0604030504040204" pitchFamily="50" charset="-128"/>
                          <a:ea typeface="Meiryo UI" panose="020B0604030504040204" pitchFamily="50" charset="-128"/>
                        </a:rPr>
                        <a:t>開発チーム</a:t>
                      </a:r>
                      <a:endParaRPr lang="en-US" altLang="ja-JP" sz="738" b="1" dirty="0">
                        <a:latin typeface="Meiryo UI" panose="020B0604030504040204" pitchFamily="50" charset="-128"/>
                        <a:ea typeface="Meiryo UI" panose="020B0604030504040204" pitchFamily="50" charset="-128"/>
                      </a:endParaRPr>
                    </a:p>
                  </p:txBody>
                </p:sp>
                <p:sp>
                  <p:nvSpPr>
                    <p:cNvPr id="204" name="正方形/長方形 203">
                      <a:extLst>
                        <a:ext uri="{FF2B5EF4-FFF2-40B4-BE49-F238E27FC236}">
                          <a16:creationId xmlns:a16="http://schemas.microsoft.com/office/drawing/2014/main" id="{9C1161D5-32C7-4656-9DFD-D706100D9271}"/>
                        </a:ext>
                      </a:extLst>
                    </p:cNvPr>
                    <p:cNvSpPr/>
                    <p:nvPr/>
                  </p:nvSpPr>
                  <p:spPr>
                    <a:xfrm>
                      <a:off x="6664142" y="1498135"/>
                      <a:ext cx="1599581" cy="2137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738" dirty="0">
                          <a:solidFill>
                            <a:schemeClr val="tx1"/>
                          </a:solidFill>
                          <a:latin typeface="メイリオ" panose="020B0604030504040204" pitchFamily="50" charset="-128"/>
                          <a:ea typeface="メイリオ" panose="020B0604030504040204" pitchFamily="50" charset="-128"/>
                        </a:rPr>
                        <a:t>実際に開発業務に携わる人々</a:t>
                      </a:r>
                      <a:endParaRPr lang="en-US" altLang="ja-JP" sz="738" dirty="0">
                        <a:solidFill>
                          <a:schemeClr val="tx1"/>
                        </a:solidFill>
                        <a:latin typeface="メイリオ" panose="020B0604030504040204" pitchFamily="50" charset="-128"/>
                        <a:ea typeface="メイリオ" panose="020B0604030504040204" pitchFamily="50" charset="-128"/>
                      </a:endParaRPr>
                    </a:p>
                  </p:txBody>
                </p:sp>
              </p:grpSp>
              <p:grpSp>
                <p:nvGrpSpPr>
                  <p:cNvPr id="200" name="グループ化 199">
                    <a:extLst>
                      <a:ext uri="{FF2B5EF4-FFF2-40B4-BE49-F238E27FC236}">
                        <a16:creationId xmlns:a16="http://schemas.microsoft.com/office/drawing/2014/main" id="{5CAE2B11-1387-4BDE-BC48-E31382730005}"/>
                      </a:ext>
                    </a:extLst>
                  </p:cNvPr>
                  <p:cNvGrpSpPr/>
                  <p:nvPr/>
                </p:nvGrpSpPr>
                <p:grpSpPr>
                  <a:xfrm>
                    <a:off x="7854582" y="2969259"/>
                    <a:ext cx="2602476" cy="449927"/>
                    <a:chOff x="7786807" y="1129178"/>
                    <a:chExt cx="2602476" cy="449927"/>
                  </a:xfrm>
                </p:grpSpPr>
                <p:sp>
                  <p:nvSpPr>
                    <p:cNvPr id="201" name="正方形/長方形 200">
                      <a:extLst>
                        <a:ext uri="{FF2B5EF4-FFF2-40B4-BE49-F238E27FC236}">
                          <a16:creationId xmlns:a16="http://schemas.microsoft.com/office/drawing/2014/main" id="{6C5398E6-D88C-45FE-AF22-33E23127CE0B}"/>
                        </a:ext>
                      </a:extLst>
                    </p:cNvPr>
                    <p:cNvSpPr/>
                    <p:nvPr/>
                  </p:nvSpPr>
                  <p:spPr>
                    <a:xfrm>
                      <a:off x="7786807" y="1129178"/>
                      <a:ext cx="1309814" cy="392480"/>
                    </a:xfrm>
                    <a:prstGeom prst="rect">
                      <a:avLst/>
                    </a:prstGeom>
                    <a:ln>
                      <a:noFill/>
                    </a:ln>
                  </p:spPr>
                  <p:txBody>
                    <a:bodyPr wrap="square">
                      <a:spAutoFit/>
                    </a:bodyPr>
                    <a:lstStyle/>
                    <a:p>
                      <a:pPr algn="l"/>
                      <a:r>
                        <a:rPr lang="ja-JP" altLang="en-US" sz="738" b="1" dirty="0">
                          <a:latin typeface="Meiryo UI" panose="020B0604030504040204" pitchFamily="50" charset="-128"/>
                          <a:ea typeface="Meiryo UI" panose="020B0604030504040204" pitchFamily="50" charset="-128"/>
                        </a:rPr>
                        <a:t>ステークホルダー</a:t>
                      </a:r>
                      <a:endParaRPr lang="en-US" altLang="ja-JP" sz="738" b="1" dirty="0">
                        <a:latin typeface="Meiryo UI" panose="020B0604030504040204" pitchFamily="50" charset="-128"/>
                        <a:ea typeface="Meiryo UI" panose="020B0604030504040204" pitchFamily="50" charset="-128"/>
                      </a:endParaRPr>
                    </a:p>
                  </p:txBody>
                </p:sp>
                <p:sp>
                  <p:nvSpPr>
                    <p:cNvPr id="202" name="正方形/長方形 201">
                      <a:extLst>
                        <a:ext uri="{FF2B5EF4-FFF2-40B4-BE49-F238E27FC236}">
                          <a16:creationId xmlns:a16="http://schemas.microsoft.com/office/drawing/2014/main" id="{38162E4A-6E01-44DC-B356-DA7968E71FE8}"/>
                        </a:ext>
                      </a:extLst>
                    </p:cNvPr>
                    <p:cNvSpPr/>
                    <p:nvPr/>
                  </p:nvSpPr>
                  <p:spPr>
                    <a:xfrm>
                      <a:off x="8789701" y="1248516"/>
                      <a:ext cx="1599582" cy="33058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738" dirty="0">
                          <a:solidFill>
                            <a:schemeClr val="tx1"/>
                          </a:solidFill>
                          <a:latin typeface="メイリオ" panose="020B0604030504040204" pitchFamily="50" charset="-128"/>
                          <a:ea typeface="メイリオ" panose="020B0604030504040204" pitchFamily="50" charset="-128"/>
                        </a:rPr>
                        <a:t>プロダクトの利用者、出資者などの利害関係者</a:t>
                      </a:r>
                      <a:endParaRPr lang="en-US" altLang="ja-JP" sz="738" dirty="0">
                        <a:solidFill>
                          <a:schemeClr val="tx1"/>
                        </a:solidFill>
                        <a:latin typeface="メイリオ" panose="020B0604030504040204" pitchFamily="50" charset="-128"/>
                        <a:ea typeface="メイリオ" panose="020B0604030504040204" pitchFamily="50" charset="-128"/>
                      </a:endParaRPr>
                    </a:p>
                  </p:txBody>
                </p:sp>
              </p:grpSp>
            </p:grpSp>
            <p:sp>
              <p:nvSpPr>
                <p:cNvPr id="196" name="正方形/長方形 195">
                  <a:extLst>
                    <a:ext uri="{FF2B5EF4-FFF2-40B4-BE49-F238E27FC236}">
                      <a16:creationId xmlns:a16="http://schemas.microsoft.com/office/drawing/2014/main" id="{7C844B88-67F7-472B-8928-650EE4F82C8F}"/>
                    </a:ext>
                  </a:extLst>
                </p:cNvPr>
                <p:cNvSpPr/>
                <p:nvPr/>
              </p:nvSpPr>
              <p:spPr>
                <a:xfrm>
                  <a:off x="6810371" y="1245567"/>
                  <a:ext cx="3339732" cy="2046854"/>
                </a:xfrm>
                <a:prstGeom prst="rect">
                  <a:avLst/>
                </a:prstGeom>
                <a:ln>
                  <a:solidFill>
                    <a:schemeClr val="accent6"/>
                  </a:solidFill>
                </a:ln>
              </p:spPr>
              <p:txBody>
                <a:bodyPr wrap="square" lIns="33231" tIns="33231" rIns="33231" bIns="33231" rtlCol="0" anchor="ctr">
                  <a:noAutofit/>
                </a:bodyPr>
                <a:lstStyle/>
                <a:p>
                  <a:pPr algn="ctr"/>
                  <a:endParaRPr kumimoji="1" lang="ja-JP" altLang="en-US" sz="1292" dirty="0">
                    <a:latin typeface="Meiryo UI" panose="020B0604030504040204" pitchFamily="50" charset="-128"/>
                    <a:ea typeface="Meiryo UI" panose="020B0604030504040204" pitchFamily="50" charset="-128"/>
                  </a:endParaRPr>
                </a:p>
              </p:txBody>
            </p:sp>
          </p:grpSp>
          <p:sp>
            <p:nvSpPr>
              <p:cNvPr id="194" name="正方形/長方形 193">
                <a:extLst>
                  <a:ext uri="{FF2B5EF4-FFF2-40B4-BE49-F238E27FC236}">
                    <a16:creationId xmlns:a16="http://schemas.microsoft.com/office/drawing/2014/main" id="{0403E508-C2EB-4206-8FD3-0DA6B9FC5EB0}"/>
                  </a:ext>
                </a:extLst>
              </p:cNvPr>
              <p:cNvSpPr/>
              <p:nvPr/>
            </p:nvSpPr>
            <p:spPr>
              <a:xfrm>
                <a:off x="7070139" y="1337972"/>
                <a:ext cx="1171319" cy="221816"/>
              </a:xfrm>
              <a:prstGeom prst="rect">
                <a:avLst/>
              </a:prstGeom>
              <a:ln>
                <a:solidFill>
                  <a:schemeClr val="tx1"/>
                </a:solidFill>
              </a:ln>
            </p:spPr>
            <p:txBody>
              <a:bodyPr wrap="square" lIns="33231" tIns="33231" rIns="33231" bIns="33231" rtlCol="0" anchor="ctr">
                <a:noAutofit/>
              </a:bodyPr>
              <a:lstStyle/>
              <a:p>
                <a:pPr algn="ctr"/>
                <a:r>
                  <a:rPr kumimoji="1" lang="ja-JP" altLang="en-US" sz="738" dirty="0">
                    <a:latin typeface="ＭＳ ゴシック" panose="020B0609070205080204" pitchFamily="49" charset="-128"/>
                    <a:ea typeface="ＭＳ ゴシック" panose="020B0609070205080204" pitchFamily="49" charset="-128"/>
                  </a:rPr>
                  <a:t>役割（ロール）</a:t>
                </a:r>
              </a:p>
            </p:txBody>
          </p:sp>
        </p:grpSp>
        <p:pic>
          <p:nvPicPr>
            <p:cNvPr id="187" name="グラフィックス 186" descr="ユーザー">
              <a:extLst>
                <a:ext uri="{FF2B5EF4-FFF2-40B4-BE49-F238E27FC236}">
                  <a16:creationId xmlns:a16="http://schemas.microsoft.com/office/drawing/2014/main" id="{3DC4AC4B-6580-4EB5-9FDE-E10B39B0B48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210446" y="1648208"/>
              <a:ext cx="483411" cy="483411"/>
            </a:xfrm>
            <a:prstGeom prst="rect">
              <a:avLst/>
            </a:prstGeom>
          </p:spPr>
        </p:pic>
        <p:pic>
          <p:nvPicPr>
            <p:cNvPr id="188" name="グラフィックス 187" descr="ユーザー">
              <a:extLst>
                <a:ext uri="{FF2B5EF4-FFF2-40B4-BE49-F238E27FC236}">
                  <a16:creationId xmlns:a16="http://schemas.microsoft.com/office/drawing/2014/main" id="{7CE9C640-E459-435A-A05F-353E6C59EE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3309" y="2065475"/>
              <a:ext cx="483411" cy="483411"/>
            </a:xfrm>
            <a:prstGeom prst="rect">
              <a:avLst/>
            </a:prstGeom>
          </p:spPr>
        </p:pic>
        <p:grpSp>
          <p:nvGrpSpPr>
            <p:cNvPr id="189" name="グループ化 188">
              <a:extLst>
                <a:ext uri="{FF2B5EF4-FFF2-40B4-BE49-F238E27FC236}">
                  <a16:creationId xmlns:a16="http://schemas.microsoft.com/office/drawing/2014/main" id="{7B91B331-C0A8-4121-B836-DB8A53E5476F}"/>
                </a:ext>
              </a:extLst>
            </p:cNvPr>
            <p:cNvGrpSpPr/>
            <p:nvPr/>
          </p:nvGrpSpPr>
          <p:grpSpPr>
            <a:xfrm>
              <a:off x="7176892" y="2462963"/>
              <a:ext cx="647520" cy="640361"/>
              <a:chOff x="5864544" y="1994067"/>
              <a:chExt cx="647520" cy="640361"/>
            </a:xfrm>
          </p:grpSpPr>
          <p:pic>
            <p:nvPicPr>
              <p:cNvPr id="191" name="グラフィックス 190" descr="ユーザー">
                <a:extLst>
                  <a:ext uri="{FF2B5EF4-FFF2-40B4-BE49-F238E27FC236}">
                    <a16:creationId xmlns:a16="http://schemas.microsoft.com/office/drawing/2014/main" id="{DE3DDE51-6523-4787-9A20-7745AA5E3AD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64544" y="1994067"/>
                <a:ext cx="483411" cy="483411"/>
              </a:xfrm>
              <a:prstGeom prst="rect">
                <a:avLst/>
              </a:prstGeom>
            </p:spPr>
          </p:pic>
          <p:pic>
            <p:nvPicPr>
              <p:cNvPr id="192" name="グラフィックス 191" descr="ユーザー">
                <a:extLst>
                  <a:ext uri="{FF2B5EF4-FFF2-40B4-BE49-F238E27FC236}">
                    <a16:creationId xmlns:a16="http://schemas.microsoft.com/office/drawing/2014/main" id="{4D0FB892-5073-4AE0-95C8-4FB2CCDB787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28653" y="2151017"/>
                <a:ext cx="483411" cy="483411"/>
              </a:xfrm>
              <a:prstGeom prst="rect">
                <a:avLst/>
              </a:prstGeom>
            </p:spPr>
          </p:pic>
        </p:grpSp>
        <p:pic>
          <p:nvPicPr>
            <p:cNvPr id="190" name="グラフィックス 189" descr="ユーザー">
              <a:extLst>
                <a:ext uri="{FF2B5EF4-FFF2-40B4-BE49-F238E27FC236}">
                  <a16:creationId xmlns:a16="http://schemas.microsoft.com/office/drawing/2014/main" id="{4ECD9585-23DB-4B90-A336-EF7C4D439108}"/>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52077" y="3039481"/>
              <a:ext cx="483411" cy="483411"/>
            </a:xfrm>
            <a:prstGeom prst="rect">
              <a:avLst/>
            </a:prstGeom>
          </p:spPr>
        </p:pic>
      </p:grpSp>
      <p:sp>
        <p:nvSpPr>
          <p:cNvPr id="66" name="矢印: 上向き折線 65">
            <a:extLst>
              <a:ext uri="{FF2B5EF4-FFF2-40B4-BE49-F238E27FC236}">
                <a16:creationId xmlns:a16="http://schemas.microsoft.com/office/drawing/2014/main" id="{B05AAEB7-5012-4FF1-817D-788EE892B665}"/>
              </a:ext>
            </a:extLst>
          </p:cNvPr>
          <p:cNvSpPr/>
          <p:nvPr/>
        </p:nvSpPr>
        <p:spPr>
          <a:xfrm rot="16200000">
            <a:off x="3539975" y="62996"/>
            <a:ext cx="275884" cy="4212000"/>
          </a:xfrm>
          <a:prstGeom prst="bentUpArrow">
            <a:avLst>
              <a:gd name="adj1" fmla="val 24221"/>
              <a:gd name="adj2" fmla="val 19454"/>
              <a:gd name="adj3" fmla="val 15108"/>
            </a:avLst>
          </a:prstGeom>
          <a:solidFill>
            <a:schemeClr val="bg1">
              <a:lumMod val="50000"/>
            </a:schemeClr>
          </a:solidFill>
          <a:ln>
            <a:noFill/>
          </a:ln>
        </p:spPr>
        <p:txBody>
          <a:bodyPr wrap="square" lIns="33231" tIns="33231" rIns="33231" bIns="33231" rtlCol="0" anchor="ctr">
            <a:noAutofit/>
          </a:bodyPr>
          <a:lstStyle/>
          <a:p>
            <a:pPr algn="ctr"/>
            <a:endParaRPr kumimoji="1" lang="ja-JP" altLang="en-US" sz="1292"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6AC6B4E6-91AD-4677-B989-A117B5FB11F5}"/>
              </a:ext>
            </a:extLst>
          </p:cNvPr>
          <p:cNvSpPr/>
          <p:nvPr/>
        </p:nvSpPr>
        <p:spPr>
          <a:xfrm>
            <a:off x="3780000" y="3420000"/>
            <a:ext cx="2160000" cy="540000"/>
          </a:xfrm>
          <a:prstGeom prst="rect">
            <a:avLst/>
          </a:prstGeom>
        </p:spPr>
        <p:txBody>
          <a:bodyPr wrap="square" lIns="33231" tIns="33231" rIns="33231" bIns="33231">
            <a:spAutoFit/>
          </a:bodyPr>
          <a:lstStyle/>
          <a:p>
            <a:pPr algn="l"/>
            <a:r>
              <a:rPr lang="ja-JP" altLang="en-US" sz="800" dirty="0">
                <a:solidFill>
                  <a:srgbClr val="3333FF"/>
                </a:solidFill>
                <a:latin typeface="+mn-ea"/>
              </a:rPr>
              <a:t>スプリント：</a:t>
            </a:r>
            <a:endParaRPr lang="en-US" altLang="ja-JP" sz="800" dirty="0">
              <a:solidFill>
                <a:srgbClr val="3333FF"/>
              </a:solidFill>
              <a:latin typeface="+mn-ea"/>
            </a:endParaRPr>
          </a:p>
          <a:p>
            <a:pPr algn="l"/>
            <a:r>
              <a:rPr lang="en-US" altLang="ja-JP" sz="800" dirty="0">
                <a:solidFill>
                  <a:srgbClr val="3333FF"/>
                </a:solidFill>
                <a:latin typeface="+mn-ea"/>
              </a:rPr>
              <a:t>1</a:t>
            </a:r>
            <a:r>
              <a:rPr lang="ja-JP" altLang="en-US" sz="800" dirty="0">
                <a:solidFill>
                  <a:srgbClr val="3333FF"/>
                </a:solidFill>
                <a:latin typeface="+mn-ea"/>
              </a:rPr>
              <a:t>から</a:t>
            </a:r>
            <a:r>
              <a:rPr lang="en-US" altLang="ja-JP" sz="800" dirty="0">
                <a:solidFill>
                  <a:srgbClr val="3333FF"/>
                </a:solidFill>
                <a:latin typeface="+mn-ea"/>
              </a:rPr>
              <a:t>4</a:t>
            </a:r>
            <a:r>
              <a:rPr lang="ja-JP" altLang="en-US" sz="800" dirty="0">
                <a:solidFill>
                  <a:srgbClr val="3333FF"/>
                </a:solidFill>
                <a:latin typeface="+mn-ea"/>
              </a:rPr>
              <a:t>週間の時間枠（タイムボックス）で、予定されている機能が完成できなくても延長されることはない。</a:t>
            </a:r>
          </a:p>
        </p:txBody>
      </p:sp>
      <p:sp>
        <p:nvSpPr>
          <p:cNvPr id="8" name="正方形/長方形 7">
            <a:extLst>
              <a:ext uri="{FF2B5EF4-FFF2-40B4-BE49-F238E27FC236}">
                <a16:creationId xmlns:a16="http://schemas.microsoft.com/office/drawing/2014/main" id="{D0B132BD-44D2-4F9C-B8A9-F4CD7E1A4797}"/>
              </a:ext>
            </a:extLst>
          </p:cNvPr>
          <p:cNvSpPr/>
          <p:nvPr/>
        </p:nvSpPr>
        <p:spPr>
          <a:xfrm>
            <a:off x="288000" y="3924000"/>
            <a:ext cx="2160000" cy="324000"/>
          </a:xfrm>
          <a:prstGeom prst="rect">
            <a:avLst/>
          </a:prstGeom>
        </p:spPr>
        <p:txBody>
          <a:bodyPr wrap="square" lIns="0" tIns="36000" rIns="0" bIns="36000">
            <a:spAutoFit/>
          </a:bodyPr>
          <a:lstStyle/>
          <a:p>
            <a:pPr algn="l"/>
            <a:r>
              <a:rPr lang="ja-JP" altLang="en-US" sz="800" dirty="0">
                <a:solidFill>
                  <a:srgbClr val="3333FF"/>
                </a:solidFill>
                <a:latin typeface="+mn-ea"/>
              </a:rPr>
              <a:t>スプリントバックログ：</a:t>
            </a:r>
          </a:p>
          <a:p>
            <a:pPr algn="l"/>
            <a:r>
              <a:rPr lang="ja-JP" altLang="en-US" sz="800" dirty="0">
                <a:solidFill>
                  <a:srgbClr val="3333FF"/>
                </a:solidFill>
                <a:latin typeface="+mn-ea"/>
              </a:rPr>
              <a:t>そのスプリント期間中に行うタスクのリスト</a:t>
            </a:r>
          </a:p>
        </p:txBody>
      </p:sp>
      <p:sp>
        <p:nvSpPr>
          <p:cNvPr id="9" name="正方形/長方形 8">
            <a:extLst>
              <a:ext uri="{FF2B5EF4-FFF2-40B4-BE49-F238E27FC236}">
                <a16:creationId xmlns:a16="http://schemas.microsoft.com/office/drawing/2014/main" id="{814EF229-46B8-4B74-85A5-97660EA53287}"/>
              </a:ext>
            </a:extLst>
          </p:cNvPr>
          <p:cNvSpPr/>
          <p:nvPr/>
        </p:nvSpPr>
        <p:spPr>
          <a:xfrm>
            <a:off x="1800000" y="1260000"/>
            <a:ext cx="2880000" cy="432000"/>
          </a:xfrm>
          <a:prstGeom prst="rect">
            <a:avLst/>
          </a:prstGeom>
        </p:spPr>
        <p:txBody>
          <a:bodyPr wrap="square" lIns="33231" tIns="33231" rIns="33231" bIns="33231">
            <a:spAutoFit/>
          </a:bodyPr>
          <a:lstStyle/>
          <a:p>
            <a:pPr algn="l"/>
            <a:r>
              <a:rPr lang="ja-JP" altLang="en-US" sz="800" dirty="0">
                <a:solidFill>
                  <a:srgbClr val="3333FF"/>
                </a:solidFill>
                <a:latin typeface="+mn-ea"/>
              </a:rPr>
              <a:t>プロダクトバックログ：</a:t>
            </a:r>
            <a:endParaRPr lang="en-US" altLang="ja-JP" sz="800" dirty="0">
              <a:solidFill>
                <a:srgbClr val="3333FF"/>
              </a:solidFill>
              <a:latin typeface="+mn-ea"/>
            </a:endParaRPr>
          </a:p>
          <a:p>
            <a:pPr algn="l"/>
            <a:r>
              <a:rPr lang="ja-JP" altLang="en-US" sz="800" dirty="0">
                <a:solidFill>
                  <a:srgbClr val="3333FF"/>
                </a:solidFill>
                <a:latin typeface="+mn-ea"/>
              </a:rPr>
              <a:t>プロダクト（製品）へ追加する要求（ストーリー）のリスト。プロダクトオーナーが管理し、優先順位付けされている。</a:t>
            </a:r>
          </a:p>
        </p:txBody>
      </p:sp>
      <p:sp>
        <p:nvSpPr>
          <p:cNvPr id="10" name="正方形/長方形 9">
            <a:extLst>
              <a:ext uri="{FF2B5EF4-FFF2-40B4-BE49-F238E27FC236}">
                <a16:creationId xmlns:a16="http://schemas.microsoft.com/office/drawing/2014/main" id="{5EF6120D-61F2-4D85-BE0D-25D7A252B721}"/>
              </a:ext>
            </a:extLst>
          </p:cNvPr>
          <p:cNvSpPr/>
          <p:nvPr/>
        </p:nvSpPr>
        <p:spPr>
          <a:xfrm>
            <a:off x="6048000" y="3420000"/>
            <a:ext cx="2160000" cy="432000"/>
          </a:xfrm>
          <a:prstGeom prst="rect">
            <a:avLst/>
          </a:prstGeom>
        </p:spPr>
        <p:txBody>
          <a:bodyPr wrap="square" lIns="33231" tIns="33231" rIns="33231" bIns="33231">
            <a:spAutoFit/>
          </a:bodyPr>
          <a:lstStyle/>
          <a:p>
            <a:pPr algn="l"/>
            <a:r>
              <a:rPr lang="ja-JP" altLang="en-US" sz="800" dirty="0">
                <a:solidFill>
                  <a:srgbClr val="3333FF"/>
                </a:solidFill>
                <a:latin typeface="+mn-ea"/>
              </a:rPr>
              <a:t>リリース判断可能なインクリメント：</a:t>
            </a:r>
            <a:endParaRPr lang="en-US" altLang="ja-JP" sz="800" dirty="0">
              <a:solidFill>
                <a:srgbClr val="3333FF"/>
              </a:solidFill>
              <a:latin typeface="+mn-ea"/>
            </a:endParaRPr>
          </a:p>
          <a:p>
            <a:pPr algn="l"/>
            <a:r>
              <a:rPr lang="ja-JP" altLang="en-US" sz="800" dirty="0">
                <a:solidFill>
                  <a:srgbClr val="3333FF"/>
                </a:solidFill>
                <a:latin typeface="+mn-ea"/>
              </a:rPr>
              <a:t>一回のスプリントにおける成果。スプリント終了時に、「リリース判断可能」の状態。</a:t>
            </a:r>
          </a:p>
        </p:txBody>
      </p:sp>
      <p:sp>
        <p:nvSpPr>
          <p:cNvPr id="14" name="正方形/長方形 13">
            <a:extLst>
              <a:ext uri="{FF2B5EF4-FFF2-40B4-BE49-F238E27FC236}">
                <a16:creationId xmlns:a16="http://schemas.microsoft.com/office/drawing/2014/main" id="{15A8E45B-44E7-4FB3-90BA-E2FEE481D7DF}"/>
              </a:ext>
            </a:extLst>
          </p:cNvPr>
          <p:cNvSpPr/>
          <p:nvPr/>
        </p:nvSpPr>
        <p:spPr>
          <a:xfrm>
            <a:off x="4860000" y="3816000"/>
            <a:ext cx="3137623" cy="246221"/>
          </a:xfrm>
          <a:prstGeom prst="rect">
            <a:avLst/>
          </a:prstGeom>
        </p:spPr>
        <p:txBody>
          <a:bodyPr wrap="square">
            <a:spAutoFit/>
          </a:bodyPr>
          <a:lstStyle/>
          <a:p>
            <a:pPr algn="l"/>
            <a:r>
              <a:rPr lang="ja-JP" altLang="en-US" sz="1000" dirty="0">
                <a:latin typeface="+mj-ea"/>
                <a:ea typeface="+mj-ea"/>
              </a:rPr>
              <a:t>＜開発を進める際の基本的な行動＞</a:t>
            </a:r>
          </a:p>
        </p:txBody>
      </p:sp>
      <p:sp>
        <p:nvSpPr>
          <p:cNvPr id="3" name="スライド番号プレースホルダー 2">
            <a:extLst>
              <a:ext uri="{FF2B5EF4-FFF2-40B4-BE49-F238E27FC236}">
                <a16:creationId xmlns:a16="http://schemas.microsoft.com/office/drawing/2014/main" id="{BF6FC79B-B7C2-40AC-B56D-46195B1BAB66}"/>
              </a:ext>
            </a:extLst>
          </p:cNvPr>
          <p:cNvSpPr>
            <a:spLocks noGrp="1"/>
          </p:cNvSpPr>
          <p:nvPr>
            <p:ph type="sldNum" sz="quarter" idx="12"/>
          </p:nvPr>
        </p:nvSpPr>
        <p:spPr bwMode="auto">
          <a:prstGeom prst="rect">
            <a:avLst/>
          </a:prstGeom>
          <a:noFill/>
          <a:ln w="9525">
            <a:noFill/>
            <a:miter lim="800000"/>
            <a:headEnd/>
            <a:tailEnd/>
          </a:ln>
          <a:effectLst/>
        </p:spPr>
        <p:txBody>
          <a:bodyPr vert="horz" wrap="square" lIns="91423" tIns="45712" rIns="91423" bIns="45712" numCol="1" anchor="b" anchorCtr="0" compatLnSpc="1">
            <a:prstTxWarp prst="textNoShape">
              <a:avLst/>
            </a:prstTxWarp>
          </a:bodyPr>
          <a:lstStyle>
            <a:defPPr>
              <a:defRPr lang="en-US"/>
            </a:defPPr>
            <a:lvl1pPr algn="ctr" rtl="0" fontAlgn="base">
              <a:spcBef>
                <a:spcPct val="0"/>
              </a:spcBef>
              <a:spcAft>
                <a:spcPct val="0"/>
              </a:spcAft>
              <a:defRPr kumimoji="1" sz="923" b="0" kern="1200">
                <a:solidFill>
                  <a:schemeClr val="bg1"/>
                </a:solidFill>
                <a:latin typeface="Meiryo UI" panose="020B0604030504040204" pitchFamily="50" charset="-128"/>
                <a:ea typeface="Meiryo UI" panose="020B0604030504040204" pitchFamily="50" charset="-128"/>
                <a:cs typeface="+mn-cs"/>
              </a:defRPr>
            </a:lvl1pPr>
            <a:lvl2pPr marL="457034"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2pPr>
            <a:lvl3pPr marL="91407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3pPr>
            <a:lvl4pPr marL="1371106"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4pPr>
            <a:lvl5pPr marL="182814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5pPr>
            <a:lvl6pPr marL="228517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6pPr>
            <a:lvl7pPr marL="274221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7pPr>
            <a:lvl8pPr marL="319924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8pPr>
            <a:lvl9pPr marL="365628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9pPr>
          </a:lstStyle>
          <a:p>
            <a:fld id="{19D740D2-A3E1-4263-887F-D0BA2D5FB11C}" type="slidenum">
              <a:rPr lang="ja-JP" altLang="en-US" sz="1800" smtClean="0">
                <a:solidFill>
                  <a:schemeClr val="tx1"/>
                </a:solidFill>
                <a:latin typeface="+mn-ea"/>
                <a:ea typeface="+mn-ea"/>
              </a:rPr>
              <a:pPr/>
              <a:t>35</a:t>
            </a:fld>
            <a:endParaRPr kumimoji="1" lang="ja-JP" altLang="en-US" sz="1800" dirty="0">
              <a:solidFill>
                <a:schemeClr val="tx1"/>
              </a:solidFill>
              <a:latin typeface="+mn-ea"/>
              <a:ea typeface="+mn-ea"/>
            </a:endParaRPr>
          </a:p>
        </p:txBody>
      </p:sp>
      <p:sp>
        <p:nvSpPr>
          <p:cNvPr id="15" name="雲 14">
            <a:extLst>
              <a:ext uri="{FF2B5EF4-FFF2-40B4-BE49-F238E27FC236}">
                <a16:creationId xmlns:a16="http://schemas.microsoft.com/office/drawing/2014/main" id="{B99E3112-0F95-4F1E-9B28-D3E14DD1C96C}"/>
              </a:ext>
            </a:extLst>
          </p:cNvPr>
          <p:cNvSpPr/>
          <p:nvPr/>
        </p:nvSpPr>
        <p:spPr>
          <a:xfrm>
            <a:off x="5040000" y="720000"/>
            <a:ext cx="1440000" cy="720000"/>
          </a:xfrm>
          <a:prstGeom prst="cloud">
            <a:avLst/>
          </a:prstGeom>
          <a:solidFill>
            <a:srgbClr val="FFFFCC">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solidFill>
                  <a:srgbClr val="FF0000"/>
                </a:solidFill>
              </a:rPr>
              <a:t>環境変化</a:t>
            </a:r>
          </a:p>
        </p:txBody>
      </p:sp>
      <p:cxnSp>
        <p:nvCxnSpPr>
          <p:cNvPr id="17" name="コネクタ: 曲線 16">
            <a:extLst>
              <a:ext uri="{FF2B5EF4-FFF2-40B4-BE49-F238E27FC236}">
                <a16:creationId xmlns:a16="http://schemas.microsoft.com/office/drawing/2014/main" id="{265F9A39-6A10-44C2-AD4C-3CC8F298C440}"/>
              </a:ext>
            </a:extLst>
          </p:cNvPr>
          <p:cNvCxnSpPr>
            <a:cxnSpLocks/>
            <a:stCxn id="15" idx="2"/>
            <a:endCxn id="22" idx="0"/>
          </p:cNvCxnSpPr>
          <p:nvPr/>
        </p:nvCxnSpPr>
        <p:spPr>
          <a:xfrm rot="10800000" flipV="1">
            <a:off x="1800001" y="1080000"/>
            <a:ext cx="3244467" cy="72000"/>
          </a:xfrm>
          <a:prstGeom prst="curvedConnector3">
            <a:avLst>
              <a:gd name="adj1" fmla="val 50000"/>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777E7F9-BC29-4F30-BC4C-D88D7BC9B181}"/>
              </a:ext>
            </a:extLst>
          </p:cNvPr>
          <p:cNvSpPr txBox="1"/>
          <p:nvPr/>
        </p:nvSpPr>
        <p:spPr>
          <a:xfrm>
            <a:off x="3060000" y="900000"/>
            <a:ext cx="1800000" cy="492443"/>
          </a:xfrm>
          <a:prstGeom prst="rect">
            <a:avLst/>
          </a:prstGeom>
          <a:noFill/>
        </p:spPr>
        <p:txBody>
          <a:bodyPr wrap="square" lIns="0" tIns="0" rIns="0" bIns="0" rtlCol="0" anchor="ctr">
            <a:spAutoFit/>
          </a:bodyPr>
          <a:lstStyle/>
          <a:p>
            <a:pPr algn="ctr"/>
            <a:r>
              <a:rPr kumimoji="1" lang="ja-JP" altLang="en-US" sz="1600" dirty="0">
                <a:solidFill>
                  <a:srgbClr val="FF0000"/>
                </a:solidFill>
              </a:rPr>
              <a:t>ステークホルダの</a:t>
            </a:r>
          </a:p>
          <a:p>
            <a:pPr algn="ctr"/>
            <a:r>
              <a:rPr kumimoji="1" lang="ja-JP" altLang="en-US" sz="1600" dirty="0">
                <a:solidFill>
                  <a:srgbClr val="FF0000"/>
                </a:solidFill>
              </a:rPr>
              <a:t>判断を経て更新</a:t>
            </a:r>
          </a:p>
        </p:txBody>
      </p:sp>
      <p:sp>
        <p:nvSpPr>
          <p:cNvPr id="22" name="六角形 21">
            <a:extLst>
              <a:ext uri="{FF2B5EF4-FFF2-40B4-BE49-F238E27FC236}">
                <a16:creationId xmlns:a16="http://schemas.microsoft.com/office/drawing/2014/main" id="{EE47BC72-E8EE-4390-962D-B0E125394549}"/>
              </a:ext>
            </a:extLst>
          </p:cNvPr>
          <p:cNvSpPr/>
          <p:nvPr/>
        </p:nvSpPr>
        <p:spPr>
          <a:xfrm>
            <a:off x="1080000" y="972000"/>
            <a:ext cx="720000" cy="360000"/>
          </a:xfrm>
          <a:prstGeom prst="hexagon">
            <a:avLst/>
          </a:prstGeom>
          <a:solidFill>
            <a:srgbClr val="FFFFCC">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2000" b="1" dirty="0">
                <a:solidFill>
                  <a:srgbClr val="FF0000"/>
                </a:solidFill>
              </a:rPr>
              <a:t>要件</a:t>
            </a:r>
          </a:p>
        </p:txBody>
      </p:sp>
      <p:sp>
        <p:nvSpPr>
          <p:cNvPr id="16" name="楕円 15">
            <a:extLst>
              <a:ext uri="{FF2B5EF4-FFF2-40B4-BE49-F238E27FC236}">
                <a16:creationId xmlns:a16="http://schemas.microsoft.com/office/drawing/2014/main" id="{B80A4BFB-0A3B-4262-9341-21EC5DA60EBC}"/>
              </a:ext>
            </a:extLst>
          </p:cNvPr>
          <p:cNvSpPr/>
          <p:nvPr/>
        </p:nvSpPr>
        <p:spPr>
          <a:xfrm>
            <a:off x="8784000" y="1080000"/>
            <a:ext cx="360000" cy="1260000"/>
          </a:xfrm>
          <a:prstGeom prst="ellipse">
            <a:avLst/>
          </a:prstGeom>
          <a:solidFill>
            <a:srgbClr val="FFFFCC">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rtlCol="0" anchor="ctr"/>
          <a:lstStyle/>
          <a:p>
            <a:pPr algn="ctr"/>
            <a:r>
              <a:rPr kumimoji="1" lang="ja-JP" altLang="en-US" b="1" dirty="0">
                <a:solidFill>
                  <a:srgbClr val="FF0000"/>
                </a:solidFill>
              </a:rPr>
              <a:t>リリース</a:t>
            </a:r>
          </a:p>
        </p:txBody>
      </p:sp>
      <p:cxnSp>
        <p:nvCxnSpPr>
          <p:cNvPr id="26" name="コネクタ: カギ線 25">
            <a:extLst>
              <a:ext uri="{FF2B5EF4-FFF2-40B4-BE49-F238E27FC236}">
                <a16:creationId xmlns:a16="http://schemas.microsoft.com/office/drawing/2014/main" id="{01E8CA6B-7A76-482A-864A-157B6D127816}"/>
              </a:ext>
            </a:extLst>
          </p:cNvPr>
          <p:cNvCxnSpPr>
            <a:cxnSpLocks/>
            <a:stCxn id="164" idx="3"/>
            <a:endCxn id="16" idx="4"/>
          </p:cNvCxnSpPr>
          <p:nvPr/>
        </p:nvCxnSpPr>
        <p:spPr>
          <a:xfrm flipV="1">
            <a:off x="8328372" y="2340000"/>
            <a:ext cx="635628" cy="2525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8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500"/>
                            </p:stCondLst>
                            <p:childTnLst>
                              <p:par>
                                <p:cTn id="16" presetID="6" presetClass="entr" presetSubtype="16" fill="hold" nodeType="after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CBD96-D0E3-47C2-87EE-61D47563E4FC}"/>
              </a:ext>
            </a:extLst>
          </p:cNvPr>
          <p:cNvSpPr>
            <a:spLocks noGrp="1"/>
          </p:cNvSpPr>
          <p:nvPr>
            <p:ph type="title"/>
          </p:nvPr>
        </p:nvSpPr>
        <p:spPr/>
        <p:txBody>
          <a:bodyPr/>
          <a:lstStyle/>
          <a:p>
            <a:r>
              <a:rPr lang="ja-JP" altLang="en-US" dirty="0"/>
              <a:t>理解を促進するための仕組み（構成）</a:t>
            </a:r>
            <a:endParaRPr kumimoji="1" lang="ja-JP" altLang="en-US" dirty="0"/>
          </a:p>
        </p:txBody>
      </p:sp>
      <p:sp>
        <p:nvSpPr>
          <p:cNvPr id="3" name="スライド番号プレースホルダー 2">
            <a:extLst>
              <a:ext uri="{FF2B5EF4-FFF2-40B4-BE49-F238E27FC236}">
                <a16:creationId xmlns:a16="http://schemas.microsoft.com/office/drawing/2014/main" id="{64C40172-6F92-41FE-A380-D1D05FEC7146}"/>
              </a:ext>
            </a:extLst>
          </p:cNvPr>
          <p:cNvSpPr>
            <a:spLocks noGrp="1"/>
          </p:cNvSpPr>
          <p:nvPr>
            <p:ph type="sldNum" sz="quarter" idx="12"/>
          </p:nvPr>
        </p:nvSpPr>
        <p:spPr/>
        <p:txBody>
          <a:bodyPr/>
          <a:lstStyle/>
          <a:p>
            <a:fld id="{ADEB7F7A-3BE6-4FB0-8192-DE0313903FF1}" type="slidenum">
              <a:rPr kumimoji="1" lang="ja-JP" altLang="en-US" smtClean="0"/>
              <a:pPr/>
              <a:t>4</a:t>
            </a:fld>
            <a:endParaRPr kumimoji="1" lang="ja-JP" altLang="en-US" dirty="0"/>
          </a:p>
        </p:txBody>
      </p:sp>
      <p:sp>
        <p:nvSpPr>
          <p:cNvPr id="5" name="正方形/長方形 4">
            <a:extLst>
              <a:ext uri="{FF2B5EF4-FFF2-40B4-BE49-F238E27FC236}">
                <a16:creationId xmlns:a16="http://schemas.microsoft.com/office/drawing/2014/main" id="{A55547F9-20D6-4D18-9757-CCE6B29EEB49}"/>
              </a:ext>
            </a:extLst>
          </p:cNvPr>
          <p:cNvSpPr/>
          <p:nvPr/>
        </p:nvSpPr>
        <p:spPr>
          <a:xfrm>
            <a:off x="360000" y="1080000"/>
            <a:ext cx="8136000" cy="5601533"/>
          </a:xfrm>
          <a:prstGeom prst="rect">
            <a:avLst/>
          </a:prstGeom>
        </p:spPr>
        <p:txBody>
          <a:bodyPr wrap="square">
            <a:spAutoFit/>
          </a:bodyPr>
          <a:lstStyle/>
          <a:p>
            <a:pPr>
              <a:spcBef>
                <a:spcPts val="600"/>
              </a:spcBef>
              <a:spcAft>
                <a:spcPts val="1800"/>
              </a:spcAft>
            </a:pPr>
            <a:r>
              <a:rPr lang="ja-JP" altLang="en-US" sz="2400" dirty="0">
                <a:latin typeface="+mn-ea"/>
              </a:rPr>
              <a:t>モデル契約書だけでは理解が得られないことを懸念</a:t>
            </a:r>
            <a:br>
              <a:rPr lang="en-US" altLang="ja-JP" sz="2400" dirty="0">
                <a:latin typeface="+mn-ea"/>
              </a:rPr>
            </a:br>
            <a:r>
              <a:rPr lang="ja-JP" altLang="en-US" sz="2400" dirty="0">
                <a:latin typeface="+mn-ea"/>
              </a:rPr>
              <a:t>（この契約さえ結べばベンダがうまくやってくれる→</a:t>
            </a:r>
            <a:r>
              <a:rPr lang="en-US" altLang="ja-JP" sz="2400" dirty="0">
                <a:latin typeface="+mn-ea"/>
              </a:rPr>
              <a:t>×</a:t>
            </a:r>
            <a:r>
              <a:rPr lang="ja-JP" altLang="en-US" sz="2400" dirty="0">
                <a:latin typeface="+mn-ea"/>
              </a:rPr>
              <a:t>）</a:t>
            </a:r>
            <a:endParaRPr lang="en-US" altLang="ja-JP" sz="2400" dirty="0">
              <a:latin typeface="+mn-ea"/>
            </a:endParaRPr>
          </a:p>
          <a:p>
            <a:pPr marL="342900" indent="-342900">
              <a:spcBef>
                <a:spcPts val="600"/>
              </a:spcBef>
              <a:spcAft>
                <a:spcPts val="600"/>
              </a:spcAft>
              <a:buFont typeface="Arial" panose="020B0604020202020204" pitchFamily="34" charset="0"/>
              <a:buChar char="•"/>
            </a:pPr>
            <a:r>
              <a:rPr lang="ja-JP" altLang="en-US" sz="2400" u="sng" dirty="0">
                <a:latin typeface="+mn-ea"/>
              </a:rPr>
              <a:t>検討</a:t>
            </a:r>
            <a:r>
              <a:rPr lang="en-US" altLang="ja-JP" sz="2400" u="sng" dirty="0">
                <a:latin typeface="+mn-ea"/>
              </a:rPr>
              <a:t>WG</a:t>
            </a:r>
            <a:r>
              <a:rPr lang="ja-JP" altLang="en-US" sz="2400" u="sng" dirty="0">
                <a:latin typeface="+mn-ea"/>
              </a:rPr>
              <a:t>からのメッセージ</a:t>
            </a:r>
            <a:r>
              <a:rPr lang="ja-JP" altLang="en-US" sz="2400" dirty="0">
                <a:latin typeface="+mn-ea"/>
              </a:rPr>
              <a:t>（思い）</a:t>
            </a:r>
            <a:br>
              <a:rPr lang="en-US" altLang="ja-JP" sz="2400" dirty="0">
                <a:latin typeface="+mn-ea"/>
              </a:rPr>
            </a:br>
            <a:r>
              <a:rPr lang="ja-JP" altLang="en-US" sz="2400" dirty="0">
                <a:solidFill>
                  <a:srgbClr val="3333FF"/>
                </a:solidFill>
                <a:latin typeface="+mn-ea"/>
              </a:rPr>
              <a:t>→</a:t>
            </a:r>
            <a:r>
              <a:rPr lang="ja-JP" altLang="en-US" sz="2400" dirty="0">
                <a:latin typeface="+mn-ea"/>
              </a:rPr>
              <a:t>とにかくアジャイル開発の共通理解が重要！</a:t>
            </a:r>
            <a:endParaRPr lang="en-US" altLang="ja-JP" sz="2400" dirty="0">
              <a:latin typeface="+mn-ea"/>
            </a:endParaRPr>
          </a:p>
          <a:p>
            <a:pPr marL="342900" indent="-342900">
              <a:spcBef>
                <a:spcPts val="600"/>
              </a:spcBef>
              <a:spcAft>
                <a:spcPts val="600"/>
              </a:spcAft>
              <a:buFont typeface="Arial" panose="020B0604020202020204" pitchFamily="34" charset="0"/>
              <a:buChar char="•"/>
            </a:pPr>
            <a:r>
              <a:rPr lang="ja-JP" altLang="en-US" sz="2400" u="sng" dirty="0">
                <a:latin typeface="+mn-ea"/>
              </a:rPr>
              <a:t>契約前チェックリスト</a:t>
            </a:r>
            <a:br>
              <a:rPr lang="en-US" altLang="ja-JP" sz="2400" dirty="0">
                <a:latin typeface="+mn-ea"/>
              </a:rPr>
            </a:br>
            <a:r>
              <a:rPr lang="ja-JP" altLang="en-US" sz="2400" dirty="0">
                <a:solidFill>
                  <a:srgbClr val="3333FF"/>
                </a:solidFill>
                <a:latin typeface="+mn-ea"/>
              </a:rPr>
              <a:t>→</a:t>
            </a:r>
            <a:r>
              <a:rPr lang="ja-JP" altLang="en-US" sz="2400" dirty="0">
                <a:latin typeface="+mn-ea"/>
              </a:rPr>
              <a:t>本当にアジャイル開発をする準備ができているか、事前に確認してもらう</a:t>
            </a:r>
            <a:endParaRPr lang="en-US" altLang="ja-JP" sz="2400" dirty="0">
              <a:latin typeface="+mn-ea"/>
            </a:endParaRPr>
          </a:p>
          <a:p>
            <a:pPr marL="342000" indent="-342000">
              <a:spcBef>
                <a:spcPts val="600"/>
              </a:spcBef>
              <a:spcAft>
                <a:spcPts val="600"/>
              </a:spcAft>
              <a:buFont typeface="Arial" panose="020B0604020202020204" pitchFamily="34" charset="0"/>
              <a:buChar char="•"/>
            </a:pPr>
            <a:r>
              <a:rPr lang="ja-JP" altLang="en-US" sz="2400" u="sng" dirty="0">
                <a:latin typeface="+mn-ea"/>
              </a:rPr>
              <a:t>アジャイル開発進め方の指針</a:t>
            </a:r>
            <a:br>
              <a:rPr lang="en-US" altLang="ja-JP" sz="2400" dirty="0">
                <a:latin typeface="+mn-ea"/>
              </a:rPr>
            </a:br>
            <a:r>
              <a:rPr lang="ja-JP" altLang="en-US" sz="2400" dirty="0">
                <a:solidFill>
                  <a:srgbClr val="3333FF"/>
                </a:solidFill>
                <a:latin typeface="+mn-ea"/>
              </a:rPr>
              <a:t>→</a:t>
            </a:r>
            <a:r>
              <a:rPr lang="ja-JP" altLang="en-US" sz="2400" dirty="0">
                <a:latin typeface="+mn-ea"/>
              </a:rPr>
              <a:t>スクラムによる開発の進め方について、当事者間で認識合わせをしてもらう</a:t>
            </a:r>
            <a:endParaRPr lang="en-US" altLang="ja-JP" sz="2400" dirty="0">
              <a:latin typeface="+mn-ea"/>
            </a:endParaRPr>
          </a:p>
          <a:p>
            <a:pPr marL="342900" indent="-342900">
              <a:spcBef>
                <a:spcPts val="600"/>
              </a:spcBef>
              <a:spcAft>
                <a:spcPts val="600"/>
              </a:spcAft>
              <a:buFont typeface="Arial" panose="020B0604020202020204" pitchFamily="34" charset="0"/>
              <a:buChar char="•"/>
            </a:pPr>
            <a:r>
              <a:rPr lang="ja-JP" altLang="en-US" sz="2400" u="sng" dirty="0">
                <a:latin typeface="+mn-ea"/>
              </a:rPr>
              <a:t>モデル契約書（解説）</a:t>
            </a:r>
            <a:endParaRPr lang="en-US" altLang="ja-JP" sz="2400" u="sng" dirty="0">
              <a:latin typeface="+mn-ea"/>
            </a:endParaRPr>
          </a:p>
          <a:p>
            <a:pPr>
              <a:spcBef>
                <a:spcPts val="600"/>
              </a:spcBef>
              <a:spcAft>
                <a:spcPts val="600"/>
              </a:spcAft>
            </a:pPr>
            <a:r>
              <a:rPr lang="ja-JP" altLang="en-US" sz="2400" dirty="0">
                <a:latin typeface="+mn-ea"/>
              </a:rPr>
              <a:t>　</a:t>
            </a:r>
            <a:r>
              <a:rPr lang="ja-JP" altLang="en-US" sz="2400" dirty="0">
                <a:solidFill>
                  <a:srgbClr val="3333FF"/>
                </a:solidFill>
                <a:latin typeface="+mn-ea"/>
              </a:rPr>
              <a:t>→</a:t>
            </a:r>
            <a:r>
              <a:rPr lang="ja-JP" altLang="en-US" sz="2400" dirty="0">
                <a:latin typeface="+mn-ea"/>
              </a:rPr>
              <a:t>解説で内容を説明（全体解説と逐条解説）</a:t>
            </a:r>
            <a:endParaRPr lang="en-US" altLang="ja-JP" sz="2400" u="sng" dirty="0">
              <a:latin typeface="+mn-ea"/>
            </a:endParaRPr>
          </a:p>
        </p:txBody>
      </p:sp>
      <p:sp>
        <p:nvSpPr>
          <p:cNvPr id="4" name="日付プレースホルダー 3">
            <a:extLst>
              <a:ext uri="{FF2B5EF4-FFF2-40B4-BE49-F238E27FC236}">
                <a16:creationId xmlns:a16="http://schemas.microsoft.com/office/drawing/2014/main" id="{FC19629A-E60C-4FC1-89F6-512813B441D7}"/>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Tree>
    <p:extLst>
      <p:ext uri="{BB962C8B-B14F-4D97-AF65-F5344CB8AC3E}">
        <p14:creationId xmlns:p14="http://schemas.microsoft.com/office/powerpoint/2010/main" val="141990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6B8D1-B688-40C5-8272-3532C1951C97}"/>
              </a:ext>
            </a:extLst>
          </p:cNvPr>
          <p:cNvSpPr>
            <a:spLocks noGrp="1"/>
          </p:cNvSpPr>
          <p:nvPr>
            <p:ph type="title"/>
          </p:nvPr>
        </p:nvSpPr>
        <p:spPr/>
        <p:txBody>
          <a:bodyPr>
            <a:normAutofit/>
          </a:bodyPr>
          <a:lstStyle/>
          <a:p>
            <a:r>
              <a:rPr lang="ja-JP" altLang="en-US" dirty="0"/>
              <a:t>契約前チェックリスト</a:t>
            </a:r>
          </a:p>
        </p:txBody>
      </p:sp>
      <p:graphicFrame>
        <p:nvGraphicFramePr>
          <p:cNvPr id="6" name="表 5">
            <a:extLst>
              <a:ext uri="{FF2B5EF4-FFF2-40B4-BE49-F238E27FC236}">
                <a16:creationId xmlns:a16="http://schemas.microsoft.com/office/drawing/2014/main" id="{24900986-F82A-43EA-8261-3DFB77A7BC4E}"/>
              </a:ext>
            </a:extLst>
          </p:cNvPr>
          <p:cNvGraphicFramePr>
            <a:graphicFrameLocks noGrp="1"/>
          </p:cNvGraphicFramePr>
          <p:nvPr>
            <p:extLst>
              <p:ext uri="{D42A27DB-BD31-4B8C-83A1-F6EECF244321}">
                <p14:modId xmlns:p14="http://schemas.microsoft.com/office/powerpoint/2010/main" val="4044864206"/>
              </p:ext>
            </p:extLst>
          </p:nvPr>
        </p:nvGraphicFramePr>
        <p:xfrm>
          <a:off x="216000" y="900000"/>
          <a:ext cx="8712000" cy="5687443"/>
        </p:xfrm>
        <a:graphic>
          <a:graphicData uri="http://schemas.openxmlformats.org/drawingml/2006/table">
            <a:tbl>
              <a:tblPr firstRow="1" firstCol="1" bandRow="1"/>
              <a:tblGrid>
                <a:gridCol w="2232000">
                  <a:extLst>
                    <a:ext uri="{9D8B030D-6E8A-4147-A177-3AD203B41FA5}">
                      <a16:colId xmlns:a16="http://schemas.microsoft.com/office/drawing/2014/main" val="3287380803"/>
                    </a:ext>
                  </a:extLst>
                </a:gridCol>
                <a:gridCol w="6480000">
                  <a:extLst>
                    <a:ext uri="{9D8B030D-6E8A-4147-A177-3AD203B41FA5}">
                      <a16:colId xmlns:a16="http://schemas.microsoft.com/office/drawing/2014/main" val="772352642"/>
                    </a:ext>
                  </a:extLst>
                </a:gridCol>
              </a:tblGrid>
              <a:tr h="168812">
                <a:tc>
                  <a:txBody>
                    <a:bodyPr/>
                    <a:lstStyle/>
                    <a:p>
                      <a:pPr algn="ctr">
                        <a:spcAft>
                          <a:spcPts val="0"/>
                        </a:spcAft>
                      </a:pPr>
                      <a:r>
                        <a:rPr lang="ja-JP" sz="1800" kern="0" dirty="0">
                          <a:effectLst/>
                          <a:latin typeface="+mn-ea"/>
                          <a:ea typeface="+mn-ea"/>
                          <a:cs typeface="ＭＳ Ｐゴシック" panose="020B0600070205080204" pitchFamily="50" charset="-128"/>
                        </a:rPr>
                        <a:t>項目</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kern="0" dirty="0">
                          <a:solidFill>
                            <a:srgbClr val="000000"/>
                          </a:solidFill>
                          <a:effectLst/>
                          <a:latin typeface="+mn-ea"/>
                          <a:ea typeface="+mn-ea"/>
                          <a:cs typeface="ＭＳ Ｐゴシック" panose="020B0600070205080204" pitchFamily="50" charset="-128"/>
                        </a:rPr>
                        <a:t>（契約に際しての）</a:t>
                      </a:r>
                      <a:r>
                        <a:rPr lang="ja-JP" sz="1400" kern="0" dirty="0">
                          <a:solidFill>
                            <a:srgbClr val="000000"/>
                          </a:solidFill>
                          <a:effectLst/>
                          <a:latin typeface="+mn-ea"/>
                          <a:ea typeface="+mn-ea"/>
                          <a:cs typeface="ＭＳ Ｐゴシック" panose="020B0600070205080204" pitchFamily="50" charset="-128"/>
                        </a:rPr>
                        <a:t>チェックポイント</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911226"/>
                  </a:ext>
                </a:extLst>
              </a:tr>
              <a:tr h="262705">
                <a:tc rowSpan="3">
                  <a:txBody>
                    <a:bodyPr/>
                    <a:lstStyle/>
                    <a:p>
                      <a:pPr marL="0" indent="0" algn="l">
                        <a:spcAft>
                          <a:spcPts val="0"/>
                        </a:spcAft>
                        <a:buNone/>
                      </a:pPr>
                      <a:r>
                        <a:rPr lang="en-US" altLang="ja-JP" sz="1800" kern="0" dirty="0">
                          <a:effectLst/>
                          <a:latin typeface="+mn-ea"/>
                          <a:ea typeface="+mn-ea"/>
                          <a:cs typeface="ＭＳ Ｐゴシック" panose="020B0600070205080204" pitchFamily="50" charset="-128"/>
                        </a:rPr>
                        <a:t>1.</a:t>
                      </a:r>
                      <a:r>
                        <a:rPr lang="ja-JP" altLang="en-US" sz="1800" kern="0" dirty="0">
                          <a:effectLst/>
                          <a:latin typeface="+mn-ea"/>
                          <a:ea typeface="+mn-ea"/>
                          <a:cs typeface="ＭＳ Ｐゴシック" panose="020B0600070205080204" pitchFamily="50" charset="-128"/>
                        </a:rPr>
                        <a:t> </a:t>
                      </a:r>
                      <a:r>
                        <a:rPr lang="ja-JP" sz="1800" kern="0" dirty="0">
                          <a:effectLst/>
                          <a:latin typeface="+mn-ea"/>
                          <a:ea typeface="+mn-ea"/>
                          <a:cs typeface="ＭＳ Ｐゴシック" panose="020B0600070205080204" pitchFamily="50" charset="-128"/>
                        </a:rPr>
                        <a:t>プロジェクトの</a:t>
                      </a:r>
                      <a:endParaRPr lang="ja-JP" altLang="en-US" sz="1800" kern="0" dirty="0">
                        <a:effectLst/>
                        <a:latin typeface="+mn-ea"/>
                        <a:ea typeface="+mn-ea"/>
                        <a:cs typeface="ＭＳ Ｐゴシック" panose="020B0600070205080204" pitchFamily="50" charset="-128"/>
                      </a:endParaRPr>
                    </a:p>
                    <a:p>
                      <a:pPr marL="0" indent="0" algn="l">
                        <a:spcAft>
                          <a:spcPts val="0"/>
                        </a:spcAft>
                        <a:buNone/>
                      </a:pPr>
                      <a:r>
                        <a:rPr lang="ja-JP" altLang="en-US" sz="1800" kern="0" dirty="0">
                          <a:effectLst/>
                          <a:latin typeface="+mn-ea"/>
                          <a:ea typeface="+mn-ea"/>
                          <a:cs typeface="ＭＳ Ｐゴシック" panose="020B0600070205080204" pitchFamily="50" charset="-128"/>
                        </a:rPr>
                        <a:t>　</a:t>
                      </a:r>
                      <a:r>
                        <a:rPr lang="ja-JP" sz="1800" kern="0" dirty="0">
                          <a:effectLst/>
                          <a:latin typeface="+mn-ea"/>
                          <a:ea typeface="+mn-ea"/>
                          <a:cs typeface="ＭＳ Ｐゴシック" panose="020B0600070205080204" pitchFamily="50" charset="-128"/>
                        </a:rPr>
                        <a:t>目的・ゴール</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プロジェクトの目的（少なくとも当面のゴール）が</a:t>
                      </a:r>
                      <a:r>
                        <a:rPr lang="ja-JP" sz="1400" u="sng" kern="0" dirty="0">
                          <a:solidFill>
                            <a:srgbClr val="FF0000"/>
                          </a:solidFill>
                          <a:effectLst/>
                          <a:latin typeface="+mn-ea"/>
                          <a:ea typeface="+mn-ea"/>
                          <a:cs typeface="ＭＳ Ｐゴシック" panose="020B0600070205080204" pitchFamily="50" charset="-128"/>
                        </a:rPr>
                        <a:t>明確</a:t>
                      </a:r>
                      <a:r>
                        <a:rPr lang="ja-JP" sz="1400" kern="0" dirty="0">
                          <a:effectLst/>
                          <a:latin typeface="+mn-ea"/>
                          <a:ea typeface="+mn-ea"/>
                          <a:cs typeface="ＭＳ Ｐゴシック" panose="020B0600070205080204" pitchFamily="50" charset="-128"/>
                        </a:rPr>
                        <a:t>であるか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97936"/>
                  </a:ext>
                </a:extLst>
              </a:tr>
              <a:tr h="262224">
                <a:tc vMerge="1">
                  <a:txBody>
                    <a:bodyPr/>
                    <a:lstStyle/>
                    <a:p>
                      <a:endParaRPr kumimoji="1" lang="ja-JP" altLang="en-US"/>
                    </a:p>
                  </a:txBody>
                  <a:tcPr/>
                </a:tc>
                <a:tc>
                  <a:txBody>
                    <a:bodyPr/>
                    <a:lstStyle/>
                    <a:p>
                      <a:pPr algn="l">
                        <a:spcAft>
                          <a:spcPts val="0"/>
                        </a:spcAft>
                      </a:pPr>
                      <a:r>
                        <a:rPr lang="ja-JP" sz="1400" u="sng" kern="0" dirty="0">
                          <a:solidFill>
                            <a:srgbClr val="FF0000"/>
                          </a:solidFill>
                          <a:effectLst/>
                          <a:latin typeface="+mn-ea"/>
                          <a:ea typeface="+mn-ea"/>
                          <a:cs typeface="ＭＳ Ｐゴシック" panose="020B0600070205080204" pitchFamily="50" charset="-128"/>
                        </a:rPr>
                        <a:t>ステークホルダー</a:t>
                      </a:r>
                      <a:r>
                        <a:rPr lang="ja-JP" sz="1400" kern="0" dirty="0">
                          <a:effectLst/>
                          <a:latin typeface="+mn-ea"/>
                          <a:ea typeface="+mn-ea"/>
                          <a:cs typeface="ＭＳ Ｐゴシック" panose="020B0600070205080204" pitchFamily="50" charset="-128"/>
                        </a:rPr>
                        <a:t>の範囲が明確になっているか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949708"/>
                  </a:ext>
                </a:extLst>
              </a:tr>
              <a:tr h="262224">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目的についてステークホルダーと認識が</a:t>
                      </a:r>
                      <a:r>
                        <a:rPr lang="ja-JP" sz="1400" u="sng" kern="0" dirty="0">
                          <a:solidFill>
                            <a:srgbClr val="FF0000"/>
                          </a:solidFill>
                          <a:effectLst/>
                          <a:latin typeface="+mn-ea"/>
                          <a:ea typeface="+mn-ea"/>
                          <a:cs typeface="ＭＳ Ｐゴシック" panose="020B0600070205080204" pitchFamily="50" charset="-128"/>
                        </a:rPr>
                        <a:t>共有</a:t>
                      </a:r>
                      <a:r>
                        <a:rPr lang="ja-JP" sz="1400" kern="0" dirty="0">
                          <a:effectLst/>
                          <a:latin typeface="+mn-ea"/>
                          <a:ea typeface="+mn-ea"/>
                          <a:cs typeface="ＭＳ Ｐゴシック" panose="020B0600070205080204" pitchFamily="50" charset="-128"/>
                        </a:rPr>
                        <a:t>されているか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45326"/>
                  </a:ext>
                </a:extLst>
              </a:tr>
              <a:tr h="236242">
                <a:tc rowSpan="2">
                  <a:txBody>
                    <a:bodyPr/>
                    <a:lstStyle/>
                    <a:p>
                      <a:pPr marL="180000" indent="-180000" algn="l">
                        <a:spcAft>
                          <a:spcPts val="0"/>
                        </a:spcAft>
                      </a:pPr>
                      <a:r>
                        <a:rPr lang="en-US" sz="1800" kern="0" dirty="0">
                          <a:effectLst/>
                          <a:latin typeface="+mn-ea"/>
                          <a:ea typeface="+mn-ea"/>
                          <a:cs typeface="ＭＳ Ｐゴシック" panose="020B0600070205080204" pitchFamily="50" charset="-128"/>
                        </a:rPr>
                        <a:t>2. </a:t>
                      </a:r>
                      <a:r>
                        <a:rPr lang="ja-JP" sz="1800" kern="0" dirty="0">
                          <a:effectLst/>
                          <a:latin typeface="+mn-ea"/>
                          <a:ea typeface="+mn-ea"/>
                          <a:cs typeface="ＭＳ Ｐゴシック" panose="020B0600070205080204" pitchFamily="50" charset="-128"/>
                        </a:rPr>
                        <a:t>プロダクトの</a:t>
                      </a:r>
                      <a:endParaRPr lang="ja-JP" altLang="en-US" sz="1800" kern="0" dirty="0">
                        <a:effectLst/>
                        <a:latin typeface="+mn-ea"/>
                        <a:ea typeface="+mn-ea"/>
                        <a:cs typeface="ＭＳ Ｐゴシック" panose="020B0600070205080204" pitchFamily="50" charset="-128"/>
                      </a:endParaRPr>
                    </a:p>
                    <a:p>
                      <a:pPr marL="180000" indent="-180000" algn="l">
                        <a:spcAft>
                          <a:spcPts val="0"/>
                        </a:spcAft>
                      </a:pPr>
                      <a:r>
                        <a:rPr lang="ja-JP" altLang="en-US" sz="1800" kern="0" dirty="0">
                          <a:effectLst/>
                          <a:latin typeface="+mn-ea"/>
                          <a:ea typeface="+mn-ea"/>
                          <a:cs typeface="ＭＳ Ｐゴシック" panose="020B0600070205080204" pitchFamily="50" charset="-128"/>
                        </a:rPr>
                        <a:t>　</a:t>
                      </a:r>
                      <a:r>
                        <a:rPr lang="ja-JP" sz="1800" kern="0" dirty="0">
                          <a:effectLst/>
                          <a:latin typeface="+mn-ea"/>
                          <a:ea typeface="+mn-ea"/>
                          <a:cs typeface="ＭＳ Ｐゴシック" panose="020B0600070205080204" pitchFamily="50" charset="-128"/>
                        </a:rPr>
                        <a:t>ビジョン</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開発対象プロダクトのビジョンが</a:t>
                      </a:r>
                      <a:r>
                        <a:rPr lang="ja-JP" sz="1400" u="sng" kern="0" dirty="0">
                          <a:solidFill>
                            <a:srgbClr val="FF0000"/>
                          </a:solidFill>
                          <a:effectLst/>
                          <a:latin typeface="+mn-ea"/>
                          <a:ea typeface="+mn-ea"/>
                          <a:cs typeface="ＭＳ Ｐゴシック" panose="020B0600070205080204" pitchFamily="50" charset="-128"/>
                        </a:rPr>
                        <a:t>明確</a:t>
                      </a:r>
                      <a:r>
                        <a:rPr lang="ja-JP" sz="1400" kern="0" dirty="0">
                          <a:effectLst/>
                          <a:latin typeface="+mn-ea"/>
                          <a:ea typeface="+mn-ea"/>
                          <a:cs typeface="ＭＳ Ｐゴシック" panose="020B0600070205080204" pitchFamily="50" charset="-128"/>
                        </a:rPr>
                        <a:t>であるか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896896"/>
                  </a:ext>
                </a:extLst>
              </a:tr>
              <a:tr h="236242">
                <a:tc vMerge="1">
                  <a:txBody>
                    <a:bodyPr/>
                    <a:lstStyle/>
                    <a:p>
                      <a:endParaRPr kumimoji="1" lang="ja-JP" altLang="en-US"/>
                    </a:p>
                  </a:txBody>
                  <a:tcPr/>
                </a:tc>
                <a:tc>
                  <a:txBody>
                    <a:bodyPr/>
                    <a:lstStyle/>
                    <a:p>
                      <a:pPr algn="l">
                        <a:spcAft>
                          <a:spcPts val="0"/>
                        </a:spcAft>
                      </a:pPr>
                      <a:r>
                        <a:rPr lang="ja-JP" altLang="en-US" sz="1400" kern="0" dirty="0">
                          <a:effectLst/>
                          <a:latin typeface="+mn-ea"/>
                          <a:ea typeface="+mn-ea"/>
                          <a:cs typeface="ＭＳ Ｐゴシック" panose="020B0600070205080204" pitchFamily="50" charset="-128"/>
                        </a:rPr>
                        <a:t>プロダクトの</a:t>
                      </a:r>
                      <a:r>
                        <a:rPr lang="ja-JP" sz="1400" kern="0" dirty="0">
                          <a:effectLst/>
                          <a:latin typeface="+mn-ea"/>
                          <a:ea typeface="+mn-ea"/>
                          <a:cs typeface="ＭＳ Ｐゴシック" panose="020B0600070205080204" pitchFamily="50" charset="-128"/>
                        </a:rPr>
                        <a:t>ビジョンについてステークホルダーと認識が</a:t>
                      </a:r>
                      <a:r>
                        <a:rPr lang="ja-JP" sz="1400" u="sng" kern="0" dirty="0">
                          <a:solidFill>
                            <a:srgbClr val="FF0000"/>
                          </a:solidFill>
                          <a:effectLst/>
                          <a:latin typeface="+mn-ea"/>
                          <a:ea typeface="+mn-ea"/>
                          <a:cs typeface="ＭＳ Ｐゴシック" panose="020B0600070205080204" pitchFamily="50" charset="-128"/>
                        </a:rPr>
                        <a:t>共有</a:t>
                      </a:r>
                      <a:r>
                        <a:rPr lang="ja-JP" sz="1400" kern="0" dirty="0">
                          <a:effectLst/>
                          <a:latin typeface="+mn-ea"/>
                          <a:ea typeface="+mn-ea"/>
                          <a:cs typeface="ＭＳ Ｐゴシック" panose="020B0600070205080204" pitchFamily="50" charset="-128"/>
                        </a:rPr>
                        <a:t>されているか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694000"/>
                  </a:ext>
                </a:extLst>
              </a:tr>
              <a:tr h="346424">
                <a:tc rowSpan="2">
                  <a:txBody>
                    <a:bodyPr/>
                    <a:lstStyle/>
                    <a:p>
                      <a:pPr marL="180000" indent="-180000" algn="l">
                        <a:spcAft>
                          <a:spcPts val="0"/>
                        </a:spcAft>
                      </a:pPr>
                      <a:r>
                        <a:rPr lang="en-US" sz="1800" kern="0" dirty="0">
                          <a:effectLst/>
                          <a:latin typeface="+mn-ea"/>
                          <a:ea typeface="+mn-ea"/>
                          <a:cs typeface="ＭＳ Ｐゴシック" panose="020B0600070205080204" pitchFamily="50" charset="-128"/>
                        </a:rPr>
                        <a:t>3. </a:t>
                      </a:r>
                      <a:r>
                        <a:rPr lang="ja-JP" sz="1800" kern="0" dirty="0">
                          <a:effectLst/>
                          <a:latin typeface="+mn-ea"/>
                          <a:ea typeface="+mn-ea"/>
                          <a:cs typeface="ＭＳ Ｐゴシック" panose="020B0600070205080204" pitchFamily="50" charset="-128"/>
                        </a:rPr>
                        <a:t>アジャイル開発</a:t>
                      </a:r>
                      <a:endParaRPr lang="en-US" altLang="ja-JP" sz="1800" kern="0" dirty="0">
                        <a:effectLst/>
                        <a:latin typeface="+mn-ea"/>
                        <a:ea typeface="+mn-ea"/>
                        <a:cs typeface="ＭＳ Ｐゴシック" panose="020B0600070205080204" pitchFamily="50" charset="-128"/>
                      </a:endParaRPr>
                    </a:p>
                    <a:p>
                      <a:pPr marL="180000" indent="-180000" algn="l">
                        <a:spcAft>
                          <a:spcPts val="0"/>
                        </a:spcAft>
                      </a:pPr>
                      <a:r>
                        <a:rPr lang="ja-JP" altLang="en-US" sz="1800" kern="0" dirty="0">
                          <a:effectLst/>
                          <a:latin typeface="+mn-ea"/>
                          <a:ea typeface="+mn-ea"/>
                          <a:cs typeface="ＭＳ Ｐゴシック" panose="020B0600070205080204" pitchFamily="50" charset="-128"/>
                        </a:rPr>
                        <a:t>　</a:t>
                      </a:r>
                      <a:r>
                        <a:rPr lang="ja-JP" sz="1800" kern="0" dirty="0">
                          <a:effectLst/>
                          <a:latin typeface="+mn-ea"/>
                          <a:ea typeface="+mn-ea"/>
                          <a:cs typeface="ＭＳ Ｐゴシック" panose="020B0600070205080204" pitchFamily="50" charset="-128"/>
                        </a:rPr>
                        <a:t>に関する理解</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プロジェクトの関係者（スクラムチーム構成員及びステークホルダー）がアジャイル開発の</a:t>
                      </a:r>
                      <a:r>
                        <a:rPr lang="ja-JP" sz="1400" u="sng" kern="0" dirty="0">
                          <a:solidFill>
                            <a:srgbClr val="FF0000"/>
                          </a:solidFill>
                          <a:effectLst/>
                          <a:latin typeface="+mn-ea"/>
                          <a:ea typeface="+mn-ea"/>
                          <a:cs typeface="ＭＳ Ｐゴシック" panose="020B0600070205080204" pitchFamily="50" charset="-128"/>
                        </a:rPr>
                        <a:t>価値観</a:t>
                      </a:r>
                      <a:r>
                        <a:rPr lang="ja-JP" sz="1400" kern="0" dirty="0">
                          <a:effectLst/>
                          <a:latin typeface="+mn-ea"/>
                          <a:ea typeface="+mn-ea"/>
                          <a:cs typeface="ＭＳ Ｐゴシック" panose="020B0600070205080204" pitchFamily="50" charset="-128"/>
                        </a:rPr>
                        <a:t>を理解しているか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351656"/>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プロジェクトの関係者が</a:t>
                      </a:r>
                      <a:r>
                        <a:rPr lang="ja-JP" sz="1400" u="sng" kern="0" dirty="0">
                          <a:solidFill>
                            <a:srgbClr val="FF0000"/>
                          </a:solidFill>
                          <a:effectLst/>
                          <a:latin typeface="+mn-ea"/>
                          <a:ea typeface="+mn-ea"/>
                          <a:cs typeface="ＭＳ Ｐゴシック" panose="020B0600070205080204" pitchFamily="50" charset="-128"/>
                        </a:rPr>
                        <a:t>スクラム</a:t>
                      </a:r>
                      <a:r>
                        <a:rPr lang="ja-JP" sz="1400" kern="0" dirty="0">
                          <a:effectLst/>
                          <a:latin typeface="+mn-ea"/>
                          <a:ea typeface="+mn-ea"/>
                          <a:cs typeface="ＭＳ Ｐゴシック" panose="020B0600070205080204" pitchFamily="50" charset="-128"/>
                        </a:rPr>
                        <a:t>を理解しているか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712600"/>
                  </a:ext>
                </a:extLst>
              </a:tr>
              <a:tr h="168812">
                <a:tc rowSpan="2">
                  <a:txBody>
                    <a:bodyPr/>
                    <a:lstStyle/>
                    <a:p>
                      <a:pPr marL="180000" indent="-180000" algn="l">
                        <a:spcAft>
                          <a:spcPts val="0"/>
                        </a:spcAft>
                      </a:pPr>
                      <a:r>
                        <a:rPr lang="en-US" sz="1800" kern="0" dirty="0">
                          <a:effectLst/>
                          <a:latin typeface="+mn-ea"/>
                          <a:ea typeface="+mn-ea"/>
                          <a:cs typeface="ＭＳ Ｐゴシック" panose="020B0600070205080204" pitchFamily="50" charset="-128"/>
                        </a:rPr>
                        <a:t>4. </a:t>
                      </a:r>
                      <a:r>
                        <a:rPr lang="ja-JP" sz="1800" kern="0" dirty="0">
                          <a:effectLst/>
                          <a:latin typeface="+mn-ea"/>
                          <a:ea typeface="+mn-ea"/>
                          <a:cs typeface="ＭＳ Ｐゴシック" panose="020B0600070205080204" pitchFamily="50" charset="-128"/>
                        </a:rPr>
                        <a:t>開発対象</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u="none" kern="0" dirty="0">
                          <a:solidFill>
                            <a:schemeClr val="tx1"/>
                          </a:solidFill>
                          <a:effectLst/>
                          <a:latin typeface="+mn-ea"/>
                          <a:ea typeface="+mn-ea"/>
                          <a:cs typeface="ＭＳ Ｐゴシック" panose="020B0600070205080204" pitchFamily="50" charset="-128"/>
                        </a:rPr>
                        <a:t>開発対象</a:t>
                      </a:r>
                      <a:r>
                        <a:rPr lang="ja-JP" sz="1400" kern="0" dirty="0">
                          <a:effectLst/>
                          <a:latin typeface="+mn-ea"/>
                          <a:ea typeface="+mn-ea"/>
                          <a:cs typeface="ＭＳ Ｐゴシック" panose="020B0600070205080204" pitchFamily="50" charset="-128"/>
                        </a:rPr>
                        <a:t>がアジャイル開発に</a:t>
                      </a:r>
                      <a:r>
                        <a:rPr lang="ja-JP" sz="1400" u="sng" kern="0" dirty="0">
                          <a:solidFill>
                            <a:srgbClr val="FF0000"/>
                          </a:solidFill>
                          <a:effectLst/>
                          <a:latin typeface="+mn-ea"/>
                          <a:ea typeface="+mn-ea"/>
                          <a:cs typeface="ＭＳ Ｐゴシック" panose="020B0600070205080204" pitchFamily="50" charset="-128"/>
                        </a:rPr>
                        <a:t>適して</a:t>
                      </a:r>
                      <a:r>
                        <a:rPr lang="ja-JP" sz="1400" kern="0" dirty="0">
                          <a:effectLst/>
                          <a:latin typeface="+mn-ea"/>
                          <a:ea typeface="+mn-ea"/>
                          <a:cs typeface="ＭＳ Ｐゴシック" panose="020B0600070205080204" pitchFamily="50" charset="-128"/>
                        </a:rPr>
                        <a:t>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370123"/>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１チーム（最大で</a:t>
                      </a:r>
                      <a:r>
                        <a:rPr lang="en-US" sz="1400" kern="0" dirty="0">
                          <a:effectLst/>
                          <a:latin typeface="+mn-ea"/>
                          <a:ea typeface="+mn-ea"/>
                          <a:cs typeface="ＭＳ Ｐゴシック" panose="020B0600070205080204" pitchFamily="50" charset="-128"/>
                        </a:rPr>
                        <a:t>10</a:t>
                      </a:r>
                      <a:r>
                        <a:rPr lang="ja-JP" sz="1400" kern="0" dirty="0">
                          <a:effectLst/>
                          <a:latin typeface="+mn-ea"/>
                          <a:ea typeface="+mn-ea"/>
                          <a:cs typeface="ＭＳ Ｐゴシック" panose="020B0600070205080204" pitchFamily="50" charset="-128"/>
                        </a:rPr>
                        <a:t>名程度）の継続的対応にて、開発可能な</a:t>
                      </a:r>
                      <a:r>
                        <a:rPr lang="ja-JP" sz="1400" u="sng" kern="0" dirty="0">
                          <a:solidFill>
                            <a:srgbClr val="FF0000"/>
                          </a:solidFill>
                          <a:effectLst/>
                          <a:latin typeface="+mn-ea"/>
                          <a:ea typeface="+mn-ea"/>
                          <a:cs typeface="ＭＳ Ｐゴシック" panose="020B0600070205080204" pitchFamily="50" charset="-128"/>
                        </a:rPr>
                        <a:t>規模</a:t>
                      </a:r>
                      <a:r>
                        <a:rPr lang="ja-JP" sz="1400" kern="0" dirty="0">
                          <a:effectLst/>
                          <a:latin typeface="+mn-ea"/>
                          <a:ea typeface="+mn-ea"/>
                          <a:cs typeface="ＭＳ Ｐゴシック" panose="020B0600070205080204" pitchFamily="50" charset="-128"/>
                        </a:rPr>
                        <a:t>であるか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224579"/>
                  </a:ext>
                </a:extLst>
              </a:tr>
              <a:tr h="230949">
                <a:tc rowSpan="4">
                  <a:txBody>
                    <a:bodyPr/>
                    <a:lstStyle/>
                    <a:p>
                      <a:pPr marL="180000" indent="-180000" algn="l">
                        <a:spcAft>
                          <a:spcPts val="0"/>
                        </a:spcAft>
                      </a:pPr>
                      <a:r>
                        <a:rPr lang="en-US" sz="1800" kern="0" dirty="0">
                          <a:effectLst/>
                          <a:latin typeface="+mn-ea"/>
                          <a:ea typeface="+mn-ea"/>
                          <a:cs typeface="ＭＳ Ｐゴシック" panose="020B0600070205080204" pitchFamily="50" charset="-128"/>
                        </a:rPr>
                        <a:t>5. </a:t>
                      </a:r>
                      <a:r>
                        <a:rPr lang="ja-JP" sz="1800" kern="0" dirty="0">
                          <a:effectLst/>
                          <a:latin typeface="+mn-ea"/>
                          <a:ea typeface="+mn-ea"/>
                          <a:cs typeface="ＭＳ Ｐゴシック" panose="020B0600070205080204" pitchFamily="50" charset="-128"/>
                        </a:rPr>
                        <a:t>初期計画</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プロジェクトの初期計画が</a:t>
                      </a:r>
                      <a:r>
                        <a:rPr lang="ja-JP" sz="1400" u="sng" kern="0" dirty="0">
                          <a:solidFill>
                            <a:srgbClr val="FF0000"/>
                          </a:solidFill>
                          <a:effectLst/>
                          <a:latin typeface="+mn-ea"/>
                          <a:ea typeface="+mn-ea"/>
                          <a:cs typeface="ＭＳ Ｐゴシック" panose="020B0600070205080204" pitchFamily="50" charset="-128"/>
                        </a:rPr>
                        <a:t>立案</a:t>
                      </a:r>
                      <a:r>
                        <a:rPr lang="ja-JP" sz="1400" kern="0" dirty="0">
                          <a:effectLst/>
                          <a:latin typeface="+mn-ea"/>
                          <a:ea typeface="+mn-ea"/>
                          <a:cs typeface="ＭＳ Ｐゴシック" panose="020B0600070205080204" pitchFamily="50" charset="-128"/>
                        </a:rPr>
                        <a:t>されているか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380031"/>
                  </a:ext>
                </a:extLst>
              </a:tr>
              <a:tr h="230949">
                <a:tc vMerge="1">
                  <a:txBody>
                    <a:bodyPr/>
                    <a:lstStyle/>
                    <a:p>
                      <a:endParaRPr kumimoji="1" lang="ja-JP" altLang="en-US"/>
                    </a:p>
                  </a:txBody>
                  <a:tcPr/>
                </a:tc>
                <a:tc>
                  <a:txBody>
                    <a:bodyPr/>
                    <a:lstStyle/>
                    <a:p>
                      <a:pPr algn="l">
                        <a:spcAft>
                          <a:spcPts val="0"/>
                        </a:spcAft>
                      </a:pPr>
                      <a:r>
                        <a:rPr lang="ja-JP" sz="1400" u="sng" kern="0" dirty="0">
                          <a:solidFill>
                            <a:srgbClr val="FF0000"/>
                          </a:solidFill>
                          <a:effectLst/>
                          <a:latin typeface="+mn-ea"/>
                          <a:ea typeface="+mn-ea"/>
                          <a:cs typeface="ＭＳ Ｐゴシック" panose="020B0600070205080204" pitchFamily="50" charset="-128"/>
                        </a:rPr>
                        <a:t>プロジェクト</a:t>
                      </a:r>
                      <a:r>
                        <a:rPr lang="ja-JP" sz="1400" kern="0" dirty="0">
                          <a:effectLst/>
                          <a:latin typeface="+mn-ea"/>
                          <a:ea typeface="+mn-ea"/>
                          <a:cs typeface="ＭＳ Ｐゴシック" panose="020B0600070205080204" pitchFamily="50" charset="-128"/>
                        </a:rPr>
                        <a:t>の基礎設計が行われているか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248231"/>
                  </a:ext>
                </a:extLst>
              </a:tr>
              <a:tr h="168812">
                <a:tc vMerge="1">
                  <a:txBody>
                    <a:bodyPr/>
                    <a:lstStyle/>
                    <a:p>
                      <a:endParaRPr kumimoji="1" lang="ja-JP" altLang="en-US"/>
                    </a:p>
                  </a:txBody>
                  <a:tcPr/>
                </a:tc>
                <a:tc>
                  <a:txBody>
                    <a:bodyPr/>
                    <a:lstStyle/>
                    <a:p>
                      <a:pPr algn="l">
                        <a:spcAft>
                          <a:spcPts val="0"/>
                        </a:spcAft>
                      </a:pPr>
                      <a:r>
                        <a:rPr lang="ja-JP" sz="1400" u="sng" kern="0" dirty="0">
                          <a:solidFill>
                            <a:srgbClr val="FF0000"/>
                          </a:solidFill>
                          <a:effectLst/>
                          <a:latin typeface="+mn-ea"/>
                          <a:ea typeface="+mn-ea"/>
                          <a:cs typeface="ＭＳ Ｐゴシック" panose="020B0600070205080204" pitchFamily="50" charset="-128"/>
                        </a:rPr>
                        <a:t>完了基準</a:t>
                      </a:r>
                      <a:r>
                        <a:rPr lang="ja-JP" sz="1400" kern="0" dirty="0">
                          <a:effectLst/>
                          <a:latin typeface="+mn-ea"/>
                          <a:ea typeface="+mn-ea"/>
                          <a:cs typeface="ＭＳ Ｐゴシック" panose="020B0600070205080204" pitchFamily="50" charset="-128"/>
                        </a:rPr>
                        <a:t>、</a:t>
                      </a:r>
                      <a:r>
                        <a:rPr lang="ja-JP" sz="1400" u="sng" kern="0" dirty="0">
                          <a:solidFill>
                            <a:srgbClr val="FF0000"/>
                          </a:solidFill>
                          <a:effectLst/>
                          <a:latin typeface="+mn-ea"/>
                          <a:ea typeface="+mn-ea"/>
                          <a:cs typeface="ＭＳ Ｐゴシック" panose="020B0600070205080204" pitchFamily="50" charset="-128"/>
                        </a:rPr>
                        <a:t>品質基準</a:t>
                      </a:r>
                      <a:r>
                        <a:rPr lang="ja-JP" sz="1400" kern="0" dirty="0">
                          <a:effectLst/>
                          <a:latin typeface="+mn-ea"/>
                          <a:ea typeface="+mn-ea"/>
                          <a:cs typeface="ＭＳ Ｐゴシック" panose="020B0600070205080204" pitchFamily="50" charset="-128"/>
                        </a:rPr>
                        <a:t>が明確になっているか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543178"/>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十分な</a:t>
                      </a:r>
                      <a:r>
                        <a:rPr lang="ja-JP" sz="1400" u="sng" kern="0" dirty="0">
                          <a:solidFill>
                            <a:srgbClr val="FF0000"/>
                          </a:solidFill>
                          <a:effectLst/>
                          <a:latin typeface="+mn-ea"/>
                          <a:ea typeface="+mn-ea"/>
                          <a:cs typeface="ＭＳ Ｐゴシック" panose="020B0600070205080204" pitchFamily="50" charset="-128"/>
                        </a:rPr>
                        <a:t>初期バックログ</a:t>
                      </a:r>
                      <a:r>
                        <a:rPr lang="ja-JP" sz="1400" kern="0" dirty="0">
                          <a:effectLst/>
                          <a:latin typeface="+mn-ea"/>
                          <a:ea typeface="+mn-ea"/>
                          <a:cs typeface="ＭＳ Ｐゴシック" panose="020B0600070205080204" pitchFamily="50" charset="-128"/>
                        </a:rPr>
                        <a:t>があるか（関係者間で初期の</a:t>
                      </a:r>
                      <a:r>
                        <a:rPr lang="ja-JP" sz="1400" u="sng" kern="0" dirty="0">
                          <a:solidFill>
                            <a:srgbClr val="FF6600"/>
                          </a:solidFill>
                          <a:effectLst/>
                          <a:latin typeface="+mn-ea"/>
                          <a:ea typeface="+mn-ea"/>
                          <a:cs typeface="ＭＳ Ｐゴシック" panose="020B0600070205080204" pitchFamily="50" charset="-128"/>
                        </a:rPr>
                        <a:t>スコープの範囲</a:t>
                      </a:r>
                      <a:r>
                        <a:rPr lang="ja-JP" sz="1400" kern="0" dirty="0">
                          <a:effectLst/>
                          <a:latin typeface="+mn-ea"/>
                          <a:ea typeface="+mn-ea"/>
                          <a:cs typeface="ＭＳ Ｐゴシック" panose="020B0600070205080204" pitchFamily="50" charset="-128"/>
                        </a:rPr>
                        <a:t>が合意できているか）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6277034"/>
                  </a:ext>
                </a:extLst>
              </a:tr>
              <a:tr h="168812">
                <a:tc>
                  <a:txBody>
                    <a:bodyPr/>
                    <a:lstStyle/>
                    <a:p>
                      <a:pPr marL="180000" indent="-180000" algn="l">
                        <a:spcAft>
                          <a:spcPts val="0"/>
                        </a:spcAft>
                      </a:pPr>
                      <a:r>
                        <a:rPr lang="en-US" sz="1800" kern="0" dirty="0">
                          <a:effectLst/>
                          <a:latin typeface="+mn-ea"/>
                          <a:ea typeface="+mn-ea"/>
                          <a:cs typeface="ＭＳ Ｐゴシック" panose="020B0600070205080204" pitchFamily="50" charset="-128"/>
                        </a:rPr>
                        <a:t>6. </a:t>
                      </a:r>
                      <a:r>
                        <a:rPr lang="ja-JP" sz="1800" kern="0" dirty="0">
                          <a:effectLst/>
                          <a:latin typeface="+mn-ea"/>
                          <a:ea typeface="+mn-ea"/>
                          <a:cs typeface="ＭＳ Ｐゴシック" panose="020B0600070205080204" pitchFamily="50" charset="-128"/>
                        </a:rPr>
                        <a:t>契約に関する理解</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altLang="en-US" sz="1400" u="none" kern="0" dirty="0">
                          <a:solidFill>
                            <a:schemeClr val="tx1"/>
                          </a:solidFill>
                          <a:effectLst/>
                          <a:latin typeface="+mn-ea"/>
                          <a:ea typeface="+mn-ea"/>
                          <a:cs typeface="ＭＳ Ｐゴシック" panose="020B0600070205080204" pitchFamily="50" charset="-128"/>
                        </a:rPr>
                        <a:t>本契約が</a:t>
                      </a:r>
                      <a:r>
                        <a:rPr lang="ja-JP" sz="1400" u="sng" kern="0" dirty="0">
                          <a:solidFill>
                            <a:srgbClr val="FF0000"/>
                          </a:solidFill>
                          <a:effectLst/>
                          <a:latin typeface="+mn-ea"/>
                          <a:ea typeface="+mn-ea"/>
                          <a:cs typeface="ＭＳ Ｐゴシック" panose="020B0600070205080204" pitchFamily="50" charset="-128"/>
                        </a:rPr>
                        <a:t>準委任</a:t>
                      </a:r>
                      <a:r>
                        <a:rPr lang="ja-JP" sz="1400" kern="0" dirty="0">
                          <a:effectLst/>
                          <a:latin typeface="+mn-ea"/>
                          <a:ea typeface="+mn-ea"/>
                          <a:cs typeface="ＭＳ Ｐゴシック" panose="020B0600070205080204" pitchFamily="50" charset="-128"/>
                        </a:rPr>
                        <a:t>契約であることを理解しているか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467285"/>
                  </a:ext>
                </a:extLst>
              </a:tr>
              <a:tr h="230949">
                <a:tc rowSpan="2">
                  <a:txBody>
                    <a:bodyPr/>
                    <a:lstStyle/>
                    <a:p>
                      <a:pPr marL="180000" indent="-180000" algn="l">
                        <a:spcAft>
                          <a:spcPts val="0"/>
                        </a:spcAft>
                      </a:pPr>
                      <a:r>
                        <a:rPr lang="en-US" sz="1800" kern="0" dirty="0">
                          <a:effectLst/>
                          <a:latin typeface="+mn-ea"/>
                          <a:ea typeface="+mn-ea"/>
                          <a:cs typeface="ＭＳ Ｐゴシック" panose="020B0600070205080204" pitchFamily="50" charset="-128"/>
                        </a:rPr>
                        <a:t>7. </a:t>
                      </a:r>
                      <a:r>
                        <a:rPr lang="ja-JP" sz="1800" kern="0" dirty="0">
                          <a:effectLst/>
                          <a:latin typeface="+mn-ea"/>
                          <a:ea typeface="+mn-ea"/>
                          <a:cs typeface="ＭＳ Ｐゴシック" panose="020B0600070205080204" pitchFamily="50" charset="-128"/>
                        </a:rPr>
                        <a:t>体制（共通）</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ユーザ企業とベンダ企業の</a:t>
                      </a:r>
                      <a:r>
                        <a:rPr lang="ja-JP" sz="1400" u="sng" kern="0" dirty="0">
                          <a:solidFill>
                            <a:srgbClr val="FF0000"/>
                          </a:solidFill>
                          <a:effectLst/>
                          <a:latin typeface="+mn-ea"/>
                          <a:ea typeface="+mn-ea"/>
                          <a:cs typeface="ＭＳ Ｐゴシック" panose="020B0600070205080204" pitchFamily="50" charset="-128"/>
                        </a:rPr>
                        <a:t>役割分担</a:t>
                      </a:r>
                      <a:r>
                        <a:rPr lang="ja-JP" sz="1400" kern="0" dirty="0">
                          <a:effectLst/>
                          <a:latin typeface="+mn-ea"/>
                          <a:ea typeface="+mn-ea"/>
                          <a:cs typeface="ＭＳ Ｐゴシック" panose="020B0600070205080204" pitchFamily="50" charset="-128"/>
                        </a:rPr>
                        <a:t>を理解しているか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607756"/>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今回のプロジェクトにおける</a:t>
                      </a:r>
                      <a:r>
                        <a:rPr lang="ja-JP" sz="1400" u="sng" kern="0" dirty="0">
                          <a:solidFill>
                            <a:srgbClr val="FF0000"/>
                          </a:solidFill>
                          <a:effectLst/>
                          <a:latin typeface="+mn-ea"/>
                          <a:ea typeface="+mn-ea"/>
                          <a:cs typeface="ＭＳ Ｐゴシック" panose="020B0600070205080204" pitchFamily="50" charset="-128"/>
                        </a:rPr>
                        <a:t>体制</a:t>
                      </a:r>
                      <a:r>
                        <a:rPr lang="ja-JP" sz="1400" kern="0" dirty="0">
                          <a:effectLst/>
                          <a:latin typeface="+mn-ea"/>
                          <a:ea typeface="+mn-ea"/>
                          <a:cs typeface="ＭＳ Ｐゴシック" panose="020B0600070205080204" pitchFamily="50" charset="-128"/>
                        </a:rPr>
                        <a:t>を理解しているか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702822"/>
                  </a:ext>
                </a:extLst>
              </a:tr>
              <a:tr h="230949">
                <a:tc rowSpan="2">
                  <a:txBody>
                    <a:bodyPr/>
                    <a:lstStyle/>
                    <a:p>
                      <a:pPr marL="180000" indent="-180000" algn="l">
                        <a:spcAft>
                          <a:spcPts val="0"/>
                        </a:spcAft>
                      </a:pPr>
                      <a:r>
                        <a:rPr lang="en-US" sz="1800" kern="0" dirty="0">
                          <a:effectLst/>
                          <a:latin typeface="+mn-ea"/>
                          <a:ea typeface="+mn-ea"/>
                          <a:cs typeface="ＭＳ Ｐゴシック" panose="020B0600070205080204" pitchFamily="50" charset="-128"/>
                        </a:rPr>
                        <a:t>8. </a:t>
                      </a:r>
                      <a:r>
                        <a:rPr lang="ja-JP" sz="1800" kern="0" dirty="0">
                          <a:effectLst/>
                          <a:latin typeface="+mn-ea"/>
                          <a:ea typeface="+mn-ea"/>
                          <a:cs typeface="ＭＳ Ｐゴシック" panose="020B0600070205080204" pitchFamily="50" charset="-128"/>
                        </a:rPr>
                        <a:t>ユーザの体制</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適切な</a:t>
                      </a:r>
                      <a:r>
                        <a:rPr lang="ja-JP" sz="1400" u="sng" kern="0" dirty="0">
                          <a:solidFill>
                            <a:srgbClr val="FF0000"/>
                          </a:solidFill>
                          <a:effectLst/>
                          <a:latin typeface="+mn-ea"/>
                          <a:ea typeface="+mn-ea"/>
                          <a:cs typeface="ＭＳ Ｐゴシック" panose="020B0600070205080204" pitchFamily="50" charset="-128"/>
                        </a:rPr>
                        <a:t>プロダクトオーナー</a:t>
                      </a:r>
                      <a:r>
                        <a:rPr lang="ja-JP" sz="1400" kern="0" dirty="0">
                          <a:effectLst/>
                          <a:latin typeface="+mn-ea"/>
                          <a:ea typeface="+mn-ea"/>
                          <a:cs typeface="ＭＳ Ｐゴシック" panose="020B0600070205080204" pitchFamily="50" charset="-128"/>
                        </a:rPr>
                        <a:t>を選任し、</a:t>
                      </a:r>
                      <a:r>
                        <a:rPr lang="ja-JP" sz="1400" u="sng" kern="0" dirty="0">
                          <a:solidFill>
                            <a:srgbClr val="FF0000"/>
                          </a:solidFill>
                          <a:effectLst/>
                          <a:latin typeface="+mn-ea"/>
                          <a:ea typeface="+mn-ea"/>
                          <a:cs typeface="ＭＳ Ｐゴシック" panose="020B0600070205080204" pitchFamily="50" charset="-128"/>
                        </a:rPr>
                        <a:t>権限委譲</a:t>
                      </a:r>
                      <a:r>
                        <a:rPr lang="ja-JP" sz="1400" kern="0" dirty="0">
                          <a:effectLst/>
                          <a:latin typeface="+mn-ea"/>
                          <a:ea typeface="+mn-ea"/>
                          <a:cs typeface="ＭＳ Ｐゴシック" panose="020B0600070205080204" pitchFamily="50" charset="-128"/>
                        </a:rPr>
                        <a:t>ができるか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7981847"/>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ユーザ企業としてプロダクトオーナーへの</a:t>
                      </a:r>
                      <a:r>
                        <a:rPr lang="ja-JP" sz="1400" u="sng" kern="0" dirty="0">
                          <a:solidFill>
                            <a:srgbClr val="FF0000"/>
                          </a:solidFill>
                          <a:effectLst/>
                          <a:latin typeface="+mn-ea"/>
                          <a:ea typeface="+mn-ea"/>
                          <a:cs typeface="ＭＳ Ｐゴシック" panose="020B0600070205080204" pitchFamily="50" charset="-128"/>
                        </a:rPr>
                        <a:t>協力</a:t>
                      </a:r>
                      <a:r>
                        <a:rPr lang="ja-JP" sz="1400" kern="0" dirty="0">
                          <a:effectLst/>
                          <a:latin typeface="+mn-ea"/>
                          <a:ea typeface="+mn-ea"/>
                          <a:cs typeface="ＭＳ Ｐゴシック" panose="020B0600070205080204" pitchFamily="50" charset="-128"/>
                        </a:rPr>
                        <a:t>ができるか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9982063"/>
                  </a:ext>
                </a:extLst>
              </a:tr>
              <a:tr h="230949">
                <a:tc rowSpan="3">
                  <a:txBody>
                    <a:bodyPr/>
                    <a:lstStyle/>
                    <a:p>
                      <a:pPr marL="180000" indent="-180000" algn="l">
                        <a:spcAft>
                          <a:spcPts val="0"/>
                        </a:spcAft>
                      </a:pPr>
                      <a:r>
                        <a:rPr lang="en-US" sz="1800" kern="0" dirty="0">
                          <a:effectLst/>
                          <a:latin typeface="+mn-ea"/>
                          <a:ea typeface="+mn-ea"/>
                          <a:cs typeface="ＭＳ Ｐゴシック" panose="020B0600070205080204" pitchFamily="50" charset="-128"/>
                        </a:rPr>
                        <a:t>9. </a:t>
                      </a:r>
                      <a:r>
                        <a:rPr lang="ja-JP" sz="1800" kern="0" dirty="0">
                          <a:effectLst/>
                          <a:latin typeface="+mn-ea"/>
                          <a:ea typeface="+mn-ea"/>
                          <a:cs typeface="ＭＳ Ｐゴシック" panose="020B0600070205080204" pitchFamily="50" charset="-128"/>
                        </a:rPr>
                        <a:t>ベンダの体制</a:t>
                      </a:r>
                      <a:endParaRPr lang="ja-JP" sz="20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ja-JP" sz="1400" kern="0" dirty="0">
                          <a:effectLst/>
                          <a:latin typeface="+mn-ea"/>
                          <a:ea typeface="+mn-ea"/>
                          <a:cs typeface="ＭＳ Ｐゴシック" panose="020B0600070205080204" pitchFamily="50" charset="-128"/>
                        </a:rPr>
                        <a:t>アジャイル開発の経験を有する</a:t>
                      </a:r>
                      <a:r>
                        <a:rPr lang="ja-JP" sz="1400" u="sng" kern="0" dirty="0">
                          <a:solidFill>
                            <a:srgbClr val="FF0000"/>
                          </a:solidFill>
                          <a:effectLst/>
                          <a:latin typeface="+mn-ea"/>
                          <a:ea typeface="+mn-ea"/>
                          <a:cs typeface="ＭＳ Ｐゴシック" panose="020B0600070205080204" pitchFamily="50" charset="-128"/>
                        </a:rPr>
                        <a:t>スクラムマスター</a:t>
                      </a:r>
                      <a:r>
                        <a:rPr lang="ja-JP" sz="1400" kern="0" dirty="0">
                          <a:effectLst/>
                          <a:latin typeface="+mn-ea"/>
                          <a:ea typeface="+mn-ea"/>
                          <a:cs typeface="ＭＳ Ｐゴシック" panose="020B0600070205080204" pitchFamily="50" charset="-128"/>
                        </a:rPr>
                        <a:t>が選任できるか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821383"/>
                  </a:ext>
                </a:extLst>
              </a:tr>
              <a:tr h="230949">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必要な能力を有する</a:t>
                      </a:r>
                      <a:r>
                        <a:rPr lang="ja-JP" sz="1400" u="sng" kern="0" dirty="0">
                          <a:solidFill>
                            <a:srgbClr val="FF0000"/>
                          </a:solidFill>
                          <a:effectLst/>
                          <a:latin typeface="+mn-ea"/>
                          <a:ea typeface="+mn-ea"/>
                          <a:cs typeface="ＭＳ Ｐゴシック" panose="020B0600070205080204" pitchFamily="50" charset="-128"/>
                        </a:rPr>
                        <a:t>開発チーム</a:t>
                      </a:r>
                      <a:r>
                        <a:rPr lang="ja-JP" sz="1400" kern="0" dirty="0">
                          <a:effectLst/>
                          <a:latin typeface="+mn-ea"/>
                          <a:ea typeface="+mn-ea"/>
                          <a:cs typeface="ＭＳ Ｐゴシック" panose="020B0600070205080204" pitchFamily="50" charset="-128"/>
                        </a:rPr>
                        <a:t>を構成できるか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7357047"/>
                  </a:ext>
                </a:extLst>
              </a:tr>
              <a:tr h="168812">
                <a:tc vMerge="1">
                  <a:txBody>
                    <a:bodyPr/>
                    <a:lstStyle/>
                    <a:p>
                      <a:endParaRPr kumimoji="1" lang="ja-JP" altLang="en-US"/>
                    </a:p>
                  </a:txBody>
                  <a:tcPr/>
                </a:tc>
                <a:tc>
                  <a:txBody>
                    <a:bodyPr/>
                    <a:lstStyle/>
                    <a:p>
                      <a:pPr algn="l">
                        <a:spcAft>
                          <a:spcPts val="0"/>
                        </a:spcAft>
                      </a:pPr>
                      <a:r>
                        <a:rPr lang="ja-JP" sz="1400" kern="0" dirty="0">
                          <a:effectLst/>
                          <a:latin typeface="+mn-ea"/>
                          <a:ea typeface="+mn-ea"/>
                          <a:cs typeface="ＭＳ Ｐゴシック" panose="020B0600070205080204" pitchFamily="50" charset="-128"/>
                        </a:rPr>
                        <a:t>開発チームを</a:t>
                      </a:r>
                      <a:r>
                        <a:rPr lang="ja-JP" sz="1400" u="sng" kern="0" dirty="0">
                          <a:solidFill>
                            <a:srgbClr val="FF0000"/>
                          </a:solidFill>
                          <a:effectLst/>
                          <a:latin typeface="+mn-ea"/>
                          <a:ea typeface="+mn-ea"/>
                          <a:cs typeface="ＭＳ Ｐゴシック" panose="020B0600070205080204" pitchFamily="50" charset="-128"/>
                        </a:rPr>
                        <a:t>固定</a:t>
                      </a:r>
                      <a:r>
                        <a:rPr lang="ja-JP" sz="1400" kern="0" dirty="0">
                          <a:effectLst/>
                          <a:latin typeface="+mn-ea"/>
                          <a:ea typeface="+mn-ea"/>
                          <a:cs typeface="ＭＳ Ｐゴシック" panose="020B0600070205080204" pitchFamily="50" charset="-128"/>
                        </a:rPr>
                        <a:t>できるか</a:t>
                      </a:r>
                      <a:endParaRPr lang="ja-JP" sz="1600" kern="100" dirty="0">
                        <a:effectLst/>
                        <a:latin typeface="+mn-ea"/>
                        <a:ea typeface="+mn-ea"/>
                        <a:cs typeface="Times New Roman" panose="02020603050405020304" pitchFamily="18" charset="0"/>
                      </a:endParaRPr>
                    </a:p>
                  </a:txBody>
                  <a:tcPr marL="47634" marR="476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69256"/>
                  </a:ext>
                </a:extLst>
              </a:tr>
            </a:tbl>
          </a:graphicData>
        </a:graphic>
      </p:graphicFrame>
      <p:sp>
        <p:nvSpPr>
          <p:cNvPr id="3" name="日付プレースホルダー 2">
            <a:extLst>
              <a:ext uri="{FF2B5EF4-FFF2-40B4-BE49-F238E27FC236}">
                <a16:creationId xmlns:a16="http://schemas.microsoft.com/office/drawing/2014/main" id="{B83681A6-C3B2-4D78-A740-6C42BC63CE8D}"/>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35E88C48-231C-46A4-B9F0-6DF2248BEE00}"/>
              </a:ext>
            </a:extLst>
          </p:cNvPr>
          <p:cNvSpPr>
            <a:spLocks noGrp="1"/>
          </p:cNvSpPr>
          <p:nvPr>
            <p:ph type="sldNum" sz="quarter" idx="12"/>
          </p:nvPr>
        </p:nvSpPr>
        <p:spPr/>
        <p:txBody>
          <a:bodyPr/>
          <a:lstStyle/>
          <a:p>
            <a:fld id="{ADEB7F7A-3BE6-4FB0-8192-DE0313903FF1}" type="slidenum">
              <a:rPr kumimoji="1" lang="ja-JP" altLang="en-US" smtClean="0"/>
              <a:pPr/>
              <a:t>5</a:t>
            </a:fld>
            <a:endParaRPr kumimoji="1" lang="ja-JP" altLang="en-US" dirty="0"/>
          </a:p>
        </p:txBody>
      </p:sp>
      <p:sp>
        <p:nvSpPr>
          <p:cNvPr id="7" name="テキスト ボックス 6">
            <a:extLst>
              <a:ext uri="{FF2B5EF4-FFF2-40B4-BE49-F238E27FC236}">
                <a16:creationId xmlns:a16="http://schemas.microsoft.com/office/drawing/2014/main" id="{65CC6A25-7B8E-48FA-A44D-2D809E577A3E}"/>
              </a:ext>
            </a:extLst>
          </p:cNvPr>
          <p:cNvSpPr txBox="1"/>
          <p:nvPr/>
        </p:nvSpPr>
        <p:spPr>
          <a:xfrm>
            <a:off x="2160000" y="540000"/>
            <a:ext cx="6840000" cy="461665"/>
          </a:xfrm>
          <a:prstGeom prst="rect">
            <a:avLst/>
          </a:prstGeom>
          <a:noFill/>
        </p:spPr>
        <p:txBody>
          <a:bodyPr wrap="square">
            <a:spAutoFit/>
          </a:bodyPr>
          <a:lstStyle/>
          <a:p>
            <a:r>
              <a:rPr lang="ja-JP" altLang="en-US" sz="2400" dirty="0">
                <a:solidFill>
                  <a:srgbClr val="3333FF"/>
                </a:solidFill>
              </a:rPr>
              <a:t>円滑な開発のための条件の充足性を事前に確認</a:t>
            </a:r>
          </a:p>
        </p:txBody>
      </p:sp>
    </p:spTree>
    <p:extLst>
      <p:ext uri="{BB962C8B-B14F-4D97-AF65-F5344CB8AC3E}">
        <p14:creationId xmlns:p14="http://schemas.microsoft.com/office/powerpoint/2010/main" val="28965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1AC1CD4-4498-45E3-A505-498E663F248B}"/>
              </a:ext>
            </a:extLst>
          </p:cNvPr>
          <p:cNvSpPr>
            <a:spLocks noGrp="1"/>
          </p:cNvSpPr>
          <p:nvPr>
            <p:ph type="title"/>
          </p:nvPr>
        </p:nvSpPr>
        <p:spPr>
          <a:xfrm>
            <a:off x="360000" y="1800000"/>
            <a:ext cx="7560000" cy="612000"/>
          </a:xfrm>
        </p:spPr>
        <p:txBody>
          <a:bodyPr>
            <a:noAutofit/>
          </a:bodyPr>
          <a:lstStyle/>
          <a:p>
            <a:pPr algn="ctr"/>
            <a:r>
              <a:rPr lang="ja-JP" altLang="en-US" sz="3200" b="1" dirty="0">
                <a:latin typeface="+mj-ea"/>
                <a:ea typeface="+mj-ea"/>
              </a:rPr>
              <a:t>モデル契約（契約書のひな型）の概要</a:t>
            </a:r>
            <a:endParaRPr lang="ja-JP" altLang="en-US" sz="3200" b="1" dirty="0">
              <a:latin typeface="メイリオ" panose="020B0604030504040204" pitchFamily="50" charset="-128"/>
              <a:ea typeface="メイリオ" panose="020B0604030504040204" pitchFamily="50" charset="-128"/>
            </a:endParaRPr>
          </a:p>
        </p:txBody>
      </p:sp>
      <p:sp>
        <p:nvSpPr>
          <p:cNvPr id="2" name="日付プレースホルダー 1">
            <a:extLst>
              <a:ext uri="{FF2B5EF4-FFF2-40B4-BE49-F238E27FC236}">
                <a16:creationId xmlns:a16="http://schemas.microsoft.com/office/drawing/2014/main" id="{8536576A-A5E2-4ABE-B4F7-3A6F40FAC6CF}"/>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4" name="スライド番号プレースホルダー 3">
            <a:extLst>
              <a:ext uri="{FF2B5EF4-FFF2-40B4-BE49-F238E27FC236}">
                <a16:creationId xmlns:a16="http://schemas.microsoft.com/office/drawing/2014/main" id="{63C950CF-3E0F-4338-AE9E-5CF8E8F371D9}"/>
              </a:ext>
            </a:extLst>
          </p:cNvPr>
          <p:cNvSpPr>
            <a:spLocks noGrp="1"/>
          </p:cNvSpPr>
          <p:nvPr>
            <p:ph type="sldNum" sz="quarter" idx="12"/>
          </p:nvPr>
        </p:nvSpPr>
        <p:spPr/>
        <p:txBody>
          <a:bodyPr/>
          <a:lstStyle/>
          <a:p>
            <a:fld id="{ADEB7F7A-3BE6-4FB0-8192-DE0313903FF1}" type="slidenum">
              <a:rPr kumimoji="1" lang="ja-JP" altLang="en-US" smtClean="0"/>
              <a:pPr/>
              <a:t>6</a:t>
            </a:fld>
            <a:endParaRPr kumimoji="1" lang="ja-JP" altLang="en-US" dirty="0"/>
          </a:p>
        </p:txBody>
      </p:sp>
    </p:spTree>
    <p:extLst>
      <p:ext uri="{BB962C8B-B14F-4D97-AF65-F5344CB8AC3E}">
        <p14:creationId xmlns:p14="http://schemas.microsoft.com/office/powerpoint/2010/main" val="1109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p:txBody>
          <a:bodyPr/>
          <a:lstStyle/>
          <a:p>
            <a:r>
              <a:rPr lang="ja-JP" altLang="en-US" dirty="0"/>
              <a:t>想定する開発のプロフィール</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7</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7" name="Rectangle 1">
            <a:extLst>
              <a:ext uri="{FF2B5EF4-FFF2-40B4-BE49-F238E27FC236}">
                <a16:creationId xmlns:a16="http://schemas.microsoft.com/office/drawing/2014/main" id="{E71C819D-B453-4A7C-9B8B-37C0F1FE3807}"/>
              </a:ext>
            </a:extLst>
          </p:cNvPr>
          <p:cNvSpPr>
            <a:spLocks noChangeArrowheads="1"/>
          </p:cNvSpPr>
          <p:nvPr/>
        </p:nvSpPr>
        <p:spPr bwMode="auto">
          <a:xfrm>
            <a:off x="1663483" y="15826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a:extLst>
              <a:ext uri="{FF2B5EF4-FFF2-40B4-BE49-F238E27FC236}">
                <a16:creationId xmlns:a16="http://schemas.microsoft.com/office/drawing/2014/main" id="{E29EF80D-9AA9-4A40-BFAD-A36049ED8702}"/>
              </a:ext>
            </a:extLst>
          </p:cNvPr>
          <p:cNvGraphicFramePr>
            <a:graphicFrameLocks noGrp="1"/>
          </p:cNvGraphicFramePr>
          <p:nvPr>
            <p:extLst>
              <p:ext uri="{D42A27DB-BD31-4B8C-83A1-F6EECF244321}">
                <p14:modId xmlns:p14="http://schemas.microsoft.com/office/powerpoint/2010/main" val="3216602196"/>
              </p:ext>
            </p:extLst>
          </p:nvPr>
        </p:nvGraphicFramePr>
        <p:xfrm>
          <a:off x="180000" y="972000"/>
          <a:ext cx="8710863" cy="5102352"/>
        </p:xfrm>
        <a:graphic>
          <a:graphicData uri="http://schemas.openxmlformats.org/drawingml/2006/table">
            <a:tbl>
              <a:tblPr firstRow="1" firstCol="1" bandRow="1"/>
              <a:tblGrid>
                <a:gridCol w="2033811">
                  <a:extLst>
                    <a:ext uri="{9D8B030D-6E8A-4147-A177-3AD203B41FA5}">
                      <a16:colId xmlns:a16="http://schemas.microsoft.com/office/drawing/2014/main" val="3546378647"/>
                    </a:ext>
                  </a:extLst>
                </a:gridCol>
                <a:gridCol w="6677052">
                  <a:extLst>
                    <a:ext uri="{9D8B030D-6E8A-4147-A177-3AD203B41FA5}">
                      <a16:colId xmlns:a16="http://schemas.microsoft.com/office/drawing/2014/main" val="1260698703"/>
                    </a:ext>
                  </a:extLst>
                </a:gridCol>
              </a:tblGrid>
              <a:tr h="0">
                <a:tc>
                  <a:txBody>
                    <a:bodyPr/>
                    <a:lstStyle/>
                    <a:p>
                      <a:pPr algn="ctr">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項目</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想定</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092945"/>
                  </a:ext>
                </a:extLst>
              </a:tr>
              <a:tr h="0">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ユーザ企業の準備</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経営上のニーズや解決すべき課題（プロジェクトの目的）、開発対象プロダクトのビジョンが明確</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52139"/>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ユーザ企業の知識</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アジャイル開発及びスクラムに関する基礎的な理解あり</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512656"/>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契約</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単一の準委任契約</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014581"/>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開発手法</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スクラム</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548962"/>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開発体制</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単一のスクラムチームであり、プロダクトオーナーはユーザ企業が、スクラムマスターはベンダ企業がそれぞれ選任</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343713"/>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開発チーム</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ベンダ企業のみ、又はベンダ企業とユーザ企業の混成</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572291"/>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開発規模</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en-US" sz="1800" kern="100" dirty="0">
                          <a:solidFill>
                            <a:srgbClr val="000000"/>
                          </a:solidFill>
                          <a:effectLst/>
                          <a:latin typeface="+mn-ea"/>
                          <a:ea typeface="+mn-ea"/>
                          <a:cs typeface="Times New Roman" panose="02020603050405020304" pitchFamily="18" charset="0"/>
                        </a:rPr>
                        <a:t>1</a:t>
                      </a:r>
                      <a:r>
                        <a:rPr lang="ja-JP" sz="1800" kern="100" dirty="0">
                          <a:solidFill>
                            <a:srgbClr val="000000"/>
                          </a:solidFill>
                          <a:effectLst/>
                          <a:latin typeface="+mn-ea"/>
                          <a:ea typeface="+mn-ea"/>
                          <a:cs typeface="Times New Roman" panose="02020603050405020304" pitchFamily="18" charset="0"/>
                        </a:rPr>
                        <a:t>つのスクラムチームで開発できるような、比較的小規模なもの</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158311"/>
                  </a:ext>
                </a:extLst>
              </a:tr>
              <a:tr h="0">
                <a:tc>
                  <a:txBody>
                    <a:bodyPr/>
                    <a:lstStyle/>
                    <a:p>
                      <a:pPr algn="just">
                        <a:lnSpc>
                          <a:spcPct val="120000"/>
                        </a:lnSpc>
                        <a:spcBef>
                          <a:spcPts val="300"/>
                        </a:spcBef>
                        <a:spcAft>
                          <a:spcPts val="0"/>
                        </a:spcAft>
                      </a:pPr>
                      <a:r>
                        <a:rPr lang="ja-JP" sz="1800" u="sng" kern="100">
                          <a:solidFill>
                            <a:srgbClr val="000000"/>
                          </a:solidFill>
                          <a:effectLst/>
                          <a:latin typeface="+mn-ea"/>
                          <a:ea typeface="+mn-ea"/>
                          <a:cs typeface="Times New Roman" panose="02020603050405020304" pitchFamily="18" charset="0"/>
                        </a:rPr>
                        <a:t>開発の進め方</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「アジャイル開発の進め方」</a:t>
                      </a:r>
                      <a:r>
                        <a:rPr lang="ja-JP" altLang="en-US" sz="1800" kern="100" dirty="0">
                          <a:solidFill>
                            <a:srgbClr val="000000"/>
                          </a:solidFill>
                          <a:effectLst/>
                          <a:latin typeface="+mn-ea"/>
                          <a:ea typeface="+mn-ea"/>
                          <a:cs typeface="Times New Roman" panose="02020603050405020304" pitchFamily="18" charset="0"/>
                        </a:rPr>
                        <a:t>* </a:t>
                      </a:r>
                      <a:r>
                        <a:rPr lang="ja-JP" sz="1800" kern="100" dirty="0">
                          <a:solidFill>
                            <a:srgbClr val="000000"/>
                          </a:solidFill>
                          <a:effectLst/>
                          <a:latin typeface="+mn-ea"/>
                          <a:ea typeface="+mn-ea"/>
                          <a:cs typeface="Times New Roman" panose="02020603050405020304" pitchFamily="18" charset="0"/>
                        </a:rPr>
                        <a:t>をベースとした「アジャイル開発進め方</a:t>
                      </a:r>
                      <a:r>
                        <a:rPr lang="ja-JP" altLang="en-US" sz="1800" kern="100" dirty="0">
                          <a:solidFill>
                            <a:srgbClr val="000000"/>
                          </a:solidFill>
                          <a:effectLst/>
                          <a:latin typeface="+mn-ea"/>
                          <a:ea typeface="+mn-ea"/>
                          <a:cs typeface="Times New Roman" panose="02020603050405020304" pitchFamily="18" charset="0"/>
                        </a:rPr>
                        <a:t>の</a:t>
                      </a:r>
                      <a:r>
                        <a:rPr lang="ja-JP" sz="1800" kern="100" dirty="0">
                          <a:solidFill>
                            <a:srgbClr val="000000"/>
                          </a:solidFill>
                          <a:effectLst/>
                          <a:latin typeface="+mn-ea"/>
                          <a:ea typeface="+mn-ea"/>
                          <a:cs typeface="Times New Roman" panose="02020603050405020304" pitchFamily="18" charset="0"/>
                        </a:rPr>
                        <a:t>指針」による</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644765"/>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開発プロセス</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初期開発～運用時の開発。開発に入る前にプロダクトオーナーと開発チームの間で協議を行い、初期バックログを作成</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407047"/>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開発期間</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有期（必要に応じて延長）</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426056"/>
                  </a:ext>
                </a:extLst>
              </a:tr>
              <a:tr h="0">
                <a:tc>
                  <a:txBody>
                    <a:bodyPr/>
                    <a:lstStyle/>
                    <a:p>
                      <a:pPr algn="just">
                        <a:lnSpc>
                          <a:spcPct val="120000"/>
                        </a:lnSpc>
                        <a:spcBef>
                          <a:spcPts val="300"/>
                        </a:spcBef>
                        <a:spcAft>
                          <a:spcPts val="0"/>
                        </a:spcAft>
                      </a:pPr>
                      <a:r>
                        <a:rPr lang="ja-JP" sz="1800" kern="100">
                          <a:solidFill>
                            <a:srgbClr val="000000"/>
                          </a:solidFill>
                          <a:effectLst/>
                          <a:latin typeface="+mn-ea"/>
                          <a:ea typeface="+mn-ea"/>
                          <a:cs typeface="Times New Roman" panose="02020603050405020304" pitchFamily="18" charset="0"/>
                        </a:rPr>
                        <a:t>システム稼働環境</a:t>
                      </a:r>
                      <a:endParaRPr lang="ja-JP" sz="1800" kern="10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Bef>
                          <a:spcPts val="300"/>
                        </a:spcBef>
                        <a:spcAft>
                          <a:spcPts val="0"/>
                        </a:spcAft>
                      </a:pPr>
                      <a:r>
                        <a:rPr lang="ja-JP" sz="1800" kern="100" dirty="0">
                          <a:solidFill>
                            <a:srgbClr val="000000"/>
                          </a:solidFill>
                          <a:effectLst/>
                          <a:latin typeface="+mn-ea"/>
                          <a:ea typeface="+mn-ea"/>
                          <a:cs typeface="Times New Roman" panose="02020603050405020304" pitchFamily="18" charset="0"/>
                        </a:rPr>
                        <a:t>特に限定しない</a:t>
                      </a:r>
                      <a:endParaRPr lang="ja-JP" sz="1800" kern="100" dirty="0">
                        <a:effectLst/>
                        <a:latin typeface="+mn-ea"/>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298456"/>
                  </a:ext>
                </a:extLst>
              </a:tr>
            </a:tbl>
          </a:graphicData>
        </a:graphic>
      </p:graphicFrame>
      <p:sp>
        <p:nvSpPr>
          <p:cNvPr id="11" name="Rectangle 4">
            <a:extLst>
              <a:ext uri="{FF2B5EF4-FFF2-40B4-BE49-F238E27FC236}">
                <a16:creationId xmlns:a16="http://schemas.microsoft.com/office/drawing/2014/main" id="{F91353CF-FE6F-4FC1-A70E-34EAB529D2A2}"/>
              </a:ext>
            </a:extLst>
          </p:cNvPr>
          <p:cNvSpPr>
            <a:spLocks noChangeArrowheads="1"/>
          </p:cNvSpPr>
          <p:nvPr/>
        </p:nvSpPr>
        <p:spPr bwMode="auto">
          <a:xfrm>
            <a:off x="1836738" y="2660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C8716BDA-6D9D-42A3-81E4-8E65E8433C44}"/>
              </a:ext>
            </a:extLst>
          </p:cNvPr>
          <p:cNvSpPr>
            <a:spLocks noChangeArrowheads="1"/>
          </p:cNvSpPr>
          <p:nvPr/>
        </p:nvSpPr>
        <p:spPr bwMode="auto">
          <a:xfrm>
            <a:off x="180000" y="6300000"/>
            <a:ext cx="8099063" cy="2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lvl1pPr indent="127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r>
              <a:rPr lang="ja-JP" altLang="en-US" sz="1200" dirty="0">
                <a:latin typeface="+mn-ea"/>
                <a:cs typeface="Times New Roman" panose="02020603050405020304" pitchFamily="18" charset="0"/>
              </a:rPr>
              <a:t>* </a:t>
            </a:r>
            <a:r>
              <a:rPr kumimoji="0" lang="ja-JP" altLang="en-US" sz="1200" b="0" i="0" u="none" strike="noStrike" cap="none" normalizeH="0" baseline="0" dirty="0">
                <a:ln>
                  <a:noFill/>
                </a:ln>
                <a:effectLst/>
                <a:latin typeface="+mn-ea"/>
                <a:cs typeface="Times New Roman" panose="02020603050405020304" pitchFamily="18" charset="0"/>
              </a:rPr>
              <a:t>「アジャイル開発の進め方」     </a:t>
            </a:r>
            <a:r>
              <a:rPr kumimoji="0" lang="en-US" altLang="ja-JP" sz="1200" b="0" i="1" u="none" strike="noStrike" cap="none" normalizeH="0" baseline="0" dirty="0">
                <a:ln>
                  <a:noFill/>
                </a:ln>
                <a:effectLst/>
                <a:latin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https://www.ipa.go.jp/jinzai/itss/itssplus.html#section1-4</a:t>
            </a:r>
            <a:endParaRPr kumimoji="0" lang="en-US" altLang="ja-JP" sz="2800" b="0" i="1" u="none" strike="noStrike" cap="none" normalizeH="0" baseline="0" dirty="0">
              <a:ln>
                <a:noFill/>
              </a:ln>
              <a:effectLst/>
              <a:latin typeface="+mn-lt"/>
            </a:endParaRPr>
          </a:p>
        </p:txBody>
      </p:sp>
    </p:spTree>
    <p:extLst>
      <p:ext uri="{BB962C8B-B14F-4D97-AF65-F5344CB8AC3E}">
        <p14:creationId xmlns:p14="http://schemas.microsoft.com/office/powerpoint/2010/main" val="97782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a:xfrm>
            <a:off x="360000" y="180000"/>
            <a:ext cx="7920000" cy="612000"/>
          </a:xfrm>
        </p:spPr>
        <p:txBody>
          <a:bodyPr/>
          <a:lstStyle/>
          <a:p>
            <a:r>
              <a:rPr lang="ja-JP" altLang="en-US" dirty="0"/>
              <a:t>モデル契約書</a:t>
            </a:r>
            <a:r>
              <a:rPr lang="en-US" altLang="ja-JP" dirty="0"/>
              <a:t>(</a:t>
            </a:r>
            <a:r>
              <a:rPr lang="ja-JP" altLang="en-US" dirty="0"/>
              <a:t>契約書ひな型</a:t>
            </a:r>
            <a:r>
              <a:rPr lang="en-US" altLang="ja-JP" dirty="0"/>
              <a:t>)</a:t>
            </a:r>
            <a:r>
              <a:rPr lang="ja-JP" altLang="en-US" dirty="0"/>
              <a:t>の特徴</a:t>
            </a:r>
            <a:r>
              <a:rPr lang="en-US" altLang="ja-JP" sz="2800" dirty="0"/>
              <a:t>(1/2)</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8</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E9A8C944-6F2D-4F46-9068-2A1B65E5E4A8}"/>
              </a:ext>
            </a:extLst>
          </p:cNvPr>
          <p:cNvSpPr/>
          <p:nvPr/>
        </p:nvSpPr>
        <p:spPr>
          <a:xfrm>
            <a:off x="360000" y="2520000"/>
            <a:ext cx="8640000" cy="1585049"/>
          </a:xfrm>
          <a:prstGeom prst="rect">
            <a:avLst/>
          </a:prstGeom>
        </p:spPr>
        <p:txBody>
          <a:bodyPr wrap="square">
            <a:spAutoFit/>
          </a:bodyPr>
          <a:lstStyle/>
          <a:p>
            <a:pPr>
              <a:spcBef>
                <a:spcPts val="600"/>
              </a:spcBef>
            </a:pPr>
            <a:r>
              <a:rPr lang="ja-JP" altLang="en-US" sz="2000" u="sng" dirty="0"/>
              <a:t>●準委任契約を前提</a:t>
            </a:r>
          </a:p>
          <a:p>
            <a:pPr>
              <a:spcBef>
                <a:spcPts val="600"/>
              </a:spcBef>
            </a:pPr>
            <a:r>
              <a:rPr lang="ja-JP" altLang="en-US" dirty="0"/>
              <a:t>　アジャイル開発の特徴からすれば、あらかじめ内容が特定された成果物を予定したとおりに完成させることに対して対価を払う請負契約よりも、</a:t>
            </a:r>
            <a:r>
              <a:rPr lang="ja-JP" altLang="en-US" u="sng" dirty="0">
                <a:solidFill>
                  <a:srgbClr val="3333FF"/>
                </a:solidFill>
              </a:rPr>
              <a:t>業務を受託したベンダ企業が専門家としての注意義務を果たしながら業務を遂行することそれ自体に対価を支払う</a:t>
            </a:r>
            <a:r>
              <a:rPr lang="ja-JP" altLang="en-US" dirty="0"/>
              <a:t>準委任契約の方が馴染み易い</a:t>
            </a:r>
          </a:p>
        </p:txBody>
      </p:sp>
      <p:sp>
        <p:nvSpPr>
          <p:cNvPr id="6" name="正方形/長方形 5">
            <a:extLst>
              <a:ext uri="{FF2B5EF4-FFF2-40B4-BE49-F238E27FC236}">
                <a16:creationId xmlns:a16="http://schemas.microsoft.com/office/drawing/2014/main" id="{4D4851F6-5594-4422-9D56-56104EAA3D6C}"/>
              </a:ext>
            </a:extLst>
          </p:cNvPr>
          <p:cNvSpPr/>
          <p:nvPr/>
        </p:nvSpPr>
        <p:spPr>
          <a:xfrm>
            <a:off x="360000" y="4284000"/>
            <a:ext cx="8640000" cy="954107"/>
          </a:xfrm>
          <a:prstGeom prst="rect">
            <a:avLst/>
          </a:prstGeom>
        </p:spPr>
        <p:txBody>
          <a:bodyPr wrap="square">
            <a:spAutoFit/>
          </a:bodyPr>
          <a:lstStyle/>
          <a:p>
            <a:r>
              <a:rPr lang="ja-JP" altLang="en-US" sz="2000" u="sng" dirty="0"/>
              <a:t>●スクラムを前提</a:t>
            </a:r>
          </a:p>
          <a:p>
            <a:r>
              <a:rPr lang="ja-JP" altLang="en-US" dirty="0"/>
              <a:t>　スクラムチームの構成員（プロダクトオーナー、スクラムマスター、開発者）の役割やバックログの作成、変更等といったアジャイル開発特有の内容の規定</a:t>
            </a:r>
          </a:p>
        </p:txBody>
      </p:sp>
      <p:sp>
        <p:nvSpPr>
          <p:cNvPr id="7" name="正方形/長方形 6">
            <a:extLst>
              <a:ext uri="{FF2B5EF4-FFF2-40B4-BE49-F238E27FC236}">
                <a16:creationId xmlns:a16="http://schemas.microsoft.com/office/drawing/2014/main" id="{B51B0B20-E439-4539-8F65-418276EACC1D}"/>
              </a:ext>
            </a:extLst>
          </p:cNvPr>
          <p:cNvSpPr/>
          <p:nvPr/>
        </p:nvSpPr>
        <p:spPr>
          <a:xfrm>
            <a:off x="359999" y="5400000"/>
            <a:ext cx="8640000" cy="954107"/>
          </a:xfrm>
          <a:prstGeom prst="rect">
            <a:avLst/>
          </a:prstGeom>
        </p:spPr>
        <p:txBody>
          <a:bodyPr wrap="square">
            <a:spAutoFit/>
          </a:bodyPr>
          <a:lstStyle/>
          <a:p>
            <a:r>
              <a:rPr lang="ja-JP" altLang="en-US" sz="2000" u="sng" dirty="0"/>
              <a:t>●両当事者が認識合わせを行うための開発の進め方は「別資料」で</a:t>
            </a:r>
          </a:p>
          <a:p>
            <a:r>
              <a:rPr lang="ja-JP" altLang="en-US" dirty="0"/>
              <a:t>　アジャイル開発方式の詳細は、契約書本文ではなく、別資料に記載し参照</a:t>
            </a:r>
          </a:p>
          <a:p>
            <a:r>
              <a:rPr lang="ja-JP" altLang="en-US" dirty="0"/>
              <a:t>　サンプルとして「アジャイル開発の進め方の指針」を用意</a:t>
            </a:r>
          </a:p>
        </p:txBody>
      </p:sp>
      <p:sp>
        <p:nvSpPr>
          <p:cNvPr id="9" name="正方形/長方形 8">
            <a:extLst>
              <a:ext uri="{FF2B5EF4-FFF2-40B4-BE49-F238E27FC236}">
                <a16:creationId xmlns:a16="http://schemas.microsoft.com/office/drawing/2014/main" id="{C13508AA-5569-4A1A-B6AE-DA535B128250}"/>
              </a:ext>
            </a:extLst>
          </p:cNvPr>
          <p:cNvSpPr/>
          <p:nvPr/>
        </p:nvSpPr>
        <p:spPr>
          <a:xfrm>
            <a:off x="360000" y="1080000"/>
            <a:ext cx="7920000" cy="1277273"/>
          </a:xfrm>
          <a:prstGeom prst="rect">
            <a:avLst/>
          </a:prstGeom>
        </p:spPr>
        <p:txBody>
          <a:bodyPr wrap="square">
            <a:spAutoFit/>
          </a:bodyPr>
          <a:lstStyle/>
          <a:p>
            <a:pPr marL="342900" indent="-342900">
              <a:spcBef>
                <a:spcPts val="600"/>
              </a:spcBef>
              <a:buFont typeface="Wingdings" panose="05000000000000000000" pitchFamily="2" charset="2"/>
              <a:buChar char="n"/>
            </a:pPr>
            <a:r>
              <a:rPr lang="ja-JP" altLang="en-US" sz="2400" dirty="0">
                <a:solidFill>
                  <a:srgbClr val="FF0000"/>
                </a:solidFill>
              </a:rPr>
              <a:t>アジャイル開発特有の概念やプロセスを契約に反映</a:t>
            </a:r>
          </a:p>
          <a:p>
            <a:pPr marL="342900" indent="-342900">
              <a:spcBef>
                <a:spcPts val="600"/>
              </a:spcBef>
              <a:buFont typeface="Wingdings" panose="05000000000000000000" pitchFamily="2" charset="2"/>
              <a:buChar char="n"/>
            </a:pPr>
            <a:r>
              <a:rPr lang="ja-JP" altLang="en-US" sz="2400" dirty="0">
                <a:solidFill>
                  <a:srgbClr val="FF0000"/>
                </a:solidFill>
              </a:rPr>
              <a:t>契約で規定することによりアジャイル開発の柔軟さや自律性が損なわれないよう配慮</a:t>
            </a:r>
          </a:p>
        </p:txBody>
      </p:sp>
    </p:spTree>
    <p:extLst>
      <p:ext uri="{BB962C8B-B14F-4D97-AF65-F5344CB8AC3E}">
        <p14:creationId xmlns:p14="http://schemas.microsoft.com/office/powerpoint/2010/main" val="1785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33AB4-D46B-481A-A47D-03B531229AC9}"/>
              </a:ext>
            </a:extLst>
          </p:cNvPr>
          <p:cNvSpPr>
            <a:spLocks noGrp="1"/>
          </p:cNvSpPr>
          <p:nvPr>
            <p:ph type="title"/>
          </p:nvPr>
        </p:nvSpPr>
        <p:spPr>
          <a:xfrm>
            <a:off x="360000" y="180000"/>
            <a:ext cx="7920000" cy="612000"/>
          </a:xfrm>
        </p:spPr>
        <p:txBody>
          <a:bodyPr/>
          <a:lstStyle/>
          <a:p>
            <a:r>
              <a:rPr lang="ja-JP" altLang="en-US" dirty="0"/>
              <a:t>モデル契約書</a:t>
            </a:r>
            <a:r>
              <a:rPr lang="en-US" altLang="ja-JP" dirty="0"/>
              <a:t>(</a:t>
            </a:r>
            <a:r>
              <a:rPr lang="ja-JP" altLang="en-US" dirty="0"/>
              <a:t>契約書ひな型</a:t>
            </a:r>
            <a:r>
              <a:rPr lang="en-US" altLang="ja-JP" dirty="0"/>
              <a:t>)</a:t>
            </a:r>
            <a:r>
              <a:rPr lang="ja-JP" altLang="en-US" dirty="0"/>
              <a:t>の特徴</a:t>
            </a:r>
            <a:r>
              <a:rPr lang="en-US" altLang="ja-JP" sz="2800" dirty="0"/>
              <a:t>(2/2)</a:t>
            </a:r>
            <a:endParaRPr kumimoji="1" lang="ja-JP" altLang="en-US" dirty="0"/>
          </a:p>
        </p:txBody>
      </p:sp>
      <p:sp>
        <p:nvSpPr>
          <p:cNvPr id="3" name="スライド番号プレースホルダー 2">
            <a:extLst>
              <a:ext uri="{FF2B5EF4-FFF2-40B4-BE49-F238E27FC236}">
                <a16:creationId xmlns:a16="http://schemas.microsoft.com/office/drawing/2014/main" id="{1B2B1F4F-3516-410C-B373-662B9CB321A4}"/>
              </a:ext>
            </a:extLst>
          </p:cNvPr>
          <p:cNvSpPr>
            <a:spLocks noGrp="1"/>
          </p:cNvSpPr>
          <p:nvPr>
            <p:ph type="sldNum" sz="quarter" idx="12"/>
          </p:nvPr>
        </p:nvSpPr>
        <p:spPr/>
        <p:txBody>
          <a:bodyPr/>
          <a:lstStyle/>
          <a:p>
            <a:fld id="{ADEB7F7A-3BE6-4FB0-8192-DE0313903FF1}" type="slidenum">
              <a:rPr kumimoji="1" lang="ja-JP" altLang="en-US" smtClean="0"/>
              <a:pPr/>
              <a:t>9</a:t>
            </a:fld>
            <a:endParaRPr kumimoji="1" lang="ja-JP" altLang="en-US" dirty="0"/>
          </a:p>
        </p:txBody>
      </p:sp>
      <p:sp>
        <p:nvSpPr>
          <p:cNvPr id="4" name="日付プレースホルダー 3">
            <a:extLst>
              <a:ext uri="{FF2B5EF4-FFF2-40B4-BE49-F238E27FC236}">
                <a16:creationId xmlns:a16="http://schemas.microsoft.com/office/drawing/2014/main" id="{BC550813-3449-4790-997E-35D7F57BAC2C}"/>
              </a:ext>
            </a:extLst>
          </p:cNvPr>
          <p:cNvSpPr>
            <a:spLocks noGrp="1"/>
          </p:cNvSpPr>
          <p:nvPr>
            <p:ph type="dt" sz="half" idx="13"/>
          </p:nvPr>
        </p:nvSpPr>
        <p:spPr/>
        <p:txBody>
          <a:bodyPr/>
          <a:lstStyle/>
          <a:p>
            <a:r>
              <a:rPr kumimoji="1" lang="en-US" altLang="ja-JP">
                <a:latin typeface="+mn-ea"/>
              </a:rPr>
              <a:t>©2020-2021 IPA, Japan</a:t>
            </a:r>
            <a:endParaRPr kumimoji="1" lang="ja-JP" altLang="en-US" dirty="0">
              <a:latin typeface="+mn-ea"/>
            </a:endParaRPr>
          </a:p>
        </p:txBody>
      </p:sp>
      <p:sp>
        <p:nvSpPr>
          <p:cNvPr id="5" name="正方形/長方形 4">
            <a:extLst>
              <a:ext uri="{FF2B5EF4-FFF2-40B4-BE49-F238E27FC236}">
                <a16:creationId xmlns:a16="http://schemas.microsoft.com/office/drawing/2014/main" id="{161C029A-3AEF-405E-B692-867BC824F52C}"/>
              </a:ext>
            </a:extLst>
          </p:cNvPr>
          <p:cNvSpPr/>
          <p:nvPr/>
        </p:nvSpPr>
        <p:spPr>
          <a:xfrm>
            <a:off x="360000" y="2808000"/>
            <a:ext cx="8640000" cy="1785104"/>
          </a:xfrm>
          <a:prstGeom prst="rect">
            <a:avLst/>
          </a:prstGeom>
        </p:spPr>
        <p:txBody>
          <a:bodyPr wrap="square">
            <a:spAutoFit/>
          </a:bodyPr>
          <a:lstStyle/>
          <a:p>
            <a:r>
              <a:rPr lang="ja-JP" altLang="en-US" sz="2000" u="sng" dirty="0"/>
              <a:t>●問題解消協議へのエスカレーション</a:t>
            </a:r>
          </a:p>
          <a:p>
            <a:r>
              <a:rPr lang="ja-JP" altLang="en-US" dirty="0"/>
              <a:t>　相手方の業務従事者（プロダクトオーナー、スクラムマスター、開発者）がその役割を十分に果たさない場合や、スクラムチームの体制に不足がある場合など、</a:t>
            </a:r>
            <a:r>
              <a:rPr lang="ja-JP" altLang="en-US" u="sng" dirty="0">
                <a:solidFill>
                  <a:srgbClr val="3333FF"/>
                </a:solidFill>
              </a:rPr>
              <a:t>プロジェクトの遂行が困難となる問題が生じ、スクラムチーム内での解消が困難</a:t>
            </a:r>
            <a:r>
              <a:rPr lang="ja-JP" altLang="en-US" dirty="0"/>
              <a:t>な場合には、相手方に対してスクラムチーム以外の責任者も含めた問題解消のための協議を求める</a:t>
            </a:r>
          </a:p>
        </p:txBody>
      </p:sp>
      <p:sp>
        <p:nvSpPr>
          <p:cNvPr id="6" name="正方形/長方形 5">
            <a:extLst>
              <a:ext uri="{FF2B5EF4-FFF2-40B4-BE49-F238E27FC236}">
                <a16:creationId xmlns:a16="http://schemas.microsoft.com/office/drawing/2014/main" id="{93AF35D1-B097-4CDB-8F3C-9F2478122E3C}"/>
              </a:ext>
            </a:extLst>
          </p:cNvPr>
          <p:cNvSpPr/>
          <p:nvPr/>
        </p:nvSpPr>
        <p:spPr>
          <a:xfrm>
            <a:off x="359999" y="1080000"/>
            <a:ext cx="8640000" cy="1508105"/>
          </a:xfrm>
          <a:prstGeom prst="rect">
            <a:avLst/>
          </a:prstGeom>
        </p:spPr>
        <p:txBody>
          <a:bodyPr wrap="square">
            <a:spAutoFit/>
          </a:bodyPr>
          <a:lstStyle/>
          <a:p>
            <a:r>
              <a:rPr lang="ja-JP" altLang="en-US" sz="2000" u="sng" dirty="0"/>
              <a:t>●２段階の変更手続き</a:t>
            </a:r>
          </a:p>
          <a:p>
            <a:pPr marL="360000" indent="-360000"/>
            <a:r>
              <a:rPr lang="en-US" altLang="ja-JP" dirty="0"/>
              <a:t>-</a:t>
            </a:r>
            <a:r>
              <a:rPr lang="ja-JP" altLang="en-US" dirty="0"/>
              <a:t> 開発対象の大枠を変えない程度の変更：バックログの追加・変更という</a:t>
            </a:r>
            <a:r>
              <a:rPr lang="ja-JP" altLang="en-US" u="sng" dirty="0">
                <a:solidFill>
                  <a:srgbClr val="3333FF"/>
                </a:solidFill>
              </a:rPr>
              <a:t>アジャイルプロセスの中</a:t>
            </a:r>
            <a:r>
              <a:rPr lang="ja-JP" altLang="en-US" dirty="0"/>
              <a:t>で実施</a:t>
            </a:r>
          </a:p>
          <a:p>
            <a:pPr marL="360000" indent="-360000"/>
            <a:r>
              <a:rPr lang="en-US" altLang="ja-JP" dirty="0"/>
              <a:t>-</a:t>
            </a:r>
            <a:r>
              <a:rPr lang="ja-JP" altLang="en-US" dirty="0"/>
              <a:t> 開発対象の大枠の変更：契約内容の変更として変更管理手続きの対象となり、スクラムチーム以外の責任者も含めた</a:t>
            </a:r>
            <a:r>
              <a:rPr lang="ja-JP" altLang="en-US" u="sng" dirty="0">
                <a:solidFill>
                  <a:srgbClr val="3333FF"/>
                </a:solidFill>
              </a:rPr>
              <a:t>変更協議</a:t>
            </a:r>
            <a:r>
              <a:rPr lang="ja-JP" altLang="en-US" dirty="0"/>
              <a:t>を行い</a:t>
            </a:r>
            <a:r>
              <a:rPr lang="ja-JP" altLang="en-US" u="sng" dirty="0">
                <a:solidFill>
                  <a:srgbClr val="3333FF"/>
                </a:solidFill>
              </a:rPr>
              <a:t>書面</a:t>
            </a:r>
            <a:r>
              <a:rPr lang="ja-JP" altLang="en-US" dirty="0"/>
              <a:t>で変更合意書を締結</a:t>
            </a:r>
          </a:p>
        </p:txBody>
      </p:sp>
      <p:sp>
        <p:nvSpPr>
          <p:cNvPr id="7" name="正方形/長方形 6">
            <a:extLst>
              <a:ext uri="{FF2B5EF4-FFF2-40B4-BE49-F238E27FC236}">
                <a16:creationId xmlns:a16="http://schemas.microsoft.com/office/drawing/2014/main" id="{D7BAB938-74E7-404A-8CEA-79AEF67B1D12}"/>
              </a:ext>
            </a:extLst>
          </p:cNvPr>
          <p:cNvSpPr/>
          <p:nvPr/>
        </p:nvSpPr>
        <p:spPr>
          <a:xfrm>
            <a:off x="359999" y="4860000"/>
            <a:ext cx="8640000" cy="1508105"/>
          </a:xfrm>
          <a:prstGeom prst="rect">
            <a:avLst/>
          </a:prstGeom>
        </p:spPr>
        <p:txBody>
          <a:bodyPr wrap="square">
            <a:spAutoFit/>
          </a:bodyPr>
          <a:lstStyle/>
          <a:p>
            <a:r>
              <a:rPr lang="ja-JP" altLang="en-US" sz="2000" u="sng" dirty="0">
                <a:latin typeface="+mn-ea"/>
              </a:rPr>
              <a:t>●個別具体的内容は「別紙」で</a:t>
            </a:r>
            <a:endParaRPr lang="en-US" altLang="ja-JP" sz="2000" u="sng" dirty="0">
              <a:latin typeface="+mn-ea"/>
            </a:endParaRPr>
          </a:p>
          <a:p>
            <a:pPr marL="180000" indent="-180000"/>
            <a:r>
              <a:rPr lang="en-US" altLang="ja-JP" dirty="0">
                <a:latin typeface="+mn-ea"/>
              </a:rPr>
              <a:t>-</a:t>
            </a:r>
            <a:r>
              <a:rPr lang="ja-JP" altLang="en-US" dirty="0">
                <a:latin typeface="+mn-ea"/>
              </a:rPr>
              <a:t> 本契約の当事者となるユーザ企業及びベンダ企業の</a:t>
            </a:r>
            <a:r>
              <a:rPr lang="ja-JP" altLang="en-US" u="sng" dirty="0">
                <a:solidFill>
                  <a:srgbClr val="3333FF"/>
                </a:solidFill>
                <a:latin typeface="+mn-ea"/>
              </a:rPr>
              <a:t>権利義務</a:t>
            </a:r>
            <a:r>
              <a:rPr lang="ja-JP" altLang="en-US" dirty="0">
                <a:latin typeface="+mn-ea"/>
              </a:rPr>
              <a:t>に関する規定は、</a:t>
            </a:r>
            <a:r>
              <a:rPr lang="ja-JP" altLang="en-US" u="sng" dirty="0">
                <a:solidFill>
                  <a:srgbClr val="3333FF"/>
                </a:solidFill>
                <a:latin typeface="+mn-ea"/>
              </a:rPr>
              <a:t>契約書本体</a:t>
            </a:r>
            <a:r>
              <a:rPr lang="ja-JP" altLang="en-US" dirty="0">
                <a:latin typeface="+mn-ea"/>
              </a:rPr>
              <a:t>に列挙</a:t>
            </a:r>
          </a:p>
          <a:p>
            <a:pPr marL="180000" indent="-180000"/>
            <a:r>
              <a:rPr lang="en-US" altLang="ja-JP" dirty="0">
                <a:latin typeface="+mn-ea"/>
              </a:rPr>
              <a:t>-</a:t>
            </a:r>
            <a:r>
              <a:rPr lang="ja-JP" altLang="en-US" dirty="0">
                <a:latin typeface="+mn-ea"/>
              </a:rPr>
              <a:t> （一部のオプション条項を除き）個別具体的な</a:t>
            </a:r>
            <a:r>
              <a:rPr lang="ja-JP" altLang="en-US" u="sng" dirty="0">
                <a:solidFill>
                  <a:srgbClr val="3333FF"/>
                </a:solidFill>
                <a:latin typeface="+mn-ea"/>
              </a:rPr>
              <a:t>案件の内容に合わせて取り決める</a:t>
            </a:r>
            <a:r>
              <a:rPr lang="ja-JP" altLang="en-US" dirty="0">
                <a:latin typeface="+mn-ea"/>
              </a:rPr>
              <a:t>必要がある部分は、</a:t>
            </a:r>
            <a:r>
              <a:rPr lang="ja-JP" altLang="en-US" u="sng" dirty="0">
                <a:solidFill>
                  <a:srgbClr val="3333FF"/>
                </a:solidFill>
                <a:latin typeface="+mn-ea"/>
              </a:rPr>
              <a:t>別紙</a:t>
            </a:r>
            <a:r>
              <a:rPr lang="ja-JP" altLang="en-US" dirty="0">
                <a:latin typeface="+mn-ea"/>
              </a:rPr>
              <a:t>に記載</a:t>
            </a:r>
          </a:p>
        </p:txBody>
      </p:sp>
    </p:spTree>
    <p:extLst>
      <p:ext uri="{BB962C8B-B14F-4D97-AF65-F5344CB8AC3E}">
        <p14:creationId xmlns:p14="http://schemas.microsoft.com/office/powerpoint/2010/main" val="1970251180"/>
      </p:ext>
    </p:extLst>
  </p:cSld>
  <p:clrMapOvr>
    <a:masterClrMapping/>
  </p:clrMapOvr>
</p:sld>
</file>

<file path=ppt/theme/theme1.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6205</Words>
  <Application>Microsoft Office PowerPoint</Application>
  <PresentationFormat>画面に合わせる (4:3)</PresentationFormat>
  <Paragraphs>632</Paragraphs>
  <Slides>35</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35</vt:i4>
      </vt:variant>
    </vt:vector>
  </HeadingPairs>
  <TitlesOfParts>
    <vt:vector size="46" baseType="lpstr">
      <vt:lpstr>HGPｺﾞｼｯｸE</vt:lpstr>
      <vt:lpstr>HGP創英角ﾎﾟｯﾌﾟ体</vt:lpstr>
      <vt:lpstr>Meiryo UI</vt:lpstr>
      <vt:lpstr>ＭＳ ゴシック</vt:lpstr>
      <vt:lpstr>メイリオ</vt:lpstr>
      <vt:lpstr>游ゴシック</vt:lpstr>
      <vt:lpstr>Arial</vt:lpstr>
      <vt:lpstr>Century Gothic</vt:lpstr>
      <vt:lpstr>Times New Roman</vt:lpstr>
      <vt:lpstr>Wingdings</vt:lpstr>
      <vt:lpstr>3_Office テーマ</vt:lpstr>
      <vt:lpstr>アジャイル開発向けモデル取引・契約書  ～受発注者が協調したアジャイル開発でDX推進～</vt:lpstr>
      <vt:lpstr>背景：DX推進とアジャイル開発と契約</vt:lpstr>
      <vt:lpstr>アジャイル開発の理解促進のために</vt:lpstr>
      <vt:lpstr>理解を促進するための仕組み（構成）</vt:lpstr>
      <vt:lpstr>契約前チェックリスト</vt:lpstr>
      <vt:lpstr>モデル契約（契約書のひな型）の概要</vt:lpstr>
      <vt:lpstr>想定する開発のプロフィール</vt:lpstr>
      <vt:lpstr>モデル契約書(契約書ひな型)の特徴(1/2)</vt:lpstr>
      <vt:lpstr>モデル契約書(契約書ひな型)の特徴(2/2)</vt:lpstr>
      <vt:lpstr>契約書のひな型（本文）</vt:lpstr>
      <vt:lpstr>契約書のひな型（別紙）</vt:lpstr>
      <vt:lpstr>第1条（目的）</vt:lpstr>
      <vt:lpstr>第2条（アジャイル開発方式）</vt:lpstr>
      <vt:lpstr>第3条（体制）</vt:lpstr>
      <vt:lpstr>第4条（発注者の義務）</vt:lpstr>
      <vt:lpstr>第5条（受注者の義務）</vt:lpstr>
      <vt:lpstr>第6条（変更管理）</vt:lpstr>
      <vt:lpstr>第7条（問題解消協議）</vt:lpstr>
      <vt:lpstr>第8条（契約期間及び更新）</vt:lpstr>
      <vt:lpstr>第9条（文書作成）</vt:lpstr>
      <vt:lpstr>まとめ</vt:lpstr>
      <vt:lpstr>ご清聴，ありがとう ございました</vt:lpstr>
      <vt:lpstr>付　録</vt:lpstr>
      <vt:lpstr>モデル契約の変遷</vt:lpstr>
      <vt:lpstr>ＤＸとアジャイル開発</vt:lpstr>
      <vt:lpstr>アジャイル開発と契約</vt:lpstr>
      <vt:lpstr>モデル契約の構成と利用イメージ</vt:lpstr>
      <vt:lpstr>契約の前にアジャイルへの理解を深める</vt:lpstr>
      <vt:lpstr>契約時の事前確認（チェックリスト）</vt:lpstr>
      <vt:lpstr>アジャイル開発進め方の指針</vt:lpstr>
      <vt:lpstr>モデル契約で 想定する開発のプロフィール</vt:lpstr>
      <vt:lpstr>モデル契約で 想定する開発の対象範囲</vt:lpstr>
      <vt:lpstr>モデル契約で 想定する開発体制</vt:lpstr>
      <vt:lpstr>モデル契約で 想定するスクラムチームの体制</vt:lpstr>
      <vt:lpstr>モデル契約で 想定するスクラムの概要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2021-10-13T05:51:16Z</dcterms:created>
  <dcterms:modified xsi:type="dcterms:W3CDTF">2021-10-13T05:51:27Z</dcterms:modified>
</cp:coreProperties>
</file>