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1"/>
  </p:notesMasterIdLst>
  <p:handoutMasterIdLst>
    <p:handoutMasterId r:id="rId12"/>
  </p:handoutMasterIdLst>
  <p:sldIdLst>
    <p:sldId id="256" r:id="rId5"/>
    <p:sldId id="277" r:id="rId6"/>
    <p:sldId id="264" r:id="rId7"/>
    <p:sldId id="261" r:id="rId8"/>
    <p:sldId id="262"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54" y="8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KARSH JAIN" userId="fa59e07a99a160bb" providerId="LiveId" clId="{A898A626-6A2F-4ED8-9DC7-001CB1C8AD2A}"/>
    <pc:docChg chg="modSld">
      <pc:chgData name="NISHKARSH JAIN" userId="fa59e07a99a160bb" providerId="LiveId" clId="{A898A626-6A2F-4ED8-9DC7-001CB1C8AD2A}" dt="2023-06-20T06:11:20.851" v="4" actId="20577"/>
      <pc:docMkLst>
        <pc:docMk/>
      </pc:docMkLst>
      <pc:sldChg chg="modSp mod">
        <pc:chgData name="NISHKARSH JAIN" userId="fa59e07a99a160bb" providerId="LiveId" clId="{A898A626-6A2F-4ED8-9DC7-001CB1C8AD2A}" dt="2023-06-20T06:03:55.607" v="2" actId="113"/>
        <pc:sldMkLst>
          <pc:docMk/>
          <pc:sldMk cId="1738561688" sldId="261"/>
        </pc:sldMkLst>
        <pc:spChg chg="mod">
          <ac:chgData name="NISHKARSH JAIN" userId="fa59e07a99a160bb" providerId="LiveId" clId="{A898A626-6A2F-4ED8-9DC7-001CB1C8AD2A}" dt="2023-06-20T06:03:55.607" v="2" actId="113"/>
          <ac:spMkLst>
            <pc:docMk/>
            <pc:sldMk cId="1738561688" sldId="261"/>
            <ac:spMk id="7" creationId="{D7EB25CA-DA83-483D-AF83-0001BDF2DE2B}"/>
          </ac:spMkLst>
        </pc:spChg>
      </pc:sldChg>
      <pc:sldChg chg="modSp mod">
        <pc:chgData name="NISHKARSH JAIN" userId="fa59e07a99a160bb" providerId="LiveId" clId="{A898A626-6A2F-4ED8-9DC7-001CB1C8AD2A}" dt="2023-06-20T06:11:20.851" v="4" actId="20577"/>
        <pc:sldMkLst>
          <pc:docMk/>
          <pc:sldMk cId="2243494996" sldId="277"/>
        </pc:sldMkLst>
        <pc:spChg chg="mod">
          <ac:chgData name="NISHKARSH JAIN" userId="fa59e07a99a160bb" providerId="LiveId" clId="{A898A626-6A2F-4ED8-9DC7-001CB1C8AD2A}" dt="2023-06-20T06:11:20.851" v="4" actId="20577"/>
          <ac:spMkLst>
            <pc:docMk/>
            <pc:sldMk cId="2243494996" sldId="277"/>
            <ac:spMk id="3" creationId="{35E3EA69-4E0E-41BD-8095-A124225A264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7/18/2023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85709" y="5061858"/>
            <a:ext cx="4941771" cy="1122202"/>
          </a:xfrm>
        </p:spPr>
        <p:txBody>
          <a:bodyPr/>
          <a:lstStyle/>
          <a:p>
            <a:r>
              <a:rPr lang="en-US" b="1" dirty="0"/>
              <a:t>Smart irrigation system</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b="1" dirty="0"/>
              <a:t>Team</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464527"/>
            <a:ext cx="3351712" cy="2979012"/>
          </a:xfrm>
        </p:spPr>
        <p:txBody>
          <a:bodyPr>
            <a:normAutofit lnSpcReduction="10000"/>
          </a:bodyPr>
          <a:lstStyle/>
          <a:p>
            <a:r>
              <a:rPr lang="en-US" sz="1500" dirty="0"/>
              <a:t>We are a team of four member currently perusing our B.E at Thapar University.</a:t>
            </a:r>
          </a:p>
          <a:p>
            <a:pPr marL="285750" indent="-285750">
              <a:spcBef>
                <a:spcPts val="50"/>
              </a:spcBef>
              <a:buFontTx/>
              <a:buChar char="-"/>
            </a:pPr>
            <a:r>
              <a:rPr lang="en-US" sz="1500" b="1" dirty="0"/>
              <a:t>Nishkarsh Jain(TEAM LEADER)</a:t>
            </a:r>
          </a:p>
          <a:p>
            <a:pPr marL="285750" indent="-285750">
              <a:spcBef>
                <a:spcPts val="50"/>
              </a:spcBef>
              <a:buFontTx/>
              <a:buChar char="-"/>
            </a:pPr>
            <a:r>
              <a:rPr lang="en-US" sz="1500" b="1" dirty="0" err="1"/>
              <a:t>Apoorve</a:t>
            </a:r>
            <a:r>
              <a:rPr lang="en-US" sz="1500" b="1" dirty="0"/>
              <a:t> Gupta</a:t>
            </a:r>
          </a:p>
          <a:p>
            <a:pPr marL="285750" indent="-285750">
              <a:spcBef>
                <a:spcPts val="50"/>
              </a:spcBef>
              <a:buFontTx/>
              <a:buChar char="-"/>
            </a:pPr>
            <a:r>
              <a:rPr lang="en-US" sz="1500" b="1" dirty="0" err="1"/>
              <a:t>Harpuneet</a:t>
            </a:r>
            <a:r>
              <a:rPr lang="en-US" sz="1500" b="1" dirty="0"/>
              <a:t> Singh</a:t>
            </a:r>
          </a:p>
          <a:p>
            <a:pPr marL="285750" indent="-285750">
              <a:spcBef>
                <a:spcPts val="50"/>
              </a:spcBef>
              <a:buFontTx/>
              <a:buChar char="-"/>
            </a:pPr>
            <a:r>
              <a:rPr lang="en-US" sz="1500" b="1" dirty="0"/>
              <a:t>Shreya N. Bhojake</a:t>
            </a:r>
          </a:p>
          <a:p>
            <a:pPr>
              <a:spcBef>
                <a:spcPts val="50"/>
              </a:spcBef>
            </a:pPr>
            <a:endParaRPr lang="en-US" sz="1500" dirty="0"/>
          </a:p>
          <a:p>
            <a:pPr>
              <a:spcBef>
                <a:spcPts val="50"/>
              </a:spcBef>
            </a:pPr>
            <a:r>
              <a:rPr lang="en-US" sz="1500" dirty="0"/>
              <a:t>Working under the guidance of 	     </a:t>
            </a:r>
            <a:r>
              <a:rPr lang="en-US" sz="1500" b="1" dirty="0"/>
              <a:t>Dr. K.S. </a:t>
            </a:r>
            <a:r>
              <a:rPr lang="en-US" sz="1500" b="1" dirty="0" err="1"/>
              <a:t>Sandha</a:t>
            </a:r>
            <a:endParaRPr lang="en-US" sz="1500" b="1" dirty="0"/>
          </a:p>
          <a:p>
            <a:pPr>
              <a:spcBef>
                <a:spcPts val="50"/>
              </a:spcBef>
            </a:pPr>
            <a:r>
              <a:rPr lang="en-US" sz="1500" b="1" dirty="0"/>
              <a:t>Dr. </a:t>
            </a:r>
            <a:r>
              <a:rPr lang="en-US" sz="1500" b="1" dirty="0" err="1"/>
              <a:t>Shireesh</a:t>
            </a:r>
            <a:r>
              <a:rPr lang="en-US" sz="1500" b="1" dirty="0"/>
              <a:t> K. Rai</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pic>
        <p:nvPicPr>
          <p:cNvPr id="11" name="Picture 10">
            <a:extLst>
              <a:ext uri="{FF2B5EF4-FFF2-40B4-BE49-F238E27FC236}">
                <a16:creationId xmlns:a16="http://schemas.microsoft.com/office/drawing/2014/main" id="{98E39674-26F5-7AD5-ED27-8DF995831557}"/>
              </a:ext>
            </a:extLst>
          </p:cNvPr>
          <p:cNvPicPr>
            <a:picLocks noChangeAspect="1"/>
          </p:cNvPicPr>
          <p:nvPr/>
        </p:nvPicPr>
        <p:blipFill>
          <a:blip r:embed="rId2"/>
          <a:stretch>
            <a:fillRect/>
          </a:stretch>
        </p:blipFill>
        <p:spPr>
          <a:xfrm>
            <a:off x="838200" y="354027"/>
            <a:ext cx="6825343" cy="6149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id="{AC388916-646B-D135-BAD1-82B41A63A349}"/>
              </a:ext>
            </a:extLst>
          </p:cNvPr>
          <p:cNvSpPr txBox="1"/>
          <p:nvPr/>
        </p:nvSpPr>
        <p:spPr>
          <a:xfrm>
            <a:off x="8090263" y="5395976"/>
            <a:ext cx="3263537" cy="1107996"/>
          </a:xfrm>
          <a:prstGeom prst="rect">
            <a:avLst/>
          </a:prstGeom>
          <a:noFill/>
        </p:spPr>
        <p:txBody>
          <a:bodyPr wrap="square" rtlCol="0">
            <a:spAutoFit/>
          </a:bodyPr>
          <a:lstStyle/>
          <a:p>
            <a:r>
              <a:rPr lang="en-US" sz="1600" dirty="0"/>
              <a:t>Pic: Article about the depleting ground water levels of Punjab published by The Hindu.</a:t>
            </a:r>
          </a:p>
          <a:p>
            <a:endParaRPr lang="en-US" dirty="0"/>
          </a:p>
        </p:txBody>
      </p:sp>
      <p:sp>
        <p:nvSpPr>
          <p:cNvPr id="2" name="Text Placeholder 2">
            <a:extLst>
              <a:ext uri="{FF2B5EF4-FFF2-40B4-BE49-F238E27FC236}">
                <a16:creationId xmlns:a16="http://schemas.microsoft.com/office/drawing/2014/main" id="{54FEFF51-309C-DD48-EDF7-8A41F1C88297}"/>
              </a:ext>
            </a:extLst>
          </p:cNvPr>
          <p:cNvSpPr>
            <a:spLocks noGrp="1"/>
          </p:cNvSpPr>
          <p:nvPr>
            <p:ph type="body" idx="1"/>
          </p:nvPr>
        </p:nvSpPr>
        <p:spPr>
          <a:xfrm>
            <a:off x="8090263" y="1375955"/>
            <a:ext cx="3263537" cy="3802518"/>
          </a:xfrm>
        </p:spPr>
        <p:txBody>
          <a:bodyPr>
            <a:normAutofit lnSpcReduction="10000"/>
          </a:bodyPr>
          <a:lstStyle/>
          <a:p>
            <a:pPr algn="just"/>
            <a:r>
              <a:rPr lang="en-US" dirty="0"/>
              <a:t>Punjab is expected to run short of ground water within the next 17 years, the state has provided farmers with free electricity to pump out ground water which is resulting in </a:t>
            </a:r>
          </a:p>
          <a:p>
            <a:pPr marL="285750" indent="-285750" algn="just">
              <a:buFont typeface="Arial" panose="020B0604020202020204" pitchFamily="34" charset="0"/>
              <a:buChar char="•"/>
            </a:pPr>
            <a:r>
              <a:rPr lang="en-US" dirty="0"/>
              <a:t>declining water level </a:t>
            </a:r>
          </a:p>
          <a:p>
            <a:pPr marL="285750" indent="-285750" algn="just">
              <a:buFont typeface="Arial" panose="020B0604020202020204" pitchFamily="34" charset="0"/>
              <a:buChar char="•"/>
            </a:pPr>
            <a:r>
              <a:rPr lang="en-US" dirty="0"/>
              <a:t>Overflooding of fields</a:t>
            </a:r>
          </a:p>
          <a:p>
            <a:pPr marL="285750" indent="-285750" algn="just">
              <a:buFont typeface="Arial" panose="020B0604020202020204" pitchFamily="34" charset="0"/>
              <a:buChar char="•"/>
            </a:pPr>
            <a:r>
              <a:rPr lang="en-US" dirty="0"/>
              <a:t>High power consumption</a:t>
            </a:r>
          </a:p>
          <a:p>
            <a:pPr algn="just"/>
            <a:r>
              <a:rPr lang="en-US" dirty="0"/>
              <a:t>Our project aims to combat this issue and find a sustainable and affordable solution.</a:t>
            </a:r>
          </a:p>
          <a:p>
            <a:pPr algn="just"/>
            <a:r>
              <a:rPr lang="en-US" altLang="en-US" sz="1400">
                <a:latin typeface="Gill Sans MT" panose="020B0502020104020203" pitchFamily="34" charset="0"/>
              </a:rPr>
              <a:t>Irrigation is majorly, 72% through tube-wells (mostly electricity driven), 28% through canals</a:t>
            </a:r>
            <a:endParaRPr lang="en-US" dirty="0"/>
          </a:p>
        </p:txBody>
      </p:sp>
      <p:sp>
        <p:nvSpPr>
          <p:cNvPr id="3" name="Title 1">
            <a:extLst>
              <a:ext uri="{FF2B5EF4-FFF2-40B4-BE49-F238E27FC236}">
                <a16:creationId xmlns:a16="http://schemas.microsoft.com/office/drawing/2014/main" id="{ACFA0E78-4EF3-D345-D4E8-ABFD71CE0F1C}"/>
              </a:ext>
            </a:extLst>
          </p:cNvPr>
          <p:cNvSpPr>
            <a:spLocks noGrp="1"/>
          </p:cNvSpPr>
          <p:nvPr>
            <p:ph type="title"/>
          </p:nvPr>
        </p:nvSpPr>
        <p:spPr>
          <a:xfrm>
            <a:off x="8090263" y="672298"/>
            <a:ext cx="2378256" cy="594905"/>
          </a:xfrm>
        </p:spPr>
        <p:txBody>
          <a:bodyPr/>
          <a:lstStyle/>
          <a:p>
            <a:r>
              <a:rPr lang="en-US" dirty="0"/>
              <a:t>objective</a:t>
            </a:r>
          </a:p>
        </p:txBody>
      </p:sp>
    </p:spTree>
    <p:extLst>
      <p:ext uri="{BB962C8B-B14F-4D97-AF65-F5344CB8AC3E}">
        <p14:creationId xmlns:p14="http://schemas.microsoft.com/office/powerpoint/2010/main" val="134637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b="1"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sz="1400" dirty="0"/>
              <a:t>Depleting ground water levels</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sz="1400" dirty="0"/>
              <a:t>High power consumption</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93406"/>
            <a:ext cx="2141764" cy="514350"/>
          </a:xfrm>
        </p:spPr>
        <p:txBody>
          <a:bodyPr/>
          <a:lstStyle/>
          <a:p>
            <a:r>
              <a:rPr lang="en-US" sz="1400" dirty="0"/>
              <a:t>overflooding</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885172" cy="1010842"/>
          </a:xfrm>
        </p:spPr>
        <p:txBody>
          <a:bodyPr>
            <a:normAutofit/>
          </a:bodyPr>
          <a:lstStyle/>
          <a:p>
            <a:pPr marL="285750" indent="-285750">
              <a:buFont typeface="Arial" panose="020B0604020202020204" pitchFamily="34" charset="0"/>
              <a:buChar char="•"/>
            </a:pPr>
            <a:r>
              <a:rPr lang="en-US" dirty="0"/>
              <a:t>Punjab would be left with groundwater for </a:t>
            </a:r>
            <a:r>
              <a:rPr lang="en-US" b="1" dirty="0"/>
              <a:t>17 years</a:t>
            </a:r>
            <a:r>
              <a:rPr lang="en-US" dirty="0"/>
              <a:t>, till 2039.</a:t>
            </a:r>
          </a:p>
          <a:p>
            <a:pPr marL="285750" indent="-285750">
              <a:buFont typeface="Arial" panose="020B0604020202020204" pitchFamily="34" charset="0"/>
              <a:buChar char="•"/>
            </a:pPr>
            <a:r>
              <a:rPr lang="en-US" dirty="0"/>
              <a:t>Average groundwater depth has crossed 70 meters (</a:t>
            </a:r>
            <a:r>
              <a:rPr lang="en-US" b="1" dirty="0"/>
              <a:t>200 feet</a:t>
            </a:r>
            <a:r>
              <a:rPr lang="en-US" dirty="0"/>
              <a:t>), with central and southern parts crossing 150 meters (</a:t>
            </a:r>
            <a:r>
              <a:rPr lang="en-US" b="1" dirty="0"/>
              <a:t>450 feet</a:t>
            </a:r>
            <a:r>
              <a:rPr lang="en-US" dirty="0"/>
              <a:t>)</a:t>
            </a:r>
          </a:p>
          <a:p>
            <a:pPr marL="285750" indent="-285750">
              <a:buFont typeface="Arial" panose="020B0604020202020204" pitchFamily="34" charset="0"/>
              <a:buChar char="•"/>
            </a:pPr>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885172" cy="1010842"/>
          </a:xfrm>
        </p:spPr>
        <p:txBody>
          <a:bodyPr/>
          <a:lstStyle/>
          <a:p>
            <a:pPr marL="285750" indent="-285750">
              <a:buFont typeface="Arial" panose="020B0604020202020204" pitchFamily="34" charset="0"/>
              <a:buChar char="•"/>
            </a:pPr>
            <a:r>
              <a:rPr lang="en-US" dirty="0"/>
              <a:t>Punjab’s policy of providing free electricity to farmers, since 1997</a:t>
            </a:r>
          </a:p>
          <a:p>
            <a:pPr marL="285750" indent="-285750">
              <a:buFont typeface="Arial" panose="020B0604020202020204" pitchFamily="34" charset="0"/>
              <a:buChar char="•"/>
            </a:pPr>
            <a:r>
              <a:rPr lang="en-US" altLang="en-US" sz="1400" dirty="0">
                <a:latin typeface="Gill Sans MT" panose="020B0502020104020203" pitchFamily="34" charset="0"/>
                <a:cs typeface="Times New Roman" panose="02020603050405020304" pitchFamily="18" charset="0"/>
              </a:rPr>
              <a:t>subsidy of </a:t>
            </a:r>
            <a:r>
              <a:rPr lang="en-US" altLang="en-US" sz="1400" b="1" dirty="0">
                <a:latin typeface="Gill Sans MT" panose="020B0502020104020203" pitchFamily="34" charset="0"/>
                <a:cs typeface="Times New Roman" panose="02020603050405020304" pitchFamily="18" charset="0"/>
              </a:rPr>
              <a:t>Rs. 6060.27 crores in year 2019-2020</a:t>
            </a:r>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pPr marL="285750" indent="-285750">
              <a:buFont typeface="Arial" panose="020B0604020202020204" pitchFamily="34" charset="0"/>
              <a:buChar char="•"/>
            </a:pPr>
            <a:r>
              <a:rPr lang="en-US" dirty="0"/>
              <a:t>Poor quality and quantity yield</a:t>
            </a:r>
          </a:p>
          <a:p>
            <a:pPr marL="285750" indent="-285750">
              <a:buFont typeface="Arial" panose="020B0604020202020204" pitchFamily="34" charset="0"/>
              <a:buChar char="•"/>
            </a:pPr>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4</a:t>
            </a:fld>
            <a:endParaRPr lang="en-US" dirty="0"/>
          </a:p>
        </p:txBody>
      </p:sp>
      <p:sp>
        <p:nvSpPr>
          <p:cNvPr id="18" name="Text Placeholder 4">
            <a:extLst>
              <a:ext uri="{FF2B5EF4-FFF2-40B4-BE49-F238E27FC236}">
                <a16:creationId xmlns:a16="http://schemas.microsoft.com/office/drawing/2014/main" id="{AEDDF64D-BB5C-5DDA-7DAB-9C38004CC911}"/>
              </a:ext>
            </a:extLst>
          </p:cNvPr>
          <p:cNvSpPr txBox="1">
            <a:spLocks/>
          </p:cNvSpPr>
          <p:nvPr/>
        </p:nvSpPr>
        <p:spPr>
          <a:xfrm>
            <a:off x="1785257" y="4766236"/>
            <a:ext cx="2141764" cy="514350"/>
          </a:xfrm>
          <a:prstGeom prst="rect">
            <a:avLst/>
          </a:prstGeom>
        </p:spPr>
        <p:txBody>
          <a:bodyPr vert="horz" lIns="91440" tIns="45720" rIns="9144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600" kern="1200" cap="all" spc="1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Manual dependence</a:t>
            </a:r>
          </a:p>
        </p:txBody>
      </p:sp>
      <p:sp>
        <p:nvSpPr>
          <p:cNvPr id="20" name="Text Placeholder 8">
            <a:extLst>
              <a:ext uri="{FF2B5EF4-FFF2-40B4-BE49-F238E27FC236}">
                <a16:creationId xmlns:a16="http://schemas.microsoft.com/office/drawing/2014/main" id="{FB74DBF5-5EF7-A352-5268-A683110FE01B}"/>
              </a:ext>
            </a:extLst>
          </p:cNvPr>
          <p:cNvSpPr txBox="1">
            <a:spLocks/>
          </p:cNvSpPr>
          <p:nvPr/>
        </p:nvSpPr>
        <p:spPr>
          <a:xfrm>
            <a:off x="6190891" y="4758101"/>
            <a:ext cx="5539095" cy="1010842"/>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Water level measurement and pump water diversion is still highly labor dependent</a:t>
            </a:r>
          </a:p>
        </p:txBody>
      </p:sp>
    </p:spTree>
    <p:extLst>
      <p:ext uri="{BB962C8B-B14F-4D97-AF65-F5344CB8AC3E}">
        <p14:creationId xmlns:p14="http://schemas.microsoft.com/office/powerpoint/2010/main" val="173856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b="1" dirty="0"/>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Ground Water Levels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Notifications will be sent when pumps should be operated which an be controlled remotely</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Power Consumption</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Continuous supervision and remote access will enable to divert or turn off the pumps when not required.</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Efficient Irrigation</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Continuous supervision will prevent farms from flooding </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Automation</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Sensors will eliminate scope of human error and improve efficiency</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186</TotalTime>
  <Words>294</Words>
  <Application>Microsoft Office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Gill Sans MT</vt:lpstr>
      <vt:lpstr>Tenorite</vt:lpstr>
      <vt:lpstr>Monoline</vt:lpstr>
      <vt:lpstr>Smart irrigation system</vt:lpstr>
      <vt:lpstr>Team</vt:lpstr>
      <vt:lpstr>objective</vt:lpstr>
      <vt:lpstr>PROBLEM</vt:lpstr>
      <vt:lpstr>SOLUTION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 system</dc:title>
  <dc:creator>Shreya Bhojake</dc:creator>
  <cp:lastModifiedBy>NISHKARSH JAIN</cp:lastModifiedBy>
  <cp:revision>4</cp:revision>
  <dcterms:created xsi:type="dcterms:W3CDTF">2023-06-15T09:18:03Z</dcterms:created>
  <dcterms:modified xsi:type="dcterms:W3CDTF">2023-07-17T19:11:32Z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