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86" r:id="rId3"/>
    <p:sldId id="258" r:id="rId4"/>
    <p:sldId id="259" r:id="rId5"/>
    <p:sldId id="260" r:id="rId6"/>
    <p:sldId id="261" r:id="rId7"/>
    <p:sldId id="263" r:id="rId8"/>
    <p:sldId id="262" r:id="rId9"/>
    <p:sldId id="264" r:id="rId10"/>
    <p:sldId id="265" r:id="rId11"/>
    <p:sldId id="266" r:id="rId12"/>
    <p:sldId id="267" r:id="rId13"/>
    <p:sldId id="277" r:id="rId14"/>
    <p:sldId id="268" r:id="rId15"/>
    <p:sldId id="269" r:id="rId16"/>
    <p:sldId id="270" r:id="rId17"/>
    <p:sldId id="271" r:id="rId18"/>
    <p:sldId id="272" r:id="rId19"/>
    <p:sldId id="273" r:id="rId20"/>
    <p:sldId id="274" r:id="rId21"/>
    <p:sldId id="275" r:id="rId22"/>
    <p:sldId id="276" r:id="rId23"/>
    <p:sldId id="278" r:id="rId24"/>
    <p:sldId id="279" r:id="rId25"/>
    <p:sldId id="280" r:id="rId26"/>
    <p:sldId id="281" r:id="rId27"/>
    <p:sldId id="282" r:id="rId28"/>
    <p:sldId id="284" r:id="rId29"/>
    <p:sldId id="283" r:id="rId30"/>
    <p:sldId id="287"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67" d="100"/>
          <a:sy n="67" d="100"/>
        </p:scale>
        <p:origin x="6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621C59-5D79-4ECF-A319-57E8F1582051}"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8B89BE64-2D84-47CF-8592-C5A86A91BD10}">
      <dgm:prSet/>
      <dgm:spPr/>
      <dgm:t>
        <a:bodyPr/>
        <a:lstStyle/>
        <a:p>
          <a:r>
            <a:rPr lang="de-DE"/>
            <a:t>Overview</a:t>
          </a:r>
          <a:endParaRPr lang="en-US"/>
        </a:p>
      </dgm:t>
    </dgm:pt>
    <dgm:pt modelId="{2D9DF0B3-B96E-40EF-90DF-D905A3CA0DFC}" type="parTrans" cxnId="{E5185393-44E1-4BC0-ACE8-A6460BCAF148}">
      <dgm:prSet/>
      <dgm:spPr/>
      <dgm:t>
        <a:bodyPr/>
        <a:lstStyle/>
        <a:p>
          <a:endParaRPr lang="en-US"/>
        </a:p>
      </dgm:t>
    </dgm:pt>
    <dgm:pt modelId="{56E2835C-56BC-4FF1-ABF0-5C244F1E7A16}" type="sibTrans" cxnId="{E5185393-44E1-4BC0-ACE8-A6460BCAF148}">
      <dgm:prSet/>
      <dgm:spPr/>
      <dgm:t>
        <a:bodyPr/>
        <a:lstStyle/>
        <a:p>
          <a:endParaRPr lang="en-US"/>
        </a:p>
      </dgm:t>
    </dgm:pt>
    <dgm:pt modelId="{4D732EB5-438E-4460-B675-65005A931CD9}">
      <dgm:prSet/>
      <dgm:spPr/>
      <dgm:t>
        <a:bodyPr/>
        <a:lstStyle/>
        <a:p>
          <a:r>
            <a:rPr lang="de-DE"/>
            <a:t>Technology and Frameworks</a:t>
          </a:r>
          <a:endParaRPr lang="en-US"/>
        </a:p>
      </dgm:t>
    </dgm:pt>
    <dgm:pt modelId="{01ABD96A-4CDD-4692-82C3-0FCEA37C631E}" type="parTrans" cxnId="{A9BB6074-A386-41A2-B6B6-82215B2B7DE0}">
      <dgm:prSet/>
      <dgm:spPr/>
      <dgm:t>
        <a:bodyPr/>
        <a:lstStyle/>
        <a:p>
          <a:endParaRPr lang="en-US"/>
        </a:p>
      </dgm:t>
    </dgm:pt>
    <dgm:pt modelId="{5ABF4E9D-0ACF-42FB-BDE4-E0C8A64D6152}" type="sibTrans" cxnId="{A9BB6074-A386-41A2-B6B6-82215B2B7DE0}">
      <dgm:prSet/>
      <dgm:spPr/>
      <dgm:t>
        <a:bodyPr/>
        <a:lstStyle/>
        <a:p>
          <a:endParaRPr lang="en-US"/>
        </a:p>
      </dgm:t>
    </dgm:pt>
    <dgm:pt modelId="{E163DAF4-4294-43C2-B473-9B1103761047}">
      <dgm:prSet/>
      <dgm:spPr/>
      <dgm:t>
        <a:bodyPr/>
        <a:lstStyle/>
        <a:p>
          <a:r>
            <a:rPr lang="de-DE"/>
            <a:t>Data Analysis</a:t>
          </a:r>
          <a:endParaRPr lang="en-US"/>
        </a:p>
      </dgm:t>
    </dgm:pt>
    <dgm:pt modelId="{06F4D8E9-8C08-4BFA-898A-51110E682919}" type="parTrans" cxnId="{A311BF79-40EB-479F-84FD-6E0EA2F3507E}">
      <dgm:prSet/>
      <dgm:spPr/>
      <dgm:t>
        <a:bodyPr/>
        <a:lstStyle/>
        <a:p>
          <a:endParaRPr lang="en-US"/>
        </a:p>
      </dgm:t>
    </dgm:pt>
    <dgm:pt modelId="{BC51D712-F6E4-4E25-A76A-E2561FA13932}" type="sibTrans" cxnId="{A311BF79-40EB-479F-84FD-6E0EA2F3507E}">
      <dgm:prSet/>
      <dgm:spPr/>
      <dgm:t>
        <a:bodyPr/>
        <a:lstStyle/>
        <a:p>
          <a:endParaRPr lang="en-US"/>
        </a:p>
      </dgm:t>
    </dgm:pt>
    <dgm:pt modelId="{BA433586-849B-4212-9DF6-D383CDC5A6AB}">
      <dgm:prSet/>
      <dgm:spPr/>
      <dgm:t>
        <a:bodyPr/>
        <a:lstStyle/>
        <a:p>
          <a:r>
            <a:rPr lang="de-DE"/>
            <a:t>ETL Process</a:t>
          </a:r>
          <a:endParaRPr lang="en-US"/>
        </a:p>
      </dgm:t>
    </dgm:pt>
    <dgm:pt modelId="{8183A093-9B93-415A-B910-500534A50DC5}" type="parTrans" cxnId="{07B2922A-2DB7-4352-8220-FBD926FD3D74}">
      <dgm:prSet/>
      <dgm:spPr/>
      <dgm:t>
        <a:bodyPr/>
        <a:lstStyle/>
        <a:p>
          <a:endParaRPr lang="en-US"/>
        </a:p>
      </dgm:t>
    </dgm:pt>
    <dgm:pt modelId="{8EB3D188-2230-44F7-9531-C174FC49E6C6}" type="sibTrans" cxnId="{07B2922A-2DB7-4352-8220-FBD926FD3D74}">
      <dgm:prSet/>
      <dgm:spPr/>
      <dgm:t>
        <a:bodyPr/>
        <a:lstStyle/>
        <a:p>
          <a:endParaRPr lang="en-US"/>
        </a:p>
      </dgm:t>
    </dgm:pt>
    <dgm:pt modelId="{28F831EE-5DF9-4472-8F2A-ABD5B0C7C74A}">
      <dgm:prSet/>
      <dgm:spPr/>
      <dgm:t>
        <a:bodyPr/>
        <a:lstStyle/>
        <a:p>
          <a:r>
            <a:rPr lang="de-DE"/>
            <a:t>Key Insights</a:t>
          </a:r>
          <a:endParaRPr lang="en-US"/>
        </a:p>
      </dgm:t>
    </dgm:pt>
    <dgm:pt modelId="{77E8B87A-C1D5-4C36-9F20-D11D47DA3B1F}" type="parTrans" cxnId="{8376CA3D-1472-4A94-96D3-928653A114AB}">
      <dgm:prSet/>
      <dgm:spPr/>
      <dgm:t>
        <a:bodyPr/>
        <a:lstStyle/>
        <a:p>
          <a:endParaRPr lang="en-US"/>
        </a:p>
      </dgm:t>
    </dgm:pt>
    <dgm:pt modelId="{23D0682F-E3DD-42D8-848F-86A651B42082}" type="sibTrans" cxnId="{8376CA3D-1472-4A94-96D3-928653A114AB}">
      <dgm:prSet/>
      <dgm:spPr/>
      <dgm:t>
        <a:bodyPr/>
        <a:lstStyle/>
        <a:p>
          <a:endParaRPr lang="en-US"/>
        </a:p>
      </dgm:t>
    </dgm:pt>
    <dgm:pt modelId="{560497A4-A253-42D4-BFFF-83CB55280E3F}">
      <dgm:prSet/>
      <dgm:spPr/>
      <dgm:t>
        <a:bodyPr/>
        <a:lstStyle/>
        <a:p>
          <a:r>
            <a:rPr lang="de-DE"/>
            <a:t>Dashboards</a:t>
          </a:r>
          <a:endParaRPr lang="en-US"/>
        </a:p>
      </dgm:t>
    </dgm:pt>
    <dgm:pt modelId="{D1D60555-89BD-4A41-9DD7-A53DE9ECBAE9}" type="parTrans" cxnId="{3EA6007F-6CFA-4460-B3A3-CF929544E9CA}">
      <dgm:prSet/>
      <dgm:spPr/>
      <dgm:t>
        <a:bodyPr/>
        <a:lstStyle/>
        <a:p>
          <a:endParaRPr lang="en-US"/>
        </a:p>
      </dgm:t>
    </dgm:pt>
    <dgm:pt modelId="{9A31BF79-2370-496E-B3EA-A30FA8D66066}" type="sibTrans" cxnId="{3EA6007F-6CFA-4460-B3A3-CF929544E9CA}">
      <dgm:prSet/>
      <dgm:spPr/>
      <dgm:t>
        <a:bodyPr/>
        <a:lstStyle/>
        <a:p>
          <a:endParaRPr lang="en-US"/>
        </a:p>
      </dgm:t>
    </dgm:pt>
    <dgm:pt modelId="{6EE5FEE8-9439-4686-9BE0-638C7B144E2C}" type="pres">
      <dgm:prSet presAssocID="{F6621C59-5D79-4ECF-A319-57E8F1582051}" presName="root" presStyleCnt="0">
        <dgm:presLayoutVars>
          <dgm:dir/>
          <dgm:resizeHandles val="exact"/>
        </dgm:presLayoutVars>
      </dgm:prSet>
      <dgm:spPr/>
    </dgm:pt>
    <dgm:pt modelId="{7D95CE89-EB21-4330-BA67-4FFB359CAA92}" type="pres">
      <dgm:prSet presAssocID="{8B89BE64-2D84-47CF-8592-C5A86A91BD10}" presName="compNode" presStyleCnt="0"/>
      <dgm:spPr/>
    </dgm:pt>
    <dgm:pt modelId="{344DA4B3-E6AA-434E-95DE-02F1A83118CC}" type="pres">
      <dgm:prSet presAssocID="{8B89BE64-2D84-47CF-8592-C5A86A91BD10}" presName="bgRect" presStyleLbl="bgShp" presStyleIdx="0" presStyleCnt="6"/>
      <dgm:spPr/>
    </dgm:pt>
    <dgm:pt modelId="{549B26ED-882F-4267-8662-EE0362AA075E}" type="pres">
      <dgm:prSet presAssocID="{8B89BE64-2D84-47CF-8592-C5A86A91BD1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nufacturing"/>
        </a:ext>
      </dgm:extLst>
    </dgm:pt>
    <dgm:pt modelId="{A80B1F2F-E629-4B0A-96CE-CF134999F80A}" type="pres">
      <dgm:prSet presAssocID="{8B89BE64-2D84-47CF-8592-C5A86A91BD10}" presName="spaceRect" presStyleCnt="0"/>
      <dgm:spPr/>
    </dgm:pt>
    <dgm:pt modelId="{1CBAA439-8494-48D3-A660-51868D73BAAF}" type="pres">
      <dgm:prSet presAssocID="{8B89BE64-2D84-47CF-8592-C5A86A91BD10}" presName="parTx" presStyleLbl="revTx" presStyleIdx="0" presStyleCnt="6">
        <dgm:presLayoutVars>
          <dgm:chMax val="0"/>
          <dgm:chPref val="0"/>
        </dgm:presLayoutVars>
      </dgm:prSet>
      <dgm:spPr/>
    </dgm:pt>
    <dgm:pt modelId="{50D27E12-FC9B-4F38-8901-6979B92A6E0E}" type="pres">
      <dgm:prSet presAssocID="{56E2835C-56BC-4FF1-ABF0-5C244F1E7A16}" presName="sibTrans" presStyleCnt="0"/>
      <dgm:spPr/>
    </dgm:pt>
    <dgm:pt modelId="{0F25B2E6-A65D-40DA-A53D-DAC32B3FFBDB}" type="pres">
      <dgm:prSet presAssocID="{4D732EB5-438E-4460-B675-65005A931CD9}" presName="compNode" presStyleCnt="0"/>
      <dgm:spPr/>
    </dgm:pt>
    <dgm:pt modelId="{4BFB2C45-2A1C-4DED-BCF6-A4E212C9E8BC}" type="pres">
      <dgm:prSet presAssocID="{4D732EB5-438E-4460-B675-65005A931CD9}" presName="bgRect" presStyleLbl="bgShp" presStyleIdx="1" presStyleCnt="6"/>
      <dgm:spPr/>
    </dgm:pt>
    <dgm:pt modelId="{6806A5AF-681A-45DE-BC1C-E5336A9DE33D}" type="pres">
      <dgm:prSet presAssocID="{4D732EB5-438E-4460-B675-65005A931CD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Secure"/>
        </a:ext>
      </dgm:extLst>
    </dgm:pt>
    <dgm:pt modelId="{44A3B0E3-560E-49D4-826D-0D535CB06338}" type="pres">
      <dgm:prSet presAssocID="{4D732EB5-438E-4460-B675-65005A931CD9}" presName="spaceRect" presStyleCnt="0"/>
      <dgm:spPr/>
    </dgm:pt>
    <dgm:pt modelId="{0B9A0FD0-28F2-4B4B-80A1-E4F9869189DC}" type="pres">
      <dgm:prSet presAssocID="{4D732EB5-438E-4460-B675-65005A931CD9}" presName="parTx" presStyleLbl="revTx" presStyleIdx="1" presStyleCnt="6">
        <dgm:presLayoutVars>
          <dgm:chMax val="0"/>
          <dgm:chPref val="0"/>
        </dgm:presLayoutVars>
      </dgm:prSet>
      <dgm:spPr/>
    </dgm:pt>
    <dgm:pt modelId="{7734E419-0D52-4D1C-A733-E93A992CC55B}" type="pres">
      <dgm:prSet presAssocID="{5ABF4E9D-0ACF-42FB-BDE4-E0C8A64D6152}" presName="sibTrans" presStyleCnt="0"/>
      <dgm:spPr/>
    </dgm:pt>
    <dgm:pt modelId="{46B9A90F-0FB1-41A8-9353-C45CEFFB0E1D}" type="pres">
      <dgm:prSet presAssocID="{E163DAF4-4294-43C2-B473-9B1103761047}" presName="compNode" presStyleCnt="0"/>
      <dgm:spPr/>
    </dgm:pt>
    <dgm:pt modelId="{6E589ACF-0815-457C-A168-9E328D9CE36D}" type="pres">
      <dgm:prSet presAssocID="{E163DAF4-4294-43C2-B473-9B1103761047}" presName="bgRect" presStyleLbl="bgShp" presStyleIdx="2" presStyleCnt="6"/>
      <dgm:spPr/>
    </dgm:pt>
    <dgm:pt modelId="{14854A8E-8744-4D89-BCB0-27226F9CA0EC}" type="pres">
      <dgm:prSet presAssocID="{E163DAF4-4294-43C2-B473-9B110376104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agnostic"/>
        </a:ext>
      </dgm:extLst>
    </dgm:pt>
    <dgm:pt modelId="{4E3ECBC3-C56B-4ECE-8715-6D87B75B7B12}" type="pres">
      <dgm:prSet presAssocID="{E163DAF4-4294-43C2-B473-9B1103761047}" presName="spaceRect" presStyleCnt="0"/>
      <dgm:spPr/>
    </dgm:pt>
    <dgm:pt modelId="{71820930-BC08-4D46-AC07-C770E0AAB5D7}" type="pres">
      <dgm:prSet presAssocID="{E163DAF4-4294-43C2-B473-9B1103761047}" presName="parTx" presStyleLbl="revTx" presStyleIdx="2" presStyleCnt="6">
        <dgm:presLayoutVars>
          <dgm:chMax val="0"/>
          <dgm:chPref val="0"/>
        </dgm:presLayoutVars>
      </dgm:prSet>
      <dgm:spPr/>
    </dgm:pt>
    <dgm:pt modelId="{99AEBBCE-6809-4E51-A271-E203C5D63FB5}" type="pres">
      <dgm:prSet presAssocID="{BC51D712-F6E4-4E25-A76A-E2561FA13932}" presName="sibTrans" presStyleCnt="0"/>
      <dgm:spPr/>
    </dgm:pt>
    <dgm:pt modelId="{4A455767-51EE-4E72-82B0-224C282E43AE}" type="pres">
      <dgm:prSet presAssocID="{BA433586-849B-4212-9DF6-D383CDC5A6AB}" presName="compNode" presStyleCnt="0"/>
      <dgm:spPr/>
    </dgm:pt>
    <dgm:pt modelId="{C7A5F628-91AF-43A9-9D17-60D62086A7F7}" type="pres">
      <dgm:prSet presAssocID="{BA433586-849B-4212-9DF6-D383CDC5A6AB}" presName="bgRect" presStyleLbl="bgShp" presStyleIdx="3" presStyleCnt="6"/>
      <dgm:spPr/>
    </dgm:pt>
    <dgm:pt modelId="{ECE84CBA-5742-4FE0-A61F-4F7602C67285}" type="pres">
      <dgm:prSet presAssocID="{BA433586-849B-4212-9DF6-D383CDC5A6A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ync"/>
        </a:ext>
      </dgm:extLst>
    </dgm:pt>
    <dgm:pt modelId="{FC51F22B-5EDC-461E-90B1-F41222537B7F}" type="pres">
      <dgm:prSet presAssocID="{BA433586-849B-4212-9DF6-D383CDC5A6AB}" presName="spaceRect" presStyleCnt="0"/>
      <dgm:spPr/>
    </dgm:pt>
    <dgm:pt modelId="{E2E9B621-8DF4-47C3-8F97-5C79613CD5A8}" type="pres">
      <dgm:prSet presAssocID="{BA433586-849B-4212-9DF6-D383CDC5A6AB}" presName="parTx" presStyleLbl="revTx" presStyleIdx="3" presStyleCnt="6">
        <dgm:presLayoutVars>
          <dgm:chMax val="0"/>
          <dgm:chPref val="0"/>
        </dgm:presLayoutVars>
      </dgm:prSet>
      <dgm:spPr/>
    </dgm:pt>
    <dgm:pt modelId="{11184DAD-7929-4BF0-9921-9F142B29E45E}" type="pres">
      <dgm:prSet presAssocID="{8EB3D188-2230-44F7-9531-C174FC49E6C6}" presName="sibTrans" presStyleCnt="0"/>
      <dgm:spPr/>
    </dgm:pt>
    <dgm:pt modelId="{3CA94BE8-4F83-4A32-AE64-961365F997BC}" type="pres">
      <dgm:prSet presAssocID="{28F831EE-5DF9-4472-8F2A-ABD5B0C7C74A}" presName="compNode" presStyleCnt="0"/>
      <dgm:spPr/>
    </dgm:pt>
    <dgm:pt modelId="{7020C5C4-FFF6-435F-A037-F779A263E153}" type="pres">
      <dgm:prSet presAssocID="{28F831EE-5DF9-4472-8F2A-ABD5B0C7C74A}" presName="bgRect" presStyleLbl="bgShp" presStyleIdx="4" presStyleCnt="6"/>
      <dgm:spPr/>
    </dgm:pt>
    <dgm:pt modelId="{DC77E6ED-EB73-4850-8736-0F1C577709FD}" type="pres">
      <dgm:prSet presAssocID="{28F831EE-5DF9-4472-8F2A-ABD5B0C7C74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Verified Brand"/>
        </a:ext>
      </dgm:extLst>
    </dgm:pt>
    <dgm:pt modelId="{E033C6A4-7939-43D6-9A8D-142C822F0F85}" type="pres">
      <dgm:prSet presAssocID="{28F831EE-5DF9-4472-8F2A-ABD5B0C7C74A}" presName="spaceRect" presStyleCnt="0"/>
      <dgm:spPr/>
    </dgm:pt>
    <dgm:pt modelId="{1E92E903-6693-4890-90B4-9E483616F769}" type="pres">
      <dgm:prSet presAssocID="{28F831EE-5DF9-4472-8F2A-ABD5B0C7C74A}" presName="parTx" presStyleLbl="revTx" presStyleIdx="4" presStyleCnt="6">
        <dgm:presLayoutVars>
          <dgm:chMax val="0"/>
          <dgm:chPref val="0"/>
        </dgm:presLayoutVars>
      </dgm:prSet>
      <dgm:spPr/>
    </dgm:pt>
    <dgm:pt modelId="{F65E49B0-B09E-43B0-983E-683A38C5C99F}" type="pres">
      <dgm:prSet presAssocID="{23D0682F-E3DD-42D8-848F-86A651B42082}" presName="sibTrans" presStyleCnt="0"/>
      <dgm:spPr/>
    </dgm:pt>
    <dgm:pt modelId="{3CF64800-7631-4E83-80C2-230104E25887}" type="pres">
      <dgm:prSet presAssocID="{560497A4-A253-42D4-BFFF-83CB55280E3F}" presName="compNode" presStyleCnt="0"/>
      <dgm:spPr/>
    </dgm:pt>
    <dgm:pt modelId="{B238C70F-89FA-4AFF-A72F-CE56D3601E7C}" type="pres">
      <dgm:prSet presAssocID="{560497A4-A253-42D4-BFFF-83CB55280E3F}" presName="bgRect" presStyleLbl="bgShp" presStyleIdx="5" presStyleCnt="6"/>
      <dgm:spPr/>
    </dgm:pt>
    <dgm:pt modelId="{8A46633C-AF61-4A6A-8E0E-52DDFB7F35F3}" type="pres">
      <dgm:prSet presAssocID="{560497A4-A253-42D4-BFFF-83CB55280E3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hishing"/>
        </a:ext>
      </dgm:extLst>
    </dgm:pt>
    <dgm:pt modelId="{08780447-3F21-41E8-90DE-3162D24E877E}" type="pres">
      <dgm:prSet presAssocID="{560497A4-A253-42D4-BFFF-83CB55280E3F}" presName="spaceRect" presStyleCnt="0"/>
      <dgm:spPr/>
    </dgm:pt>
    <dgm:pt modelId="{9D56AAE0-E67B-4E5C-93F6-F33F855F44CD}" type="pres">
      <dgm:prSet presAssocID="{560497A4-A253-42D4-BFFF-83CB55280E3F}" presName="parTx" presStyleLbl="revTx" presStyleIdx="5" presStyleCnt="6">
        <dgm:presLayoutVars>
          <dgm:chMax val="0"/>
          <dgm:chPref val="0"/>
        </dgm:presLayoutVars>
      </dgm:prSet>
      <dgm:spPr/>
    </dgm:pt>
  </dgm:ptLst>
  <dgm:cxnLst>
    <dgm:cxn modelId="{7433B91B-C8DA-446A-8476-E17632317C63}" type="presOf" srcId="{F6621C59-5D79-4ECF-A319-57E8F1582051}" destId="{6EE5FEE8-9439-4686-9BE0-638C7B144E2C}" srcOrd="0" destOrd="0" presId="urn:microsoft.com/office/officeart/2018/2/layout/IconVerticalSolidList"/>
    <dgm:cxn modelId="{07B2922A-2DB7-4352-8220-FBD926FD3D74}" srcId="{F6621C59-5D79-4ECF-A319-57E8F1582051}" destId="{BA433586-849B-4212-9DF6-D383CDC5A6AB}" srcOrd="3" destOrd="0" parTransId="{8183A093-9B93-415A-B910-500534A50DC5}" sibTransId="{8EB3D188-2230-44F7-9531-C174FC49E6C6}"/>
    <dgm:cxn modelId="{8376CA3D-1472-4A94-96D3-928653A114AB}" srcId="{F6621C59-5D79-4ECF-A319-57E8F1582051}" destId="{28F831EE-5DF9-4472-8F2A-ABD5B0C7C74A}" srcOrd="4" destOrd="0" parTransId="{77E8B87A-C1D5-4C36-9F20-D11D47DA3B1F}" sibTransId="{23D0682F-E3DD-42D8-848F-86A651B42082}"/>
    <dgm:cxn modelId="{F6A71464-9DF5-4346-A760-C48E22AB3EC9}" type="presOf" srcId="{28F831EE-5DF9-4472-8F2A-ABD5B0C7C74A}" destId="{1E92E903-6693-4890-90B4-9E483616F769}" srcOrd="0" destOrd="0" presId="urn:microsoft.com/office/officeart/2018/2/layout/IconVerticalSolidList"/>
    <dgm:cxn modelId="{B88E214C-6CA2-44CC-B2CC-EBE04E08EFC2}" type="presOf" srcId="{BA433586-849B-4212-9DF6-D383CDC5A6AB}" destId="{E2E9B621-8DF4-47C3-8F97-5C79613CD5A8}" srcOrd="0" destOrd="0" presId="urn:microsoft.com/office/officeart/2018/2/layout/IconVerticalSolidList"/>
    <dgm:cxn modelId="{8FA8C76E-99CE-47E9-A063-CED7DE5CFE1A}" type="presOf" srcId="{560497A4-A253-42D4-BFFF-83CB55280E3F}" destId="{9D56AAE0-E67B-4E5C-93F6-F33F855F44CD}" srcOrd="0" destOrd="0" presId="urn:microsoft.com/office/officeart/2018/2/layout/IconVerticalSolidList"/>
    <dgm:cxn modelId="{A9BB6074-A386-41A2-B6B6-82215B2B7DE0}" srcId="{F6621C59-5D79-4ECF-A319-57E8F1582051}" destId="{4D732EB5-438E-4460-B675-65005A931CD9}" srcOrd="1" destOrd="0" parTransId="{01ABD96A-4CDD-4692-82C3-0FCEA37C631E}" sibTransId="{5ABF4E9D-0ACF-42FB-BDE4-E0C8A64D6152}"/>
    <dgm:cxn modelId="{A311BF79-40EB-479F-84FD-6E0EA2F3507E}" srcId="{F6621C59-5D79-4ECF-A319-57E8F1582051}" destId="{E163DAF4-4294-43C2-B473-9B1103761047}" srcOrd="2" destOrd="0" parTransId="{06F4D8E9-8C08-4BFA-898A-51110E682919}" sibTransId="{BC51D712-F6E4-4E25-A76A-E2561FA13932}"/>
    <dgm:cxn modelId="{3EA6007F-6CFA-4460-B3A3-CF929544E9CA}" srcId="{F6621C59-5D79-4ECF-A319-57E8F1582051}" destId="{560497A4-A253-42D4-BFFF-83CB55280E3F}" srcOrd="5" destOrd="0" parTransId="{D1D60555-89BD-4A41-9DD7-A53DE9ECBAE9}" sibTransId="{9A31BF79-2370-496E-B3EA-A30FA8D66066}"/>
    <dgm:cxn modelId="{E5185393-44E1-4BC0-ACE8-A6460BCAF148}" srcId="{F6621C59-5D79-4ECF-A319-57E8F1582051}" destId="{8B89BE64-2D84-47CF-8592-C5A86A91BD10}" srcOrd="0" destOrd="0" parTransId="{2D9DF0B3-B96E-40EF-90DF-D905A3CA0DFC}" sibTransId="{56E2835C-56BC-4FF1-ABF0-5C244F1E7A16}"/>
    <dgm:cxn modelId="{766C719D-6F1E-43FE-801B-DC44473CCB9F}" type="presOf" srcId="{E163DAF4-4294-43C2-B473-9B1103761047}" destId="{71820930-BC08-4D46-AC07-C770E0AAB5D7}" srcOrd="0" destOrd="0" presId="urn:microsoft.com/office/officeart/2018/2/layout/IconVerticalSolidList"/>
    <dgm:cxn modelId="{6DB3F2B7-EB1C-40F8-AA48-FE06D4DD7EDB}" type="presOf" srcId="{8B89BE64-2D84-47CF-8592-C5A86A91BD10}" destId="{1CBAA439-8494-48D3-A660-51868D73BAAF}" srcOrd="0" destOrd="0" presId="urn:microsoft.com/office/officeart/2018/2/layout/IconVerticalSolidList"/>
    <dgm:cxn modelId="{5E6D6ED6-9892-4C1F-87CE-C68D45BBF578}" type="presOf" srcId="{4D732EB5-438E-4460-B675-65005A931CD9}" destId="{0B9A0FD0-28F2-4B4B-80A1-E4F9869189DC}" srcOrd="0" destOrd="0" presId="urn:microsoft.com/office/officeart/2018/2/layout/IconVerticalSolidList"/>
    <dgm:cxn modelId="{BDD9E017-FF1F-4EA3-9BA6-BB706DCB72D1}" type="presParOf" srcId="{6EE5FEE8-9439-4686-9BE0-638C7B144E2C}" destId="{7D95CE89-EB21-4330-BA67-4FFB359CAA92}" srcOrd="0" destOrd="0" presId="urn:microsoft.com/office/officeart/2018/2/layout/IconVerticalSolidList"/>
    <dgm:cxn modelId="{70E5DB68-C55C-4AAF-9339-5E2E4D5A1D1E}" type="presParOf" srcId="{7D95CE89-EB21-4330-BA67-4FFB359CAA92}" destId="{344DA4B3-E6AA-434E-95DE-02F1A83118CC}" srcOrd="0" destOrd="0" presId="urn:microsoft.com/office/officeart/2018/2/layout/IconVerticalSolidList"/>
    <dgm:cxn modelId="{98670311-89FF-4B10-92D6-AFC3157DE58A}" type="presParOf" srcId="{7D95CE89-EB21-4330-BA67-4FFB359CAA92}" destId="{549B26ED-882F-4267-8662-EE0362AA075E}" srcOrd="1" destOrd="0" presId="urn:microsoft.com/office/officeart/2018/2/layout/IconVerticalSolidList"/>
    <dgm:cxn modelId="{6D01B91D-B8B1-4375-AE8F-F359C7C5A8E3}" type="presParOf" srcId="{7D95CE89-EB21-4330-BA67-4FFB359CAA92}" destId="{A80B1F2F-E629-4B0A-96CE-CF134999F80A}" srcOrd="2" destOrd="0" presId="urn:microsoft.com/office/officeart/2018/2/layout/IconVerticalSolidList"/>
    <dgm:cxn modelId="{788554C0-8803-49E5-89C3-0E62F4A1157B}" type="presParOf" srcId="{7D95CE89-EB21-4330-BA67-4FFB359CAA92}" destId="{1CBAA439-8494-48D3-A660-51868D73BAAF}" srcOrd="3" destOrd="0" presId="urn:microsoft.com/office/officeart/2018/2/layout/IconVerticalSolidList"/>
    <dgm:cxn modelId="{0FCEB37C-57EC-4665-AC85-DC4EEF715A75}" type="presParOf" srcId="{6EE5FEE8-9439-4686-9BE0-638C7B144E2C}" destId="{50D27E12-FC9B-4F38-8901-6979B92A6E0E}" srcOrd="1" destOrd="0" presId="urn:microsoft.com/office/officeart/2018/2/layout/IconVerticalSolidList"/>
    <dgm:cxn modelId="{BB669A68-4D40-4C80-BA01-EE01BEDA9B58}" type="presParOf" srcId="{6EE5FEE8-9439-4686-9BE0-638C7B144E2C}" destId="{0F25B2E6-A65D-40DA-A53D-DAC32B3FFBDB}" srcOrd="2" destOrd="0" presId="urn:microsoft.com/office/officeart/2018/2/layout/IconVerticalSolidList"/>
    <dgm:cxn modelId="{BDA0B26A-6D16-471B-B536-D52515589376}" type="presParOf" srcId="{0F25B2E6-A65D-40DA-A53D-DAC32B3FFBDB}" destId="{4BFB2C45-2A1C-4DED-BCF6-A4E212C9E8BC}" srcOrd="0" destOrd="0" presId="urn:microsoft.com/office/officeart/2018/2/layout/IconVerticalSolidList"/>
    <dgm:cxn modelId="{F2AA447E-FC7E-420D-B993-5409B95BD299}" type="presParOf" srcId="{0F25B2E6-A65D-40DA-A53D-DAC32B3FFBDB}" destId="{6806A5AF-681A-45DE-BC1C-E5336A9DE33D}" srcOrd="1" destOrd="0" presId="urn:microsoft.com/office/officeart/2018/2/layout/IconVerticalSolidList"/>
    <dgm:cxn modelId="{792C40AD-0E47-45AF-8C38-41EFE6C5EB34}" type="presParOf" srcId="{0F25B2E6-A65D-40DA-A53D-DAC32B3FFBDB}" destId="{44A3B0E3-560E-49D4-826D-0D535CB06338}" srcOrd="2" destOrd="0" presId="urn:microsoft.com/office/officeart/2018/2/layout/IconVerticalSolidList"/>
    <dgm:cxn modelId="{89BE47AF-97E0-4366-B54E-D3B33D1B1B2A}" type="presParOf" srcId="{0F25B2E6-A65D-40DA-A53D-DAC32B3FFBDB}" destId="{0B9A0FD0-28F2-4B4B-80A1-E4F9869189DC}" srcOrd="3" destOrd="0" presId="urn:microsoft.com/office/officeart/2018/2/layout/IconVerticalSolidList"/>
    <dgm:cxn modelId="{B7056BF7-AB13-4248-ABA8-8045D0C45F57}" type="presParOf" srcId="{6EE5FEE8-9439-4686-9BE0-638C7B144E2C}" destId="{7734E419-0D52-4D1C-A733-E93A992CC55B}" srcOrd="3" destOrd="0" presId="urn:microsoft.com/office/officeart/2018/2/layout/IconVerticalSolidList"/>
    <dgm:cxn modelId="{1D71A807-6FB0-4C1C-AA29-8F7E9302F29C}" type="presParOf" srcId="{6EE5FEE8-9439-4686-9BE0-638C7B144E2C}" destId="{46B9A90F-0FB1-41A8-9353-C45CEFFB0E1D}" srcOrd="4" destOrd="0" presId="urn:microsoft.com/office/officeart/2018/2/layout/IconVerticalSolidList"/>
    <dgm:cxn modelId="{5ED4B3AD-0635-48A1-9D3D-626B9C536B48}" type="presParOf" srcId="{46B9A90F-0FB1-41A8-9353-C45CEFFB0E1D}" destId="{6E589ACF-0815-457C-A168-9E328D9CE36D}" srcOrd="0" destOrd="0" presId="urn:microsoft.com/office/officeart/2018/2/layout/IconVerticalSolidList"/>
    <dgm:cxn modelId="{AA78CA29-BBDE-4E13-82A8-940D179D6D09}" type="presParOf" srcId="{46B9A90F-0FB1-41A8-9353-C45CEFFB0E1D}" destId="{14854A8E-8744-4D89-BCB0-27226F9CA0EC}" srcOrd="1" destOrd="0" presId="urn:microsoft.com/office/officeart/2018/2/layout/IconVerticalSolidList"/>
    <dgm:cxn modelId="{3BF96A51-30AA-47CC-B4B4-D7BB0D93C3A0}" type="presParOf" srcId="{46B9A90F-0FB1-41A8-9353-C45CEFFB0E1D}" destId="{4E3ECBC3-C56B-4ECE-8715-6D87B75B7B12}" srcOrd="2" destOrd="0" presId="urn:microsoft.com/office/officeart/2018/2/layout/IconVerticalSolidList"/>
    <dgm:cxn modelId="{9B4BB4CF-F595-49E8-89AC-6660EE01FDF1}" type="presParOf" srcId="{46B9A90F-0FB1-41A8-9353-C45CEFFB0E1D}" destId="{71820930-BC08-4D46-AC07-C770E0AAB5D7}" srcOrd="3" destOrd="0" presId="urn:microsoft.com/office/officeart/2018/2/layout/IconVerticalSolidList"/>
    <dgm:cxn modelId="{A6D3C526-ADD6-4213-9F61-8ACDF5D57629}" type="presParOf" srcId="{6EE5FEE8-9439-4686-9BE0-638C7B144E2C}" destId="{99AEBBCE-6809-4E51-A271-E203C5D63FB5}" srcOrd="5" destOrd="0" presId="urn:microsoft.com/office/officeart/2018/2/layout/IconVerticalSolidList"/>
    <dgm:cxn modelId="{13E1630C-C698-4767-8A8F-3EBBC4DF9CBD}" type="presParOf" srcId="{6EE5FEE8-9439-4686-9BE0-638C7B144E2C}" destId="{4A455767-51EE-4E72-82B0-224C282E43AE}" srcOrd="6" destOrd="0" presId="urn:microsoft.com/office/officeart/2018/2/layout/IconVerticalSolidList"/>
    <dgm:cxn modelId="{4E33DF28-922E-4A32-BA6C-8F83B1E287A3}" type="presParOf" srcId="{4A455767-51EE-4E72-82B0-224C282E43AE}" destId="{C7A5F628-91AF-43A9-9D17-60D62086A7F7}" srcOrd="0" destOrd="0" presId="urn:microsoft.com/office/officeart/2018/2/layout/IconVerticalSolidList"/>
    <dgm:cxn modelId="{EB358EAF-93C7-460D-A9EC-B71CE77F3828}" type="presParOf" srcId="{4A455767-51EE-4E72-82B0-224C282E43AE}" destId="{ECE84CBA-5742-4FE0-A61F-4F7602C67285}" srcOrd="1" destOrd="0" presId="urn:microsoft.com/office/officeart/2018/2/layout/IconVerticalSolidList"/>
    <dgm:cxn modelId="{DB3939F3-D262-4EEF-A662-532A1CA3FE36}" type="presParOf" srcId="{4A455767-51EE-4E72-82B0-224C282E43AE}" destId="{FC51F22B-5EDC-461E-90B1-F41222537B7F}" srcOrd="2" destOrd="0" presId="urn:microsoft.com/office/officeart/2018/2/layout/IconVerticalSolidList"/>
    <dgm:cxn modelId="{4259A90A-98D4-479E-ACC1-07AF80A4C163}" type="presParOf" srcId="{4A455767-51EE-4E72-82B0-224C282E43AE}" destId="{E2E9B621-8DF4-47C3-8F97-5C79613CD5A8}" srcOrd="3" destOrd="0" presId="urn:microsoft.com/office/officeart/2018/2/layout/IconVerticalSolidList"/>
    <dgm:cxn modelId="{B53A0714-185F-42F6-86FD-655667BFF5BE}" type="presParOf" srcId="{6EE5FEE8-9439-4686-9BE0-638C7B144E2C}" destId="{11184DAD-7929-4BF0-9921-9F142B29E45E}" srcOrd="7" destOrd="0" presId="urn:microsoft.com/office/officeart/2018/2/layout/IconVerticalSolidList"/>
    <dgm:cxn modelId="{AD006E95-FA72-4B57-849A-0623E6FB4794}" type="presParOf" srcId="{6EE5FEE8-9439-4686-9BE0-638C7B144E2C}" destId="{3CA94BE8-4F83-4A32-AE64-961365F997BC}" srcOrd="8" destOrd="0" presId="urn:microsoft.com/office/officeart/2018/2/layout/IconVerticalSolidList"/>
    <dgm:cxn modelId="{B1B76B85-2432-48B4-BA4A-9B51AE63BD45}" type="presParOf" srcId="{3CA94BE8-4F83-4A32-AE64-961365F997BC}" destId="{7020C5C4-FFF6-435F-A037-F779A263E153}" srcOrd="0" destOrd="0" presId="urn:microsoft.com/office/officeart/2018/2/layout/IconVerticalSolidList"/>
    <dgm:cxn modelId="{FB6E28E5-068F-467D-889A-8E05B37238A1}" type="presParOf" srcId="{3CA94BE8-4F83-4A32-AE64-961365F997BC}" destId="{DC77E6ED-EB73-4850-8736-0F1C577709FD}" srcOrd="1" destOrd="0" presId="urn:microsoft.com/office/officeart/2018/2/layout/IconVerticalSolidList"/>
    <dgm:cxn modelId="{87581384-74A8-4BD8-8105-767A897891E8}" type="presParOf" srcId="{3CA94BE8-4F83-4A32-AE64-961365F997BC}" destId="{E033C6A4-7939-43D6-9A8D-142C822F0F85}" srcOrd="2" destOrd="0" presId="urn:microsoft.com/office/officeart/2018/2/layout/IconVerticalSolidList"/>
    <dgm:cxn modelId="{DB685932-1B55-4A9C-8F67-84C248D7977D}" type="presParOf" srcId="{3CA94BE8-4F83-4A32-AE64-961365F997BC}" destId="{1E92E903-6693-4890-90B4-9E483616F769}" srcOrd="3" destOrd="0" presId="urn:microsoft.com/office/officeart/2018/2/layout/IconVerticalSolidList"/>
    <dgm:cxn modelId="{EB79F8E5-40D6-4E27-B58E-47C6146A9C88}" type="presParOf" srcId="{6EE5FEE8-9439-4686-9BE0-638C7B144E2C}" destId="{F65E49B0-B09E-43B0-983E-683A38C5C99F}" srcOrd="9" destOrd="0" presId="urn:microsoft.com/office/officeart/2018/2/layout/IconVerticalSolidList"/>
    <dgm:cxn modelId="{4A163F80-B2E1-4EDD-9553-538CC9CE500E}" type="presParOf" srcId="{6EE5FEE8-9439-4686-9BE0-638C7B144E2C}" destId="{3CF64800-7631-4E83-80C2-230104E25887}" srcOrd="10" destOrd="0" presId="urn:microsoft.com/office/officeart/2018/2/layout/IconVerticalSolidList"/>
    <dgm:cxn modelId="{88979AF0-3A83-4554-A505-E8AA715BEFA1}" type="presParOf" srcId="{3CF64800-7631-4E83-80C2-230104E25887}" destId="{B238C70F-89FA-4AFF-A72F-CE56D3601E7C}" srcOrd="0" destOrd="0" presId="urn:microsoft.com/office/officeart/2018/2/layout/IconVerticalSolidList"/>
    <dgm:cxn modelId="{10040BD9-8C93-42EB-9ED6-82625F64D972}" type="presParOf" srcId="{3CF64800-7631-4E83-80C2-230104E25887}" destId="{8A46633C-AF61-4A6A-8E0E-52DDFB7F35F3}" srcOrd="1" destOrd="0" presId="urn:microsoft.com/office/officeart/2018/2/layout/IconVerticalSolidList"/>
    <dgm:cxn modelId="{2F562977-8C9C-4686-9BD9-558756656222}" type="presParOf" srcId="{3CF64800-7631-4E83-80C2-230104E25887}" destId="{08780447-3F21-41E8-90DE-3162D24E877E}" srcOrd="2" destOrd="0" presId="urn:microsoft.com/office/officeart/2018/2/layout/IconVerticalSolidList"/>
    <dgm:cxn modelId="{349106F3-ACE6-4D9F-8A33-5AC8DF1B1D0F}" type="presParOf" srcId="{3CF64800-7631-4E83-80C2-230104E25887}" destId="{9D56AAE0-E67B-4E5C-93F6-F33F855F44C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95A765-83A9-479A-B315-90B075EEF48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ED29BC7-00FE-46F2-A81B-00FA753506B1}">
      <dgm:prSet/>
      <dgm:spPr/>
      <dgm:t>
        <a:bodyPr/>
        <a:lstStyle/>
        <a:p>
          <a:pPr>
            <a:lnSpc>
              <a:spcPct val="100000"/>
            </a:lnSpc>
          </a:pPr>
          <a:r>
            <a:rPr lang="en-US" b="0" i="0" dirty="0"/>
            <a:t>In this project, I analyzed warehouse data for a leading German company in electrical wholesale distribution. I handled data engineering tasks such as analysis, cleaning, transformation, and loading. Additionally, I served as a data analyst, creating visualizations and dashboards.</a:t>
          </a:r>
          <a:endParaRPr lang="en-US" dirty="0"/>
        </a:p>
      </dgm:t>
    </dgm:pt>
    <dgm:pt modelId="{56B0039C-9145-48F5-92C1-757C159E7C21}" type="parTrans" cxnId="{A297358A-8144-4277-9C01-74AAD504C5E7}">
      <dgm:prSet/>
      <dgm:spPr/>
      <dgm:t>
        <a:bodyPr/>
        <a:lstStyle/>
        <a:p>
          <a:endParaRPr lang="en-US"/>
        </a:p>
      </dgm:t>
    </dgm:pt>
    <dgm:pt modelId="{08A09C46-CED3-4CEB-8AF1-34D6D68BDBB0}" type="sibTrans" cxnId="{A297358A-8144-4277-9C01-74AAD504C5E7}">
      <dgm:prSet/>
      <dgm:spPr/>
      <dgm:t>
        <a:bodyPr/>
        <a:lstStyle/>
        <a:p>
          <a:endParaRPr lang="en-US"/>
        </a:p>
      </dgm:t>
    </dgm:pt>
    <dgm:pt modelId="{0C9DDB19-B6C3-43C7-8272-9E50B4649E39}">
      <dgm:prSet/>
      <dgm:spPr/>
      <dgm:t>
        <a:bodyPr/>
        <a:lstStyle/>
        <a:p>
          <a:pPr>
            <a:lnSpc>
              <a:spcPct val="100000"/>
            </a:lnSpc>
          </a:pPr>
          <a:r>
            <a:rPr lang="en-US" dirty="0"/>
            <a:t>This project aims to provide a comprehensive analysis of the data and a streamlined ETL process. It aims to provide data insights in the form of KPIs  visualized in a dashboard.</a:t>
          </a:r>
        </a:p>
      </dgm:t>
    </dgm:pt>
    <dgm:pt modelId="{1FE1ACFD-8429-4278-AADC-6DA7ABC9ABB8}" type="parTrans" cxnId="{BF32E1CC-76EB-4DC7-B2BD-DBA8167BF6AE}">
      <dgm:prSet/>
      <dgm:spPr/>
      <dgm:t>
        <a:bodyPr/>
        <a:lstStyle/>
        <a:p>
          <a:endParaRPr lang="en-US"/>
        </a:p>
      </dgm:t>
    </dgm:pt>
    <dgm:pt modelId="{1F9190E3-B6DD-44E3-8D74-D9E6EAA1E88C}" type="sibTrans" cxnId="{BF32E1CC-76EB-4DC7-B2BD-DBA8167BF6AE}">
      <dgm:prSet/>
      <dgm:spPr/>
      <dgm:t>
        <a:bodyPr/>
        <a:lstStyle/>
        <a:p>
          <a:endParaRPr lang="en-US"/>
        </a:p>
      </dgm:t>
    </dgm:pt>
    <dgm:pt modelId="{CBDC5F9C-8143-4B4A-B1BF-CB24C947C0F7}" type="pres">
      <dgm:prSet presAssocID="{5995A765-83A9-479A-B315-90B075EEF484}" presName="root" presStyleCnt="0">
        <dgm:presLayoutVars>
          <dgm:dir/>
          <dgm:resizeHandles val="exact"/>
        </dgm:presLayoutVars>
      </dgm:prSet>
      <dgm:spPr/>
    </dgm:pt>
    <dgm:pt modelId="{D02179EB-4D83-4647-B115-9D9E009784B8}" type="pres">
      <dgm:prSet presAssocID="{1ED29BC7-00FE-46F2-A81B-00FA753506B1}" presName="compNode" presStyleCnt="0"/>
      <dgm:spPr/>
    </dgm:pt>
    <dgm:pt modelId="{228FAF5B-10C6-42D3-9225-4D2A5B5D77F7}" type="pres">
      <dgm:prSet presAssocID="{1ED29BC7-00FE-46F2-A81B-00FA753506B1}" presName="bgRect" presStyleLbl="bgShp" presStyleIdx="0" presStyleCnt="2" custLinFactNeighborX="1359" custLinFactNeighborY="-9838"/>
      <dgm:spPr/>
    </dgm:pt>
    <dgm:pt modelId="{4A5220A3-EB60-491D-BAA4-2207364C3B5F}" type="pres">
      <dgm:prSet presAssocID="{1ED29BC7-00FE-46F2-A81B-00FA753506B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FC9BC5DF-F566-44DA-AF28-5284381487C7}" type="pres">
      <dgm:prSet presAssocID="{1ED29BC7-00FE-46F2-A81B-00FA753506B1}" presName="spaceRect" presStyleCnt="0"/>
      <dgm:spPr/>
    </dgm:pt>
    <dgm:pt modelId="{796848DB-CABB-445A-8E74-B75DB0D281EA}" type="pres">
      <dgm:prSet presAssocID="{1ED29BC7-00FE-46F2-A81B-00FA753506B1}" presName="parTx" presStyleLbl="revTx" presStyleIdx="0" presStyleCnt="2" custScaleX="101484" custScaleY="119682" custLinFactNeighborX="-351" custLinFactNeighborY="-7990">
        <dgm:presLayoutVars>
          <dgm:chMax val="0"/>
          <dgm:chPref val="0"/>
        </dgm:presLayoutVars>
      </dgm:prSet>
      <dgm:spPr/>
    </dgm:pt>
    <dgm:pt modelId="{B401CD6D-5D48-4A79-A59F-10EA64B5C6FA}" type="pres">
      <dgm:prSet presAssocID="{08A09C46-CED3-4CEB-8AF1-34D6D68BDBB0}" presName="sibTrans" presStyleCnt="0"/>
      <dgm:spPr/>
    </dgm:pt>
    <dgm:pt modelId="{A3A4C044-01EE-4DD5-822A-F8421A00C6AC}" type="pres">
      <dgm:prSet presAssocID="{0C9DDB19-B6C3-43C7-8272-9E50B4649E39}" presName="compNode" presStyleCnt="0"/>
      <dgm:spPr/>
    </dgm:pt>
    <dgm:pt modelId="{2B745C7B-AC02-4664-AF22-10189BA09943}" type="pres">
      <dgm:prSet presAssocID="{0C9DDB19-B6C3-43C7-8272-9E50B4649E39}" presName="bgRect" presStyleLbl="bgShp" presStyleIdx="1" presStyleCnt="2"/>
      <dgm:spPr/>
    </dgm:pt>
    <dgm:pt modelId="{73452716-D8A5-4608-B8C0-90C925DCDD44}" type="pres">
      <dgm:prSet presAssocID="{0C9DDB19-B6C3-43C7-8272-9E50B4649E3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F9734A95-A33A-43BF-B8F0-66E0FA9AB8B0}" type="pres">
      <dgm:prSet presAssocID="{0C9DDB19-B6C3-43C7-8272-9E50B4649E39}" presName="spaceRect" presStyleCnt="0"/>
      <dgm:spPr/>
    </dgm:pt>
    <dgm:pt modelId="{A2DD6B2A-3C72-4357-878C-1B093ED8D923}" type="pres">
      <dgm:prSet presAssocID="{0C9DDB19-B6C3-43C7-8272-9E50B4649E39}" presName="parTx" presStyleLbl="revTx" presStyleIdx="1" presStyleCnt="2">
        <dgm:presLayoutVars>
          <dgm:chMax val="0"/>
          <dgm:chPref val="0"/>
        </dgm:presLayoutVars>
      </dgm:prSet>
      <dgm:spPr/>
    </dgm:pt>
  </dgm:ptLst>
  <dgm:cxnLst>
    <dgm:cxn modelId="{3423194B-56B3-4B82-B2E9-F820EB6D3BEE}" type="presOf" srcId="{1ED29BC7-00FE-46F2-A81B-00FA753506B1}" destId="{796848DB-CABB-445A-8E74-B75DB0D281EA}" srcOrd="0" destOrd="0" presId="urn:microsoft.com/office/officeart/2018/2/layout/IconVerticalSolidList"/>
    <dgm:cxn modelId="{A297358A-8144-4277-9C01-74AAD504C5E7}" srcId="{5995A765-83A9-479A-B315-90B075EEF484}" destId="{1ED29BC7-00FE-46F2-A81B-00FA753506B1}" srcOrd="0" destOrd="0" parTransId="{56B0039C-9145-48F5-92C1-757C159E7C21}" sibTransId="{08A09C46-CED3-4CEB-8AF1-34D6D68BDBB0}"/>
    <dgm:cxn modelId="{2DB8B991-DEDA-441C-AA4A-88CDB1C1D63B}" type="presOf" srcId="{5995A765-83A9-479A-B315-90B075EEF484}" destId="{CBDC5F9C-8143-4B4A-B1BF-CB24C947C0F7}" srcOrd="0" destOrd="0" presId="urn:microsoft.com/office/officeart/2018/2/layout/IconVerticalSolidList"/>
    <dgm:cxn modelId="{192017AD-7B46-4A7A-AC7D-1CC63867DD10}" type="presOf" srcId="{0C9DDB19-B6C3-43C7-8272-9E50B4649E39}" destId="{A2DD6B2A-3C72-4357-878C-1B093ED8D923}" srcOrd="0" destOrd="0" presId="urn:microsoft.com/office/officeart/2018/2/layout/IconVerticalSolidList"/>
    <dgm:cxn modelId="{BF32E1CC-76EB-4DC7-B2BD-DBA8167BF6AE}" srcId="{5995A765-83A9-479A-B315-90B075EEF484}" destId="{0C9DDB19-B6C3-43C7-8272-9E50B4649E39}" srcOrd="1" destOrd="0" parTransId="{1FE1ACFD-8429-4278-AADC-6DA7ABC9ABB8}" sibTransId="{1F9190E3-B6DD-44E3-8D74-D9E6EAA1E88C}"/>
    <dgm:cxn modelId="{F2B6C7E5-9074-4DE4-83D9-6197B1600514}" type="presParOf" srcId="{CBDC5F9C-8143-4B4A-B1BF-CB24C947C0F7}" destId="{D02179EB-4D83-4647-B115-9D9E009784B8}" srcOrd="0" destOrd="0" presId="urn:microsoft.com/office/officeart/2018/2/layout/IconVerticalSolidList"/>
    <dgm:cxn modelId="{6AA6663A-FEF3-47FE-8945-1A48D6AEC2BD}" type="presParOf" srcId="{D02179EB-4D83-4647-B115-9D9E009784B8}" destId="{228FAF5B-10C6-42D3-9225-4D2A5B5D77F7}" srcOrd="0" destOrd="0" presId="urn:microsoft.com/office/officeart/2018/2/layout/IconVerticalSolidList"/>
    <dgm:cxn modelId="{E735381B-F351-4F76-954F-F3836E840EB1}" type="presParOf" srcId="{D02179EB-4D83-4647-B115-9D9E009784B8}" destId="{4A5220A3-EB60-491D-BAA4-2207364C3B5F}" srcOrd="1" destOrd="0" presId="urn:microsoft.com/office/officeart/2018/2/layout/IconVerticalSolidList"/>
    <dgm:cxn modelId="{B2DE8652-821F-4C27-BB9D-838A44757C7E}" type="presParOf" srcId="{D02179EB-4D83-4647-B115-9D9E009784B8}" destId="{FC9BC5DF-F566-44DA-AF28-5284381487C7}" srcOrd="2" destOrd="0" presId="urn:microsoft.com/office/officeart/2018/2/layout/IconVerticalSolidList"/>
    <dgm:cxn modelId="{DE718E80-5181-4585-8769-1A6559EBA9FF}" type="presParOf" srcId="{D02179EB-4D83-4647-B115-9D9E009784B8}" destId="{796848DB-CABB-445A-8E74-B75DB0D281EA}" srcOrd="3" destOrd="0" presId="urn:microsoft.com/office/officeart/2018/2/layout/IconVerticalSolidList"/>
    <dgm:cxn modelId="{EBB830AA-5E15-40E8-A625-D3130395A66E}" type="presParOf" srcId="{CBDC5F9C-8143-4B4A-B1BF-CB24C947C0F7}" destId="{B401CD6D-5D48-4A79-A59F-10EA64B5C6FA}" srcOrd="1" destOrd="0" presId="urn:microsoft.com/office/officeart/2018/2/layout/IconVerticalSolidList"/>
    <dgm:cxn modelId="{ABE23C85-0852-4937-BBD9-2D5DF4F158E8}" type="presParOf" srcId="{CBDC5F9C-8143-4B4A-B1BF-CB24C947C0F7}" destId="{A3A4C044-01EE-4DD5-822A-F8421A00C6AC}" srcOrd="2" destOrd="0" presId="urn:microsoft.com/office/officeart/2018/2/layout/IconVerticalSolidList"/>
    <dgm:cxn modelId="{8B6B6E0E-BE02-4587-8E73-FA5180D2D6DE}" type="presParOf" srcId="{A3A4C044-01EE-4DD5-822A-F8421A00C6AC}" destId="{2B745C7B-AC02-4664-AF22-10189BA09943}" srcOrd="0" destOrd="0" presId="urn:microsoft.com/office/officeart/2018/2/layout/IconVerticalSolidList"/>
    <dgm:cxn modelId="{0C452D8F-2B01-428F-913F-7F0FE154AB64}" type="presParOf" srcId="{A3A4C044-01EE-4DD5-822A-F8421A00C6AC}" destId="{73452716-D8A5-4608-B8C0-90C925DCDD44}" srcOrd="1" destOrd="0" presId="urn:microsoft.com/office/officeart/2018/2/layout/IconVerticalSolidList"/>
    <dgm:cxn modelId="{7AF371EE-7D3C-4046-90D3-518812F0D05A}" type="presParOf" srcId="{A3A4C044-01EE-4DD5-822A-F8421A00C6AC}" destId="{F9734A95-A33A-43BF-B8F0-66E0FA9AB8B0}" srcOrd="2" destOrd="0" presId="urn:microsoft.com/office/officeart/2018/2/layout/IconVerticalSolidList"/>
    <dgm:cxn modelId="{CC23B89C-D7BC-4477-8187-D1DAFB9CC277}" type="presParOf" srcId="{A3A4C044-01EE-4DD5-822A-F8421A00C6AC}" destId="{A2DD6B2A-3C72-4357-878C-1B093ED8D92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DA4B3-E6AA-434E-95DE-02F1A83118CC}">
      <dsp:nvSpPr>
        <dsp:cNvPr id="0" name=""/>
        <dsp:cNvSpPr/>
      </dsp:nvSpPr>
      <dsp:spPr>
        <a:xfrm>
          <a:off x="0" y="1752"/>
          <a:ext cx="5927431" cy="7467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9B26ED-882F-4267-8662-EE0362AA075E}">
      <dsp:nvSpPr>
        <dsp:cNvPr id="0" name=""/>
        <dsp:cNvSpPr/>
      </dsp:nvSpPr>
      <dsp:spPr>
        <a:xfrm>
          <a:off x="225892" y="169771"/>
          <a:ext cx="410713" cy="4107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BAA439-8494-48D3-A660-51868D73BAAF}">
      <dsp:nvSpPr>
        <dsp:cNvPr id="0" name=""/>
        <dsp:cNvSpPr/>
      </dsp:nvSpPr>
      <dsp:spPr>
        <a:xfrm>
          <a:off x="862497" y="1752"/>
          <a:ext cx="5064933" cy="746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031" tIns="79031" rIns="79031" bIns="79031" numCol="1" spcCol="1270" anchor="ctr" anchorCtr="0">
          <a:noAutofit/>
        </a:bodyPr>
        <a:lstStyle/>
        <a:p>
          <a:pPr marL="0" lvl="0" indent="0" algn="l" defTabSz="844550">
            <a:lnSpc>
              <a:spcPct val="90000"/>
            </a:lnSpc>
            <a:spcBef>
              <a:spcPct val="0"/>
            </a:spcBef>
            <a:spcAft>
              <a:spcPct val="35000"/>
            </a:spcAft>
            <a:buNone/>
          </a:pPr>
          <a:r>
            <a:rPr lang="de-DE" sz="1900" kern="1200"/>
            <a:t>Overview</a:t>
          </a:r>
          <a:endParaRPr lang="en-US" sz="1900" kern="1200"/>
        </a:p>
      </dsp:txBody>
      <dsp:txXfrm>
        <a:off x="862497" y="1752"/>
        <a:ext cx="5064933" cy="746751"/>
      </dsp:txXfrm>
    </dsp:sp>
    <dsp:sp modelId="{4BFB2C45-2A1C-4DED-BCF6-A4E212C9E8BC}">
      <dsp:nvSpPr>
        <dsp:cNvPr id="0" name=""/>
        <dsp:cNvSpPr/>
      </dsp:nvSpPr>
      <dsp:spPr>
        <a:xfrm>
          <a:off x="0" y="935191"/>
          <a:ext cx="5927431" cy="7467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06A5AF-681A-45DE-BC1C-E5336A9DE33D}">
      <dsp:nvSpPr>
        <dsp:cNvPr id="0" name=""/>
        <dsp:cNvSpPr/>
      </dsp:nvSpPr>
      <dsp:spPr>
        <a:xfrm>
          <a:off x="225892" y="1103210"/>
          <a:ext cx="410713" cy="4107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9A0FD0-28F2-4B4B-80A1-E4F9869189DC}">
      <dsp:nvSpPr>
        <dsp:cNvPr id="0" name=""/>
        <dsp:cNvSpPr/>
      </dsp:nvSpPr>
      <dsp:spPr>
        <a:xfrm>
          <a:off x="862497" y="935191"/>
          <a:ext cx="5064933" cy="746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031" tIns="79031" rIns="79031" bIns="79031" numCol="1" spcCol="1270" anchor="ctr" anchorCtr="0">
          <a:noAutofit/>
        </a:bodyPr>
        <a:lstStyle/>
        <a:p>
          <a:pPr marL="0" lvl="0" indent="0" algn="l" defTabSz="844550">
            <a:lnSpc>
              <a:spcPct val="90000"/>
            </a:lnSpc>
            <a:spcBef>
              <a:spcPct val="0"/>
            </a:spcBef>
            <a:spcAft>
              <a:spcPct val="35000"/>
            </a:spcAft>
            <a:buNone/>
          </a:pPr>
          <a:r>
            <a:rPr lang="de-DE" sz="1900" kern="1200"/>
            <a:t>Technology and Frameworks</a:t>
          </a:r>
          <a:endParaRPr lang="en-US" sz="1900" kern="1200"/>
        </a:p>
      </dsp:txBody>
      <dsp:txXfrm>
        <a:off x="862497" y="935191"/>
        <a:ext cx="5064933" cy="746751"/>
      </dsp:txXfrm>
    </dsp:sp>
    <dsp:sp modelId="{6E589ACF-0815-457C-A168-9E328D9CE36D}">
      <dsp:nvSpPr>
        <dsp:cNvPr id="0" name=""/>
        <dsp:cNvSpPr/>
      </dsp:nvSpPr>
      <dsp:spPr>
        <a:xfrm>
          <a:off x="0" y="1868630"/>
          <a:ext cx="5927431" cy="7467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854A8E-8744-4D89-BCB0-27226F9CA0EC}">
      <dsp:nvSpPr>
        <dsp:cNvPr id="0" name=""/>
        <dsp:cNvSpPr/>
      </dsp:nvSpPr>
      <dsp:spPr>
        <a:xfrm>
          <a:off x="225892" y="2036649"/>
          <a:ext cx="410713" cy="4107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820930-BC08-4D46-AC07-C770E0AAB5D7}">
      <dsp:nvSpPr>
        <dsp:cNvPr id="0" name=""/>
        <dsp:cNvSpPr/>
      </dsp:nvSpPr>
      <dsp:spPr>
        <a:xfrm>
          <a:off x="862497" y="1868630"/>
          <a:ext cx="5064933" cy="746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031" tIns="79031" rIns="79031" bIns="79031" numCol="1" spcCol="1270" anchor="ctr" anchorCtr="0">
          <a:noAutofit/>
        </a:bodyPr>
        <a:lstStyle/>
        <a:p>
          <a:pPr marL="0" lvl="0" indent="0" algn="l" defTabSz="844550">
            <a:lnSpc>
              <a:spcPct val="90000"/>
            </a:lnSpc>
            <a:spcBef>
              <a:spcPct val="0"/>
            </a:spcBef>
            <a:spcAft>
              <a:spcPct val="35000"/>
            </a:spcAft>
            <a:buNone/>
          </a:pPr>
          <a:r>
            <a:rPr lang="de-DE" sz="1900" kern="1200"/>
            <a:t>Data Analysis</a:t>
          </a:r>
          <a:endParaRPr lang="en-US" sz="1900" kern="1200"/>
        </a:p>
      </dsp:txBody>
      <dsp:txXfrm>
        <a:off x="862497" y="1868630"/>
        <a:ext cx="5064933" cy="746751"/>
      </dsp:txXfrm>
    </dsp:sp>
    <dsp:sp modelId="{C7A5F628-91AF-43A9-9D17-60D62086A7F7}">
      <dsp:nvSpPr>
        <dsp:cNvPr id="0" name=""/>
        <dsp:cNvSpPr/>
      </dsp:nvSpPr>
      <dsp:spPr>
        <a:xfrm>
          <a:off x="0" y="2802068"/>
          <a:ext cx="5927431" cy="7467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E84CBA-5742-4FE0-A61F-4F7602C67285}">
      <dsp:nvSpPr>
        <dsp:cNvPr id="0" name=""/>
        <dsp:cNvSpPr/>
      </dsp:nvSpPr>
      <dsp:spPr>
        <a:xfrm>
          <a:off x="225892" y="2970087"/>
          <a:ext cx="410713" cy="4107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E9B621-8DF4-47C3-8F97-5C79613CD5A8}">
      <dsp:nvSpPr>
        <dsp:cNvPr id="0" name=""/>
        <dsp:cNvSpPr/>
      </dsp:nvSpPr>
      <dsp:spPr>
        <a:xfrm>
          <a:off x="862497" y="2802068"/>
          <a:ext cx="5064933" cy="746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031" tIns="79031" rIns="79031" bIns="79031" numCol="1" spcCol="1270" anchor="ctr" anchorCtr="0">
          <a:noAutofit/>
        </a:bodyPr>
        <a:lstStyle/>
        <a:p>
          <a:pPr marL="0" lvl="0" indent="0" algn="l" defTabSz="844550">
            <a:lnSpc>
              <a:spcPct val="90000"/>
            </a:lnSpc>
            <a:spcBef>
              <a:spcPct val="0"/>
            </a:spcBef>
            <a:spcAft>
              <a:spcPct val="35000"/>
            </a:spcAft>
            <a:buNone/>
          </a:pPr>
          <a:r>
            <a:rPr lang="de-DE" sz="1900" kern="1200"/>
            <a:t>ETL Process</a:t>
          </a:r>
          <a:endParaRPr lang="en-US" sz="1900" kern="1200"/>
        </a:p>
      </dsp:txBody>
      <dsp:txXfrm>
        <a:off x="862497" y="2802068"/>
        <a:ext cx="5064933" cy="746751"/>
      </dsp:txXfrm>
    </dsp:sp>
    <dsp:sp modelId="{7020C5C4-FFF6-435F-A037-F779A263E153}">
      <dsp:nvSpPr>
        <dsp:cNvPr id="0" name=""/>
        <dsp:cNvSpPr/>
      </dsp:nvSpPr>
      <dsp:spPr>
        <a:xfrm>
          <a:off x="0" y="3735507"/>
          <a:ext cx="5927431" cy="7467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77E6ED-EB73-4850-8736-0F1C577709FD}">
      <dsp:nvSpPr>
        <dsp:cNvPr id="0" name=""/>
        <dsp:cNvSpPr/>
      </dsp:nvSpPr>
      <dsp:spPr>
        <a:xfrm>
          <a:off x="225892" y="3903526"/>
          <a:ext cx="410713" cy="41071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92E903-6693-4890-90B4-9E483616F769}">
      <dsp:nvSpPr>
        <dsp:cNvPr id="0" name=""/>
        <dsp:cNvSpPr/>
      </dsp:nvSpPr>
      <dsp:spPr>
        <a:xfrm>
          <a:off x="862497" y="3735507"/>
          <a:ext cx="5064933" cy="746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031" tIns="79031" rIns="79031" bIns="79031" numCol="1" spcCol="1270" anchor="ctr" anchorCtr="0">
          <a:noAutofit/>
        </a:bodyPr>
        <a:lstStyle/>
        <a:p>
          <a:pPr marL="0" lvl="0" indent="0" algn="l" defTabSz="844550">
            <a:lnSpc>
              <a:spcPct val="90000"/>
            </a:lnSpc>
            <a:spcBef>
              <a:spcPct val="0"/>
            </a:spcBef>
            <a:spcAft>
              <a:spcPct val="35000"/>
            </a:spcAft>
            <a:buNone/>
          </a:pPr>
          <a:r>
            <a:rPr lang="de-DE" sz="1900" kern="1200"/>
            <a:t>Key Insights</a:t>
          </a:r>
          <a:endParaRPr lang="en-US" sz="1900" kern="1200"/>
        </a:p>
      </dsp:txBody>
      <dsp:txXfrm>
        <a:off x="862497" y="3735507"/>
        <a:ext cx="5064933" cy="746751"/>
      </dsp:txXfrm>
    </dsp:sp>
    <dsp:sp modelId="{B238C70F-89FA-4AFF-A72F-CE56D3601E7C}">
      <dsp:nvSpPr>
        <dsp:cNvPr id="0" name=""/>
        <dsp:cNvSpPr/>
      </dsp:nvSpPr>
      <dsp:spPr>
        <a:xfrm>
          <a:off x="0" y="4668946"/>
          <a:ext cx="5927431" cy="7467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46633C-AF61-4A6A-8E0E-52DDFB7F35F3}">
      <dsp:nvSpPr>
        <dsp:cNvPr id="0" name=""/>
        <dsp:cNvSpPr/>
      </dsp:nvSpPr>
      <dsp:spPr>
        <a:xfrm>
          <a:off x="225892" y="4836965"/>
          <a:ext cx="410713" cy="41071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56AAE0-E67B-4E5C-93F6-F33F855F44CD}">
      <dsp:nvSpPr>
        <dsp:cNvPr id="0" name=""/>
        <dsp:cNvSpPr/>
      </dsp:nvSpPr>
      <dsp:spPr>
        <a:xfrm>
          <a:off x="862497" y="4668946"/>
          <a:ext cx="5064933" cy="746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031" tIns="79031" rIns="79031" bIns="79031" numCol="1" spcCol="1270" anchor="ctr" anchorCtr="0">
          <a:noAutofit/>
        </a:bodyPr>
        <a:lstStyle/>
        <a:p>
          <a:pPr marL="0" lvl="0" indent="0" algn="l" defTabSz="844550">
            <a:lnSpc>
              <a:spcPct val="90000"/>
            </a:lnSpc>
            <a:spcBef>
              <a:spcPct val="0"/>
            </a:spcBef>
            <a:spcAft>
              <a:spcPct val="35000"/>
            </a:spcAft>
            <a:buNone/>
          </a:pPr>
          <a:r>
            <a:rPr lang="de-DE" sz="1900" kern="1200"/>
            <a:t>Dashboards</a:t>
          </a:r>
          <a:endParaRPr lang="en-US" sz="1900" kern="1200"/>
        </a:p>
      </dsp:txBody>
      <dsp:txXfrm>
        <a:off x="862497" y="4668946"/>
        <a:ext cx="5064933" cy="7467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8FAF5B-10C6-42D3-9225-4D2A5B5D77F7}">
      <dsp:nvSpPr>
        <dsp:cNvPr id="0" name=""/>
        <dsp:cNvSpPr/>
      </dsp:nvSpPr>
      <dsp:spPr>
        <a:xfrm>
          <a:off x="0" y="612958"/>
          <a:ext cx="9277079" cy="13626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5220A3-EB60-491D-BAA4-2207364C3B5F}">
      <dsp:nvSpPr>
        <dsp:cNvPr id="0" name=""/>
        <dsp:cNvSpPr/>
      </dsp:nvSpPr>
      <dsp:spPr>
        <a:xfrm>
          <a:off x="385187" y="1053627"/>
          <a:ext cx="749482" cy="7494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6848DB-CABB-445A-8E74-B75DB0D281EA}">
      <dsp:nvSpPr>
        <dsp:cNvPr id="0" name=""/>
        <dsp:cNvSpPr/>
      </dsp:nvSpPr>
      <dsp:spPr>
        <a:xfrm>
          <a:off x="1462724" y="504038"/>
          <a:ext cx="7814355" cy="1630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219" tIns="144219" rIns="144219" bIns="144219" numCol="1" spcCol="1270" anchor="ctr" anchorCtr="0">
          <a:noAutofit/>
        </a:bodyPr>
        <a:lstStyle/>
        <a:p>
          <a:pPr marL="0" lvl="0" indent="0" algn="l" defTabSz="755650">
            <a:lnSpc>
              <a:spcPct val="100000"/>
            </a:lnSpc>
            <a:spcBef>
              <a:spcPct val="0"/>
            </a:spcBef>
            <a:spcAft>
              <a:spcPct val="35000"/>
            </a:spcAft>
            <a:buNone/>
          </a:pPr>
          <a:r>
            <a:rPr lang="en-US" sz="1700" b="0" i="0" kern="1200" dirty="0"/>
            <a:t>In this project, I analyzed warehouse data for a leading German company in electrical wholesale distribution. I handled data engineering tasks such as analysis, cleaning, transformation, and loading. Additionally, I served as a data analyst, creating visualizations and dashboards.</a:t>
          </a:r>
          <a:endParaRPr lang="en-US" sz="1700" kern="1200" dirty="0"/>
        </a:p>
      </dsp:txBody>
      <dsp:txXfrm>
        <a:off x="1462724" y="504038"/>
        <a:ext cx="7814355" cy="1630902"/>
      </dsp:txXfrm>
    </dsp:sp>
    <dsp:sp modelId="{2B745C7B-AC02-4664-AF22-10189BA09943}">
      <dsp:nvSpPr>
        <dsp:cNvPr id="0" name=""/>
        <dsp:cNvSpPr/>
      </dsp:nvSpPr>
      <dsp:spPr>
        <a:xfrm>
          <a:off x="-27028" y="2584493"/>
          <a:ext cx="9277079" cy="13626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452716-D8A5-4608-B8C0-90C925DCDD44}">
      <dsp:nvSpPr>
        <dsp:cNvPr id="0" name=""/>
        <dsp:cNvSpPr/>
      </dsp:nvSpPr>
      <dsp:spPr>
        <a:xfrm>
          <a:off x="385187" y="2891100"/>
          <a:ext cx="749482" cy="7494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DD6B2A-3C72-4357-878C-1B093ED8D923}">
      <dsp:nvSpPr>
        <dsp:cNvPr id="0" name=""/>
        <dsp:cNvSpPr/>
      </dsp:nvSpPr>
      <dsp:spPr>
        <a:xfrm>
          <a:off x="1546886" y="2584493"/>
          <a:ext cx="7700086" cy="1362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219" tIns="144219" rIns="144219" bIns="144219" numCol="1" spcCol="1270" anchor="ctr" anchorCtr="0">
          <a:noAutofit/>
        </a:bodyPr>
        <a:lstStyle/>
        <a:p>
          <a:pPr marL="0" lvl="0" indent="0" algn="l" defTabSz="755650">
            <a:lnSpc>
              <a:spcPct val="100000"/>
            </a:lnSpc>
            <a:spcBef>
              <a:spcPct val="0"/>
            </a:spcBef>
            <a:spcAft>
              <a:spcPct val="35000"/>
            </a:spcAft>
            <a:buNone/>
          </a:pPr>
          <a:r>
            <a:rPr lang="en-US" sz="1700" kern="1200" dirty="0"/>
            <a:t>This project aims to provide a comprehensive analysis of the data and a streamlined ETL process. It aims to provide data insights in the form of KPIs  visualized in a dashboard.</a:t>
          </a:r>
        </a:p>
      </dsp:txBody>
      <dsp:txXfrm>
        <a:off x="1546886" y="2584493"/>
        <a:ext cx="7700086" cy="13626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2/7/2024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9947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2/7/2024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07708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2/7/2024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2856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2/7/2024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86626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2/7/2024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799482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2/7/2024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80944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2/7/2024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98305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2/7/2024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7957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2/7/2024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75611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2/7/2024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29161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2/7/2024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5434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2/7/2024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1474072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A0064D7E-06DA-49C2-98D1-4C063EBE9E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5D1B7231-4CA0-4EF0-A0F6-BBC5D2289C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F16C7D2-2C2B-45A2-B877-AD7F29D21D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3E4B7AF-75AF-445E-9C56-25B6004E36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F9A02B0-84CC-4983-8CA2-DA39E73F2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AB12A9E-E8F5-4BB6-9FAC-B7528DB78E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E08A66-700A-4A93-8C53-51D5607B8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9E4E565-75A8-4E72-8D5F-0B62E6B49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F1FD7EC-834D-4087-9B69-7793E1A5B4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4853CF-E211-4741-8BB6-936918F201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08328EE-5DD9-49DB-AD4B-4F0A76A052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404B81F-9DCC-4C62-8962-2B6C36255C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41ED921-643C-4B5B-86E6-99E818479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AD09725-F1B5-4342-A3A6-25BDC7261C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C5251DB-B92C-4E4E-9BAE-B3EB8A9A31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2389C50-96FA-4F8E-A890-EE49673799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497D116-7C85-4317-8284-E647BAFC35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D6ED932-F3DD-4BB6-8FC3-6E205965D9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50A286-F068-43D3-8DEA-272E28F30A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F3A2DA1-C0E2-44DE-AAA4-D2F262CB3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D8CC984-8A5C-4205-9CE0-218DA79F12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2901BA-B376-4054-8C31-BE75DF480E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2BA8E1-2C05-43A7-AABF-8D614E07D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3D58E52-4C85-48FF-ADA3-F8F66B9957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C61787A-32B8-440E-B1A5-1CAEC9D11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9D651FB-65B3-4DBD-9428-084075111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34A6116-8F7B-4C9A-9B9D-EF25C8BFA1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CC776F-EA3D-4898-9730-88C6605FDB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81A3030-F8B6-4D5E-8A8F-7CE0C81E9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49129F1-E775-4904-9569-F08FA175DF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C93E5BB-B3BE-4416-A1B2-5A2CDA8B02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3FD179A-45E8-4D8F-8F75-6E4A266F84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84A67DE-06BC-D630-F089-669A819BDC4F}"/>
              </a:ext>
            </a:extLst>
          </p:cNvPr>
          <p:cNvSpPr>
            <a:spLocks noGrp="1"/>
          </p:cNvSpPr>
          <p:nvPr>
            <p:ph type="ctrTitle"/>
          </p:nvPr>
        </p:nvSpPr>
        <p:spPr>
          <a:xfrm>
            <a:off x="684225" y="746840"/>
            <a:ext cx="4903438" cy="5415739"/>
          </a:xfrm>
        </p:spPr>
        <p:txBody>
          <a:bodyPr anchor="ctr">
            <a:normAutofit/>
          </a:bodyPr>
          <a:lstStyle/>
          <a:p>
            <a:r>
              <a:rPr lang="en-US" sz="5000" b="0" i="0" dirty="0">
                <a:effectLst/>
                <a:latin typeface="Söhne"/>
              </a:rPr>
              <a:t>Warehouse Data: </a:t>
            </a:r>
            <a:r>
              <a:rPr lang="en-US" sz="5000" b="0" i="0" dirty="0" err="1">
                <a:effectLst/>
                <a:latin typeface="Söhne"/>
              </a:rPr>
              <a:t>Extract,Transform</a:t>
            </a:r>
            <a:r>
              <a:rPr lang="en-US" sz="5000" b="0" i="0" dirty="0">
                <a:effectLst/>
                <a:latin typeface="Söhne"/>
              </a:rPr>
              <a:t>, Load, Visualize</a:t>
            </a:r>
            <a:endParaRPr lang="en-US" sz="5000" dirty="0"/>
          </a:p>
        </p:txBody>
      </p:sp>
      <p:sp>
        <p:nvSpPr>
          <p:cNvPr id="44" name="Right Triangle 43">
            <a:extLst>
              <a:ext uri="{FF2B5EF4-FFF2-40B4-BE49-F238E27FC236}">
                <a16:creationId xmlns:a16="http://schemas.microsoft.com/office/drawing/2014/main" id="{729E7B49-E1D9-4EAE-8B30-D958A9580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3144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Freeform: Shape 45">
            <a:extLst>
              <a:ext uri="{FF2B5EF4-FFF2-40B4-BE49-F238E27FC236}">
                <a16:creationId xmlns:a16="http://schemas.microsoft.com/office/drawing/2014/main" id="{D2BA0570-7BB5-4FB7-B41A-048CE0327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7316" y="-3109"/>
            <a:ext cx="6098262" cy="6861109"/>
          </a:xfrm>
          <a:custGeom>
            <a:avLst/>
            <a:gdLst>
              <a:gd name="connsiteX0" fmla="*/ 2247706 w 6098262"/>
              <a:gd name="connsiteY0" fmla="*/ 0 h 6861109"/>
              <a:gd name="connsiteX1" fmla="*/ 6098262 w 6098262"/>
              <a:gd name="connsiteY1" fmla="*/ 0 h 6861109"/>
              <a:gd name="connsiteX2" fmla="*/ 6098262 w 6098262"/>
              <a:gd name="connsiteY2" fmla="*/ 6861109 h 6861109"/>
              <a:gd name="connsiteX3" fmla="*/ 2247706 w 6098262"/>
              <a:gd name="connsiteY3" fmla="*/ 6861109 h 6861109"/>
              <a:gd name="connsiteX4" fmla="*/ 2247706 w 6098262"/>
              <a:gd name="connsiteY4" fmla="*/ 6857999 h 6861109"/>
              <a:gd name="connsiteX5" fmla="*/ 274850 w 6098262"/>
              <a:gd name="connsiteY5" fmla="*/ 6857999 h 6861109"/>
              <a:gd name="connsiteX6" fmla="*/ 954409 w 6098262"/>
              <a:gd name="connsiteY6" fmla="*/ 1 h 6861109"/>
              <a:gd name="connsiteX7" fmla="*/ 2247706 w 6098262"/>
              <a:gd name="connsiteY7" fmla="*/ 1 h 6861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8262" h="6861109">
                <a:moveTo>
                  <a:pt x="2247706" y="0"/>
                </a:moveTo>
                <a:lnTo>
                  <a:pt x="6098262" y="0"/>
                </a:lnTo>
                <a:lnTo>
                  <a:pt x="6098262" y="6861109"/>
                </a:lnTo>
                <a:lnTo>
                  <a:pt x="2247706" y="6861109"/>
                </a:lnTo>
                <a:lnTo>
                  <a:pt x="2247706" y="6857999"/>
                </a:lnTo>
                <a:lnTo>
                  <a:pt x="274850" y="6857999"/>
                </a:lnTo>
                <a:cubicBezTo>
                  <a:pt x="-619306" y="3429000"/>
                  <a:pt x="954409" y="3429000"/>
                  <a:pt x="954409" y="1"/>
                </a:cubicBezTo>
                <a:lnTo>
                  <a:pt x="2247706" y="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C25C443E-C8A8-7A19-DCD6-D2BB9F9E7A27}"/>
              </a:ext>
            </a:extLst>
          </p:cNvPr>
          <p:cNvPicPr>
            <a:picLocks noChangeAspect="1"/>
          </p:cNvPicPr>
          <p:nvPr/>
        </p:nvPicPr>
        <p:blipFill rotWithShape="1">
          <a:blip r:embed="rId2">
            <a:alphaModFix amt="80000"/>
          </a:blip>
          <a:srcRect l="26808" r="23197" b="1"/>
          <a:stretch/>
        </p:blipFill>
        <p:spPr>
          <a:xfrm>
            <a:off x="6097316" y="-3108"/>
            <a:ext cx="6098262" cy="6861108"/>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
        <p:nvSpPr>
          <p:cNvPr id="3" name="Subtitle 2">
            <a:extLst>
              <a:ext uri="{FF2B5EF4-FFF2-40B4-BE49-F238E27FC236}">
                <a16:creationId xmlns:a16="http://schemas.microsoft.com/office/drawing/2014/main" id="{12A5DD7B-4D4A-1E33-62F1-0DBE74C0482C}"/>
              </a:ext>
            </a:extLst>
          </p:cNvPr>
          <p:cNvSpPr>
            <a:spLocks noGrp="1"/>
          </p:cNvSpPr>
          <p:nvPr>
            <p:ph type="subTitle" idx="1"/>
          </p:nvPr>
        </p:nvSpPr>
        <p:spPr>
          <a:xfrm>
            <a:off x="7696705" y="3674327"/>
            <a:ext cx="3669711" cy="2415793"/>
          </a:xfrm>
        </p:spPr>
        <p:txBody>
          <a:bodyPr anchor="b">
            <a:normAutofit/>
          </a:bodyPr>
          <a:lstStyle/>
          <a:p>
            <a:pPr algn="r"/>
            <a:r>
              <a:rPr lang="de-DE">
                <a:solidFill>
                  <a:srgbClr val="FFFFFF"/>
                </a:solidFill>
              </a:rPr>
              <a:t>Nishtha Narayan</a:t>
            </a:r>
            <a:endParaRPr lang="en-US">
              <a:solidFill>
                <a:srgbClr val="FFFFFF"/>
              </a:solidFill>
            </a:endParaRPr>
          </a:p>
        </p:txBody>
      </p:sp>
    </p:spTree>
    <p:extLst>
      <p:ext uri="{BB962C8B-B14F-4D97-AF65-F5344CB8AC3E}">
        <p14:creationId xmlns:p14="http://schemas.microsoft.com/office/powerpoint/2010/main" val="389591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5" name="Group 10">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6" name="Right Triangle 43">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7" name="Rectangle 45">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8" name="Group 47">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49">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1" name="Right Triangle 80">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5E6BF35-FF41-6BE6-F9B2-CEEBD71F3A38}"/>
              </a:ext>
            </a:extLst>
          </p:cNvPr>
          <p:cNvSpPr>
            <a:spLocks noGrp="1"/>
          </p:cNvSpPr>
          <p:nvPr>
            <p:ph type="title"/>
          </p:nvPr>
        </p:nvSpPr>
        <p:spPr>
          <a:xfrm>
            <a:off x="691078" y="722904"/>
            <a:ext cx="5408713" cy="1410378"/>
          </a:xfrm>
        </p:spPr>
        <p:txBody>
          <a:bodyPr vert="horz" lIns="91440" tIns="45720" rIns="91440" bIns="45720" rtlCol="0" anchor="b">
            <a:normAutofit/>
          </a:bodyPr>
          <a:lstStyle/>
          <a:p>
            <a:r>
              <a:rPr lang="en-US" sz="5400"/>
              <a:t>ETL Process</a:t>
            </a:r>
          </a:p>
        </p:txBody>
      </p:sp>
      <p:pic>
        <p:nvPicPr>
          <p:cNvPr id="6" name="Picture 5">
            <a:extLst>
              <a:ext uri="{FF2B5EF4-FFF2-40B4-BE49-F238E27FC236}">
                <a16:creationId xmlns:a16="http://schemas.microsoft.com/office/drawing/2014/main" id="{2700F6CB-5DB9-3E6B-1F4C-3CAA2A690F15}"/>
              </a:ext>
            </a:extLst>
          </p:cNvPr>
          <p:cNvPicPr>
            <a:picLocks noChangeAspect="1"/>
          </p:cNvPicPr>
          <p:nvPr/>
        </p:nvPicPr>
        <p:blipFill>
          <a:blip r:embed="rId2"/>
          <a:stretch>
            <a:fillRect/>
          </a:stretch>
        </p:blipFill>
        <p:spPr>
          <a:xfrm>
            <a:off x="1568581" y="2340143"/>
            <a:ext cx="9380715" cy="4174417"/>
          </a:xfrm>
          <a:prstGeom prst="rect">
            <a:avLst/>
          </a:prstGeom>
        </p:spPr>
      </p:pic>
    </p:spTree>
    <p:extLst>
      <p:ext uri="{BB962C8B-B14F-4D97-AF65-F5344CB8AC3E}">
        <p14:creationId xmlns:p14="http://schemas.microsoft.com/office/powerpoint/2010/main" val="2944680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0D503-EF20-789E-8D73-DDA01322B5F6}"/>
              </a:ext>
            </a:extLst>
          </p:cNvPr>
          <p:cNvSpPr>
            <a:spLocks noGrp="1"/>
          </p:cNvSpPr>
          <p:nvPr>
            <p:ph type="title"/>
          </p:nvPr>
        </p:nvSpPr>
        <p:spPr>
          <a:xfrm>
            <a:off x="525978" y="126003"/>
            <a:ext cx="10501177" cy="1401231"/>
          </a:xfrm>
        </p:spPr>
        <p:txBody>
          <a:bodyPr/>
          <a:lstStyle/>
          <a:p>
            <a:r>
              <a:rPr lang="de-DE" dirty="0"/>
              <a:t>ER Model</a:t>
            </a:r>
            <a:endParaRPr lang="en-US" dirty="0"/>
          </a:p>
        </p:txBody>
      </p:sp>
      <p:pic>
        <p:nvPicPr>
          <p:cNvPr id="3" name="Picture 2" descr="A screenshot of a computer&#10;&#10;Description automatically generated">
            <a:extLst>
              <a:ext uri="{FF2B5EF4-FFF2-40B4-BE49-F238E27FC236}">
                <a16:creationId xmlns:a16="http://schemas.microsoft.com/office/drawing/2014/main" id="{A8C89840-81D7-C3C6-4A2A-1D48CFF2939B}"/>
              </a:ext>
            </a:extLst>
          </p:cNvPr>
          <p:cNvPicPr>
            <a:picLocks noChangeAspect="1"/>
          </p:cNvPicPr>
          <p:nvPr/>
        </p:nvPicPr>
        <p:blipFill>
          <a:blip r:embed="rId2"/>
          <a:stretch>
            <a:fillRect/>
          </a:stretch>
        </p:blipFill>
        <p:spPr>
          <a:xfrm>
            <a:off x="525978" y="1770382"/>
            <a:ext cx="11450122" cy="5012797"/>
          </a:xfrm>
          <a:prstGeom prst="rect">
            <a:avLst/>
          </a:prstGeom>
        </p:spPr>
      </p:pic>
    </p:spTree>
    <p:extLst>
      <p:ext uri="{BB962C8B-B14F-4D97-AF65-F5344CB8AC3E}">
        <p14:creationId xmlns:p14="http://schemas.microsoft.com/office/powerpoint/2010/main" val="2211264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768C4-77AF-1F69-BC79-B6F869F820E9}"/>
              </a:ext>
            </a:extLst>
          </p:cNvPr>
          <p:cNvSpPr>
            <a:spLocks noGrp="1"/>
          </p:cNvSpPr>
          <p:nvPr>
            <p:ph type="title"/>
          </p:nvPr>
        </p:nvSpPr>
        <p:spPr/>
        <p:txBody>
          <a:bodyPr/>
          <a:lstStyle/>
          <a:p>
            <a:r>
              <a:rPr lang="de-DE" dirty="0"/>
              <a:t>Cleaning and Transformation</a:t>
            </a:r>
            <a:endParaRPr lang="en-US" dirty="0"/>
          </a:p>
        </p:txBody>
      </p:sp>
      <p:sp>
        <p:nvSpPr>
          <p:cNvPr id="3" name="Text Placeholder 2">
            <a:extLst>
              <a:ext uri="{FF2B5EF4-FFF2-40B4-BE49-F238E27FC236}">
                <a16:creationId xmlns:a16="http://schemas.microsoft.com/office/drawing/2014/main" id="{38900C19-147F-D64A-28E0-0D8B602CA90F}"/>
              </a:ext>
            </a:extLst>
          </p:cNvPr>
          <p:cNvSpPr>
            <a:spLocks noGrp="1"/>
          </p:cNvSpPr>
          <p:nvPr>
            <p:ph type="body" idx="1"/>
          </p:nvPr>
        </p:nvSpPr>
        <p:spPr/>
        <p:txBody>
          <a:bodyPr/>
          <a:lstStyle/>
          <a:p>
            <a:r>
              <a:rPr lang="de-DE" dirty="0"/>
              <a:t>Cleaning</a:t>
            </a:r>
            <a:endParaRPr lang="en-US" dirty="0"/>
          </a:p>
        </p:txBody>
      </p:sp>
      <p:sp>
        <p:nvSpPr>
          <p:cNvPr id="4" name="Content Placeholder 3">
            <a:extLst>
              <a:ext uri="{FF2B5EF4-FFF2-40B4-BE49-F238E27FC236}">
                <a16:creationId xmlns:a16="http://schemas.microsoft.com/office/drawing/2014/main" id="{8182D8DE-85BF-5C35-8193-D4090145B573}"/>
              </a:ext>
            </a:extLst>
          </p:cNvPr>
          <p:cNvSpPr>
            <a:spLocks noGrp="1"/>
          </p:cNvSpPr>
          <p:nvPr>
            <p:ph sz="half" idx="2"/>
          </p:nvPr>
        </p:nvSpPr>
        <p:spPr>
          <a:xfrm>
            <a:off x="691078" y="2954564"/>
            <a:ext cx="4963444" cy="3611336"/>
          </a:xfrm>
        </p:spPr>
        <p:txBody>
          <a:bodyPr>
            <a:normAutofit fontScale="92500" lnSpcReduction="20000"/>
          </a:bodyPr>
          <a:lstStyle/>
          <a:p>
            <a:r>
              <a:rPr lang="de-DE" dirty="0"/>
              <a:t>Establishing concise and clear column headers.</a:t>
            </a:r>
          </a:p>
          <a:p>
            <a:r>
              <a:rPr lang="de-DE" dirty="0"/>
              <a:t>Identifying and handling data inconsistencies and outliers</a:t>
            </a:r>
            <a:r>
              <a:rPr lang="en-US" dirty="0"/>
              <a:t>.</a:t>
            </a:r>
          </a:p>
          <a:p>
            <a:r>
              <a:rPr lang="en-US" dirty="0"/>
              <a:t>Handling null and garbage values.</a:t>
            </a:r>
          </a:p>
          <a:p>
            <a:r>
              <a:rPr lang="en-US" dirty="0"/>
              <a:t>Handling special characters.</a:t>
            </a:r>
          </a:p>
          <a:p>
            <a:r>
              <a:rPr lang="de-DE" dirty="0"/>
              <a:t>Dropping unnecessary columns and records.</a:t>
            </a:r>
          </a:p>
          <a:p>
            <a:r>
              <a:rPr lang="de-DE" dirty="0"/>
              <a:t>Creating Primary keýs to identify each record uniquely.</a:t>
            </a:r>
          </a:p>
        </p:txBody>
      </p:sp>
      <p:sp>
        <p:nvSpPr>
          <p:cNvPr id="5" name="Text Placeholder 4">
            <a:extLst>
              <a:ext uri="{FF2B5EF4-FFF2-40B4-BE49-F238E27FC236}">
                <a16:creationId xmlns:a16="http://schemas.microsoft.com/office/drawing/2014/main" id="{BAADEB10-3952-EA53-CF8A-29C58ADB927D}"/>
              </a:ext>
            </a:extLst>
          </p:cNvPr>
          <p:cNvSpPr>
            <a:spLocks noGrp="1"/>
          </p:cNvSpPr>
          <p:nvPr>
            <p:ph type="body" sz="quarter" idx="3"/>
          </p:nvPr>
        </p:nvSpPr>
        <p:spPr/>
        <p:txBody>
          <a:bodyPr/>
          <a:lstStyle/>
          <a:p>
            <a:r>
              <a:rPr lang="de-DE" dirty="0"/>
              <a:t>Transformation</a:t>
            </a:r>
            <a:endParaRPr lang="en-US" dirty="0"/>
          </a:p>
        </p:txBody>
      </p:sp>
      <p:sp>
        <p:nvSpPr>
          <p:cNvPr id="6" name="Content Placeholder 5">
            <a:extLst>
              <a:ext uri="{FF2B5EF4-FFF2-40B4-BE49-F238E27FC236}">
                <a16:creationId xmlns:a16="http://schemas.microsoft.com/office/drawing/2014/main" id="{C002B572-6E98-E9DD-33FE-197080270076}"/>
              </a:ext>
            </a:extLst>
          </p:cNvPr>
          <p:cNvSpPr>
            <a:spLocks noGrp="1"/>
          </p:cNvSpPr>
          <p:nvPr>
            <p:ph sz="quarter" idx="4"/>
          </p:nvPr>
        </p:nvSpPr>
        <p:spPr>
          <a:xfrm>
            <a:off x="6103351" y="2954564"/>
            <a:ext cx="4900298" cy="3611336"/>
          </a:xfrm>
        </p:spPr>
        <p:txBody>
          <a:bodyPr>
            <a:normAutofit fontScale="92500" lnSpcReduction="20000"/>
          </a:bodyPr>
          <a:lstStyle/>
          <a:p>
            <a:r>
              <a:rPr lang="de-DE" dirty="0"/>
              <a:t>Establishing Entity Relationship between the datasets and fitting them into a star schema model.</a:t>
            </a:r>
          </a:p>
          <a:p>
            <a:r>
              <a:rPr lang="de-DE" dirty="0"/>
              <a:t>Performing Time series calculations to gain insights from the data. </a:t>
            </a:r>
          </a:p>
          <a:p>
            <a:r>
              <a:rPr lang="de-DE" dirty="0"/>
              <a:t>Calculating lead time. </a:t>
            </a:r>
          </a:p>
          <a:p>
            <a:r>
              <a:rPr lang="de-DE" dirty="0"/>
              <a:t>Establishing the granularity of the data.</a:t>
            </a:r>
          </a:p>
          <a:p>
            <a:r>
              <a:rPr lang="de-DE" dirty="0"/>
              <a:t>Calculating KPIs like SKU Inefficiency, Warehouse performance, product performance, Origin of the order etc</a:t>
            </a:r>
          </a:p>
        </p:txBody>
      </p:sp>
    </p:spTree>
    <p:extLst>
      <p:ext uri="{BB962C8B-B14F-4D97-AF65-F5344CB8AC3E}">
        <p14:creationId xmlns:p14="http://schemas.microsoft.com/office/powerpoint/2010/main" val="1315639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Right Triangle 39">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2" name="Rectangle 41">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4" name="Group 43">
            <a:extLst>
              <a:ext uri="{FF2B5EF4-FFF2-40B4-BE49-F238E27FC236}">
                <a16:creationId xmlns:a16="http://schemas.microsoft.com/office/drawing/2014/main" id="{8A706956-04C2-4ACD-BBB0-A7A81707BF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6601B0AA-6489-4B15-92C9-27A5ECCC79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D1C4333-CF33-49A9-9F67-47E2C4C5C2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223E684-2974-4FEC-9EEE-A0667DEBED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220368F-20CA-47F2-8A59-88E5B812B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5C9B857-B16F-4170-AE03-3704F5E94D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2737506-B061-48FE-81A1-3907D6E1F2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D223AC4-2FFC-4C1D-B6D1-8E58C4B663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0BA289D-D29F-4B88-881E-3AA28F5DA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8CCC501-7F77-4135-AC9C-21DCCA8382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A301DE6-BB42-4D52-BFCC-98ED76631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AB54C9E-ECFA-4225-BF4E-12F54731BE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749679-C5EC-4E8E-94C3-590E58080A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B99D1E7-8AB6-4E09-92B9-F37FAE599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2FDA828-C12F-4012-9EEB-89C6C1CF83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26CAE-1AB0-4547-95D3-3E870C308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D5E4455-64AB-4DB7-970E-FBB8FC0511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3F4F923-6E41-471E-80A9-1F92517354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82689FE-2454-487C-862F-F8E1EF3469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54AC8B8-CD27-45A6-862E-29E40CD92B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50FFB7C-55B7-4F77-807A-6D9EB35E1D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A87A8A7-6370-4CB5-BC73-F49A357975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38B117-6B73-40E8-AA5B-E7BF8959F1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1F1F956-02E3-4CB0-9D6C-9FAD9486AC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A10D7-89A2-44F6-AB6C-22ED439388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FB599E6-F770-41FE-812F-1F7EC26597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0A57962-0140-41EE-90BD-7E5AF65371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82C320E-220E-4993-A32F-41CE4F1BB2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14895B-D1F4-4479-94D5-4200646603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C0062BF-7CC4-4136-AA03-CC9BE3EA08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D9F14E1-DD45-4E78-B9B8-7D2BC72148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DA047DA-EAB5-4971-9097-C13FFBC03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7E3A839-9560-FC60-7294-04AD58E85527}"/>
              </a:ext>
            </a:extLst>
          </p:cNvPr>
          <p:cNvSpPr>
            <a:spLocks noGrp="1"/>
          </p:cNvSpPr>
          <p:nvPr>
            <p:ph type="title"/>
          </p:nvPr>
        </p:nvSpPr>
        <p:spPr>
          <a:xfrm>
            <a:off x="684213" y="746124"/>
            <a:ext cx="10318750" cy="2679771"/>
          </a:xfrm>
        </p:spPr>
        <p:txBody>
          <a:bodyPr vert="horz" lIns="91440" tIns="45720" rIns="91440" bIns="45720" rtlCol="0" anchor="b">
            <a:normAutofit/>
          </a:bodyPr>
          <a:lstStyle/>
          <a:p>
            <a:r>
              <a:rPr lang="en-US" sz="5400"/>
              <a:t>Key Insights </a:t>
            </a:r>
          </a:p>
        </p:txBody>
      </p:sp>
      <p:sp>
        <p:nvSpPr>
          <p:cNvPr id="77" name="Right Triangle 76">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5" y="260790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36801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B13B-5CF2-CB3E-E3EB-7A2606075402}"/>
              </a:ext>
            </a:extLst>
          </p:cNvPr>
          <p:cNvSpPr>
            <a:spLocks noGrp="1"/>
          </p:cNvSpPr>
          <p:nvPr>
            <p:ph type="title"/>
          </p:nvPr>
        </p:nvSpPr>
        <p:spPr/>
        <p:txBody>
          <a:bodyPr/>
          <a:lstStyle/>
          <a:p>
            <a:r>
              <a:rPr lang="de-DE" dirty="0"/>
              <a:t>Order Volume per Warehouse</a:t>
            </a:r>
            <a:endParaRPr lang="en-US" dirty="0"/>
          </a:p>
        </p:txBody>
      </p:sp>
      <p:pic>
        <p:nvPicPr>
          <p:cNvPr id="3" name="Picture 2">
            <a:extLst>
              <a:ext uri="{FF2B5EF4-FFF2-40B4-BE49-F238E27FC236}">
                <a16:creationId xmlns:a16="http://schemas.microsoft.com/office/drawing/2014/main" id="{154D25C3-2C24-7F75-7EAD-22F54DBC1CA4}"/>
              </a:ext>
            </a:extLst>
          </p:cNvPr>
          <p:cNvPicPr>
            <a:picLocks noChangeAspect="1"/>
          </p:cNvPicPr>
          <p:nvPr/>
        </p:nvPicPr>
        <p:blipFill>
          <a:blip r:embed="rId2"/>
          <a:stretch>
            <a:fillRect/>
          </a:stretch>
        </p:blipFill>
        <p:spPr>
          <a:xfrm>
            <a:off x="491565" y="2303652"/>
            <a:ext cx="7293535" cy="4323097"/>
          </a:xfrm>
          <a:prstGeom prst="rect">
            <a:avLst/>
          </a:prstGeom>
        </p:spPr>
      </p:pic>
      <p:sp>
        <p:nvSpPr>
          <p:cNvPr id="4" name="Title 6">
            <a:extLst>
              <a:ext uri="{FF2B5EF4-FFF2-40B4-BE49-F238E27FC236}">
                <a16:creationId xmlns:a16="http://schemas.microsoft.com/office/drawing/2014/main" id="{CC396DF3-2BE1-2698-8675-3DB16EBEB477}"/>
              </a:ext>
            </a:extLst>
          </p:cNvPr>
          <p:cNvSpPr txBox="1">
            <a:spLocks/>
          </p:cNvSpPr>
          <p:nvPr/>
        </p:nvSpPr>
        <p:spPr>
          <a:xfrm>
            <a:off x="8429810" y="2712548"/>
            <a:ext cx="3012890" cy="3548552"/>
          </a:xfrm>
          <a:prstGeom prst="rect">
            <a:avLst/>
          </a:prstGeom>
        </p:spPr>
        <p:txBody>
          <a:bodyPr lIns="0" tIns="0" rIns="0" bIns="45720" anchor="ctr">
            <a:noAutofit/>
          </a:bodyPr>
          <a:lstStyle>
            <a:lvl1pPr algn="l" defTabSz="914400" rtl="0" eaLnBrk="1" latinLnBrk="0" hangingPunct="1">
              <a:spcBef>
                <a:spcPct val="0"/>
              </a:spcBef>
              <a:buNone/>
              <a:defRPr sz="2800" b="1" kern="1200">
                <a:solidFill>
                  <a:schemeClr val="tx1"/>
                </a:solidFill>
                <a:latin typeface="+mj-lt"/>
                <a:ea typeface="+mj-ea"/>
                <a:cs typeface="+mj-cs"/>
              </a:defRPr>
            </a:lvl1pPr>
          </a:lstStyle>
          <a:p>
            <a:pPr marL="285750" indent="-285750">
              <a:buFont typeface="Arial" panose="020B0604020202020204" pitchFamily="34" charset="0"/>
              <a:buChar char="•"/>
            </a:pPr>
            <a:r>
              <a:rPr lang="en-US" sz="1400" b="0" dirty="0">
                <a:latin typeface="+mn-lt"/>
                <a:sym typeface="Wingdings" panose="05000000000000000000" pitchFamily="2" charset="2"/>
              </a:rPr>
              <a:t>SHL since 2015, they initiated new warehouse  (SHL) and it took over AKL, being the most handling WH by 2020. </a:t>
            </a:r>
          </a:p>
          <a:p>
            <a:pPr marL="285750" indent="-285750">
              <a:buFont typeface="Arial" panose="020B0604020202020204" pitchFamily="34" charset="0"/>
              <a:buChar char="•"/>
            </a:pPr>
            <a:endParaRPr lang="en-US" sz="1400" b="0" dirty="0">
              <a:latin typeface="+mn-lt"/>
              <a:ea typeface="Verdana"/>
            </a:endParaRPr>
          </a:p>
          <a:p>
            <a:pPr marL="285750" indent="-285750">
              <a:buFont typeface="Arial" panose="020B0604020202020204" pitchFamily="34" charset="0"/>
              <a:buChar char="•"/>
            </a:pPr>
            <a:r>
              <a:rPr lang="de-DE" sz="1400" b="0" dirty="0">
                <a:latin typeface="+mn-lt"/>
                <a:sym typeface="Wingdings" panose="05000000000000000000" pitchFamily="2" charset="2"/>
              </a:rPr>
              <a:t>Significant decrease in all WHs in volume order in 2020.</a:t>
            </a:r>
            <a:endParaRPr lang="de-DE" sz="1400" b="0" dirty="0">
              <a:latin typeface="+mn-lt"/>
              <a:ea typeface="Verdana"/>
            </a:endParaRPr>
          </a:p>
          <a:p>
            <a:pPr marL="285750" indent="-285750">
              <a:buFont typeface="Arial" panose="020B0604020202020204" pitchFamily="34" charset="0"/>
              <a:buChar char="•"/>
            </a:pPr>
            <a:endParaRPr lang="de-DE" sz="1400" b="0" dirty="0">
              <a:ea typeface="Verdana"/>
            </a:endParaRPr>
          </a:p>
        </p:txBody>
      </p:sp>
    </p:spTree>
    <p:extLst>
      <p:ext uri="{BB962C8B-B14F-4D97-AF65-F5344CB8AC3E}">
        <p14:creationId xmlns:p14="http://schemas.microsoft.com/office/powerpoint/2010/main" val="3217785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463F-D31A-2459-2C19-AE5CA551AD1B}"/>
              </a:ext>
            </a:extLst>
          </p:cNvPr>
          <p:cNvSpPr>
            <a:spLocks noGrp="1"/>
          </p:cNvSpPr>
          <p:nvPr>
            <p:ph type="title"/>
          </p:nvPr>
        </p:nvSpPr>
        <p:spPr>
          <a:xfrm>
            <a:off x="288058" y="-265105"/>
            <a:ext cx="10501177" cy="1401231"/>
          </a:xfrm>
        </p:spPr>
        <p:txBody>
          <a:bodyPr/>
          <a:lstStyle/>
          <a:p>
            <a:r>
              <a:rPr lang="de-DE" dirty="0"/>
              <a:t>Order Efficiency</a:t>
            </a:r>
            <a:endParaRPr lang="en-US" dirty="0"/>
          </a:p>
        </p:txBody>
      </p:sp>
      <p:pic>
        <p:nvPicPr>
          <p:cNvPr id="4" name="Picture 3">
            <a:extLst>
              <a:ext uri="{FF2B5EF4-FFF2-40B4-BE49-F238E27FC236}">
                <a16:creationId xmlns:a16="http://schemas.microsoft.com/office/drawing/2014/main" id="{30226FC2-17FE-AE89-5027-7C5C0451CC7F}"/>
              </a:ext>
            </a:extLst>
          </p:cNvPr>
          <p:cNvPicPr>
            <a:picLocks noChangeAspect="1"/>
          </p:cNvPicPr>
          <p:nvPr/>
        </p:nvPicPr>
        <p:blipFill>
          <a:blip r:embed="rId2"/>
          <a:stretch>
            <a:fillRect/>
          </a:stretch>
        </p:blipFill>
        <p:spPr>
          <a:xfrm>
            <a:off x="288058" y="1338443"/>
            <a:ext cx="10501177" cy="4193935"/>
          </a:xfrm>
          <a:prstGeom prst="rect">
            <a:avLst/>
          </a:prstGeom>
        </p:spPr>
      </p:pic>
      <p:sp>
        <p:nvSpPr>
          <p:cNvPr id="5" name="Title 6">
            <a:extLst>
              <a:ext uri="{FF2B5EF4-FFF2-40B4-BE49-F238E27FC236}">
                <a16:creationId xmlns:a16="http://schemas.microsoft.com/office/drawing/2014/main" id="{BC6A9C9B-5418-A95E-1EF3-E8DBD7F3CCC7}"/>
              </a:ext>
            </a:extLst>
          </p:cNvPr>
          <p:cNvSpPr txBox="1">
            <a:spLocks/>
          </p:cNvSpPr>
          <p:nvPr/>
        </p:nvSpPr>
        <p:spPr>
          <a:xfrm>
            <a:off x="2023780" y="5646101"/>
            <a:ext cx="8331791" cy="1396648"/>
          </a:xfrm>
          <a:prstGeom prst="rect">
            <a:avLst/>
          </a:prstGeom>
        </p:spPr>
        <p:txBody>
          <a:bodyPr lIns="0" tIns="0" rIns="0" bIns="45720" anchor="ctr">
            <a:noAutofit/>
          </a:bodyPr>
          <a:lstStyle>
            <a:lvl1pPr algn="l" defTabSz="914400" rtl="0" eaLnBrk="1" latinLnBrk="0" hangingPunct="1">
              <a:spcBef>
                <a:spcPct val="0"/>
              </a:spcBef>
              <a:buNone/>
              <a:defRPr sz="2800" b="1" kern="1200">
                <a:solidFill>
                  <a:schemeClr val="tx1"/>
                </a:solidFill>
                <a:latin typeface="+mj-lt"/>
                <a:ea typeface="+mj-ea"/>
                <a:cs typeface="+mj-cs"/>
              </a:defRPr>
            </a:lvl1pPr>
          </a:lstStyle>
          <a:p>
            <a:pPr algn="ctr"/>
            <a:r>
              <a:rPr lang="de-DE" sz="1200" dirty="0">
                <a:latin typeface="+mn-lt"/>
                <a:ea typeface="Verdana"/>
              </a:rPr>
              <a:t>Efficiency : Orders with one pick per SKU </a:t>
            </a:r>
          </a:p>
          <a:p>
            <a:pPr algn="ctr"/>
            <a:endParaRPr lang="de-DE" sz="1200" dirty="0">
              <a:latin typeface="+mn-lt"/>
            </a:endParaRPr>
          </a:p>
          <a:p>
            <a:pPr marL="285750" indent="-285750">
              <a:buFont typeface="Arial" panose="020B0604020202020204" pitchFamily="34" charset="0"/>
              <a:buChar char="•"/>
            </a:pPr>
            <a:r>
              <a:rPr lang="de-DE" sz="1200" b="0" dirty="0">
                <a:latin typeface="+mn-lt"/>
                <a:sym typeface="Wingdings" panose="05000000000000000000" pitchFamily="2" charset="2"/>
              </a:rPr>
              <a:t>Since 2015 the percentage of inefficent orders has increased. Possible correlation with the shift to SHL.</a:t>
            </a:r>
            <a:endParaRPr lang="de-DE" sz="2400" dirty="0">
              <a:ea typeface="Verdana"/>
            </a:endParaRPr>
          </a:p>
          <a:p>
            <a:pPr marL="285750" indent="-285750">
              <a:buFont typeface="Arial" panose="020B0604020202020204" pitchFamily="34" charset="0"/>
              <a:buChar char="•"/>
            </a:pPr>
            <a:r>
              <a:rPr lang="de-DE" sz="1200" b="0" dirty="0">
                <a:latin typeface="+mn-lt"/>
                <a:sym typeface="Wingdings" panose="05000000000000000000" pitchFamily="2" charset="2"/>
              </a:rPr>
              <a:t>2020 has the second worst inefficiency ratio and second lowest volume</a:t>
            </a:r>
            <a:endParaRPr lang="de-DE" sz="1200" b="0" dirty="0">
              <a:latin typeface="+mn-lt"/>
              <a:ea typeface="Verdana"/>
            </a:endParaRPr>
          </a:p>
          <a:p>
            <a:pPr marL="285750" indent="-285750">
              <a:buFont typeface="Arial" panose="020B0604020202020204" pitchFamily="34" charset="0"/>
              <a:buChar char="•"/>
            </a:pPr>
            <a:endParaRPr lang="en-US" sz="1200" dirty="0"/>
          </a:p>
        </p:txBody>
      </p:sp>
    </p:spTree>
    <p:extLst>
      <p:ext uri="{BB962C8B-B14F-4D97-AF65-F5344CB8AC3E}">
        <p14:creationId xmlns:p14="http://schemas.microsoft.com/office/powerpoint/2010/main" val="3576918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BAA9-F80E-0C25-8C19-9CEA05C492A4}"/>
              </a:ext>
            </a:extLst>
          </p:cNvPr>
          <p:cNvSpPr>
            <a:spLocks noGrp="1"/>
          </p:cNvSpPr>
          <p:nvPr>
            <p:ph type="title"/>
          </p:nvPr>
        </p:nvSpPr>
        <p:spPr>
          <a:xfrm>
            <a:off x="360878" y="0"/>
            <a:ext cx="10501177" cy="1401231"/>
          </a:xfrm>
        </p:spPr>
        <p:txBody>
          <a:bodyPr/>
          <a:lstStyle/>
          <a:p>
            <a:r>
              <a:rPr lang="de-DE" dirty="0"/>
              <a:t>Lead Time Analysis</a:t>
            </a:r>
            <a:endParaRPr lang="en-US" dirty="0"/>
          </a:p>
        </p:txBody>
      </p:sp>
      <p:pic>
        <p:nvPicPr>
          <p:cNvPr id="4" name="Picture 3">
            <a:extLst>
              <a:ext uri="{FF2B5EF4-FFF2-40B4-BE49-F238E27FC236}">
                <a16:creationId xmlns:a16="http://schemas.microsoft.com/office/drawing/2014/main" id="{2C0ADC05-BF6D-3350-2C5B-46E50B439AEF}"/>
              </a:ext>
            </a:extLst>
          </p:cNvPr>
          <p:cNvPicPr>
            <a:picLocks noChangeAspect="1"/>
          </p:cNvPicPr>
          <p:nvPr/>
        </p:nvPicPr>
        <p:blipFill>
          <a:blip r:embed="rId2"/>
          <a:stretch>
            <a:fillRect/>
          </a:stretch>
        </p:blipFill>
        <p:spPr>
          <a:xfrm>
            <a:off x="360878" y="1653652"/>
            <a:ext cx="7399732" cy="4924948"/>
          </a:xfrm>
          <a:prstGeom prst="rect">
            <a:avLst/>
          </a:prstGeom>
        </p:spPr>
      </p:pic>
      <p:sp>
        <p:nvSpPr>
          <p:cNvPr id="5" name="TextBox 4">
            <a:extLst>
              <a:ext uri="{FF2B5EF4-FFF2-40B4-BE49-F238E27FC236}">
                <a16:creationId xmlns:a16="http://schemas.microsoft.com/office/drawing/2014/main" id="{75578425-FA07-EC24-53B5-2775C5B6D627}"/>
              </a:ext>
            </a:extLst>
          </p:cNvPr>
          <p:cNvSpPr txBox="1"/>
          <p:nvPr/>
        </p:nvSpPr>
        <p:spPr>
          <a:xfrm>
            <a:off x="8385716" y="2396309"/>
            <a:ext cx="3085172" cy="1384995"/>
          </a:xfrm>
          <a:prstGeom prst="rect">
            <a:avLst/>
          </a:prstGeom>
          <a:noFill/>
        </p:spPr>
        <p:txBody>
          <a:bodyPr wrap="square" lIns="91440" tIns="45720" rIns="91440" bIns="45720" anchor="t">
            <a:spAutoFit/>
          </a:bodyPr>
          <a:lstStyle/>
          <a:p>
            <a:endParaRPr lang="de-DE" sz="1400" dirty="0">
              <a:ea typeface="Verdana"/>
            </a:endParaRPr>
          </a:p>
          <a:p>
            <a:pPr marL="285750" indent="-285750">
              <a:buFont typeface="Arial" panose="020B0604020202020204" pitchFamily="34" charset="0"/>
              <a:buChar char="•"/>
            </a:pPr>
            <a:r>
              <a:rPr lang="de-DE" sz="1400" dirty="0"/>
              <a:t>Kabellager is the worst performing.</a:t>
            </a:r>
          </a:p>
          <a:p>
            <a:pPr marL="285750" indent="-285750">
              <a:buFont typeface="Arial" panose="020B0604020202020204" pitchFamily="34" charset="0"/>
              <a:buChar char="•"/>
            </a:pPr>
            <a:endParaRPr lang="de-DE" sz="1400" dirty="0">
              <a:ea typeface="Verdana"/>
            </a:endParaRPr>
          </a:p>
          <a:p>
            <a:pPr marL="285750" indent="-285750">
              <a:buFont typeface="Arial" panose="020B0604020202020204" pitchFamily="34" charset="0"/>
              <a:buChar char="•"/>
            </a:pPr>
            <a:r>
              <a:rPr lang="de-DE" sz="1400" dirty="0"/>
              <a:t>SHL had better performance in term of avg lead time.</a:t>
            </a:r>
            <a:endParaRPr lang="de-DE" sz="1400" dirty="0">
              <a:ea typeface="Verdana"/>
            </a:endParaRPr>
          </a:p>
        </p:txBody>
      </p:sp>
    </p:spTree>
    <p:extLst>
      <p:ext uri="{BB962C8B-B14F-4D97-AF65-F5344CB8AC3E}">
        <p14:creationId xmlns:p14="http://schemas.microsoft.com/office/powerpoint/2010/main" val="363739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A10D9-4EB3-5F43-FCEE-D8AAEFA3C5FE}"/>
              </a:ext>
            </a:extLst>
          </p:cNvPr>
          <p:cNvSpPr>
            <a:spLocks noGrp="1"/>
          </p:cNvSpPr>
          <p:nvPr>
            <p:ph type="title"/>
          </p:nvPr>
        </p:nvSpPr>
        <p:spPr>
          <a:xfrm>
            <a:off x="284678" y="-369297"/>
            <a:ext cx="10501177" cy="1401231"/>
          </a:xfrm>
        </p:spPr>
        <p:txBody>
          <a:bodyPr/>
          <a:lstStyle/>
          <a:p>
            <a:r>
              <a:rPr lang="de-DE" dirty="0"/>
              <a:t>Lead Time per Warehouse</a:t>
            </a:r>
            <a:endParaRPr lang="en-US" dirty="0"/>
          </a:p>
        </p:txBody>
      </p:sp>
      <p:pic>
        <p:nvPicPr>
          <p:cNvPr id="3" name="Picture 2">
            <a:extLst>
              <a:ext uri="{FF2B5EF4-FFF2-40B4-BE49-F238E27FC236}">
                <a16:creationId xmlns:a16="http://schemas.microsoft.com/office/drawing/2014/main" id="{B9D7BE13-9338-1AB9-2EFD-E49A5183C6C4}"/>
              </a:ext>
            </a:extLst>
          </p:cNvPr>
          <p:cNvPicPr>
            <a:picLocks noChangeAspect="1"/>
          </p:cNvPicPr>
          <p:nvPr/>
        </p:nvPicPr>
        <p:blipFill>
          <a:blip r:embed="rId2"/>
          <a:stretch>
            <a:fillRect/>
          </a:stretch>
        </p:blipFill>
        <p:spPr>
          <a:xfrm>
            <a:off x="1228867" y="1314479"/>
            <a:ext cx="7629821" cy="4451321"/>
          </a:xfrm>
          <a:prstGeom prst="rect">
            <a:avLst/>
          </a:prstGeom>
        </p:spPr>
      </p:pic>
      <p:sp>
        <p:nvSpPr>
          <p:cNvPr id="4" name="TextBox 3">
            <a:extLst>
              <a:ext uri="{FF2B5EF4-FFF2-40B4-BE49-F238E27FC236}">
                <a16:creationId xmlns:a16="http://schemas.microsoft.com/office/drawing/2014/main" id="{C2681AF7-060C-11BE-93A7-56DF3233B655}"/>
              </a:ext>
            </a:extLst>
          </p:cNvPr>
          <p:cNvSpPr txBox="1"/>
          <p:nvPr/>
        </p:nvSpPr>
        <p:spPr>
          <a:xfrm>
            <a:off x="637283" y="6202940"/>
            <a:ext cx="8812987" cy="338554"/>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1600" dirty="0">
                <a:ea typeface="Verdana"/>
              </a:rPr>
              <a:t>The automatic warehouses AKL and SHL have the fastest completion time </a:t>
            </a:r>
            <a:endParaRPr lang="en-US" sz="1600" dirty="0">
              <a:solidFill>
                <a:schemeClr val="bg1">
                  <a:lumMod val="85000"/>
                </a:schemeClr>
              </a:solidFill>
              <a:ea typeface="Verdana"/>
            </a:endParaRPr>
          </a:p>
        </p:txBody>
      </p:sp>
    </p:spTree>
    <p:extLst>
      <p:ext uri="{BB962C8B-B14F-4D97-AF65-F5344CB8AC3E}">
        <p14:creationId xmlns:p14="http://schemas.microsoft.com/office/powerpoint/2010/main" val="2563615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C2AC-E421-39C5-73F1-16536A8E39DC}"/>
              </a:ext>
            </a:extLst>
          </p:cNvPr>
          <p:cNvSpPr>
            <a:spLocks noGrp="1"/>
          </p:cNvSpPr>
          <p:nvPr>
            <p:ph type="title"/>
          </p:nvPr>
        </p:nvSpPr>
        <p:spPr>
          <a:xfrm>
            <a:off x="487878" y="-432797"/>
            <a:ext cx="10501177" cy="1401231"/>
          </a:xfrm>
        </p:spPr>
        <p:txBody>
          <a:bodyPr/>
          <a:lstStyle/>
          <a:p>
            <a:r>
              <a:rPr lang="de-DE" dirty="0"/>
              <a:t>Monthly Order Flow</a:t>
            </a:r>
            <a:endParaRPr lang="en-US" dirty="0"/>
          </a:p>
        </p:txBody>
      </p:sp>
      <p:pic>
        <p:nvPicPr>
          <p:cNvPr id="3" name="Picture 2">
            <a:extLst>
              <a:ext uri="{FF2B5EF4-FFF2-40B4-BE49-F238E27FC236}">
                <a16:creationId xmlns:a16="http://schemas.microsoft.com/office/drawing/2014/main" id="{53DF6FCD-CE50-E266-ECF0-7AE7C2FFAAAF}"/>
              </a:ext>
            </a:extLst>
          </p:cNvPr>
          <p:cNvPicPr>
            <a:picLocks noChangeAspect="1"/>
          </p:cNvPicPr>
          <p:nvPr/>
        </p:nvPicPr>
        <p:blipFill>
          <a:blip r:embed="rId2"/>
          <a:stretch>
            <a:fillRect/>
          </a:stretch>
        </p:blipFill>
        <p:spPr>
          <a:xfrm>
            <a:off x="649176" y="1071775"/>
            <a:ext cx="8355311" cy="4714449"/>
          </a:xfrm>
          <a:prstGeom prst="rect">
            <a:avLst/>
          </a:prstGeom>
        </p:spPr>
      </p:pic>
      <p:sp>
        <p:nvSpPr>
          <p:cNvPr id="4" name="TextBox 3">
            <a:extLst>
              <a:ext uri="{FF2B5EF4-FFF2-40B4-BE49-F238E27FC236}">
                <a16:creationId xmlns:a16="http://schemas.microsoft.com/office/drawing/2014/main" id="{67975C5C-F005-7A41-7C8B-BB5557419857}"/>
              </a:ext>
            </a:extLst>
          </p:cNvPr>
          <p:cNvSpPr txBox="1"/>
          <p:nvPr/>
        </p:nvSpPr>
        <p:spPr>
          <a:xfrm>
            <a:off x="649176" y="6011808"/>
            <a:ext cx="7015562" cy="584775"/>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1600" dirty="0">
                <a:ea typeface="Verdana"/>
              </a:rPr>
              <a:t>Biggest Peak in November for all WH</a:t>
            </a:r>
          </a:p>
          <a:p>
            <a:pPr marL="285750" indent="-285750">
              <a:buFont typeface="Arial" panose="020B0604020202020204" pitchFamily="34" charset="0"/>
              <a:buChar char="•"/>
            </a:pPr>
            <a:r>
              <a:rPr lang="en-US" sz="1600" dirty="0">
                <a:ea typeface="Verdana"/>
              </a:rPr>
              <a:t>Steep down in December, influenced by the holiday season</a:t>
            </a:r>
          </a:p>
        </p:txBody>
      </p:sp>
    </p:spTree>
    <p:extLst>
      <p:ext uri="{BB962C8B-B14F-4D97-AF65-F5344CB8AC3E}">
        <p14:creationId xmlns:p14="http://schemas.microsoft.com/office/powerpoint/2010/main" val="3975870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DA7B-6268-FE6B-6FF8-344B44318BA1}"/>
              </a:ext>
            </a:extLst>
          </p:cNvPr>
          <p:cNvSpPr>
            <a:spLocks noGrp="1"/>
          </p:cNvSpPr>
          <p:nvPr>
            <p:ph type="title"/>
          </p:nvPr>
        </p:nvSpPr>
        <p:spPr>
          <a:xfrm>
            <a:off x="335478" y="0"/>
            <a:ext cx="10501177" cy="1401231"/>
          </a:xfrm>
        </p:spPr>
        <p:txBody>
          <a:bodyPr/>
          <a:lstStyle/>
          <a:p>
            <a:r>
              <a:rPr lang="de-DE" dirty="0"/>
              <a:t>Weekly Order Flow</a:t>
            </a:r>
            <a:endParaRPr lang="en-US" dirty="0"/>
          </a:p>
        </p:txBody>
      </p:sp>
      <p:pic>
        <p:nvPicPr>
          <p:cNvPr id="3" name="Picture 2">
            <a:extLst>
              <a:ext uri="{FF2B5EF4-FFF2-40B4-BE49-F238E27FC236}">
                <a16:creationId xmlns:a16="http://schemas.microsoft.com/office/drawing/2014/main" id="{49E2F467-486F-0615-C37B-CED3A991B8C7}"/>
              </a:ext>
            </a:extLst>
          </p:cNvPr>
          <p:cNvPicPr>
            <a:picLocks noChangeAspect="1"/>
          </p:cNvPicPr>
          <p:nvPr/>
        </p:nvPicPr>
        <p:blipFill>
          <a:blip r:embed="rId2"/>
          <a:stretch>
            <a:fillRect/>
          </a:stretch>
        </p:blipFill>
        <p:spPr>
          <a:xfrm>
            <a:off x="665678" y="2360010"/>
            <a:ext cx="6830438" cy="4053490"/>
          </a:xfrm>
          <a:prstGeom prst="rect">
            <a:avLst/>
          </a:prstGeom>
        </p:spPr>
      </p:pic>
      <p:sp>
        <p:nvSpPr>
          <p:cNvPr id="4" name="TextBox 3">
            <a:extLst>
              <a:ext uri="{FF2B5EF4-FFF2-40B4-BE49-F238E27FC236}">
                <a16:creationId xmlns:a16="http://schemas.microsoft.com/office/drawing/2014/main" id="{CC44D772-4F44-5098-8ADF-0D54C5959B4A}"/>
              </a:ext>
            </a:extLst>
          </p:cNvPr>
          <p:cNvSpPr txBox="1"/>
          <p:nvPr/>
        </p:nvSpPr>
        <p:spPr>
          <a:xfrm>
            <a:off x="8626568" y="3326280"/>
            <a:ext cx="2558303"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400" dirty="0">
                <a:ea typeface="Verdana"/>
              </a:rPr>
              <a:t>The busiest day for the warehouse is on Tuesday.</a:t>
            </a:r>
          </a:p>
          <a:p>
            <a:pPr marL="285750" indent="-285750">
              <a:buFont typeface="Arial" panose="020B0604020202020204" pitchFamily="34" charset="0"/>
              <a:buChar char="•"/>
            </a:pPr>
            <a:endParaRPr lang="en-US" sz="1400" dirty="0">
              <a:ea typeface="Verdana"/>
            </a:endParaRPr>
          </a:p>
          <a:p>
            <a:pPr marL="285750" indent="-285750">
              <a:buFont typeface="Arial" panose="020B0604020202020204" pitchFamily="34" charset="0"/>
              <a:buChar char="•"/>
            </a:pPr>
            <a:r>
              <a:rPr lang="en-US" sz="1400" dirty="0">
                <a:ea typeface="Verdana"/>
              </a:rPr>
              <a:t>The slowest days are during the weekend.</a:t>
            </a:r>
          </a:p>
        </p:txBody>
      </p:sp>
    </p:spTree>
    <p:extLst>
      <p:ext uri="{BB962C8B-B14F-4D97-AF65-F5344CB8AC3E}">
        <p14:creationId xmlns:p14="http://schemas.microsoft.com/office/powerpoint/2010/main" val="1531943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1CA5A2BA-DBDE-4483-82BC-E9AC301143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06C13366-AD70-4B62-BC2D-121247683D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5A631E8-02ED-4AB6-AD22-F04F50899C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3F83A-6855-4849-BB65-3B48B71584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858E793-99E8-4700-BF43-6E263DF938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5BBFA0-8283-4266-8E61-C48782219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CCB7AB0-37F1-4D1C-A2F3-2AE9EEF13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37B60A-7DFD-4A1A-A504-357840BD19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3F1AB2E-8A25-4A9D-B0CA-BEBF4DC6FA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AEFA06E-0412-4727-B333-737F2D7392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9A6D96B-F4B8-44CD-96D8-BCF924424D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D48E628-DF57-4837-8069-6BC964F64C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0EAE112-999F-427B-9945-C7800E78F0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B348351-098D-4A1D-AEEB-2417AC4391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617C746-B35A-4AEC-A518-1CD38697E1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52162B3-D9B6-47E4-86D7-09F14EA0D9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B506092-8E34-4C0E-8639-F64B909344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8CF7A3D-5119-4D17-B141-D99675AEC8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581F098-4A0D-409C-9B54-3C79DE50F1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164028F-04CB-42A2-AF06-EEBCC35A8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61A63DE-8636-4F3E-98FB-5D6CAC0889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660058-EAEB-4649-9D36-1D8DD7C016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EAF5109-018D-477A-B22E-BF32C6F85E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E57E5B2-B4FE-4110-9EC3-B53598CBCD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E4AEBE5-F22C-4C8A-85E1-C859861F8C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D64DC65-C30F-4631-86AF-45EDDDF88C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3334650-6CB8-4DA8-8BD7-46E333496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2C9476D-7C51-4B6D-9157-3A26FE7BC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27EF706-D10E-4C48-8C99-7C7C2435B2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E405583-CFCC-42C4-BD0F-8DEF36910D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2AEF53F-FCA7-42EC-979B-F9D1663A53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B4AA1A4-0C25-4D3A-BAB9-B8FAA9169B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53DA7024-E510-4B81-9D55-662B65F93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7290691" y="-2812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D8A7318-7031-6DCB-1ADC-29B37AD0ECDA}"/>
              </a:ext>
            </a:extLst>
          </p:cNvPr>
          <p:cNvSpPr>
            <a:spLocks noGrp="1"/>
          </p:cNvSpPr>
          <p:nvPr>
            <p:ph type="title"/>
          </p:nvPr>
        </p:nvSpPr>
        <p:spPr>
          <a:xfrm>
            <a:off x="7092899" y="725950"/>
            <a:ext cx="3913360" cy="5436630"/>
          </a:xfrm>
        </p:spPr>
        <p:txBody>
          <a:bodyPr anchor="ctr">
            <a:normAutofit/>
          </a:bodyPr>
          <a:lstStyle/>
          <a:p>
            <a:r>
              <a:rPr lang="de-DE" dirty="0"/>
              <a:t>Agenda</a:t>
            </a:r>
            <a:endParaRPr lang="en-US" dirty="0"/>
          </a:p>
        </p:txBody>
      </p:sp>
      <p:graphicFrame>
        <p:nvGraphicFramePr>
          <p:cNvPr id="5" name="Content Placeholder 2">
            <a:extLst>
              <a:ext uri="{FF2B5EF4-FFF2-40B4-BE49-F238E27FC236}">
                <a16:creationId xmlns:a16="http://schemas.microsoft.com/office/drawing/2014/main" id="{9C1847EC-D279-C9E6-DD29-6E2AC23EF2AE}"/>
              </a:ext>
            </a:extLst>
          </p:cNvPr>
          <p:cNvGraphicFramePr>
            <a:graphicFrameLocks noGrp="1"/>
          </p:cNvGraphicFramePr>
          <p:nvPr>
            <p:ph idx="1"/>
            <p:extLst>
              <p:ext uri="{D42A27DB-BD31-4B8C-83A1-F6EECF244321}">
                <p14:modId xmlns:p14="http://schemas.microsoft.com/office/powerpoint/2010/main" val="1172106813"/>
              </p:ext>
            </p:extLst>
          </p:nvPr>
        </p:nvGraphicFramePr>
        <p:xfrm>
          <a:off x="691078" y="725950"/>
          <a:ext cx="5927431" cy="5417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0457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0FF8-9DAB-3923-C10F-333095ACB781}"/>
              </a:ext>
            </a:extLst>
          </p:cNvPr>
          <p:cNvSpPr>
            <a:spLocks noGrp="1"/>
          </p:cNvSpPr>
          <p:nvPr>
            <p:ph type="title"/>
          </p:nvPr>
        </p:nvSpPr>
        <p:spPr>
          <a:xfrm>
            <a:off x="386278" y="-585197"/>
            <a:ext cx="10501177" cy="1401231"/>
          </a:xfrm>
        </p:spPr>
        <p:txBody>
          <a:bodyPr/>
          <a:lstStyle/>
          <a:p>
            <a:r>
              <a:rPr lang="de-DE" dirty="0"/>
              <a:t>Warehouse Performance</a:t>
            </a:r>
            <a:endParaRPr lang="en-US" dirty="0"/>
          </a:p>
        </p:txBody>
      </p:sp>
      <p:pic>
        <p:nvPicPr>
          <p:cNvPr id="3" name="Picture 2">
            <a:extLst>
              <a:ext uri="{FF2B5EF4-FFF2-40B4-BE49-F238E27FC236}">
                <a16:creationId xmlns:a16="http://schemas.microsoft.com/office/drawing/2014/main" id="{0EE9D003-59F8-5CB6-A3BF-B62AB7D1E25E}"/>
              </a:ext>
            </a:extLst>
          </p:cNvPr>
          <p:cNvPicPr>
            <a:picLocks noChangeAspect="1"/>
          </p:cNvPicPr>
          <p:nvPr/>
        </p:nvPicPr>
        <p:blipFill>
          <a:blip r:embed="rId2"/>
          <a:stretch>
            <a:fillRect/>
          </a:stretch>
        </p:blipFill>
        <p:spPr>
          <a:xfrm>
            <a:off x="475178" y="1741609"/>
            <a:ext cx="7421354" cy="4151191"/>
          </a:xfrm>
          <a:prstGeom prst="rect">
            <a:avLst/>
          </a:prstGeom>
        </p:spPr>
      </p:pic>
      <p:sp>
        <p:nvSpPr>
          <p:cNvPr id="4" name="TextBox 3">
            <a:extLst>
              <a:ext uri="{FF2B5EF4-FFF2-40B4-BE49-F238E27FC236}">
                <a16:creationId xmlns:a16="http://schemas.microsoft.com/office/drawing/2014/main" id="{06CF2E96-9E67-63CD-02C9-513BA2DA1781}"/>
              </a:ext>
            </a:extLst>
          </p:cNvPr>
          <p:cNvSpPr txBox="1"/>
          <p:nvPr/>
        </p:nvSpPr>
        <p:spPr>
          <a:xfrm>
            <a:off x="8343108" y="1529134"/>
            <a:ext cx="2544347"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400" dirty="0" err="1">
                <a:ea typeface="Verdana"/>
              </a:rPr>
              <a:t>Kabellager</a:t>
            </a:r>
            <a:r>
              <a:rPr lang="en-US" sz="1400" dirty="0">
                <a:ea typeface="Verdana"/>
              </a:rPr>
              <a:t> has the most picks per order</a:t>
            </a:r>
          </a:p>
          <a:p>
            <a:pPr marL="171450" indent="-171450">
              <a:buFont typeface="Arial"/>
              <a:buChar char="•"/>
            </a:pPr>
            <a:endParaRPr lang="en-US" sz="1400" dirty="0">
              <a:ea typeface="Verdana"/>
            </a:endParaRPr>
          </a:p>
          <a:p>
            <a:pPr marL="171450" indent="-171450">
              <a:buFont typeface="Arial"/>
              <a:buChar char="•"/>
            </a:pPr>
            <a:r>
              <a:rPr lang="en-US" sz="1400" dirty="0">
                <a:ea typeface="Verdana"/>
              </a:rPr>
              <a:t>Pick per order at </a:t>
            </a:r>
            <a:r>
              <a:rPr lang="en-US" sz="1400" dirty="0" err="1">
                <a:ea typeface="Verdana"/>
              </a:rPr>
              <a:t>Kabellager</a:t>
            </a:r>
            <a:r>
              <a:rPr lang="en-US" sz="1400" dirty="0">
                <a:ea typeface="Verdana"/>
              </a:rPr>
              <a:t> and AKL are increasing, while HRL and Manual are constant.</a:t>
            </a:r>
          </a:p>
          <a:p>
            <a:pPr marL="171450" indent="-171450">
              <a:buFont typeface="Arial"/>
              <a:buChar char="•"/>
            </a:pPr>
            <a:endParaRPr lang="en-US" sz="1400" dirty="0">
              <a:ea typeface="Verdana"/>
            </a:endParaRPr>
          </a:p>
          <a:p>
            <a:pPr marL="171450" indent="-171450">
              <a:buFont typeface="Arial"/>
              <a:buChar char="•"/>
            </a:pPr>
            <a:r>
              <a:rPr lang="en-US" sz="1400" dirty="0">
                <a:ea typeface="Verdana"/>
              </a:rPr>
              <a:t>Picks per order is on a decline for SHL.</a:t>
            </a:r>
          </a:p>
        </p:txBody>
      </p:sp>
    </p:spTree>
    <p:extLst>
      <p:ext uri="{BB962C8B-B14F-4D97-AF65-F5344CB8AC3E}">
        <p14:creationId xmlns:p14="http://schemas.microsoft.com/office/powerpoint/2010/main" val="726435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E7581-534F-B767-331E-C2C566D09BC6}"/>
              </a:ext>
            </a:extLst>
          </p:cNvPr>
          <p:cNvSpPr>
            <a:spLocks noGrp="1"/>
          </p:cNvSpPr>
          <p:nvPr>
            <p:ph type="title"/>
          </p:nvPr>
        </p:nvSpPr>
        <p:spPr>
          <a:xfrm>
            <a:off x="386278" y="-547097"/>
            <a:ext cx="10501177" cy="1401231"/>
          </a:xfrm>
        </p:spPr>
        <p:txBody>
          <a:bodyPr/>
          <a:lstStyle/>
          <a:p>
            <a:r>
              <a:rPr lang="de-DE" dirty="0"/>
              <a:t>Product Performance</a:t>
            </a:r>
            <a:endParaRPr lang="en-US" dirty="0"/>
          </a:p>
        </p:txBody>
      </p:sp>
      <p:pic>
        <p:nvPicPr>
          <p:cNvPr id="3" name="Picture 2">
            <a:extLst>
              <a:ext uri="{FF2B5EF4-FFF2-40B4-BE49-F238E27FC236}">
                <a16:creationId xmlns:a16="http://schemas.microsoft.com/office/drawing/2014/main" id="{F32C05CE-6E26-FD19-B9C4-F13AF95A6213}"/>
              </a:ext>
            </a:extLst>
          </p:cNvPr>
          <p:cNvPicPr>
            <a:picLocks noChangeAspect="1"/>
          </p:cNvPicPr>
          <p:nvPr/>
        </p:nvPicPr>
        <p:blipFill>
          <a:blip r:embed="rId2"/>
          <a:stretch>
            <a:fillRect/>
          </a:stretch>
        </p:blipFill>
        <p:spPr>
          <a:xfrm>
            <a:off x="797503" y="1704349"/>
            <a:ext cx="10993819" cy="3449301"/>
          </a:xfrm>
          <a:prstGeom prst="rect">
            <a:avLst/>
          </a:prstGeom>
        </p:spPr>
      </p:pic>
      <p:sp>
        <p:nvSpPr>
          <p:cNvPr id="4" name="TextBox 3">
            <a:extLst>
              <a:ext uri="{FF2B5EF4-FFF2-40B4-BE49-F238E27FC236}">
                <a16:creationId xmlns:a16="http://schemas.microsoft.com/office/drawing/2014/main" id="{B311687C-4695-D43B-8C7A-0D20E7C6BAC4}"/>
              </a:ext>
            </a:extLst>
          </p:cNvPr>
          <p:cNvSpPr txBox="1"/>
          <p:nvPr/>
        </p:nvSpPr>
        <p:spPr>
          <a:xfrm>
            <a:off x="797503" y="5793812"/>
            <a:ext cx="749213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Verdana"/>
              </a:rPr>
              <a:t>The 31 Product group is the most picked one and the 16 is the least picked one .</a:t>
            </a:r>
          </a:p>
          <a:p>
            <a:r>
              <a:rPr lang="en-US" sz="1400" dirty="0">
                <a:ea typeface="Verdana"/>
              </a:rPr>
              <a:t>We can see different varying quantities based of different quantity units.</a:t>
            </a:r>
          </a:p>
        </p:txBody>
      </p:sp>
    </p:spTree>
    <p:extLst>
      <p:ext uri="{BB962C8B-B14F-4D97-AF65-F5344CB8AC3E}">
        <p14:creationId xmlns:p14="http://schemas.microsoft.com/office/powerpoint/2010/main" val="3504794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8C04-0F7A-61C3-2BE8-5823009049FB}"/>
              </a:ext>
            </a:extLst>
          </p:cNvPr>
          <p:cNvSpPr>
            <a:spLocks noGrp="1"/>
          </p:cNvSpPr>
          <p:nvPr>
            <p:ph type="title"/>
          </p:nvPr>
        </p:nvSpPr>
        <p:spPr>
          <a:xfrm>
            <a:off x="297378" y="-420097"/>
            <a:ext cx="10501177" cy="1401231"/>
          </a:xfrm>
        </p:spPr>
        <p:txBody>
          <a:bodyPr/>
          <a:lstStyle/>
          <a:p>
            <a:r>
              <a:rPr lang="de-DE" dirty="0"/>
              <a:t>Frequently ordered Products Pairs</a:t>
            </a:r>
            <a:endParaRPr lang="en-US" dirty="0"/>
          </a:p>
        </p:txBody>
      </p:sp>
      <p:pic>
        <p:nvPicPr>
          <p:cNvPr id="3" name="Picture 2">
            <a:extLst>
              <a:ext uri="{FF2B5EF4-FFF2-40B4-BE49-F238E27FC236}">
                <a16:creationId xmlns:a16="http://schemas.microsoft.com/office/drawing/2014/main" id="{DEF8393F-2A0A-A88F-AB2C-FD278A647F1A}"/>
              </a:ext>
            </a:extLst>
          </p:cNvPr>
          <p:cNvPicPr>
            <a:picLocks noChangeAspect="1"/>
          </p:cNvPicPr>
          <p:nvPr/>
        </p:nvPicPr>
        <p:blipFill rotWithShape="1">
          <a:blip r:embed="rId2"/>
          <a:srcRect t="8294"/>
          <a:stretch/>
        </p:blipFill>
        <p:spPr>
          <a:xfrm>
            <a:off x="640278" y="1435411"/>
            <a:ext cx="8689789" cy="3631578"/>
          </a:xfrm>
          <a:prstGeom prst="rect">
            <a:avLst/>
          </a:prstGeom>
        </p:spPr>
      </p:pic>
      <p:sp>
        <p:nvSpPr>
          <p:cNvPr id="4" name="TextBox 3">
            <a:extLst>
              <a:ext uri="{FF2B5EF4-FFF2-40B4-BE49-F238E27FC236}">
                <a16:creationId xmlns:a16="http://schemas.microsoft.com/office/drawing/2014/main" id="{1219E3AA-D456-C4FD-E184-EAD7E9A92546}"/>
              </a:ext>
            </a:extLst>
          </p:cNvPr>
          <p:cNvSpPr txBox="1"/>
          <p:nvPr/>
        </p:nvSpPr>
        <p:spPr>
          <a:xfrm>
            <a:off x="538678" y="5422589"/>
            <a:ext cx="8553569" cy="584775"/>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1600" dirty="0">
                <a:ea typeface="Verdana"/>
              </a:rPr>
              <a:t>3 pairs out of the top 20 SKUs, are not stored in the same warehouses, which could lead to inefficiencies when picking orders</a:t>
            </a:r>
          </a:p>
        </p:txBody>
      </p:sp>
    </p:spTree>
    <p:extLst>
      <p:ext uri="{BB962C8B-B14F-4D97-AF65-F5344CB8AC3E}">
        <p14:creationId xmlns:p14="http://schemas.microsoft.com/office/powerpoint/2010/main" val="2020628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Right Triangle 39">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2" name="Rectangle 41">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4" name="Group 43">
            <a:extLst>
              <a:ext uri="{FF2B5EF4-FFF2-40B4-BE49-F238E27FC236}">
                <a16:creationId xmlns:a16="http://schemas.microsoft.com/office/drawing/2014/main" id="{8A706956-04C2-4ACD-BBB0-A7A81707BF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6601B0AA-6489-4B15-92C9-27A5ECCC79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D1C4333-CF33-49A9-9F67-47E2C4C5C2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223E684-2974-4FEC-9EEE-A0667DEBED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220368F-20CA-47F2-8A59-88E5B812B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5C9B857-B16F-4170-AE03-3704F5E94D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2737506-B061-48FE-81A1-3907D6E1F2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D223AC4-2FFC-4C1D-B6D1-8E58C4B663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0BA289D-D29F-4B88-881E-3AA28F5DA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8CCC501-7F77-4135-AC9C-21DCCA8382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A301DE6-BB42-4D52-BFCC-98ED76631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AB54C9E-ECFA-4225-BF4E-12F54731BE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749679-C5EC-4E8E-94C3-590E58080A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B99D1E7-8AB6-4E09-92B9-F37FAE599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2FDA828-C12F-4012-9EEB-89C6C1CF83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26CAE-1AB0-4547-95D3-3E870C308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D5E4455-64AB-4DB7-970E-FBB8FC0511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3F4F923-6E41-471E-80A9-1F92517354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82689FE-2454-487C-862F-F8E1EF3469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54AC8B8-CD27-45A6-862E-29E40CD92B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50FFB7C-55B7-4F77-807A-6D9EB35E1D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A87A8A7-6370-4CB5-BC73-F49A357975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38B117-6B73-40E8-AA5B-E7BF8959F1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1F1F956-02E3-4CB0-9D6C-9FAD9486AC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A10D7-89A2-44F6-AB6C-22ED439388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FB599E6-F770-41FE-812F-1F7EC26597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0A57962-0140-41EE-90BD-7E5AF65371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82C320E-220E-4993-A32F-41CE4F1BB2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14895B-D1F4-4479-94D5-4200646603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C0062BF-7CC4-4136-AA03-CC9BE3EA08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D9F14E1-DD45-4E78-B9B8-7D2BC72148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DA047DA-EAB5-4971-9097-C13FFBC03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2B1336-107B-8DB2-F7DB-089FCA761F1D}"/>
              </a:ext>
            </a:extLst>
          </p:cNvPr>
          <p:cNvSpPr>
            <a:spLocks noGrp="1"/>
          </p:cNvSpPr>
          <p:nvPr>
            <p:ph type="title"/>
          </p:nvPr>
        </p:nvSpPr>
        <p:spPr>
          <a:xfrm>
            <a:off x="684213" y="746124"/>
            <a:ext cx="10318750" cy="2679771"/>
          </a:xfrm>
        </p:spPr>
        <p:txBody>
          <a:bodyPr vert="horz" lIns="91440" tIns="45720" rIns="91440" bIns="45720" rtlCol="0" anchor="b">
            <a:normAutofit/>
          </a:bodyPr>
          <a:lstStyle/>
          <a:p>
            <a:r>
              <a:rPr lang="en-US" sz="5400"/>
              <a:t>Dashboard</a:t>
            </a:r>
          </a:p>
        </p:txBody>
      </p:sp>
      <p:sp>
        <p:nvSpPr>
          <p:cNvPr id="77" name="Right Triangle 76">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5" y="260790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116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6F8F-EF84-0284-83C2-06F5D456FBDE}"/>
              </a:ext>
            </a:extLst>
          </p:cNvPr>
          <p:cNvSpPr>
            <a:spLocks noGrp="1"/>
          </p:cNvSpPr>
          <p:nvPr>
            <p:ph type="title"/>
          </p:nvPr>
        </p:nvSpPr>
        <p:spPr>
          <a:xfrm>
            <a:off x="424378" y="0"/>
            <a:ext cx="10501177" cy="1401231"/>
          </a:xfrm>
        </p:spPr>
        <p:txBody>
          <a:bodyPr/>
          <a:lstStyle/>
          <a:p>
            <a:r>
              <a:rPr lang="de-DE" dirty="0"/>
              <a:t>General Overview</a:t>
            </a:r>
            <a:endParaRPr lang="en-US" dirty="0"/>
          </a:p>
        </p:txBody>
      </p:sp>
      <p:pic>
        <p:nvPicPr>
          <p:cNvPr id="4" name="Picture 3">
            <a:extLst>
              <a:ext uri="{FF2B5EF4-FFF2-40B4-BE49-F238E27FC236}">
                <a16:creationId xmlns:a16="http://schemas.microsoft.com/office/drawing/2014/main" id="{B8C3E56A-1973-AEAA-973E-67DDDBB986FB}"/>
              </a:ext>
            </a:extLst>
          </p:cNvPr>
          <p:cNvPicPr>
            <a:picLocks noChangeAspect="1"/>
          </p:cNvPicPr>
          <p:nvPr/>
        </p:nvPicPr>
        <p:blipFill>
          <a:blip r:embed="rId2"/>
          <a:stretch>
            <a:fillRect/>
          </a:stretch>
        </p:blipFill>
        <p:spPr>
          <a:xfrm>
            <a:off x="653860" y="1706522"/>
            <a:ext cx="10454596" cy="4435556"/>
          </a:xfrm>
          <a:prstGeom prst="rect">
            <a:avLst/>
          </a:prstGeom>
        </p:spPr>
      </p:pic>
    </p:spTree>
    <p:extLst>
      <p:ext uri="{BB962C8B-B14F-4D97-AF65-F5344CB8AC3E}">
        <p14:creationId xmlns:p14="http://schemas.microsoft.com/office/powerpoint/2010/main" val="3802680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DC3E5-31F6-8D7E-7ADF-B3069F16534E}"/>
              </a:ext>
            </a:extLst>
          </p:cNvPr>
          <p:cNvSpPr>
            <a:spLocks noGrp="1"/>
          </p:cNvSpPr>
          <p:nvPr>
            <p:ph type="title"/>
          </p:nvPr>
        </p:nvSpPr>
        <p:spPr/>
        <p:txBody>
          <a:bodyPr/>
          <a:lstStyle/>
          <a:p>
            <a:r>
              <a:rPr lang="de-DE" dirty="0"/>
              <a:t>Insights and Suggestions</a:t>
            </a:r>
            <a:endParaRPr lang="en-US" dirty="0"/>
          </a:p>
        </p:txBody>
      </p:sp>
      <p:sp>
        <p:nvSpPr>
          <p:cNvPr id="3" name="Text Placeholder 2">
            <a:extLst>
              <a:ext uri="{FF2B5EF4-FFF2-40B4-BE49-F238E27FC236}">
                <a16:creationId xmlns:a16="http://schemas.microsoft.com/office/drawing/2014/main" id="{2729DD6E-F685-75BA-19A7-CFE7F983FB6B}"/>
              </a:ext>
            </a:extLst>
          </p:cNvPr>
          <p:cNvSpPr>
            <a:spLocks noGrp="1"/>
          </p:cNvSpPr>
          <p:nvPr>
            <p:ph type="body" idx="1"/>
          </p:nvPr>
        </p:nvSpPr>
        <p:spPr/>
        <p:txBody>
          <a:bodyPr/>
          <a:lstStyle/>
          <a:p>
            <a:r>
              <a:rPr lang="de-DE" dirty="0"/>
              <a:t>Insights</a:t>
            </a:r>
            <a:endParaRPr lang="en-US" dirty="0"/>
          </a:p>
        </p:txBody>
      </p:sp>
      <p:sp>
        <p:nvSpPr>
          <p:cNvPr id="4" name="Content Placeholder 3">
            <a:extLst>
              <a:ext uri="{FF2B5EF4-FFF2-40B4-BE49-F238E27FC236}">
                <a16:creationId xmlns:a16="http://schemas.microsoft.com/office/drawing/2014/main" id="{737F92A2-2FE9-EA4E-311D-4B7ABE1210A3}"/>
              </a:ext>
            </a:extLst>
          </p:cNvPr>
          <p:cNvSpPr>
            <a:spLocks noGrp="1"/>
          </p:cNvSpPr>
          <p:nvPr>
            <p:ph sz="half" idx="2"/>
          </p:nvPr>
        </p:nvSpPr>
        <p:spPr>
          <a:xfrm>
            <a:off x="691078" y="2954564"/>
            <a:ext cx="4963444" cy="3763736"/>
          </a:xfrm>
        </p:spPr>
        <p:txBody>
          <a:bodyPr>
            <a:normAutofit/>
          </a:bodyPr>
          <a:lstStyle/>
          <a:p>
            <a:r>
              <a:rPr lang="de-DE" sz="2000" dirty="0">
                <a:latin typeface="Arial"/>
                <a:cs typeface="Arial"/>
              </a:rPr>
              <a:t>Orders and picks have consistently increased over the years for all Warehouse Sections. </a:t>
            </a:r>
            <a:endParaRPr lang="en-US" dirty="0"/>
          </a:p>
          <a:p>
            <a:r>
              <a:rPr lang="de-DE" sz="2000" dirty="0">
                <a:latin typeface="Arial"/>
                <a:cs typeface="Arial"/>
              </a:rPr>
              <a:t>March and November consistently have the highest order volume, while May and August have the lowest.</a:t>
            </a:r>
            <a:endParaRPr lang="en-US" dirty="0"/>
          </a:p>
          <a:p>
            <a:r>
              <a:rPr lang="de-DE" sz="2000" dirty="0">
                <a:latin typeface="Arial"/>
                <a:cs typeface="Arial"/>
              </a:rPr>
              <a:t>Over the years, Kabellager has consistently been the worst-performing warehouse. There was a transition from AKL to SHL in 2015.</a:t>
            </a:r>
            <a:endParaRPr lang="en-US" sz="2000" dirty="0">
              <a:solidFill>
                <a:srgbClr val="000000"/>
              </a:solidFill>
              <a:latin typeface="Verdana"/>
              <a:ea typeface="Verdana"/>
              <a:cs typeface="Arial"/>
            </a:endParaRPr>
          </a:p>
          <a:p>
            <a:endParaRPr lang="en-US" dirty="0"/>
          </a:p>
        </p:txBody>
      </p:sp>
      <p:sp>
        <p:nvSpPr>
          <p:cNvPr id="5" name="Text Placeholder 4">
            <a:extLst>
              <a:ext uri="{FF2B5EF4-FFF2-40B4-BE49-F238E27FC236}">
                <a16:creationId xmlns:a16="http://schemas.microsoft.com/office/drawing/2014/main" id="{40B16087-B08C-44E7-CD66-AF756D14B2AD}"/>
              </a:ext>
            </a:extLst>
          </p:cNvPr>
          <p:cNvSpPr>
            <a:spLocks noGrp="1"/>
          </p:cNvSpPr>
          <p:nvPr>
            <p:ph type="body" sz="quarter" idx="3"/>
          </p:nvPr>
        </p:nvSpPr>
        <p:spPr/>
        <p:txBody>
          <a:bodyPr/>
          <a:lstStyle/>
          <a:p>
            <a:r>
              <a:rPr lang="de-DE" dirty="0"/>
              <a:t>Suggestions</a:t>
            </a:r>
            <a:endParaRPr lang="en-US" dirty="0"/>
          </a:p>
        </p:txBody>
      </p:sp>
      <p:sp>
        <p:nvSpPr>
          <p:cNvPr id="6" name="Content Placeholder 5">
            <a:extLst>
              <a:ext uri="{FF2B5EF4-FFF2-40B4-BE49-F238E27FC236}">
                <a16:creationId xmlns:a16="http://schemas.microsoft.com/office/drawing/2014/main" id="{7EA1C660-0648-F1B6-E008-EEF5293E577F}"/>
              </a:ext>
            </a:extLst>
          </p:cNvPr>
          <p:cNvSpPr>
            <a:spLocks noGrp="1"/>
          </p:cNvSpPr>
          <p:nvPr>
            <p:ph sz="quarter" idx="4"/>
          </p:nvPr>
        </p:nvSpPr>
        <p:spPr/>
        <p:txBody>
          <a:bodyPr>
            <a:normAutofit/>
          </a:bodyPr>
          <a:lstStyle/>
          <a:p>
            <a:r>
              <a:rPr lang="de-DE" sz="2000" dirty="0">
                <a:latin typeface="Arial"/>
                <a:cs typeface="Arial"/>
              </a:rPr>
              <a:t>Introduce new technology in the warehouses to meet growing demand.</a:t>
            </a:r>
            <a:endParaRPr lang="en-US" dirty="0"/>
          </a:p>
          <a:p>
            <a:r>
              <a:rPr lang="en-US" sz="2000" dirty="0">
                <a:latin typeface="Arial"/>
                <a:cs typeface="Arial"/>
              </a:rPr>
              <a:t>Initiate hiring processes early for peak months and implement promotional offers to boost order volume during low-performing months.</a:t>
            </a:r>
            <a:endParaRPr lang="en-US" dirty="0"/>
          </a:p>
          <a:p>
            <a:endParaRPr lang="en-US" dirty="0"/>
          </a:p>
        </p:txBody>
      </p:sp>
    </p:spTree>
    <p:extLst>
      <p:ext uri="{BB962C8B-B14F-4D97-AF65-F5344CB8AC3E}">
        <p14:creationId xmlns:p14="http://schemas.microsoft.com/office/powerpoint/2010/main" val="3801740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9BC99-FE91-615E-CC84-35BDD020C554}"/>
              </a:ext>
            </a:extLst>
          </p:cNvPr>
          <p:cNvSpPr>
            <a:spLocks noGrp="1"/>
          </p:cNvSpPr>
          <p:nvPr>
            <p:ph type="title"/>
          </p:nvPr>
        </p:nvSpPr>
        <p:spPr>
          <a:xfrm>
            <a:off x="271978" y="-394697"/>
            <a:ext cx="10501177" cy="1401231"/>
          </a:xfrm>
        </p:spPr>
        <p:txBody>
          <a:bodyPr/>
          <a:lstStyle/>
          <a:p>
            <a:r>
              <a:rPr lang="de-DE" dirty="0"/>
              <a:t>Q1 and Q2 </a:t>
            </a:r>
            <a:endParaRPr lang="en-US" dirty="0"/>
          </a:p>
        </p:txBody>
      </p:sp>
      <p:pic>
        <p:nvPicPr>
          <p:cNvPr id="4" name="Picture 3">
            <a:extLst>
              <a:ext uri="{FF2B5EF4-FFF2-40B4-BE49-F238E27FC236}">
                <a16:creationId xmlns:a16="http://schemas.microsoft.com/office/drawing/2014/main" id="{D29E6DDA-3FA2-C72C-6DE0-65AF6C235C6C}"/>
              </a:ext>
            </a:extLst>
          </p:cNvPr>
          <p:cNvPicPr>
            <a:picLocks noChangeAspect="1"/>
          </p:cNvPicPr>
          <p:nvPr/>
        </p:nvPicPr>
        <p:blipFill>
          <a:blip r:embed="rId2"/>
          <a:stretch>
            <a:fillRect/>
          </a:stretch>
        </p:blipFill>
        <p:spPr>
          <a:xfrm>
            <a:off x="609515" y="1372536"/>
            <a:ext cx="10972969" cy="4583764"/>
          </a:xfrm>
          <a:prstGeom prst="rect">
            <a:avLst/>
          </a:prstGeom>
        </p:spPr>
      </p:pic>
    </p:spTree>
    <p:extLst>
      <p:ext uri="{BB962C8B-B14F-4D97-AF65-F5344CB8AC3E}">
        <p14:creationId xmlns:p14="http://schemas.microsoft.com/office/powerpoint/2010/main" val="3833024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617823-6B4C-C6FF-B32D-D4AAD1BDA11A}"/>
              </a:ext>
            </a:extLst>
          </p:cNvPr>
          <p:cNvPicPr>
            <a:picLocks noChangeAspect="1"/>
          </p:cNvPicPr>
          <p:nvPr/>
        </p:nvPicPr>
        <p:blipFill>
          <a:blip r:embed="rId2"/>
          <a:stretch>
            <a:fillRect/>
          </a:stretch>
        </p:blipFill>
        <p:spPr>
          <a:xfrm>
            <a:off x="1234890" y="1031794"/>
            <a:ext cx="10394229" cy="4581606"/>
          </a:xfrm>
          <a:prstGeom prst="rect">
            <a:avLst/>
          </a:prstGeom>
        </p:spPr>
      </p:pic>
    </p:spTree>
    <p:extLst>
      <p:ext uri="{BB962C8B-B14F-4D97-AF65-F5344CB8AC3E}">
        <p14:creationId xmlns:p14="http://schemas.microsoft.com/office/powerpoint/2010/main" val="795687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DC704-A3C2-6C35-17B4-919A637E75B8}"/>
              </a:ext>
            </a:extLst>
          </p:cNvPr>
          <p:cNvSpPr>
            <a:spLocks noGrp="1"/>
          </p:cNvSpPr>
          <p:nvPr>
            <p:ph type="title"/>
          </p:nvPr>
        </p:nvSpPr>
        <p:spPr/>
        <p:txBody>
          <a:bodyPr/>
          <a:lstStyle/>
          <a:p>
            <a:r>
              <a:rPr lang="de-DE" dirty="0"/>
              <a:t>Average Lead-Time</a:t>
            </a:r>
            <a:endParaRPr lang="en-US" dirty="0"/>
          </a:p>
        </p:txBody>
      </p:sp>
      <p:pic>
        <p:nvPicPr>
          <p:cNvPr id="4" name="Picture 3">
            <a:extLst>
              <a:ext uri="{FF2B5EF4-FFF2-40B4-BE49-F238E27FC236}">
                <a16:creationId xmlns:a16="http://schemas.microsoft.com/office/drawing/2014/main" id="{E36CA2AA-FAD2-13F9-328F-E482A5D3A6B6}"/>
              </a:ext>
            </a:extLst>
          </p:cNvPr>
          <p:cNvPicPr>
            <a:picLocks noChangeAspect="1"/>
          </p:cNvPicPr>
          <p:nvPr/>
        </p:nvPicPr>
        <p:blipFill>
          <a:blip r:embed="rId2"/>
          <a:stretch>
            <a:fillRect/>
          </a:stretch>
        </p:blipFill>
        <p:spPr>
          <a:xfrm>
            <a:off x="960342" y="2301796"/>
            <a:ext cx="9984182" cy="4175204"/>
          </a:xfrm>
          <a:prstGeom prst="rect">
            <a:avLst/>
          </a:prstGeom>
        </p:spPr>
      </p:pic>
    </p:spTree>
    <p:extLst>
      <p:ext uri="{BB962C8B-B14F-4D97-AF65-F5344CB8AC3E}">
        <p14:creationId xmlns:p14="http://schemas.microsoft.com/office/powerpoint/2010/main" val="3882701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72B6-4101-F693-CF5F-532E1B849F2C}"/>
              </a:ext>
            </a:extLst>
          </p:cNvPr>
          <p:cNvSpPr>
            <a:spLocks noGrp="1"/>
          </p:cNvSpPr>
          <p:nvPr>
            <p:ph type="title"/>
          </p:nvPr>
        </p:nvSpPr>
        <p:spPr/>
        <p:txBody>
          <a:bodyPr/>
          <a:lstStyle/>
          <a:p>
            <a:r>
              <a:rPr lang="de-DE" dirty="0"/>
              <a:t>Insights and Suggestions</a:t>
            </a:r>
            <a:endParaRPr lang="en-US" dirty="0"/>
          </a:p>
        </p:txBody>
      </p:sp>
      <p:sp>
        <p:nvSpPr>
          <p:cNvPr id="3" name="Text Placeholder 2">
            <a:extLst>
              <a:ext uri="{FF2B5EF4-FFF2-40B4-BE49-F238E27FC236}">
                <a16:creationId xmlns:a16="http://schemas.microsoft.com/office/drawing/2014/main" id="{EAF5E4C6-FF67-B555-484B-43B141965FC3}"/>
              </a:ext>
            </a:extLst>
          </p:cNvPr>
          <p:cNvSpPr>
            <a:spLocks noGrp="1"/>
          </p:cNvSpPr>
          <p:nvPr>
            <p:ph type="body" idx="1"/>
          </p:nvPr>
        </p:nvSpPr>
        <p:spPr/>
        <p:txBody>
          <a:bodyPr/>
          <a:lstStyle/>
          <a:p>
            <a:r>
              <a:rPr lang="de-DE" dirty="0"/>
              <a:t>Insights</a:t>
            </a:r>
            <a:endParaRPr lang="en-US" dirty="0"/>
          </a:p>
        </p:txBody>
      </p:sp>
      <p:sp>
        <p:nvSpPr>
          <p:cNvPr id="4" name="Content Placeholder 3">
            <a:extLst>
              <a:ext uri="{FF2B5EF4-FFF2-40B4-BE49-F238E27FC236}">
                <a16:creationId xmlns:a16="http://schemas.microsoft.com/office/drawing/2014/main" id="{0762128D-F3A6-2314-DE05-2317269F43D6}"/>
              </a:ext>
            </a:extLst>
          </p:cNvPr>
          <p:cNvSpPr>
            <a:spLocks noGrp="1"/>
          </p:cNvSpPr>
          <p:nvPr>
            <p:ph sz="half" idx="2"/>
          </p:nvPr>
        </p:nvSpPr>
        <p:spPr/>
        <p:txBody>
          <a:bodyPr>
            <a:normAutofit lnSpcReduction="10000"/>
          </a:bodyPr>
          <a:lstStyle/>
          <a:p>
            <a:r>
              <a:rPr lang="de-DE" sz="2000" dirty="0">
                <a:latin typeface="Arial"/>
                <a:cs typeface="Arial"/>
              </a:rPr>
              <a:t>Although Q1 &amp; Q2 in 2020 saw a mild rise in order and pick volumes compared to the 2018 and 2019, the performance in 2020 was good.</a:t>
            </a:r>
          </a:p>
          <a:p>
            <a:r>
              <a:rPr lang="en-US" sz="2000" dirty="0">
                <a:latin typeface="Arial"/>
                <a:cs typeface="Arial"/>
              </a:rPr>
              <a:t>However, there was a sharp rise in average Lead Time by 1 hour in MAR–APR 2020, which </a:t>
            </a:r>
            <a:r>
              <a:rPr lang="de-DE" sz="2000" dirty="0">
                <a:latin typeface="Arial"/>
                <a:cs typeface="Arial"/>
              </a:rPr>
              <a:t>can be due to a variety of reasons.</a:t>
            </a:r>
          </a:p>
          <a:p>
            <a:endParaRPr lang="en-US" dirty="0"/>
          </a:p>
        </p:txBody>
      </p:sp>
      <p:sp>
        <p:nvSpPr>
          <p:cNvPr id="5" name="Text Placeholder 4">
            <a:extLst>
              <a:ext uri="{FF2B5EF4-FFF2-40B4-BE49-F238E27FC236}">
                <a16:creationId xmlns:a16="http://schemas.microsoft.com/office/drawing/2014/main" id="{6953C746-372A-3F49-42AC-80023154F225}"/>
              </a:ext>
            </a:extLst>
          </p:cNvPr>
          <p:cNvSpPr>
            <a:spLocks noGrp="1"/>
          </p:cNvSpPr>
          <p:nvPr>
            <p:ph type="body" sz="quarter" idx="3"/>
          </p:nvPr>
        </p:nvSpPr>
        <p:spPr/>
        <p:txBody>
          <a:bodyPr/>
          <a:lstStyle/>
          <a:p>
            <a:r>
              <a:rPr lang="de-DE" dirty="0"/>
              <a:t>Suggestions</a:t>
            </a:r>
            <a:endParaRPr lang="en-US" dirty="0"/>
          </a:p>
        </p:txBody>
      </p:sp>
      <p:sp>
        <p:nvSpPr>
          <p:cNvPr id="6" name="Content Placeholder 5">
            <a:extLst>
              <a:ext uri="{FF2B5EF4-FFF2-40B4-BE49-F238E27FC236}">
                <a16:creationId xmlns:a16="http://schemas.microsoft.com/office/drawing/2014/main" id="{6883F4C5-40CA-E822-6D54-C950DD82BEFF}"/>
              </a:ext>
            </a:extLst>
          </p:cNvPr>
          <p:cNvSpPr>
            <a:spLocks noGrp="1"/>
          </p:cNvSpPr>
          <p:nvPr>
            <p:ph sz="quarter" idx="4"/>
          </p:nvPr>
        </p:nvSpPr>
        <p:spPr/>
        <p:txBody>
          <a:bodyPr>
            <a:normAutofit lnSpcReduction="10000"/>
          </a:bodyPr>
          <a:lstStyle/>
          <a:p>
            <a:pPr algn="ctr"/>
            <a:r>
              <a:rPr lang="en-CA" sz="2000" dirty="0">
                <a:latin typeface="Arial" panose="020B0604020202020204" pitchFamily="34" charset="0"/>
                <a:cs typeface="Arial" panose="020B0604020202020204" pitchFamily="34" charset="0"/>
              </a:rPr>
              <a:t>End of every quarter tends to receive more order and pick volume. </a:t>
            </a:r>
          </a:p>
          <a:p>
            <a:pPr algn="ctr"/>
            <a:r>
              <a:rPr lang="en-CA" sz="2000" dirty="0">
                <a:latin typeface="Arial" panose="020B0604020202020204" pitchFamily="34" charset="0"/>
                <a:cs typeface="Arial" panose="020B0604020202020204" pitchFamily="34" charset="0"/>
              </a:rPr>
              <a:t>Therefore, like it was handled in June, allocating more workers is crucial for meeting the annual / Q3-4 target.</a:t>
            </a:r>
          </a:p>
          <a:p>
            <a:endParaRPr lang="en-US" dirty="0"/>
          </a:p>
        </p:txBody>
      </p:sp>
    </p:spTree>
    <p:extLst>
      <p:ext uri="{BB962C8B-B14F-4D97-AF65-F5344CB8AC3E}">
        <p14:creationId xmlns:p14="http://schemas.microsoft.com/office/powerpoint/2010/main" val="1861044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 name="Group 50">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4" name="Right Triangle 83">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308539C-53E1-C5E2-C04A-8B834C3636CC}"/>
              </a:ext>
            </a:extLst>
          </p:cNvPr>
          <p:cNvSpPr>
            <a:spLocks noGrp="1"/>
          </p:cNvSpPr>
          <p:nvPr>
            <p:ph type="title"/>
          </p:nvPr>
        </p:nvSpPr>
        <p:spPr>
          <a:xfrm>
            <a:off x="691079" y="725952"/>
            <a:ext cx="5818396" cy="1362156"/>
          </a:xfrm>
        </p:spPr>
        <p:txBody>
          <a:bodyPr>
            <a:normAutofit/>
          </a:bodyPr>
          <a:lstStyle/>
          <a:p>
            <a:r>
              <a:rPr lang="de-DE" dirty="0"/>
              <a:t>Overview</a:t>
            </a:r>
            <a:endParaRPr lang="en-US" dirty="0"/>
          </a:p>
        </p:txBody>
      </p:sp>
      <p:graphicFrame>
        <p:nvGraphicFramePr>
          <p:cNvPr id="86" name="Content Placeholder 2">
            <a:extLst>
              <a:ext uri="{FF2B5EF4-FFF2-40B4-BE49-F238E27FC236}">
                <a16:creationId xmlns:a16="http://schemas.microsoft.com/office/drawing/2014/main" id="{A730E900-3F3D-47E0-658F-9E4DF21AE394}"/>
              </a:ext>
            </a:extLst>
          </p:cNvPr>
          <p:cNvGraphicFramePr>
            <a:graphicFrameLocks noGrp="1"/>
          </p:cNvGraphicFramePr>
          <p:nvPr>
            <p:ph idx="1"/>
            <p:extLst>
              <p:ext uri="{D42A27DB-BD31-4B8C-83A1-F6EECF244321}">
                <p14:modId xmlns:p14="http://schemas.microsoft.com/office/powerpoint/2010/main" val="124130542"/>
              </p:ext>
            </p:extLst>
          </p:nvPr>
        </p:nvGraphicFramePr>
        <p:xfrm>
          <a:off x="1540231" y="2193116"/>
          <a:ext cx="9277079" cy="4560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2889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93FD-BA78-5514-C624-8E4ECFD07AF5}"/>
              </a:ext>
            </a:extLst>
          </p:cNvPr>
          <p:cNvSpPr>
            <a:spLocks noGrp="1"/>
          </p:cNvSpPr>
          <p:nvPr>
            <p:ph type="title"/>
          </p:nvPr>
        </p:nvSpPr>
        <p:spPr/>
        <p:txBody>
          <a:bodyPr/>
          <a:lstStyle/>
          <a:p>
            <a:r>
              <a:rPr lang="de-DE" dirty="0"/>
              <a:t>Conclusion</a:t>
            </a:r>
            <a:endParaRPr lang="en-US" dirty="0"/>
          </a:p>
        </p:txBody>
      </p:sp>
      <p:sp>
        <p:nvSpPr>
          <p:cNvPr id="3" name="Content Placeholder 2">
            <a:extLst>
              <a:ext uri="{FF2B5EF4-FFF2-40B4-BE49-F238E27FC236}">
                <a16:creationId xmlns:a16="http://schemas.microsoft.com/office/drawing/2014/main" id="{FCB3F9F4-6421-C6C6-8F5A-EE112E0294E2}"/>
              </a:ext>
            </a:extLst>
          </p:cNvPr>
          <p:cNvSpPr>
            <a:spLocks noGrp="1"/>
          </p:cNvSpPr>
          <p:nvPr>
            <p:ph idx="1"/>
          </p:nvPr>
        </p:nvSpPr>
        <p:spPr/>
        <p:txBody>
          <a:bodyPr/>
          <a:lstStyle/>
          <a:p>
            <a:pPr marL="0" indent="0">
              <a:buNone/>
            </a:pPr>
            <a:r>
              <a:rPr lang="en-US" b="0" i="0" dirty="0">
                <a:solidFill>
                  <a:srgbClr val="374151"/>
                </a:solidFill>
                <a:effectLst/>
                <a:latin typeface="Söhne"/>
              </a:rPr>
              <a:t>In this project, I analyzed raw data, conducted ETL processes, and built dashboards. Cleaning involved refining headers, managing outliers, null values, and special characters, while transformation included establishing entity relationships, time series calculations, and calculating KPIs. I established connections between MySQL, </a:t>
            </a:r>
            <a:r>
              <a:rPr lang="en-US" b="0" i="0" dirty="0" err="1">
                <a:solidFill>
                  <a:srgbClr val="374151"/>
                </a:solidFill>
                <a:effectLst/>
                <a:latin typeface="Söhne"/>
              </a:rPr>
              <a:t>Jupyter</a:t>
            </a:r>
            <a:r>
              <a:rPr lang="en-US" b="0" i="0" dirty="0">
                <a:solidFill>
                  <a:srgbClr val="374151"/>
                </a:solidFill>
                <a:effectLst/>
                <a:latin typeface="Söhne"/>
              </a:rPr>
              <a:t> Notebook, and Tableau facilitating seamless data flow. The dashboard focuses on warehouse performance over years, identifying areas for improvement, particularly in order processing efficiency. While performance has remained steady, there's room for improvement over time, even with the integration of automated warehouses.</a:t>
            </a:r>
            <a:endParaRPr lang="en-US" dirty="0"/>
          </a:p>
        </p:txBody>
      </p:sp>
    </p:spTree>
    <p:extLst>
      <p:ext uri="{BB962C8B-B14F-4D97-AF65-F5344CB8AC3E}">
        <p14:creationId xmlns:p14="http://schemas.microsoft.com/office/powerpoint/2010/main" val="2153468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8183E-6E5F-E03D-0805-55CF14E41E2C}"/>
              </a:ext>
            </a:extLst>
          </p:cNvPr>
          <p:cNvSpPr>
            <a:spLocks noGrp="1"/>
          </p:cNvSpPr>
          <p:nvPr>
            <p:ph type="title"/>
          </p:nvPr>
        </p:nvSpPr>
        <p:spPr>
          <a:xfrm>
            <a:off x="945078" y="2234203"/>
            <a:ext cx="10501177" cy="1401231"/>
          </a:xfrm>
        </p:spPr>
        <p:txBody>
          <a:bodyPr/>
          <a:lstStyle/>
          <a:p>
            <a:r>
              <a:rPr lang="de-DE" dirty="0"/>
              <a:t>Thank You For Your Time And Attention!</a:t>
            </a:r>
            <a:endParaRPr lang="en-US" dirty="0"/>
          </a:p>
        </p:txBody>
      </p:sp>
    </p:spTree>
    <p:extLst>
      <p:ext uri="{BB962C8B-B14F-4D97-AF65-F5344CB8AC3E}">
        <p14:creationId xmlns:p14="http://schemas.microsoft.com/office/powerpoint/2010/main" val="3605294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7188C579-6F01-4060-BF31-C045C99A6C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0CBA8DA8-7039-4026-8733-D3F4908603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4B834BE-C330-4AFA-9B27-8969E16F05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141B717-A199-4EEE-8434-CBC9E5DDEA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5222AF-AB0D-4F6E-896E-C17796EB66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7C2DAFE-2FB9-4D8D-BD2D-ED9F5F84F2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3CD814-26D5-4D79-87E0-19D14406A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27D5AAA-C842-4E1C-BC3A-1075F625FE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A2BF58-94DC-466E-8A14-22A3DB4795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B34C7E0-0590-48E8-96F6-F360D134B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C0978ED-0E33-431F-AB9B-9982B4ABCD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B69CC66-E364-4939-9117-F8C4F07AC5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F26B350-296D-48C7-BC91-284315CE9A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EF6201-58A9-4F7B-84D5-9B02266EC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37A0E2A-071B-4227-ACA6-A749AB0DC6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B607F85-6A97-46C7-B9BC-B8505E1D6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E1BD4B-04FC-4BDC-A11E-35BD219580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F4F244-77B9-4EB1-AD29-2582BBCFF3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56CFC8A-72E2-4020-90D4-EE0E7DB39B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F84F9E-4134-4152-959A-C2871B8013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5FEA8FE-6283-4B9B-BEDC-A1E7B16612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3E4F08-4425-45C0-A346-73394B795B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CBF93D-BA10-477C-B721-ABCBD81D0E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F94D0A0-D5E2-47F4-B493-370EA21A26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0E9B354-9221-4A81-BFAE-3F702FB537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9066CD6-AB8B-4DAA-9790-FE285D793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CD472A8-84A4-4E1A-83B4-DE91C32E6A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C8D1A4B-4E3D-422F-984A-9891E2DDFD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46BA3F-F373-412C-869A-D8736E0348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B07C00C-AFB6-4E7D-87B9-44268CE733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D7C4703-6318-4A09-87E7-1D19FB1ADA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3DFFC6F-F715-482D-BC44-6DE29BEDFC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42DA35F9-950C-4AD3-AAD4-731D45E42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206818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388E593-C3C5-BEBE-03E8-EC8CE916AA46}"/>
              </a:ext>
            </a:extLst>
          </p:cNvPr>
          <p:cNvSpPr>
            <a:spLocks noGrp="1"/>
          </p:cNvSpPr>
          <p:nvPr>
            <p:ph type="title"/>
          </p:nvPr>
        </p:nvSpPr>
        <p:spPr>
          <a:xfrm>
            <a:off x="691079" y="725951"/>
            <a:ext cx="10325000" cy="1926288"/>
          </a:xfrm>
        </p:spPr>
        <p:txBody>
          <a:bodyPr>
            <a:normAutofit/>
          </a:bodyPr>
          <a:lstStyle/>
          <a:p>
            <a:r>
              <a:rPr lang="en-US" b="1" i="0">
                <a:effectLst/>
                <a:latin typeface="Söhne"/>
              </a:rPr>
              <a:t>Technologies and Frameworks :</a:t>
            </a:r>
            <a:endParaRPr lang="en-US" dirty="0"/>
          </a:p>
        </p:txBody>
      </p:sp>
      <p:sp>
        <p:nvSpPr>
          <p:cNvPr id="3" name="Content Placeholder 2">
            <a:extLst>
              <a:ext uri="{FF2B5EF4-FFF2-40B4-BE49-F238E27FC236}">
                <a16:creationId xmlns:a16="http://schemas.microsoft.com/office/drawing/2014/main" id="{09F54F9C-2055-AC62-1382-272A536D9AAE}"/>
              </a:ext>
            </a:extLst>
          </p:cNvPr>
          <p:cNvSpPr>
            <a:spLocks/>
          </p:cNvSpPr>
          <p:nvPr/>
        </p:nvSpPr>
        <p:spPr>
          <a:xfrm>
            <a:off x="690562" y="3579609"/>
            <a:ext cx="4226405" cy="2152865"/>
          </a:xfrm>
          <a:prstGeom prst="rect">
            <a:avLst/>
          </a:prstGeom>
        </p:spPr>
        <p:txBody>
          <a:bodyPr/>
          <a:lstStyle/>
          <a:p>
            <a:pPr defTabSz="1115568">
              <a:spcAft>
                <a:spcPts val="600"/>
              </a:spcAft>
            </a:pPr>
            <a:r>
              <a:rPr lang="de-DE" sz="2400" kern="1200" dirty="0">
                <a:solidFill>
                  <a:schemeClr val="tx1"/>
                </a:solidFill>
                <a:latin typeface="+mn-lt"/>
                <a:ea typeface="+mn-ea"/>
                <a:cs typeface="+mn-cs"/>
              </a:rPr>
              <a:t>Jupyter Notebooks</a:t>
            </a:r>
          </a:p>
          <a:p>
            <a:pPr defTabSz="1115568">
              <a:spcAft>
                <a:spcPts val="600"/>
              </a:spcAft>
            </a:pPr>
            <a:r>
              <a:rPr lang="de-DE" sz="2400" kern="1200" dirty="0">
                <a:solidFill>
                  <a:schemeClr val="tx1"/>
                </a:solidFill>
                <a:latin typeface="+mn-lt"/>
                <a:ea typeface="+mn-ea"/>
                <a:cs typeface="+mn-cs"/>
              </a:rPr>
              <a:t>Tableau</a:t>
            </a:r>
          </a:p>
          <a:p>
            <a:pPr defTabSz="1115568">
              <a:spcAft>
                <a:spcPts val="600"/>
              </a:spcAft>
            </a:pPr>
            <a:r>
              <a:rPr lang="de-DE" sz="2400" kern="1200" dirty="0">
                <a:solidFill>
                  <a:schemeClr val="tx1"/>
                </a:solidFill>
                <a:latin typeface="+mn-lt"/>
                <a:ea typeface="+mn-ea"/>
                <a:cs typeface="+mn-cs"/>
              </a:rPr>
              <a:t>MySQL Workbench</a:t>
            </a:r>
          </a:p>
          <a:p>
            <a:pPr>
              <a:spcAft>
                <a:spcPts val="600"/>
              </a:spcAft>
            </a:pPr>
            <a:endParaRPr lang="de-DE" dirty="0"/>
          </a:p>
        </p:txBody>
      </p:sp>
      <p:sp>
        <p:nvSpPr>
          <p:cNvPr id="4" name="Content Placeholder 2">
            <a:extLst>
              <a:ext uri="{FF2B5EF4-FFF2-40B4-BE49-F238E27FC236}">
                <a16:creationId xmlns:a16="http://schemas.microsoft.com/office/drawing/2014/main" id="{86CA6102-F923-04DA-F7D1-1094711C9D4B}"/>
              </a:ext>
            </a:extLst>
          </p:cNvPr>
          <p:cNvSpPr txBox="1">
            <a:spLocks/>
          </p:cNvSpPr>
          <p:nvPr/>
        </p:nvSpPr>
        <p:spPr>
          <a:xfrm>
            <a:off x="6090878" y="3380701"/>
            <a:ext cx="4924785" cy="226191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8892" indent="-278892" defTabSz="1115568">
              <a:spcBef>
                <a:spcPts val="1220"/>
              </a:spcBef>
            </a:pPr>
            <a:r>
              <a:rPr lang="de-DE" sz="2400" kern="1200" dirty="0">
                <a:solidFill>
                  <a:schemeClr val="tx2"/>
                </a:solidFill>
                <a:latin typeface="+mn-lt"/>
                <a:ea typeface="+mn-ea"/>
                <a:cs typeface="+mn-cs"/>
              </a:rPr>
              <a:t>Python : pandas, numpy, pymysql, mysql-connector-python, pandas sqlalchemy</a:t>
            </a:r>
          </a:p>
          <a:p>
            <a:pPr marL="278892" indent="-278892" defTabSz="1115568">
              <a:spcBef>
                <a:spcPts val="1220"/>
              </a:spcBef>
            </a:pPr>
            <a:r>
              <a:rPr lang="de-DE" sz="2400" kern="1200" dirty="0">
                <a:solidFill>
                  <a:schemeClr val="tx2"/>
                </a:solidFill>
                <a:latin typeface="+mn-lt"/>
                <a:ea typeface="+mn-ea"/>
                <a:cs typeface="+mn-cs"/>
              </a:rPr>
              <a:t> MySQL</a:t>
            </a:r>
          </a:p>
          <a:p>
            <a:endParaRPr lang="de-DE" dirty="0"/>
          </a:p>
        </p:txBody>
      </p:sp>
    </p:spTree>
    <p:extLst>
      <p:ext uri="{BB962C8B-B14F-4D97-AF65-F5344CB8AC3E}">
        <p14:creationId xmlns:p14="http://schemas.microsoft.com/office/powerpoint/2010/main" val="2304577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B85351-6E31-22AF-BC05-3B5DA94EBFBC}"/>
              </a:ext>
            </a:extLst>
          </p:cNvPr>
          <p:cNvPicPr>
            <a:picLocks noChangeAspect="1"/>
          </p:cNvPicPr>
          <p:nvPr/>
        </p:nvPicPr>
        <p:blipFill>
          <a:blip r:embed="rId2"/>
          <a:stretch>
            <a:fillRect/>
          </a:stretch>
        </p:blipFill>
        <p:spPr>
          <a:xfrm>
            <a:off x="704849" y="787308"/>
            <a:ext cx="10433293" cy="4946742"/>
          </a:xfrm>
          <a:prstGeom prst="rect">
            <a:avLst/>
          </a:prstGeom>
        </p:spPr>
      </p:pic>
    </p:spTree>
    <p:extLst>
      <p:ext uri="{BB962C8B-B14F-4D97-AF65-F5344CB8AC3E}">
        <p14:creationId xmlns:p14="http://schemas.microsoft.com/office/powerpoint/2010/main" val="971279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09F5D-11AD-6D6D-AB8C-82639768DD1C}"/>
              </a:ext>
            </a:extLst>
          </p:cNvPr>
          <p:cNvSpPr>
            <a:spLocks noGrp="1"/>
          </p:cNvSpPr>
          <p:nvPr>
            <p:ph type="title"/>
          </p:nvPr>
        </p:nvSpPr>
        <p:spPr/>
        <p:txBody>
          <a:bodyPr/>
          <a:lstStyle/>
          <a:p>
            <a:r>
              <a:rPr lang="de-DE" dirty="0"/>
              <a:t>Data Analysis</a:t>
            </a:r>
            <a:endParaRPr lang="en-US" dirty="0"/>
          </a:p>
        </p:txBody>
      </p:sp>
      <p:sp>
        <p:nvSpPr>
          <p:cNvPr id="3" name="Content Placeholder 2">
            <a:extLst>
              <a:ext uri="{FF2B5EF4-FFF2-40B4-BE49-F238E27FC236}">
                <a16:creationId xmlns:a16="http://schemas.microsoft.com/office/drawing/2014/main" id="{8E73783E-9CC4-5FE6-A2EF-39B6E98FF60A}"/>
              </a:ext>
            </a:extLst>
          </p:cNvPr>
          <p:cNvSpPr>
            <a:spLocks noGrp="1"/>
          </p:cNvSpPr>
          <p:nvPr>
            <p:ph idx="1"/>
          </p:nvPr>
        </p:nvSpPr>
        <p:spPr/>
        <p:txBody>
          <a:bodyPr/>
          <a:lstStyle/>
          <a:p>
            <a:r>
              <a:rPr lang="de-DE" dirty="0"/>
              <a:t>This project is based on three source datasets; Warehouse_data, Pick_data, and Product_data.</a:t>
            </a:r>
          </a:p>
          <a:p>
            <a:r>
              <a:rPr lang="de-DE" dirty="0"/>
              <a:t>Warehouse_data contains information about the warehouse sections, if it is manual or automatic warehouse. </a:t>
            </a:r>
          </a:p>
          <a:p>
            <a:r>
              <a:rPr lang="de-DE" dirty="0"/>
              <a:t>Product_data contains information about the product_SKUs, which product group they belong to, thier quantity units ( kg, st etc).</a:t>
            </a:r>
          </a:p>
          <a:p>
            <a:r>
              <a:rPr lang="de-DE" dirty="0"/>
              <a:t>Pick data contains information about orders, an order contains how many products, where is this product stored, how many units of this product are picked, in which order, and a timestamp for each pick.</a:t>
            </a:r>
          </a:p>
        </p:txBody>
      </p:sp>
    </p:spTree>
    <p:extLst>
      <p:ext uri="{BB962C8B-B14F-4D97-AF65-F5344CB8AC3E}">
        <p14:creationId xmlns:p14="http://schemas.microsoft.com/office/powerpoint/2010/main" val="1947442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0" name="Group 7">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1" name="Right Triangle 40">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2" name="Rectangle 42">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3" name="Group 44">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6" name="Straight Connector 45">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4" name="Right Triangle 77">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04F4E98-3CDF-BEF2-DF17-5D12EF77F744}"/>
              </a:ext>
            </a:extLst>
          </p:cNvPr>
          <p:cNvSpPr>
            <a:spLocks noGrp="1"/>
          </p:cNvSpPr>
          <p:nvPr>
            <p:ph type="title"/>
          </p:nvPr>
        </p:nvSpPr>
        <p:spPr>
          <a:xfrm>
            <a:off x="691078" y="722904"/>
            <a:ext cx="5408713" cy="1410378"/>
          </a:xfrm>
        </p:spPr>
        <p:txBody>
          <a:bodyPr vert="horz" lIns="91440" tIns="45720" rIns="91440" bIns="45720" rtlCol="0" anchor="b">
            <a:normAutofit/>
          </a:bodyPr>
          <a:lstStyle/>
          <a:p>
            <a:r>
              <a:rPr lang="en-US" sz="5000" dirty="0"/>
              <a:t>Outlier Detection</a:t>
            </a:r>
          </a:p>
        </p:txBody>
      </p:sp>
      <p:graphicFrame>
        <p:nvGraphicFramePr>
          <p:cNvPr id="3" name="Table 2">
            <a:extLst>
              <a:ext uri="{FF2B5EF4-FFF2-40B4-BE49-F238E27FC236}">
                <a16:creationId xmlns:a16="http://schemas.microsoft.com/office/drawing/2014/main" id="{34D5A8BF-0B4A-1B6A-1787-1F2EFAC812E3}"/>
              </a:ext>
            </a:extLst>
          </p:cNvPr>
          <p:cNvGraphicFramePr>
            <a:graphicFrameLocks noGrp="1"/>
          </p:cNvGraphicFramePr>
          <p:nvPr>
            <p:extLst>
              <p:ext uri="{D42A27DB-BD31-4B8C-83A1-F6EECF244321}">
                <p14:modId xmlns:p14="http://schemas.microsoft.com/office/powerpoint/2010/main" val="3787396478"/>
              </p:ext>
            </p:extLst>
          </p:nvPr>
        </p:nvGraphicFramePr>
        <p:xfrm>
          <a:off x="677374" y="2426057"/>
          <a:ext cx="10325591" cy="3629892"/>
        </p:xfrm>
        <a:graphic>
          <a:graphicData uri="http://schemas.openxmlformats.org/drawingml/2006/table">
            <a:tbl>
              <a:tblPr firstRow="1" bandRow="1">
                <a:solidFill>
                  <a:schemeClr val="accent1">
                    <a:lumMod val="20000"/>
                    <a:lumOff val="80000"/>
                  </a:schemeClr>
                </a:solidFill>
              </a:tblPr>
              <a:tblGrid>
                <a:gridCol w="3045898">
                  <a:extLst>
                    <a:ext uri="{9D8B030D-6E8A-4147-A177-3AD203B41FA5}">
                      <a16:colId xmlns:a16="http://schemas.microsoft.com/office/drawing/2014/main" val="2191584764"/>
                    </a:ext>
                  </a:extLst>
                </a:gridCol>
                <a:gridCol w="1675242">
                  <a:extLst>
                    <a:ext uri="{9D8B030D-6E8A-4147-A177-3AD203B41FA5}">
                      <a16:colId xmlns:a16="http://schemas.microsoft.com/office/drawing/2014/main" val="2097950482"/>
                    </a:ext>
                  </a:extLst>
                </a:gridCol>
                <a:gridCol w="2284421">
                  <a:extLst>
                    <a:ext uri="{9D8B030D-6E8A-4147-A177-3AD203B41FA5}">
                      <a16:colId xmlns:a16="http://schemas.microsoft.com/office/drawing/2014/main" val="3738802194"/>
                    </a:ext>
                  </a:extLst>
                </a:gridCol>
                <a:gridCol w="1857999">
                  <a:extLst>
                    <a:ext uri="{9D8B030D-6E8A-4147-A177-3AD203B41FA5}">
                      <a16:colId xmlns:a16="http://schemas.microsoft.com/office/drawing/2014/main" val="2126388190"/>
                    </a:ext>
                  </a:extLst>
                </a:gridCol>
                <a:gridCol w="1462031">
                  <a:extLst>
                    <a:ext uri="{9D8B030D-6E8A-4147-A177-3AD203B41FA5}">
                      <a16:colId xmlns:a16="http://schemas.microsoft.com/office/drawing/2014/main" val="2249184465"/>
                    </a:ext>
                  </a:extLst>
                </a:gridCol>
              </a:tblGrid>
              <a:tr h="570591">
                <a:tc>
                  <a:txBody>
                    <a:bodyPr/>
                    <a:lstStyle/>
                    <a:p>
                      <a:pPr algn="ctr" fontAlgn="b"/>
                      <a:r>
                        <a:rPr lang="en-US" sz="1400" b="1" i="0" u="none" strike="noStrike" cap="all" spc="60">
                          <a:solidFill>
                            <a:schemeClr val="tx1"/>
                          </a:solidFill>
                          <a:effectLst/>
                          <a:latin typeface="Calibri" panose="020F0502020204030204" pitchFamily="34" charset="0"/>
                        </a:rPr>
                        <a:t>Wharehouse Section</a:t>
                      </a:r>
                    </a:p>
                  </a:txBody>
                  <a:tcPr marL="158497" marR="158497" marT="158497" marB="158497" anchor="b">
                    <a:lnL w="12700" cmpd="sng">
                      <a:noFill/>
                    </a:lnL>
                    <a:lnR w="12700" cmpd="sng">
                      <a:noFill/>
                    </a:lnR>
                    <a:lnT w="12700" cmpd="sng">
                      <a:noFill/>
                    </a:lnT>
                    <a:lnB w="38100" cmpd="sng">
                      <a:noFill/>
                    </a:lnB>
                    <a:noFill/>
                  </a:tcPr>
                </a:tc>
                <a:tc>
                  <a:txBody>
                    <a:bodyPr/>
                    <a:lstStyle/>
                    <a:p>
                      <a:pPr algn="ctr" fontAlgn="b"/>
                      <a:r>
                        <a:rPr lang="en-US" sz="1400" b="1" i="0" u="none" strike="noStrike" cap="all" spc="60">
                          <a:solidFill>
                            <a:schemeClr val="tx1"/>
                          </a:solidFill>
                          <a:effectLst/>
                          <a:latin typeface="Calibri" panose="020F0502020204030204" pitchFamily="34" charset="0"/>
                        </a:rPr>
                        <a:t>QTY Group</a:t>
                      </a:r>
                    </a:p>
                  </a:txBody>
                  <a:tcPr marL="158497" marR="158497" marT="158497" marB="158497" anchor="b">
                    <a:lnL w="12700" cmpd="sng">
                      <a:noFill/>
                    </a:lnL>
                    <a:lnR w="12700" cmpd="sng">
                      <a:noFill/>
                    </a:lnR>
                    <a:lnT w="12700" cmpd="sng">
                      <a:noFill/>
                    </a:lnT>
                    <a:lnB w="38100" cmpd="sng">
                      <a:noFill/>
                    </a:lnB>
                    <a:noFill/>
                  </a:tcPr>
                </a:tc>
                <a:tc>
                  <a:txBody>
                    <a:bodyPr/>
                    <a:lstStyle/>
                    <a:p>
                      <a:pPr algn="ctr" fontAlgn="b"/>
                      <a:r>
                        <a:rPr lang="en-US" sz="1400" b="1" i="0" u="none" strike="noStrike" cap="all" spc="60">
                          <a:solidFill>
                            <a:schemeClr val="tx1"/>
                          </a:solidFill>
                          <a:effectLst/>
                          <a:latin typeface="Calibri" panose="020F0502020204030204" pitchFamily="34" charset="0"/>
                        </a:rPr>
                        <a:t>Count</a:t>
                      </a:r>
                    </a:p>
                  </a:txBody>
                  <a:tcPr marL="158497" marR="158497" marT="158497" marB="158497" anchor="b">
                    <a:lnL w="12700" cmpd="sng">
                      <a:noFill/>
                    </a:lnL>
                    <a:lnR w="12700" cmpd="sng">
                      <a:noFill/>
                    </a:lnR>
                    <a:lnT w="12700" cmpd="sng">
                      <a:noFill/>
                    </a:lnT>
                    <a:lnB w="38100" cmpd="sng">
                      <a:noFill/>
                    </a:lnB>
                    <a:noFill/>
                  </a:tcPr>
                </a:tc>
                <a:tc>
                  <a:txBody>
                    <a:bodyPr/>
                    <a:lstStyle/>
                    <a:p>
                      <a:pPr algn="ctr" fontAlgn="b"/>
                      <a:r>
                        <a:rPr lang="en-US" sz="1400" b="1" i="0" u="none" strike="noStrike" cap="all" spc="60">
                          <a:solidFill>
                            <a:schemeClr val="tx1"/>
                          </a:solidFill>
                          <a:effectLst/>
                          <a:latin typeface="Calibri" panose="020F0502020204030204" pitchFamily="34" charset="0"/>
                        </a:rPr>
                        <a:t># Outliers</a:t>
                      </a:r>
                    </a:p>
                  </a:txBody>
                  <a:tcPr marL="158497" marR="158497" marT="158497" marB="158497" anchor="b">
                    <a:lnL w="12700" cmpd="sng">
                      <a:noFill/>
                    </a:lnL>
                    <a:lnR w="12700" cmpd="sng">
                      <a:noFill/>
                    </a:lnR>
                    <a:lnT w="12700" cmpd="sng">
                      <a:noFill/>
                    </a:lnT>
                    <a:lnB w="38100" cmpd="sng">
                      <a:noFill/>
                    </a:lnB>
                    <a:noFill/>
                  </a:tcPr>
                </a:tc>
                <a:tc>
                  <a:txBody>
                    <a:bodyPr/>
                    <a:lstStyle/>
                    <a:p>
                      <a:pPr algn="ctr" fontAlgn="b"/>
                      <a:r>
                        <a:rPr lang="en-US" sz="1400" b="1" i="0" u="none" strike="noStrike" cap="all" spc="60">
                          <a:solidFill>
                            <a:schemeClr val="tx1"/>
                          </a:solidFill>
                          <a:effectLst/>
                          <a:latin typeface="Calibri" panose="020F0502020204030204" pitchFamily="34" charset="0"/>
                        </a:rPr>
                        <a:t>% Outliers</a:t>
                      </a:r>
                    </a:p>
                  </a:txBody>
                  <a:tcPr marL="158497" marR="158497" marT="158497" marB="158497" anchor="b">
                    <a:lnL w="12700" cmpd="sng">
                      <a:noFill/>
                    </a:lnL>
                    <a:lnR w="12700" cmpd="sng">
                      <a:noFill/>
                    </a:lnR>
                    <a:lnT w="12700" cmpd="sng">
                      <a:noFill/>
                    </a:lnT>
                    <a:lnB w="38100" cmpd="sng">
                      <a:noFill/>
                    </a:lnB>
                    <a:noFill/>
                  </a:tcPr>
                </a:tc>
                <a:extLst>
                  <a:ext uri="{0D108BD9-81ED-4DB2-BD59-A6C34878D82A}">
                    <a16:rowId xmlns:a16="http://schemas.microsoft.com/office/drawing/2014/main" val="3228919250"/>
                  </a:ext>
                </a:extLst>
              </a:tr>
              <a:tr h="437043">
                <a:tc rowSpan="7">
                  <a:txBody>
                    <a:bodyPr/>
                    <a:lstStyle/>
                    <a:p>
                      <a:pPr algn="ctr" fontAlgn="ctr"/>
                      <a:r>
                        <a:rPr lang="en-US" sz="1800" b="1" i="0" u="none" strike="noStrike" cap="none" spc="0">
                          <a:solidFill>
                            <a:schemeClr val="tx1"/>
                          </a:solidFill>
                          <a:effectLst/>
                          <a:latin typeface="Calibri" panose="020F0502020204030204" pitchFamily="34" charset="0"/>
                        </a:rPr>
                        <a:t>SHL</a:t>
                      </a:r>
                    </a:p>
                  </a:txBody>
                  <a:tcPr marL="7338" marR="7338" marT="7338" marB="105665" anchor="ctr">
                    <a:lnL w="12700" cmpd="sng">
                      <a:noFill/>
                      <a:prstDash val="solid"/>
                    </a:lnL>
                    <a:lnR w="12700" cmpd="sng">
                      <a:noFill/>
                      <a:prstDash val="solid"/>
                    </a:lnR>
                    <a:lnT w="38100" cmpd="sng">
                      <a:noFill/>
                    </a:lnT>
                    <a:lnB w="12700" cmpd="sng">
                      <a:noFill/>
                      <a:prstDash val="solid"/>
                    </a:lnB>
                    <a:noFill/>
                  </a:tcPr>
                </a:tc>
                <a:tc>
                  <a:txBody>
                    <a:bodyPr/>
                    <a:lstStyle/>
                    <a:p>
                      <a:pPr algn="ctr" fontAlgn="b"/>
                      <a:r>
                        <a:rPr lang="en-US" sz="1800" b="0" i="0" u="none" strike="noStrike" cap="none" spc="0">
                          <a:solidFill>
                            <a:schemeClr val="tx1"/>
                          </a:solidFill>
                          <a:effectLst/>
                          <a:latin typeface="Calibri" panose="020F0502020204030204" pitchFamily="34" charset="0"/>
                        </a:rPr>
                        <a:t>ST</a:t>
                      </a:r>
                    </a:p>
                  </a:txBody>
                  <a:tcPr marL="7338" marR="7338" marT="7338" marB="105665" anchor="b">
                    <a:lnL w="12700" cmpd="sng">
                      <a:noFill/>
                      <a:prstDash val="solid"/>
                    </a:lnL>
                    <a:lnR w="12700" cmpd="sng">
                      <a:noFill/>
                      <a:prstDash val="solid"/>
                    </a:lnR>
                    <a:lnT w="38100" cmpd="sng">
                      <a:noFill/>
                    </a:lnT>
                    <a:lnB w="12700" cmpd="sng">
                      <a:noFill/>
                      <a:prstDash val="solid"/>
                    </a:lnB>
                    <a:noFill/>
                  </a:tcPr>
                </a:tc>
                <a:tc>
                  <a:txBody>
                    <a:bodyPr/>
                    <a:lstStyle/>
                    <a:p>
                      <a:pPr algn="l" fontAlgn="b"/>
                      <a:r>
                        <a:rPr lang="en-US" sz="1800" b="0" i="0" u="none" strike="noStrike" cap="none" spc="0">
                          <a:solidFill>
                            <a:schemeClr val="tx1"/>
                          </a:solidFill>
                          <a:effectLst/>
                          <a:latin typeface="Calibri" panose="020F0502020204030204" pitchFamily="34" charset="0"/>
                        </a:rPr>
                        <a:t>        14,140,653 </a:t>
                      </a:r>
                    </a:p>
                  </a:txBody>
                  <a:tcPr marL="7338" marR="7338" marT="7338" marB="105665" anchor="b">
                    <a:lnL w="12700" cmpd="sng">
                      <a:noFill/>
                      <a:prstDash val="solid"/>
                    </a:lnL>
                    <a:lnR w="12700" cmpd="sng">
                      <a:noFill/>
                      <a:prstDash val="solid"/>
                    </a:lnR>
                    <a:lnT w="38100" cmpd="sng">
                      <a:noFill/>
                    </a:lnT>
                    <a:lnB w="12700" cmpd="sng">
                      <a:noFill/>
                      <a:prstDash val="solid"/>
                    </a:lnB>
                    <a:noFill/>
                  </a:tcPr>
                </a:tc>
                <a:tc>
                  <a:txBody>
                    <a:bodyPr/>
                    <a:lstStyle/>
                    <a:p>
                      <a:pPr algn="l" fontAlgn="b"/>
                      <a:r>
                        <a:rPr lang="en-US" sz="1800" b="0" i="0" u="none" strike="noStrike" cap="none" spc="0">
                          <a:solidFill>
                            <a:schemeClr val="tx1"/>
                          </a:solidFill>
                          <a:effectLst/>
                          <a:latin typeface="Calibri" panose="020F0502020204030204" pitchFamily="34" charset="0"/>
                        </a:rPr>
                        <a:t>       185,636 </a:t>
                      </a:r>
                    </a:p>
                  </a:txBody>
                  <a:tcPr marL="7338" marR="7338" marT="7338" marB="105665" anchor="b">
                    <a:lnL w="12700" cmpd="sng">
                      <a:noFill/>
                      <a:prstDash val="solid"/>
                    </a:lnL>
                    <a:lnR w="12700" cmpd="sng">
                      <a:noFill/>
                      <a:prstDash val="solid"/>
                    </a:lnR>
                    <a:lnT w="38100" cmpd="sng">
                      <a:noFill/>
                    </a:lnT>
                    <a:lnB w="12700" cmpd="sng">
                      <a:noFill/>
                      <a:prstDash val="solid"/>
                    </a:lnB>
                    <a:noFill/>
                  </a:tcPr>
                </a:tc>
                <a:tc>
                  <a:txBody>
                    <a:bodyPr/>
                    <a:lstStyle/>
                    <a:p>
                      <a:pPr algn="r" fontAlgn="b"/>
                      <a:r>
                        <a:rPr lang="en-US" sz="1800" b="0" i="0" u="none" strike="noStrike" cap="none" spc="0">
                          <a:solidFill>
                            <a:schemeClr val="tx1"/>
                          </a:solidFill>
                          <a:effectLst/>
                          <a:latin typeface="Calibri" panose="020F0502020204030204" pitchFamily="34" charset="0"/>
                        </a:rPr>
                        <a:t>1.31%</a:t>
                      </a:r>
                    </a:p>
                  </a:txBody>
                  <a:tcPr marL="7338" marR="7338" marT="7338" marB="105665" anchor="b">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606758106"/>
                  </a:ext>
                </a:extLst>
              </a:tr>
              <a:tr h="437043">
                <a:tc vMerge="1">
                  <a:txBody>
                    <a:bodyPr/>
                    <a:lstStyle/>
                    <a:p>
                      <a:endParaRPr lang="en-US"/>
                    </a:p>
                  </a:txBody>
                  <a:tcPr/>
                </a:tc>
                <a:tc>
                  <a:txBody>
                    <a:bodyPr/>
                    <a:lstStyle/>
                    <a:p>
                      <a:pPr algn="ctr" fontAlgn="b"/>
                      <a:r>
                        <a:rPr lang="en-US" sz="1800" b="0" i="0" u="none" strike="noStrike" cap="none" spc="0">
                          <a:solidFill>
                            <a:schemeClr val="tx1"/>
                          </a:solidFill>
                          <a:effectLst/>
                          <a:latin typeface="Calibri" panose="020F0502020204030204" pitchFamily="34" charset="0"/>
                        </a:rPr>
                        <a:t>Mt</a:t>
                      </a:r>
                    </a:p>
                  </a:txBody>
                  <a:tcPr marL="7338" marR="7338" marT="7338" marB="105665" anchor="b">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l" fontAlgn="b"/>
                      <a:r>
                        <a:rPr lang="en-US" sz="1800" b="0" i="0" u="none" strike="noStrike" cap="none" spc="0">
                          <a:solidFill>
                            <a:schemeClr val="tx1"/>
                          </a:solidFill>
                          <a:effectLst/>
                          <a:latin typeface="Calibri" panose="020F0502020204030204" pitchFamily="34" charset="0"/>
                        </a:rPr>
                        <a:t>               50,730 </a:t>
                      </a:r>
                    </a:p>
                  </a:txBody>
                  <a:tcPr marL="7338" marR="7338" marT="7338" marB="105665" anchor="b">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l" fontAlgn="b"/>
                      <a:r>
                        <a:rPr lang="en-US" sz="1800" b="0" i="0" u="none" strike="noStrike" cap="none" spc="0">
                          <a:solidFill>
                            <a:schemeClr val="tx1"/>
                          </a:solidFill>
                          <a:effectLst/>
                          <a:latin typeface="Calibri" panose="020F0502020204030204" pitchFamily="34" charset="0"/>
                        </a:rPr>
                        <a:t>            1,700 </a:t>
                      </a:r>
                    </a:p>
                  </a:txBody>
                  <a:tcPr marL="7338" marR="7338" marT="7338" marB="105665" anchor="b">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r" fontAlgn="b"/>
                      <a:r>
                        <a:rPr lang="en-US" sz="1800" b="0" i="0" u="none" strike="noStrike" cap="none" spc="0">
                          <a:solidFill>
                            <a:schemeClr val="tx1"/>
                          </a:solidFill>
                          <a:effectLst/>
                          <a:latin typeface="Calibri" panose="020F0502020204030204" pitchFamily="34" charset="0"/>
                        </a:rPr>
                        <a:t>3.35%</a:t>
                      </a:r>
                    </a:p>
                  </a:txBody>
                  <a:tcPr marL="7338" marR="7338" marT="7338" marB="105665" anchor="b">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val="524813781"/>
                  </a:ext>
                </a:extLst>
              </a:tr>
              <a:tr h="437043">
                <a:tc vMerge="1">
                  <a:txBody>
                    <a:bodyPr/>
                    <a:lstStyle/>
                    <a:p>
                      <a:endParaRPr lang="en-US"/>
                    </a:p>
                  </a:txBody>
                  <a:tcPr/>
                </a:tc>
                <a:tc>
                  <a:txBody>
                    <a:bodyPr/>
                    <a:lstStyle/>
                    <a:p>
                      <a:pPr algn="ctr" fontAlgn="b"/>
                      <a:r>
                        <a:rPr lang="en-US" sz="1800" b="0" i="0" u="none" strike="noStrike" cap="none" spc="0">
                          <a:solidFill>
                            <a:schemeClr val="tx1"/>
                          </a:solidFill>
                          <a:effectLst/>
                          <a:latin typeface="Calibri" panose="020F0502020204030204" pitchFamily="34" charset="0"/>
                        </a:rPr>
                        <a:t>Se</a:t>
                      </a:r>
                    </a:p>
                  </a:txBody>
                  <a:tcPr marL="7338" marR="7338" marT="7338" marB="105665"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1800" b="0" i="0" u="none" strike="noStrike" cap="none" spc="0">
                          <a:solidFill>
                            <a:schemeClr val="tx1"/>
                          </a:solidFill>
                          <a:effectLst/>
                          <a:latin typeface="Calibri" panose="020F0502020204030204" pitchFamily="34" charset="0"/>
                        </a:rPr>
                        <a:t>               20,255 </a:t>
                      </a:r>
                    </a:p>
                  </a:txBody>
                  <a:tcPr marL="7338" marR="7338" marT="7338" marB="105665"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1800" b="0" i="0" u="none" strike="noStrike" cap="none" spc="0">
                          <a:solidFill>
                            <a:schemeClr val="tx1"/>
                          </a:solidFill>
                          <a:effectLst/>
                          <a:latin typeface="Calibri" panose="020F0502020204030204" pitchFamily="34" charset="0"/>
                        </a:rPr>
                        <a:t>               361 </a:t>
                      </a:r>
                    </a:p>
                  </a:txBody>
                  <a:tcPr marL="7338" marR="7338" marT="7338" marB="105665"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US" sz="1800" b="0" i="0" u="none" strike="noStrike" cap="none" spc="0">
                          <a:solidFill>
                            <a:schemeClr val="tx1"/>
                          </a:solidFill>
                          <a:effectLst/>
                          <a:latin typeface="Calibri" panose="020F0502020204030204" pitchFamily="34" charset="0"/>
                        </a:rPr>
                        <a:t>1.78%</a:t>
                      </a:r>
                    </a:p>
                  </a:txBody>
                  <a:tcPr marL="7338" marR="7338" marT="7338" marB="105665"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10880838"/>
                  </a:ext>
                </a:extLst>
              </a:tr>
              <a:tr h="437043">
                <a:tc vMerge="1">
                  <a:txBody>
                    <a:bodyPr/>
                    <a:lstStyle/>
                    <a:p>
                      <a:endParaRPr lang="en-US"/>
                    </a:p>
                  </a:txBody>
                  <a:tcPr/>
                </a:tc>
                <a:tc>
                  <a:txBody>
                    <a:bodyPr/>
                    <a:lstStyle/>
                    <a:p>
                      <a:pPr algn="ctr" fontAlgn="b"/>
                      <a:r>
                        <a:rPr lang="en-US" sz="1800" b="0" i="0" u="none" strike="noStrike" cap="none" spc="0">
                          <a:solidFill>
                            <a:schemeClr val="tx1"/>
                          </a:solidFill>
                          <a:effectLst/>
                          <a:latin typeface="Calibri" panose="020F0502020204030204" pitchFamily="34" charset="0"/>
                        </a:rPr>
                        <a:t>Ro</a:t>
                      </a:r>
                    </a:p>
                  </a:txBody>
                  <a:tcPr marL="7338" marR="7338" marT="7338" marB="105665" anchor="b">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l" fontAlgn="b"/>
                      <a:r>
                        <a:rPr lang="en-US" sz="1800" b="0" i="0" u="none" strike="noStrike" cap="none" spc="0">
                          <a:solidFill>
                            <a:schemeClr val="tx1"/>
                          </a:solidFill>
                          <a:effectLst/>
                          <a:latin typeface="Calibri" panose="020F0502020204030204" pitchFamily="34" charset="0"/>
                        </a:rPr>
                        <a:t>               20,097 </a:t>
                      </a:r>
                    </a:p>
                  </a:txBody>
                  <a:tcPr marL="7338" marR="7338" marT="7338" marB="105665" anchor="b">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l" fontAlgn="b"/>
                      <a:r>
                        <a:rPr lang="en-US" sz="1800" b="0" i="0" u="none" strike="noStrike" cap="none" spc="0">
                          <a:solidFill>
                            <a:schemeClr val="tx1"/>
                          </a:solidFill>
                          <a:effectLst/>
                          <a:latin typeface="Calibri" panose="020F0502020204030204" pitchFamily="34" charset="0"/>
                        </a:rPr>
                        <a:t>               461 </a:t>
                      </a:r>
                    </a:p>
                  </a:txBody>
                  <a:tcPr marL="7338" marR="7338" marT="7338" marB="105665" anchor="b">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r" fontAlgn="b"/>
                      <a:r>
                        <a:rPr lang="en-US" sz="1800" b="0" i="0" u="none" strike="noStrike" cap="none" spc="0">
                          <a:solidFill>
                            <a:schemeClr val="tx1"/>
                          </a:solidFill>
                          <a:effectLst/>
                          <a:latin typeface="Calibri" panose="020F0502020204030204" pitchFamily="34" charset="0"/>
                        </a:rPr>
                        <a:t>2.29%</a:t>
                      </a:r>
                    </a:p>
                  </a:txBody>
                  <a:tcPr marL="7338" marR="7338" marT="7338" marB="105665" anchor="b">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val="3892830874"/>
                  </a:ext>
                </a:extLst>
              </a:tr>
              <a:tr h="437043">
                <a:tc vMerge="1">
                  <a:txBody>
                    <a:bodyPr/>
                    <a:lstStyle/>
                    <a:p>
                      <a:endParaRPr lang="en-US"/>
                    </a:p>
                  </a:txBody>
                  <a:tcPr/>
                </a:tc>
                <a:tc>
                  <a:txBody>
                    <a:bodyPr/>
                    <a:lstStyle/>
                    <a:p>
                      <a:pPr algn="ctr" fontAlgn="b"/>
                      <a:r>
                        <a:rPr lang="en-US" sz="1800" b="0" i="0" u="none" strike="noStrike" cap="none" spc="0">
                          <a:solidFill>
                            <a:schemeClr val="tx1"/>
                          </a:solidFill>
                          <a:effectLst/>
                          <a:latin typeface="Calibri" panose="020F0502020204030204" pitchFamily="34" charset="0"/>
                        </a:rPr>
                        <a:t>Bl</a:t>
                      </a:r>
                    </a:p>
                  </a:txBody>
                  <a:tcPr marL="7338" marR="7338" marT="7338" marB="105665"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1800" b="0" i="0" u="none" strike="noStrike" cap="none" spc="0">
                          <a:solidFill>
                            <a:schemeClr val="tx1"/>
                          </a:solidFill>
                          <a:effectLst/>
                          <a:latin typeface="Calibri" panose="020F0502020204030204" pitchFamily="34" charset="0"/>
                        </a:rPr>
                        <a:t>             178,672 </a:t>
                      </a:r>
                    </a:p>
                  </a:txBody>
                  <a:tcPr marL="7338" marR="7338" marT="7338" marB="105665"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1800" b="0" i="0" u="none" strike="noStrike" cap="none" spc="0">
                          <a:solidFill>
                            <a:schemeClr val="tx1"/>
                          </a:solidFill>
                          <a:effectLst/>
                          <a:latin typeface="Calibri" panose="020F0502020204030204" pitchFamily="34" charset="0"/>
                        </a:rPr>
                        <a:t>            2,684 </a:t>
                      </a:r>
                    </a:p>
                  </a:txBody>
                  <a:tcPr marL="7338" marR="7338" marT="7338" marB="105665"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US" sz="1800" b="0" i="0" u="none" strike="noStrike" cap="none" spc="0">
                          <a:solidFill>
                            <a:schemeClr val="tx1"/>
                          </a:solidFill>
                          <a:effectLst/>
                          <a:latin typeface="Calibri" panose="020F0502020204030204" pitchFamily="34" charset="0"/>
                        </a:rPr>
                        <a:t>1.50%</a:t>
                      </a:r>
                    </a:p>
                  </a:txBody>
                  <a:tcPr marL="7338" marR="7338" marT="7338" marB="105665"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101180986"/>
                  </a:ext>
                </a:extLst>
              </a:tr>
              <a:tr h="437043">
                <a:tc vMerge="1">
                  <a:txBody>
                    <a:bodyPr/>
                    <a:lstStyle/>
                    <a:p>
                      <a:endParaRPr lang="en-US"/>
                    </a:p>
                  </a:txBody>
                  <a:tcPr/>
                </a:tc>
                <a:tc>
                  <a:txBody>
                    <a:bodyPr/>
                    <a:lstStyle/>
                    <a:p>
                      <a:pPr algn="ctr" fontAlgn="b"/>
                      <a:r>
                        <a:rPr lang="en-US" sz="1800" b="0" i="0" u="none" strike="noStrike" cap="none" spc="0">
                          <a:solidFill>
                            <a:schemeClr val="tx1"/>
                          </a:solidFill>
                          <a:effectLst/>
                          <a:latin typeface="Calibri" panose="020F0502020204030204" pitchFamily="34" charset="0"/>
                        </a:rPr>
                        <a:t>Pa</a:t>
                      </a:r>
                    </a:p>
                  </a:txBody>
                  <a:tcPr marL="7338" marR="7338" marT="7338" marB="105665" anchor="b">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l" fontAlgn="b"/>
                      <a:r>
                        <a:rPr lang="en-US" sz="1800" b="0" i="0" u="none" strike="noStrike" cap="none" spc="0">
                          <a:solidFill>
                            <a:schemeClr val="tx1"/>
                          </a:solidFill>
                          <a:effectLst/>
                          <a:latin typeface="Calibri" panose="020F0502020204030204" pitchFamily="34" charset="0"/>
                        </a:rPr>
                        <a:t>               53,201 </a:t>
                      </a:r>
                    </a:p>
                  </a:txBody>
                  <a:tcPr marL="7338" marR="7338" marT="7338" marB="105665" anchor="b">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l" fontAlgn="b"/>
                      <a:r>
                        <a:rPr lang="en-US" sz="1800" b="0" i="0" u="none" strike="noStrike" cap="none" spc="0">
                          <a:solidFill>
                            <a:schemeClr val="tx1"/>
                          </a:solidFill>
                          <a:effectLst/>
                          <a:latin typeface="Calibri" panose="020F0502020204030204" pitchFamily="34" charset="0"/>
                        </a:rPr>
                        <a:t>               830 </a:t>
                      </a:r>
                    </a:p>
                  </a:txBody>
                  <a:tcPr marL="7338" marR="7338" marT="7338" marB="105665" anchor="b">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r" fontAlgn="b"/>
                      <a:r>
                        <a:rPr lang="en-US" sz="1800" b="0" i="0" u="none" strike="noStrike" cap="none" spc="0">
                          <a:solidFill>
                            <a:schemeClr val="tx1"/>
                          </a:solidFill>
                          <a:effectLst/>
                          <a:latin typeface="Calibri" panose="020F0502020204030204" pitchFamily="34" charset="0"/>
                        </a:rPr>
                        <a:t>1.56%</a:t>
                      </a:r>
                    </a:p>
                  </a:txBody>
                  <a:tcPr marL="7338" marR="7338" marT="7338" marB="105665" anchor="b">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val="732312438"/>
                  </a:ext>
                </a:extLst>
              </a:tr>
              <a:tr h="437043">
                <a:tc vMerge="1">
                  <a:txBody>
                    <a:bodyPr/>
                    <a:lstStyle/>
                    <a:p>
                      <a:endParaRPr lang="en-US"/>
                    </a:p>
                  </a:txBody>
                  <a:tcPr/>
                </a:tc>
                <a:tc>
                  <a:txBody>
                    <a:bodyPr/>
                    <a:lstStyle/>
                    <a:p>
                      <a:pPr algn="ctr" fontAlgn="b"/>
                      <a:r>
                        <a:rPr lang="en-US" sz="1800" b="0" i="0" u="none" strike="noStrike" cap="none" spc="0">
                          <a:solidFill>
                            <a:schemeClr val="tx1"/>
                          </a:solidFill>
                          <a:effectLst/>
                          <a:latin typeface="Calibri" panose="020F0502020204030204" pitchFamily="34" charset="0"/>
                        </a:rPr>
                        <a:t>VE</a:t>
                      </a:r>
                    </a:p>
                  </a:txBody>
                  <a:tcPr marL="7338" marR="7338" marT="7338" marB="105665"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1800" b="0" i="0" u="none" strike="noStrike" cap="none" spc="0">
                          <a:solidFill>
                            <a:schemeClr val="tx1"/>
                          </a:solidFill>
                          <a:effectLst/>
                          <a:latin typeface="Calibri" panose="020F0502020204030204" pitchFamily="34" charset="0"/>
                        </a:rPr>
                        <a:t>               24,851 </a:t>
                      </a:r>
                    </a:p>
                  </a:txBody>
                  <a:tcPr marL="7338" marR="7338" marT="7338" marB="105665"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1800" b="0" i="0" u="none" strike="noStrike" cap="none" spc="0">
                          <a:solidFill>
                            <a:schemeClr val="tx1"/>
                          </a:solidFill>
                          <a:effectLst/>
                          <a:latin typeface="Calibri" panose="020F0502020204030204" pitchFamily="34" charset="0"/>
                        </a:rPr>
                        <a:t>               311 </a:t>
                      </a:r>
                    </a:p>
                  </a:txBody>
                  <a:tcPr marL="7338" marR="7338" marT="7338" marB="105665"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US" sz="1800" b="0" i="0" u="none" strike="noStrike" cap="none" spc="0">
                          <a:solidFill>
                            <a:schemeClr val="tx1"/>
                          </a:solidFill>
                          <a:effectLst/>
                          <a:latin typeface="Calibri" panose="020F0502020204030204" pitchFamily="34" charset="0"/>
                        </a:rPr>
                        <a:t>1.25%</a:t>
                      </a:r>
                    </a:p>
                  </a:txBody>
                  <a:tcPr marL="7338" marR="7338" marT="7338" marB="105665"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55866645"/>
                  </a:ext>
                </a:extLst>
              </a:tr>
            </a:tbl>
          </a:graphicData>
        </a:graphic>
      </p:graphicFrame>
    </p:spTree>
    <p:extLst>
      <p:ext uri="{BB962C8B-B14F-4D97-AF65-F5344CB8AC3E}">
        <p14:creationId xmlns:p14="http://schemas.microsoft.com/office/powerpoint/2010/main" val="3916567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C1367D-44D9-F82A-0D6C-650AAD84CDED}"/>
              </a:ext>
            </a:extLst>
          </p:cNvPr>
          <p:cNvPicPr>
            <a:picLocks noChangeAspect="1"/>
          </p:cNvPicPr>
          <p:nvPr/>
        </p:nvPicPr>
        <p:blipFill>
          <a:blip r:embed="rId2"/>
          <a:stretch>
            <a:fillRect/>
          </a:stretch>
        </p:blipFill>
        <p:spPr>
          <a:xfrm>
            <a:off x="691079" y="960833"/>
            <a:ext cx="9862621" cy="5689536"/>
          </a:xfrm>
          <a:prstGeom prst="rect">
            <a:avLst/>
          </a:prstGeom>
        </p:spPr>
      </p:pic>
    </p:spTree>
    <p:extLst>
      <p:ext uri="{BB962C8B-B14F-4D97-AF65-F5344CB8AC3E}">
        <p14:creationId xmlns:p14="http://schemas.microsoft.com/office/powerpoint/2010/main" val="764367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Right Triangle 42">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5" name="Rectangle 44">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Right Triangle 79">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5CD14E8-CAFC-861F-8279-EA1E54F0E8C8}"/>
              </a:ext>
            </a:extLst>
          </p:cNvPr>
          <p:cNvSpPr>
            <a:spLocks noGrp="1"/>
          </p:cNvSpPr>
          <p:nvPr>
            <p:ph type="title"/>
          </p:nvPr>
        </p:nvSpPr>
        <p:spPr>
          <a:xfrm>
            <a:off x="691078" y="722904"/>
            <a:ext cx="5408713" cy="1410378"/>
          </a:xfrm>
        </p:spPr>
        <p:txBody>
          <a:bodyPr vert="horz" lIns="91440" tIns="45720" rIns="91440" bIns="45720" rtlCol="0" anchor="b">
            <a:normAutofit/>
          </a:bodyPr>
          <a:lstStyle/>
          <a:p>
            <a:pPr>
              <a:lnSpc>
                <a:spcPct val="90000"/>
              </a:lnSpc>
            </a:pPr>
            <a:r>
              <a:rPr lang="en-US" sz="4600"/>
              <a:t>Cleaning and Impact</a:t>
            </a:r>
          </a:p>
        </p:txBody>
      </p:sp>
      <p:pic>
        <p:nvPicPr>
          <p:cNvPr id="5" name="Picture 4">
            <a:extLst>
              <a:ext uri="{FF2B5EF4-FFF2-40B4-BE49-F238E27FC236}">
                <a16:creationId xmlns:a16="http://schemas.microsoft.com/office/drawing/2014/main" id="{D8846CD0-8173-169F-4B7F-8E30915060F4}"/>
              </a:ext>
            </a:extLst>
          </p:cNvPr>
          <p:cNvPicPr>
            <a:picLocks noChangeAspect="1"/>
          </p:cNvPicPr>
          <p:nvPr/>
        </p:nvPicPr>
        <p:blipFill>
          <a:blip r:embed="rId2"/>
          <a:stretch>
            <a:fillRect/>
          </a:stretch>
        </p:blipFill>
        <p:spPr>
          <a:xfrm>
            <a:off x="1685291" y="2340143"/>
            <a:ext cx="9492967" cy="4343033"/>
          </a:xfrm>
          <a:prstGeom prst="rect">
            <a:avLst/>
          </a:prstGeom>
        </p:spPr>
      </p:pic>
    </p:spTree>
    <p:extLst>
      <p:ext uri="{BB962C8B-B14F-4D97-AF65-F5344CB8AC3E}">
        <p14:creationId xmlns:p14="http://schemas.microsoft.com/office/powerpoint/2010/main" val="1546914710"/>
      </p:ext>
    </p:extLst>
  </p:cSld>
  <p:clrMapOvr>
    <a:masterClrMapping/>
  </p:clrMapOvr>
</p:sld>
</file>

<file path=ppt/theme/theme1.xml><?xml version="1.0" encoding="utf-8"?>
<a:theme xmlns:a="http://schemas.openxmlformats.org/drawingml/2006/main" name="CosineVTI">
  <a:themeElements>
    <a:clrScheme name="AnalogousFromLightSeed_2SEEDS">
      <a:dk1>
        <a:srgbClr val="000000"/>
      </a:dk1>
      <a:lt1>
        <a:srgbClr val="FFFFFF"/>
      </a:lt1>
      <a:dk2>
        <a:srgbClr val="372441"/>
      </a:dk2>
      <a:lt2>
        <a:srgbClr val="E2E5E8"/>
      </a:lt2>
      <a:accent1>
        <a:srgbClr val="BA997F"/>
      </a:accent1>
      <a:accent2>
        <a:srgbClr val="C69796"/>
      </a:accent2>
      <a:accent3>
        <a:srgbClr val="A7A17F"/>
      </a:accent3>
      <a:accent4>
        <a:srgbClr val="75ACAB"/>
      </a:accent4>
      <a:accent5>
        <a:srgbClr val="84A6BC"/>
      </a:accent5>
      <a:accent6>
        <a:srgbClr val="7F8ABA"/>
      </a:accent6>
      <a:hlink>
        <a:srgbClr val="5B86A7"/>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166</TotalTime>
  <Words>969</Words>
  <Application>Microsoft Office PowerPoint</Application>
  <PresentationFormat>Widescreen</PresentationFormat>
  <Paragraphs>132</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Grandview</vt:lpstr>
      <vt:lpstr>Söhne</vt:lpstr>
      <vt:lpstr>Verdana</vt:lpstr>
      <vt:lpstr>Wingdings</vt:lpstr>
      <vt:lpstr>CosineVTI</vt:lpstr>
      <vt:lpstr>Warehouse Data: Extract,Transform, Load, Visualize</vt:lpstr>
      <vt:lpstr>Agenda</vt:lpstr>
      <vt:lpstr>Overview</vt:lpstr>
      <vt:lpstr>Technologies and Frameworks :</vt:lpstr>
      <vt:lpstr>PowerPoint Presentation</vt:lpstr>
      <vt:lpstr>Data Analysis</vt:lpstr>
      <vt:lpstr>Outlier Detection</vt:lpstr>
      <vt:lpstr>PowerPoint Presentation</vt:lpstr>
      <vt:lpstr>Cleaning and Impact</vt:lpstr>
      <vt:lpstr>ETL Process</vt:lpstr>
      <vt:lpstr>ER Model</vt:lpstr>
      <vt:lpstr>Cleaning and Transformation</vt:lpstr>
      <vt:lpstr>Key Insights </vt:lpstr>
      <vt:lpstr>Order Volume per Warehouse</vt:lpstr>
      <vt:lpstr>Order Efficiency</vt:lpstr>
      <vt:lpstr>Lead Time Analysis</vt:lpstr>
      <vt:lpstr>Lead Time per Warehouse</vt:lpstr>
      <vt:lpstr>Monthly Order Flow</vt:lpstr>
      <vt:lpstr>Weekly Order Flow</vt:lpstr>
      <vt:lpstr>Warehouse Performance</vt:lpstr>
      <vt:lpstr>Product Performance</vt:lpstr>
      <vt:lpstr>Frequently ordered Products Pairs</vt:lpstr>
      <vt:lpstr>Dashboard</vt:lpstr>
      <vt:lpstr>General Overview</vt:lpstr>
      <vt:lpstr>Insights and Suggestions</vt:lpstr>
      <vt:lpstr>Q1 and Q2 </vt:lpstr>
      <vt:lpstr>PowerPoint Presentation</vt:lpstr>
      <vt:lpstr>Average Lead-Time</vt:lpstr>
      <vt:lpstr>Insights and Suggestions</vt:lpstr>
      <vt:lpstr>Conclusion</vt:lpstr>
      <vt:lpstr>Thank You For Your Time And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Data: Extract,Transform, Load, Visualize</dc:title>
  <dc:creator>Nishtha Narayan</dc:creator>
  <cp:lastModifiedBy>Nishtha Narayan</cp:lastModifiedBy>
  <cp:revision>8</cp:revision>
  <dcterms:created xsi:type="dcterms:W3CDTF">2024-02-06T20:50:18Z</dcterms:created>
  <dcterms:modified xsi:type="dcterms:W3CDTF">2024-02-06T23:37:11Z</dcterms:modified>
</cp:coreProperties>
</file>