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kachu" initials="P" lastIdx="1" clrIdx="0">
    <p:extLst>
      <p:ext uri="{19B8F6BF-5375-455C-9EA6-DF929625EA0E}">
        <p15:presenceInfo xmlns:p15="http://schemas.microsoft.com/office/powerpoint/2012/main" userId="Pikach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68" d="100"/>
          <a:sy n="68" d="100"/>
        </p:scale>
        <p:origin x="6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894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5005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7580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374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4/14/2021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27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4172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6453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338047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7054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30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4/14/2021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56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4/14/2021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64643986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5C47B3F-3CE7-4131-9964-F75F383DAA3C}"/>
              </a:ext>
            </a:extLst>
          </p:cNvPr>
          <p:cNvSpPr>
            <a:spLocks noGrp="1"/>
          </p:cNvSpPr>
          <p:nvPr>
            <p:ph type="subTitle" idx="1"/>
          </p:nvPr>
        </p:nvSpPr>
        <p:spPr>
          <a:xfrm>
            <a:off x="8107688" y="1323192"/>
            <a:ext cx="2988000" cy="4323463"/>
          </a:xfrm>
        </p:spPr>
        <p:txBody>
          <a:bodyPr>
            <a:normAutofit fontScale="77500" lnSpcReduction="20000"/>
          </a:bodyPr>
          <a:lstStyle/>
          <a:p>
            <a:r>
              <a:rPr lang="en-IN" sz="3900" b="1" dirty="0">
                <a:solidFill>
                  <a:srgbClr val="000000"/>
                </a:solidFill>
                <a:effectLst/>
                <a:latin typeface="Bahnschrift SemiBold Condensed" panose="020B0502040204020203" pitchFamily="34" charset="0"/>
                <a:ea typeface="Calibri" panose="020F0502020204030204" pitchFamily="34" charset="0"/>
                <a:cs typeface="Arial" panose="020B0604020202020204" pitchFamily="34" charset="0"/>
              </a:rPr>
              <a:t>Clustering Five Financial Hub of the World according to essential venues</a:t>
            </a:r>
          </a:p>
          <a:p>
            <a:endParaRPr lang="en-IN" sz="3900" b="1" dirty="0">
              <a:solidFill>
                <a:srgbClr val="000000"/>
              </a:solidFill>
              <a:latin typeface="Bahnschrift SemiBold Condensed" panose="020B0502040204020203" pitchFamily="34" charset="0"/>
              <a:ea typeface="Calibri" panose="020F0502020204030204" pitchFamily="34" charset="0"/>
              <a:cs typeface="Arial" panose="020B0604020202020204" pitchFamily="34" charset="0"/>
            </a:endParaRPr>
          </a:p>
          <a:p>
            <a:r>
              <a:rPr lang="en-IN" sz="3900" b="1" dirty="0">
                <a:solidFill>
                  <a:srgbClr val="000000"/>
                </a:solidFill>
                <a:effectLst/>
                <a:latin typeface="Bahnschrift SemiBold Condensed" panose="020B0502040204020203" pitchFamily="34" charset="0"/>
                <a:ea typeface="Calibri" panose="020F0502020204030204" pitchFamily="34" charset="0"/>
                <a:cs typeface="Arial" panose="020B0604020202020204" pitchFamily="34" charset="0"/>
              </a:rPr>
              <a:t>-</a:t>
            </a:r>
            <a:endParaRPr lang="en-IN" sz="39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r>
              <a:rPr lang="en-IN" dirty="0"/>
              <a:t>Nishant Kumar</a:t>
            </a:r>
          </a:p>
        </p:txBody>
      </p:sp>
      <p:pic>
        <p:nvPicPr>
          <p:cNvPr id="5" name="Picture 1" descr="Textured rainbow painted background">
            <a:extLst>
              <a:ext uri="{FF2B5EF4-FFF2-40B4-BE49-F238E27FC236}">
                <a16:creationId xmlns:a16="http://schemas.microsoft.com/office/drawing/2014/main" id="{11CE8BE5-9C20-4B25-9B96-32A3FEA681B8}"/>
              </a:ext>
            </a:extLst>
          </p:cNvPr>
          <p:cNvPicPr>
            <a:picLocks noChangeAspect="1"/>
          </p:cNvPicPr>
          <p:nvPr/>
        </p:nvPicPr>
        <p:blipFill rotWithShape="1">
          <a:blip r:embed="rId2"/>
          <a:srcRect l="18295" r="11508" b="-1"/>
          <a:stretch/>
        </p:blipFill>
        <p:spPr>
          <a:xfrm>
            <a:off x="20" y="10"/>
            <a:ext cx="7211993" cy="6857990"/>
          </a:xfrm>
          <a:prstGeom prst="rect">
            <a:avLst/>
          </a:prstGeom>
        </p:spPr>
      </p:pic>
      <p:cxnSp>
        <p:nvCxnSpPr>
          <p:cNvPr id="10" name="Straight Connector 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32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C39215C-1F5D-4B94-8AE9-60CBDBA66B72}"/>
              </a:ext>
            </a:extLst>
          </p:cNvPr>
          <p:cNvSpPr>
            <a:spLocks noGrp="1"/>
          </p:cNvSpPr>
          <p:nvPr>
            <p:ph type="body" idx="1"/>
          </p:nvPr>
        </p:nvSpPr>
        <p:spPr>
          <a:xfrm>
            <a:off x="989399" y="274001"/>
            <a:ext cx="4928400" cy="661912"/>
          </a:xfrm>
        </p:spPr>
        <p:txBody>
          <a:bodyPr/>
          <a:lstStyle/>
          <a:p>
            <a:r>
              <a:rPr lang="en-IN" dirty="0"/>
              <a:t>Cluster 0</a:t>
            </a:r>
          </a:p>
        </p:txBody>
      </p:sp>
      <p:sp>
        <p:nvSpPr>
          <p:cNvPr id="8" name="Text Placeholder 7">
            <a:extLst>
              <a:ext uri="{FF2B5EF4-FFF2-40B4-BE49-F238E27FC236}">
                <a16:creationId xmlns:a16="http://schemas.microsoft.com/office/drawing/2014/main" id="{F99CBA6D-CE1E-4ABD-BA3C-992A178AB052}"/>
              </a:ext>
            </a:extLst>
          </p:cNvPr>
          <p:cNvSpPr>
            <a:spLocks noGrp="1"/>
          </p:cNvSpPr>
          <p:nvPr>
            <p:ph type="body" sz="quarter" idx="3"/>
          </p:nvPr>
        </p:nvSpPr>
        <p:spPr>
          <a:xfrm>
            <a:off x="989399" y="4425279"/>
            <a:ext cx="4928400" cy="662400"/>
          </a:xfrm>
        </p:spPr>
        <p:txBody>
          <a:bodyPr/>
          <a:lstStyle/>
          <a:p>
            <a:r>
              <a:rPr lang="en-IN" dirty="0"/>
              <a:t>Cluster 2</a:t>
            </a:r>
          </a:p>
        </p:txBody>
      </p:sp>
      <p:sp>
        <p:nvSpPr>
          <p:cNvPr id="10" name="Text Placeholder 5">
            <a:extLst>
              <a:ext uri="{FF2B5EF4-FFF2-40B4-BE49-F238E27FC236}">
                <a16:creationId xmlns:a16="http://schemas.microsoft.com/office/drawing/2014/main" id="{E781AE16-31B5-4BDA-B9C9-7BA64D9B3739}"/>
              </a:ext>
            </a:extLst>
          </p:cNvPr>
          <p:cNvSpPr txBox="1">
            <a:spLocks/>
          </p:cNvSpPr>
          <p:nvPr/>
        </p:nvSpPr>
        <p:spPr>
          <a:xfrm>
            <a:off x="989399" y="2512564"/>
            <a:ext cx="4928400" cy="661912"/>
          </a:xfrm>
          <a:prstGeom prst="rect">
            <a:avLst/>
          </a:prstGeom>
        </p:spPr>
        <p:txBody>
          <a:bodyPr vert="horz" lIns="91440" tIns="45720" rIns="91440" bIns="45720" rtlCol="0" anchor="b">
            <a:normAutofit/>
          </a:bodyPr>
          <a:lstStyle>
            <a:lvl1pPr marL="0" indent="0" algn="l" defTabSz="914400" rtl="0" eaLnBrk="1" latinLnBrk="0" hangingPunct="1">
              <a:lnSpc>
                <a:spcPct val="150000"/>
              </a:lnSpc>
              <a:spcBef>
                <a:spcPts val="1000"/>
              </a:spcBef>
              <a:buClr>
                <a:schemeClr val="accent3"/>
              </a:buClr>
              <a:buFont typeface="Wingdings" panose="05000000000000000000" pitchFamily="2" charset="2"/>
              <a:buNone/>
              <a:defRPr sz="1600" b="0" kern="1200" cap="all" spc="300" baseline="0">
                <a:solidFill>
                  <a:schemeClr val="tx1">
                    <a:alpha val="60000"/>
                  </a:schemeClr>
                </a:solidFill>
                <a:latin typeface="+mn-lt"/>
                <a:ea typeface="+mn-ea"/>
                <a:cs typeface="+mn-cs"/>
              </a:defRPr>
            </a:lvl1pPr>
            <a:lvl2pPr marL="457200" indent="0" algn="l" defTabSz="914400" rtl="0" eaLnBrk="1" latinLnBrk="0" hangingPunct="1">
              <a:lnSpc>
                <a:spcPct val="150000"/>
              </a:lnSpc>
              <a:spcBef>
                <a:spcPts val="500"/>
              </a:spcBef>
              <a:buFontTx/>
              <a:buNone/>
              <a:defRPr sz="2000" b="1" i="1" kern="1200" spc="50" baseline="0">
                <a:solidFill>
                  <a:schemeClr val="tx1">
                    <a:alpha val="60000"/>
                  </a:schemeClr>
                </a:solidFill>
                <a:latin typeface="+mn-lt"/>
                <a:ea typeface="+mn-ea"/>
                <a:cs typeface="+mn-cs"/>
              </a:defRPr>
            </a:lvl2pPr>
            <a:lvl3pPr marL="914400" indent="0" algn="l" defTabSz="914400" rtl="0" eaLnBrk="1" latinLnBrk="0" hangingPunct="1">
              <a:lnSpc>
                <a:spcPct val="150000"/>
              </a:lnSpc>
              <a:spcBef>
                <a:spcPts val="500"/>
              </a:spcBef>
              <a:buClr>
                <a:schemeClr val="accent3"/>
              </a:buClr>
              <a:buFont typeface="Wingdings" panose="05000000000000000000" pitchFamily="2" charset="2"/>
              <a:buNone/>
              <a:defRPr sz="1800" b="1" kern="1200" spc="50">
                <a:solidFill>
                  <a:schemeClr val="tx1">
                    <a:alpha val="60000"/>
                  </a:schemeClr>
                </a:solidFill>
                <a:latin typeface="+mn-lt"/>
                <a:ea typeface="+mn-ea"/>
                <a:cs typeface="+mn-cs"/>
              </a:defRPr>
            </a:lvl3pPr>
            <a:lvl4pPr marL="1371600" indent="0" algn="l" defTabSz="914400" rtl="0" eaLnBrk="1" latinLnBrk="0" hangingPunct="1">
              <a:lnSpc>
                <a:spcPct val="150000"/>
              </a:lnSpc>
              <a:spcBef>
                <a:spcPts val="500"/>
              </a:spcBef>
              <a:buClr>
                <a:schemeClr val="accent3"/>
              </a:buClr>
              <a:buFontTx/>
              <a:buNone/>
              <a:defRPr sz="1600" b="1" i="1" kern="1200" spc="50" baseline="0">
                <a:solidFill>
                  <a:schemeClr val="tx1">
                    <a:alpha val="60000"/>
                  </a:schemeClr>
                </a:solidFill>
                <a:latin typeface="+mn-lt"/>
                <a:ea typeface="+mn-ea"/>
                <a:cs typeface="+mn-cs"/>
              </a:defRPr>
            </a:lvl4pPr>
            <a:lvl5pPr marL="1828800" indent="0" algn="l" defTabSz="914400" rtl="0" eaLnBrk="1" latinLnBrk="0" hangingPunct="1">
              <a:lnSpc>
                <a:spcPct val="150000"/>
              </a:lnSpc>
              <a:spcBef>
                <a:spcPts val="500"/>
              </a:spcBef>
              <a:buClr>
                <a:schemeClr val="accent3"/>
              </a:buClr>
              <a:buFont typeface="Wingdings" panose="05000000000000000000" pitchFamily="2" charset="2"/>
              <a:buNone/>
              <a:defRPr sz="1600" b="1" kern="1200" spc="5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Cluster 1 </a:t>
            </a:r>
          </a:p>
        </p:txBody>
      </p:sp>
      <p:pic>
        <p:nvPicPr>
          <p:cNvPr id="11" name="Picture 10">
            <a:extLst>
              <a:ext uri="{FF2B5EF4-FFF2-40B4-BE49-F238E27FC236}">
                <a16:creationId xmlns:a16="http://schemas.microsoft.com/office/drawing/2014/main" id="{AF9C640B-1231-4D12-A3F6-F924699CE3FA}"/>
              </a:ext>
            </a:extLst>
          </p:cNvPr>
          <p:cNvPicPr/>
          <p:nvPr/>
        </p:nvPicPr>
        <p:blipFill>
          <a:blip r:embed="rId2"/>
          <a:stretch>
            <a:fillRect/>
          </a:stretch>
        </p:blipFill>
        <p:spPr>
          <a:xfrm>
            <a:off x="989399" y="1014275"/>
            <a:ext cx="10586716" cy="1580816"/>
          </a:xfrm>
          <a:prstGeom prst="rect">
            <a:avLst/>
          </a:prstGeom>
        </p:spPr>
      </p:pic>
      <p:pic>
        <p:nvPicPr>
          <p:cNvPr id="12" name="Picture 11">
            <a:extLst>
              <a:ext uri="{FF2B5EF4-FFF2-40B4-BE49-F238E27FC236}">
                <a16:creationId xmlns:a16="http://schemas.microsoft.com/office/drawing/2014/main" id="{A8FBF919-EE2A-4681-9930-40131168DFB8}"/>
              </a:ext>
            </a:extLst>
          </p:cNvPr>
          <p:cNvPicPr/>
          <p:nvPr/>
        </p:nvPicPr>
        <p:blipFill>
          <a:blip r:embed="rId3"/>
          <a:stretch>
            <a:fillRect/>
          </a:stretch>
        </p:blipFill>
        <p:spPr>
          <a:xfrm>
            <a:off x="989399" y="3326807"/>
            <a:ext cx="10586716" cy="1210781"/>
          </a:xfrm>
          <a:prstGeom prst="rect">
            <a:avLst/>
          </a:prstGeom>
        </p:spPr>
      </p:pic>
      <p:pic>
        <p:nvPicPr>
          <p:cNvPr id="13" name="Picture 12">
            <a:extLst>
              <a:ext uri="{FF2B5EF4-FFF2-40B4-BE49-F238E27FC236}">
                <a16:creationId xmlns:a16="http://schemas.microsoft.com/office/drawing/2014/main" id="{EBC0E040-5361-4069-BC45-B33194317A80}"/>
              </a:ext>
            </a:extLst>
          </p:cNvPr>
          <p:cNvPicPr/>
          <p:nvPr/>
        </p:nvPicPr>
        <p:blipFill>
          <a:blip r:embed="rId4"/>
          <a:stretch>
            <a:fillRect/>
          </a:stretch>
        </p:blipFill>
        <p:spPr>
          <a:xfrm>
            <a:off x="989399" y="5178859"/>
            <a:ext cx="10586716" cy="1278501"/>
          </a:xfrm>
          <a:prstGeom prst="rect">
            <a:avLst/>
          </a:prstGeom>
        </p:spPr>
      </p:pic>
    </p:spTree>
    <p:extLst>
      <p:ext uri="{BB962C8B-B14F-4D97-AF65-F5344CB8AC3E}">
        <p14:creationId xmlns:p14="http://schemas.microsoft.com/office/powerpoint/2010/main" val="325542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40DB-20F0-4BBA-BBD1-C60F61BDBE55}"/>
              </a:ext>
            </a:extLst>
          </p:cNvPr>
          <p:cNvSpPr>
            <a:spLocks noGrp="1"/>
          </p:cNvSpPr>
          <p:nvPr>
            <p:ph type="ctrTitle"/>
          </p:nvPr>
        </p:nvSpPr>
        <p:spPr>
          <a:xfrm>
            <a:off x="2107200" y="1096965"/>
            <a:ext cx="7977600" cy="656421"/>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3384FA16-91D0-4D39-AE1C-5BA0B9A25403}"/>
              </a:ext>
            </a:extLst>
          </p:cNvPr>
          <p:cNvSpPr>
            <a:spLocks noGrp="1"/>
          </p:cNvSpPr>
          <p:nvPr>
            <p:ph type="subTitle" idx="1"/>
          </p:nvPr>
        </p:nvSpPr>
        <p:spPr>
          <a:xfrm>
            <a:off x="3018037" y="2248946"/>
            <a:ext cx="5760000" cy="1832730"/>
          </a:xfrm>
        </p:spPr>
        <p:txBody>
          <a:bodyPr>
            <a:normAutofit fontScale="85000" lnSpcReduction="10000"/>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It can be clearly concluded that cluster 1 which have low population and high density of essential services should be the choice for any individual planning to relocate. Hong Kong and Singapore have similar features and thus are clustered in cluster 2, while London, New York and Tokyo are clustered in to cluster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859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8689-105D-4692-B4D9-904A2A4CB20F}"/>
              </a:ext>
            </a:extLst>
          </p:cNvPr>
          <p:cNvSpPr>
            <a:spLocks noGrp="1"/>
          </p:cNvSpPr>
          <p:nvPr>
            <p:ph type="title"/>
          </p:nvPr>
        </p:nvSpPr>
        <p:spPr/>
        <p:txBody>
          <a:bodyPr/>
          <a:lstStyle/>
          <a:p>
            <a:pPr algn="ctr"/>
            <a:r>
              <a:rPr lang="en-IN" dirty="0"/>
              <a:t>Thankyou!</a:t>
            </a:r>
          </a:p>
        </p:txBody>
      </p:sp>
      <p:sp>
        <p:nvSpPr>
          <p:cNvPr id="3" name="Content Placeholder 2">
            <a:extLst>
              <a:ext uri="{FF2B5EF4-FFF2-40B4-BE49-F238E27FC236}">
                <a16:creationId xmlns:a16="http://schemas.microsoft.com/office/drawing/2014/main" id="{C92FE973-7ACD-4988-9DFE-3D907F1B8A5D}"/>
              </a:ext>
            </a:extLst>
          </p:cNvPr>
          <p:cNvSpPr>
            <a:spLocks noGrp="1"/>
          </p:cNvSpPr>
          <p:nvPr>
            <p:ph idx="1"/>
          </p:nvPr>
        </p:nvSpPr>
        <p:spPr/>
        <p:txBody>
          <a:bodyPr/>
          <a:lstStyle/>
          <a:p>
            <a:pPr algn="ctr"/>
            <a:r>
              <a:rPr lang="en-IN" dirty="0"/>
              <a:t>-Nishant Kumar</a:t>
            </a:r>
          </a:p>
        </p:txBody>
      </p:sp>
    </p:spTree>
    <p:extLst>
      <p:ext uri="{BB962C8B-B14F-4D97-AF65-F5344CB8AC3E}">
        <p14:creationId xmlns:p14="http://schemas.microsoft.com/office/powerpoint/2010/main" val="283534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D4F5-B476-4D3C-B50D-2C2E403B1F75}"/>
              </a:ext>
            </a:extLst>
          </p:cNvPr>
          <p:cNvSpPr>
            <a:spLocks noGrp="1"/>
          </p:cNvSpPr>
          <p:nvPr>
            <p:ph type="title"/>
          </p:nvPr>
        </p:nvSpPr>
        <p:spPr/>
        <p:txBody>
          <a:bodyPr/>
          <a:lstStyle/>
          <a:p>
            <a:r>
              <a:rPr lang="en-IN" dirty="0"/>
              <a:t>Business Problem:</a:t>
            </a:r>
          </a:p>
        </p:txBody>
      </p:sp>
      <p:sp>
        <p:nvSpPr>
          <p:cNvPr id="3" name="Content Placeholder 2">
            <a:extLst>
              <a:ext uri="{FF2B5EF4-FFF2-40B4-BE49-F238E27FC236}">
                <a16:creationId xmlns:a16="http://schemas.microsoft.com/office/drawing/2014/main" id="{BEF26C56-1D23-4AA6-B1C0-F78D5CB53F46}"/>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Which cities are similar?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Which city ranks better in terms of essential venues?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What is the venue is omni present and tops the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Which city have more essential venues, both in terms of number and density?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158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48F5-8825-4D3C-9DEC-C3BBBD80CE8D}"/>
              </a:ext>
            </a:extLst>
          </p:cNvPr>
          <p:cNvSpPr>
            <a:spLocks noGrp="1"/>
          </p:cNvSpPr>
          <p:nvPr>
            <p:ph type="title"/>
          </p:nvPr>
        </p:nvSpPr>
        <p:spPr/>
        <p:txBody>
          <a:bodyPr/>
          <a:lstStyle/>
          <a:p>
            <a:r>
              <a:rPr lang="en-IN" dirty="0"/>
              <a:t>Data Description:</a:t>
            </a:r>
          </a:p>
        </p:txBody>
      </p:sp>
      <p:sp>
        <p:nvSpPr>
          <p:cNvPr id="3" name="Content Placeholder 2">
            <a:extLst>
              <a:ext uri="{FF2B5EF4-FFF2-40B4-BE49-F238E27FC236}">
                <a16:creationId xmlns:a16="http://schemas.microsoft.com/office/drawing/2014/main" id="{73D7A323-9272-4A85-A619-B33CEB662C7B}"/>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City Latitude/ Longitude: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is obtained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opencage</a:t>
            </a:r>
            <a:r>
              <a:rPr lang="en-IN" sz="1800" dirty="0">
                <a:effectLst/>
                <a:latin typeface="Arial" panose="020B0604020202020204" pitchFamily="34" charset="0"/>
                <a:ea typeface="Calibri" panose="020F0502020204030204" pitchFamily="34" charset="0"/>
                <a:cs typeface="Times New Roman" panose="02020603050405020304" pitchFamily="18" charset="0"/>
              </a:rPr>
              <a:t> library by fetching in city name and country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Arial" panose="020B0604020202020204" pitchFamily="34" charset="0"/>
                <a:ea typeface="Calibri" panose="020F0502020204030204" pitchFamily="34" charset="0"/>
                <a:cs typeface="Times New Roman" panose="02020603050405020304" pitchFamily="18" charset="0"/>
              </a:rPr>
              <a:t>Website: https://opencagedata.com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City venues: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is obtained using Foursquare API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Arial" panose="020B0604020202020204" pitchFamily="34" charset="0"/>
                <a:ea typeface="Calibri" panose="020F0502020204030204" pitchFamily="34" charset="0"/>
                <a:cs typeface="Times New Roman" panose="02020603050405020304" pitchFamily="18" charset="0"/>
              </a:rPr>
              <a:t>Website: https://foursquare.com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City, Country, Population: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Arial" panose="020B0604020202020204" pitchFamily="34" charset="0"/>
                <a:ea typeface="Calibri" panose="020F0502020204030204" pitchFamily="34" charset="0"/>
                <a:cs typeface="Times New Roman" panose="02020603050405020304" pitchFamily="18" charset="0"/>
              </a:rPr>
              <a:t>Obtained from google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Arial" panose="020B0604020202020204" pitchFamily="34" charset="0"/>
                <a:ea typeface="Calibri" panose="020F0502020204030204" pitchFamily="34" charset="0"/>
                <a:cs typeface="Times New Roman" panose="02020603050405020304" pitchFamily="18" charset="0"/>
              </a:rPr>
              <a:t>Website: https://google.com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43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DCA2-ED94-4652-9A26-E6174A9EF75C}"/>
              </a:ext>
            </a:extLst>
          </p:cNvPr>
          <p:cNvSpPr>
            <a:spLocks noGrp="1"/>
          </p:cNvSpPr>
          <p:nvPr>
            <p:ph type="title"/>
          </p:nvPr>
        </p:nvSpPr>
        <p:spPr/>
        <p:txBody>
          <a:bodyPr/>
          <a:lstStyle/>
          <a:p>
            <a:r>
              <a:rPr lang="en-IN" dirty="0"/>
              <a:t>Available Dataset:</a:t>
            </a:r>
          </a:p>
        </p:txBody>
      </p:sp>
      <p:pic>
        <p:nvPicPr>
          <p:cNvPr id="7" name="Content Placeholder 6">
            <a:extLst>
              <a:ext uri="{FF2B5EF4-FFF2-40B4-BE49-F238E27FC236}">
                <a16:creationId xmlns:a16="http://schemas.microsoft.com/office/drawing/2014/main" id="{E990AD01-C91C-40D9-86DF-24F631EBFC10}"/>
              </a:ext>
            </a:extLst>
          </p:cNvPr>
          <p:cNvPicPr>
            <a:picLocks noGrp="1"/>
          </p:cNvPicPr>
          <p:nvPr>
            <p:ph idx="1"/>
          </p:nvPr>
        </p:nvPicPr>
        <p:blipFill>
          <a:blip r:embed="rId2"/>
          <a:stretch>
            <a:fillRect/>
          </a:stretch>
        </p:blipFill>
        <p:spPr>
          <a:xfrm>
            <a:off x="4511426" y="2752626"/>
            <a:ext cx="3169147" cy="2031171"/>
          </a:xfrm>
          <a:prstGeom prst="rect">
            <a:avLst/>
          </a:prstGeom>
        </p:spPr>
      </p:pic>
    </p:spTree>
    <p:extLst>
      <p:ext uri="{BB962C8B-B14F-4D97-AF65-F5344CB8AC3E}">
        <p14:creationId xmlns:p14="http://schemas.microsoft.com/office/powerpoint/2010/main" val="256029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6829-7B61-4518-86ED-EA5520F3B077}"/>
              </a:ext>
            </a:extLst>
          </p:cNvPr>
          <p:cNvSpPr>
            <a:spLocks noGrp="1"/>
          </p:cNvSpPr>
          <p:nvPr>
            <p:ph type="title"/>
          </p:nvPr>
        </p:nvSpPr>
        <p:spPr/>
        <p:txBody>
          <a:bodyPr/>
          <a:lstStyle/>
          <a:p>
            <a:r>
              <a:rPr lang="en-IN" dirty="0"/>
              <a:t>Geospatial image of Dataset</a:t>
            </a:r>
          </a:p>
        </p:txBody>
      </p:sp>
      <p:pic>
        <p:nvPicPr>
          <p:cNvPr id="4" name="Content Placeholder 3">
            <a:extLst>
              <a:ext uri="{FF2B5EF4-FFF2-40B4-BE49-F238E27FC236}">
                <a16:creationId xmlns:a16="http://schemas.microsoft.com/office/drawing/2014/main" id="{3AF6C1E9-5785-4270-8D3C-FFCE67585451}"/>
              </a:ext>
            </a:extLst>
          </p:cNvPr>
          <p:cNvPicPr>
            <a:picLocks noGrp="1"/>
          </p:cNvPicPr>
          <p:nvPr>
            <p:ph idx="1"/>
          </p:nvPr>
        </p:nvPicPr>
        <p:blipFill>
          <a:blip r:embed="rId2"/>
          <a:stretch>
            <a:fillRect/>
          </a:stretch>
        </p:blipFill>
        <p:spPr>
          <a:xfrm>
            <a:off x="1599969" y="1724717"/>
            <a:ext cx="8992062" cy="3962604"/>
          </a:xfrm>
          <a:prstGeom prst="rect">
            <a:avLst/>
          </a:prstGeom>
        </p:spPr>
      </p:pic>
    </p:spTree>
    <p:extLst>
      <p:ext uri="{BB962C8B-B14F-4D97-AF65-F5344CB8AC3E}">
        <p14:creationId xmlns:p14="http://schemas.microsoft.com/office/powerpoint/2010/main" val="397077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6958-1B6F-4D59-9578-22D97E869F3D}"/>
              </a:ext>
            </a:extLst>
          </p:cNvPr>
          <p:cNvSpPr>
            <a:spLocks noGrp="1"/>
          </p:cNvSpPr>
          <p:nvPr>
            <p:ph type="title"/>
          </p:nvPr>
        </p:nvSpPr>
        <p:spPr>
          <a:xfrm>
            <a:off x="990000" y="955457"/>
            <a:ext cx="3531600" cy="543406"/>
          </a:xfrm>
        </p:spPr>
        <p:txBody>
          <a:bodyPr/>
          <a:lstStyle/>
          <a:p>
            <a:r>
              <a:rPr lang="en-IN" b="1" dirty="0"/>
              <a:t>Observations</a:t>
            </a:r>
            <a:r>
              <a:rPr lang="en-IN" dirty="0"/>
              <a:t>:</a:t>
            </a:r>
          </a:p>
        </p:txBody>
      </p:sp>
      <p:pic>
        <p:nvPicPr>
          <p:cNvPr id="4" name="Content Placeholder 3">
            <a:extLst>
              <a:ext uri="{FF2B5EF4-FFF2-40B4-BE49-F238E27FC236}">
                <a16:creationId xmlns:a16="http://schemas.microsoft.com/office/drawing/2014/main" id="{7BB6079C-01DA-420C-A8A7-A4C8A5745203}"/>
              </a:ext>
            </a:extLst>
          </p:cNvPr>
          <p:cNvPicPr>
            <a:picLocks noGrp="1"/>
          </p:cNvPicPr>
          <p:nvPr>
            <p:ph type="pic" idx="1"/>
          </p:nvPr>
        </p:nvPicPr>
        <p:blipFill rotWithShape="1">
          <a:blip r:embed="rId2"/>
          <a:srcRect l="9762" r="9762"/>
          <a:stretch/>
        </p:blipFill>
        <p:spPr>
          <a:prstGeom prst="rect">
            <a:avLst/>
          </a:prstGeom>
        </p:spPr>
      </p:pic>
      <p:sp>
        <p:nvSpPr>
          <p:cNvPr id="5" name="Text Placeholder 4">
            <a:extLst>
              <a:ext uri="{FF2B5EF4-FFF2-40B4-BE49-F238E27FC236}">
                <a16:creationId xmlns:a16="http://schemas.microsoft.com/office/drawing/2014/main" id="{36684E4C-E9EF-4E0A-B40A-360C5147245E}"/>
              </a:ext>
            </a:extLst>
          </p:cNvPr>
          <p:cNvSpPr>
            <a:spLocks noGrp="1"/>
          </p:cNvSpPr>
          <p:nvPr>
            <p:ph type="body" sz="half" idx="2"/>
          </p:nvPr>
        </p:nvSpPr>
        <p:spPr/>
        <p:txBody>
          <a:bodyPr/>
          <a:lstStyle/>
          <a:p>
            <a:r>
              <a:rPr lang="en-IN" dirty="0"/>
              <a:t> </a:t>
            </a:r>
            <a:r>
              <a:rPr lang="en-IN" sz="1800" dirty="0">
                <a:effectLst/>
                <a:latin typeface="Arial" panose="020B0604020202020204" pitchFamily="34" charset="0"/>
                <a:ea typeface="Calibri" panose="020F0502020204030204" pitchFamily="34" charset="0"/>
              </a:rPr>
              <a:t>Population of dataset</a:t>
            </a:r>
            <a:endParaRPr lang="en-IN" dirty="0"/>
          </a:p>
        </p:txBody>
      </p:sp>
    </p:spTree>
    <p:extLst>
      <p:ext uri="{BB962C8B-B14F-4D97-AF65-F5344CB8AC3E}">
        <p14:creationId xmlns:p14="http://schemas.microsoft.com/office/powerpoint/2010/main" val="139947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427E22-368B-466A-BBF3-99A9F9457D34}"/>
              </a:ext>
            </a:extLst>
          </p:cNvPr>
          <p:cNvSpPr>
            <a:spLocks noGrp="1"/>
          </p:cNvSpPr>
          <p:nvPr>
            <p:ph type="body" sz="half" idx="2"/>
          </p:nvPr>
        </p:nvSpPr>
        <p:spPr>
          <a:xfrm>
            <a:off x="301844" y="2618315"/>
            <a:ext cx="3531600" cy="3284229"/>
          </a:xfrm>
        </p:spPr>
        <p:txBody>
          <a:bodyPr/>
          <a:lstStyle/>
          <a:p>
            <a:r>
              <a:rPr lang="en-IN" dirty="0"/>
              <a:t>Venue Count</a:t>
            </a:r>
          </a:p>
        </p:txBody>
      </p:sp>
      <p:pic>
        <p:nvPicPr>
          <p:cNvPr id="9" name="Picture 8">
            <a:extLst>
              <a:ext uri="{FF2B5EF4-FFF2-40B4-BE49-F238E27FC236}">
                <a16:creationId xmlns:a16="http://schemas.microsoft.com/office/drawing/2014/main" id="{9D5790E2-44B5-4904-BBC7-FF69DEA36F60}"/>
              </a:ext>
            </a:extLst>
          </p:cNvPr>
          <p:cNvPicPr/>
          <p:nvPr/>
        </p:nvPicPr>
        <p:blipFill>
          <a:blip r:embed="rId2"/>
          <a:stretch>
            <a:fillRect/>
          </a:stretch>
        </p:blipFill>
        <p:spPr>
          <a:xfrm>
            <a:off x="3968685" y="989013"/>
            <a:ext cx="8078771" cy="4913531"/>
          </a:xfrm>
          <a:prstGeom prst="rect">
            <a:avLst/>
          </a:prstGeom>
        </p:spPr>
      </p:pic>
    </p:spTree>
    <p:extLst>
      <p:ext uri="{BB962C8B-B14F-4D97-AF65-F5344CB8AC3E}">
        <p14:creationId xmlns:p14="http://schemas.microsoft.com/office/powerpoint/2010/main" val="258142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4D17F8-5A14-460B-BC22-2A5A1DB747CF}"/>
              </a:ext>
            </a:extLst>
          </p:cNvPr>
          <p:cNvSpPr>
            <a:spLocks noGrp="1"/>
          </p:cNvSpPr>
          <p:nvPr>
            <p:ph type="body" sz="half" idx="2"/>
          </p:nvPr>
        </p:nvSpPr>
        <p:spPr/>
        <p:txBody>
          <a:bodyPr/>
          <a:lstStyle/>
          <a:p>
            <a:r>
              <a:rPr lang="en-IN" dirty="0"/>
              <a:t>Optimized value of K</a:t>
            </a:r>
          </a:p>
        </p:txBody>
      </p:sp>
      <p:pic>
        <p:nvPicPr>
          <p:cNvPr id="8" name="Picture 7">
            <a:extLst>
              <a:ext uri="{FF2B5EF4-FFF2-40B4-BE49-F238E27FC236}">
                <a16:creationId xmlns:a16="http://schemas.microsoft.com/office/drawing/2014/main" id="{8DA21029-7242-4A8A-B5D2-1D149B0B51C1}"/>
              </a:ext>
            </a:extLst>
          </p:cNvPr>
          <p:cNvPicPr/>
          <p:nvPr/>
        </p:nvPicPr>
        <p:blipFill>
          <a:blip r:embed="rId2"/>
          <a:stretch>
            <a:fillRect/>
          </a:stretch>
        </p:blipFill>
        <p:spPr>
          <a:xfrm>
            <a:off x="5251052" y="1863725"/>
            <a:ext cx="4838700" cy="3130550"/>
          </a:xfrm>
          <a:prstGeom prst="rect">
            <a:avLst/>
          </a:prstGeom>
        </p:spPr>
      </p:pic>
    </p:spTree>
    <p:extLst>
      <p:ext uri="{BB962C8B-B14F-4D97-AF65-F5344CB8AC3E}">
        <p14:creationId xmlns:p14="http://schemas.microsoft.com/office/powerpoint/2010/main" val="4143224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DAF6922-FBBC-4D7E-B8E4-F61936D01A03}"/>
              </a:ext>
            </a:extLst>
          </p:cNvPr>
          <p:cNvSpPr>
            <a:spLocks noGrp="1"/>
          </p:cNvSpPr>
          <p:nvPr>
            <p:ph type="body" sz="half" idx="2"/>
          </p:nvPr>
        </p:nvSpPr>
        <p:spPr/>
        <p:txBody>
          <a:bodyPr/>
          <a:lstStyle/>
          <a:p>
            <a:r>
              <a:rPr lang="en-IN" dirty="0"/>
              <a:t>World map after clustering</a:t>
            </a:r>
          </a:p>
        </p:txBody>
      </p:sp>
      <p:pic>
        <p:nvPicPr>
          <p:cNvPr id="5" name="Picture 4">
            <a:extLst>
              <a:ext uri="{FF2B5EF4-FFF2-40B4-BE49-F238E27FC236}">
                <a16:creationId xmlns:a16="http://schemas.microsoft.com/office/drawing/2014/main" id="{BB850715-7BD1-4A3B-8BFC-7DC9787BF1CA}"/>
              </a:ext>
            </a:extLst>
          </p:cNvPr>
          <p:cNvPicPr/>
          <p:nvPr/>
        </p:nvPicPr>
        <p:blipFill>
          <a:blip r:embed="rId2"/>
          <a:stretch>
            <a:fillRect/>
          </a:stretch>
        </p:blipFill>
        <p:spPr>
          <a:xfrm>
            <a:off x="4521600" y="1265270"/>
            <a:ext cx="7601270" cy="4327460"/>
          </a:xfrm>
          <a:prstGeom prst="rect">
            <a:avLst/>
          </a:prstGeom>
        </p:spPr>
      </p:pic>
    </p:spTree>
    <p:extLst>
      <p:ext uri="{BB962C8B-B14F-4D97-AF65-F5344CB8AC3E}">
        <p14:creationId xmlns:p14="http://schemas.microsoft.com/office/powerpoint/2010/main" val="134938082"/>
      </p:ext>
    </p:extLst>
  </p:cSld>
  <p:clrMapOvr>
    <a:masterClrMapping/>
  </p:clrMapOvr>
</p:sld>
</file>

<file path=ppt/theme/theme1.xml><?xml version="1.0" encoding="utf-8"?>
<a:theme xmlns:a="http://schemas.openxmlformats.org/drawingml/2006/main" name="FrostyVTI">
  <a:themeElements>
    <a:clrScheme name="AnalogousFromRegularSeedRightStep">
      <a:dk1>
        <a:srgbClr val="000000"/>
      </a:dk1>
      <a:lt1>
        <a:srgbClr val="FFFFFF"/>
      </a:lt1>
      <a:dk2>
        <a:srgbClr val="412435"/>
      </a:dk2>
      <a:lt2>
        <a:srgbClr val="E2E8E3"/>
      </a:lt2>
      <a:accent1>
        <a:srgbClr val="DA36B3"/>
      </a:accent1>
      <a:accent2>
        <a:srgbClr val="C8245D"/>
      </a:accent2>
      <a:accent3>
        <a:srgbClr val="DA4136"/>
      </a:accent3>
      <a:accent4>
        <a:srgbClr val="C87424"/>
      </a:accent4>
      <a:accent5>
        <a:srgbClr val="B3A62C"/>
      </a:accent5>
      <a:accent6>
        <a:srgbClr val="83B220"/>
      </a:accent6>
      <a:hlink>
        <a:srgbClr val="319449"/>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Avenir Next LT Pro</vt:lpstr>
      <vt:lpstr>Bahnschrift SemiBold Condensed</vt:lpstr>
      <vt:lpstr>Calibri</vt:lpstr>
      <vt:lpstr>Courier New</vt:lpstr>
      <vt:lpstr>Goudy Old Style</vt:lpstr>
      <vt:lpstr>Symbol</vt:lpstr>
      <vt:lpstr>Wingdings</vt:lpstr>
      <vt:lpstr>FrostyVTI</vt:lpstr>
      <vt:lpstr>PowerPoint Presentation</vt:lpstr>
      <vt:lpstr>Business Problem:</vt:lpstr>
      <vt:lpstr>Data Description:</vt:lpstr>
      <vt:lpstr>Available Dataset:</vt:lpstr>
      <vt:lpstr>Geospatial image of Dataset</vt:lpstr>
      <vt:lpstr>Observations:</vt:lpstr>
      <vt:lpstr>PowerPoint Presentation</vt:lpstr>
      <vt:lpstr>PowerPoint Presentation</vt:lpstr>
      <vt:lpstr>PowerPoint Presentation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Pikachu</dc:creator>
  <cp:lastModifiedBy>Pikachu</cp:lastModifiedBy>
  <cp:revision>3</cp:revision>
  <dcterms:created xsi:type="dcterms:W3CDTF">2021-04-14T11:45:32Z</dcterms:created>
  <dcterms:modified xsi:type="dcterms:W3CDTF">2021-04-14T12:07:07Z</dcterms:modified>
</cp:coreProperties>
</file>