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270" r:id="rId6"/>
    <p:sldId id="396" r:id="rId7"/>
    <p:sldId id="397" r:id="rId8"/>
    <p:sldId id="401" r:id="rId9"/>
    <p:sldId id="402" r:id="rId10"/>
    <p:sldId id="415" r:id="rId11"/>
    <p:sldId id="321" r:id="rId12"/>
    <p:sldId id="426" r:id="rId13"/>
    <p:sldId id="427" r:id="rId14"/>
    <p:sldId id="425" r:id="rId15"/>
    <p:sldId id="416" r:id="rId16"/>
    <p:sldId id="418" r:id="rId17"/>
    <p:sldId id="419" r:id="rId18"/>
    <p:sldId id="420" r:id="rId19"/>
    <p:sldId id="414" r:id="rId20"/>
    <p:sldId id="392" r:id="rId21"/>
    <p:sldId id="413" r:id="rId22"/>
    <p:sldId id="393" r:id="rId23"/>
    <p:sldId id="395" r:id="rId24"/>
    <p:sldId id="410" r:id="rId25"/>
    <p:sldId id="407" r:id="rId26"/>
    <p:sldId id="411" r:id="rId27"/>
    <p:sldId id="408" r:id="rId28"/>
    <p:sldId id="412" r:id="rId29"/>
    <p:sldId id="409" r:id="rId30"/>
    <p:sldId id="422" r:id="rId31"/>
    <p:sldId id="423" r:id="rId32"/>
    <p:sldId id="421"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D177D-EC3C-AA25-9BA5-20B603173C12}" v="1612" dt="2022-03-28T05:19:30.238"/>
    <p1510:client id="{EEB9F544-4819-4FDD-85EF-35E0CA0AEA22}" v="2325" dt="2022-03-28T06:32:29.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varScale="1">
        <p:scale>
          <a:sx n="78" d="100"/>
          <a:sy n="78" d="100"/>
        </p:scale>
        <p:origin x="149" y="77"/>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42437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0020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58833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9134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96163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8598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321338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202843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70075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368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53197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56294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5391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14686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46428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33833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90.png"/><Relationship Id="rId5" Type="http://schemas.openxmlformats.org/officeDocument/2006/relationships/image" Target="../media/image30.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www.csrc.sdsu.edu/research_reports/CSRCR2006-15.pdf" TargetMode="External"/><Relationship Id="rId2" Type="http://schemas.openxmlformats.org/officeDocument/2006/relationships/hyperlink" Target="https://arxiv.org/abs/1412.6291" TargetMode="External"/><Relationship Id="rId1" Type="http://schemas.openxmlformats.org/officeDocument/2006/relationships/slideLayout" Target="../slideLayouts/slideLayout1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hyperlink" Target="https://arxiv.org/abs/2202.0059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860024" y="624088"/>
            <a:ext cx="3565524" cy="2384898"/>
          </a:xfrm>
        </p:spPr>
        <p:txBody>
          <a:bodyPr anchor="b" anchorCtr="0">
            <a:normAutofit fontScale="90000"/>
          </a:bodyPr>
          <a:lstStyle/>
          <a:p>
            <a:r>
              <a:rPr lang="en-IN" dirty="0"/>
              <a:t>APL 405</a:t>
            </a:r>
            <a:br>
              <a:rPr lang="en-IN" dirty="0"/>
            </a:br>
            <a:r>
              <a:rPr lang="en-IN" dirty="0"/>
              <a:t>Image Denoising using PINN </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60022" y="3243456"/>
            <a:ext cx="4331977" cy="3410598"/>
          </a:xfrm>
        </p:spPr>
        <p:txBody>
          <a:bodyPr vert="horz" wrap="square" lIns="0" tIns="0" rIns="0" bIns="0" rtlCol="0" anchor="t">
            <a:normAutofit/>
          </a:bodyPr>
          <a:lstStyle/>
          <a:p>
            <a:r>
              <a:rPr lang="en-IN" sz="2400" b="1" dirty="0">
                <a:latin typeface="+mj-lt"/>
                <a:cs typeface="Calibri"/>
              </a:rPr>
              <a:t>Group 10 -</a:t>
            </a:r>
            <a:r>
              <a:rPr lang="en-IN" sz="2400" b="1" dirty="0">
                <a:latin typeface="Walbaum Display"/>
                <a:cs typeface="Calibri"/>
              </a:rPr>
              <a:t> </a:t>
            </a:r>
            <a:r>
              <a:rPr lang="en-IN" b="1" dirty="0" err="1"/>
              <a:t>Moirangthem</a:t>
            </a:r>
            <a:r>
              <a:rPr lang="en-IN" b="1" dirty="0"/>
              <a:t> </a:t>
            </a:r>
            <a:r>
              <a:rPr lang="en-IN" b="1" dirty="0" err="1"/>
              <a:t>Dinachandra</a:t>
            </a:r>
            <a:endParaRPr lang="en-IN" dirty="0"/>
          </a:p>
          <a:p>
            <a:pPr marL="285750" indent="-285750">
              <a:buFont typeface="Wingdings" panose="05000000000000000000" pitchFamily="2" charset="2"/>
              <a:buChar char="q"/>
            </a:pPr>
            <a:r>
              <a:rPr lang="en-IN" sz="1500" dirty="0">
                <a:latin typeface="+mj-lt"/>
                <a:cs typeface="Calibri"/>
              </a:rPr>
              <a:t>Ishaan </a:t>
            </a:r>
            <a:r>
              <a:rPr lang="en-IN" sz="1500" dirty="0" err="1">
                <a:latin typeface="+mj-lt"/>
                <a:cs typeface="Calibri"/>
              </a:rPr>
              <a:t>Govil</a:t>
            </a:r>
            <a:endParaRPr lang="en-IN" sz="1500" dirty="0">
              <a:solidFill>
                <a:srgbClr val="FFFFFF">
                  <a:alpha val="60000"/>
                </a:srgbClr>
              </a:solidFill>
              <a:latin typeface="+mj-lt"/>
              <a:cs typeface="Calibri"/>
            </a:endParaRPr>
          </a:p>
          <a:p>
            <a:pPr marL="285750" indent="-285750">
              <a:buFont typeface="Wingdings" panose="05000000000000000000" pitchFamily="2" charset="2"/>
              <a:buChar char="q"/>
            </a:pPr>
            <a:r>
              <a:rPr lang="en-IN" sz="1500" dirty="0">
                <a:latin typeface="+mj-lt"/>
                <a:cs typeface="Calibri"/>
              </a:rPr>
              <a:t>Hemali Priyadarshi</a:t>
            </a:r>
          </a:p>
          <a:p>
            <a:pPr marL="285750" indent="-285750">
              <a:buFont typeface="Wingdings" panose="05000000000000000000" pitchFamily="2" charset="2"/>
              <a:buChar char="q"/>
            </a:pPr>
            <a:r>
              <a:rPr lang="en-IN" sz="1500" dirty="0">
                <a:latin typeface="+mj-lt"/>
                <a:cs typeface="Calibri"/>
              </a:rPr>
              <a:t>Nisha </a:t>
            </a:r>
            <a:r>
              <a:rPr lang="en-IN" sz="1500" dirty="0" err="1">
                <a:latin typeface="+mj-lt"/>
                <a:cs typeface="Calibri"/>
              </a:rPr>
              <a:t>Saha</a:t>
            </a:r>
            <a:endParaRPr lang="en-IN" sz="1500" dirty="0">
              <a:latin typeface="+mj-lt"/>
              <a:cs typeface="Calibri"/>
            </a:endParaRPr>
          </a:p>
          <a:p>
            <a:pPr marL="285750" indent="-285750">
              <a:buFont typeface="Wingdings" panose="05000000000000000000" pitchFamily="2" charset="2"/>
              <a:buChar char="q"/>
            </a:pPr>
            <a:r>
              <a:rPr lang="en-IN" sz="1500" dirty="0" err="1">
                <a:latin typeface="+mj-lt"/>
                <a:cs typeface="Calibri"/>
              </a:rPr>
              <a:t>Revanth</a:t>
            </a:r>
            <a:r>
              <a:rPr lang="en-IN" sz="1500" dirty="0">
                <a:latin typeface="+mj-lt"/>
                <a:cs typeface="Calibri"/>
              </a:rPr>
              <a:t> </a:t>
            </a:r>
            <a:r>
              <a:rPr lang="en-IN" sz="1500" dirty="0" err="1">
                <a:latin typeface="+mj-lt"/>
                <a:cs typeface="Calibri"/>
              </a:rPr>
              <a:t>Vasireddy</a:t>
            </a:r>
            <a:endParaRPr lang="en-IN" sz="1500" dirty="0">
              <a:latin typeface="+mj-lt"/>
              <a:cs typeface="Calibri"/>
            </a:endParaRPr>
          </a:p>
          <a:p>
            <a:pPr marL="285750" indent="-285750">
              <a:buFont typeface="Wingdings" panose="05000000000000000000" pitchFamily="2" charset="2"/>
              <a:buChar char="q"/>
            </a:pPr>
            <a:r>
              <a:rPr lang="en-IN" sz="1500" dirty="0">
                <a:latin typeface="+mj-lt"/>
                <a:cs typeface="Calibri"/>
              </a:rPr>
              <a:t>Darshan </a:t>
            </a:r>
            <a:r>
              <a:rPr lang="en-IN" sz="1500" dirty="0" err="1">
                <a:latin typeface="+mj-lt"/>
                <a:cs typeface="Calibri"/>
              </a:rPr>
              <a:t>Rakhewar</a:t>
            </a:r>
            <a:endParaRPr lang="en-IN" sz="1500" dirty="0">
              <a:latin typeface="+mj-lt"/>
              <a:cs typeface="Calibri"/>
            </a:endParaRPr>
          </a:p>
          <a:p>
            <a:endParaRPr lang="en-US" dirty="0"/>
          </a:p>
        </p:txBody>
      </p:sp>
      <p:pic>
        <p:nvPicPr>
          <p:cNvPr id="4" name="Picture 4">
            <a:extLst>
              <a:ext uri="{FF2B5EF4-FFF2-40B4-BE49-F238E27FC236}">
                <a16:creationId xmlns:a16="http://schemas.microsoft.com/office/drawing/2014/main" id="{01AB3A7A-A047-43F9-811F-5FAC5D1C92BB}"/>
              </a:ext>
            </a:extLst>
          </p:cNvPr>
          <p:cNvPicPr>
            <a:picLocks noChangeAspect="1"/>
          </p:cNvPicPr>
          <p:nvPr/>
        </p:nvPicPr>
        <p:blipFill rotWithShape="1">
          <a:blip r:embed="rId4"/>
          <a:srcRect l="66738" t="46292" r="-320" b="899"/>
          <a:stretch/>
        </p:blipFill>
        <p:spPr>
          <a:xfrm>
            <a:off x="4315524" y="3661266"/>
            <a:ext cx="3087820" cy="2303808"/>
          </a:xfrm>
          <a:prstGeom prst="rect">
            <a:avLst/>
          </a:prstGeom>
        </p:spPr>
      </p:pic>
      <p:pic>
        <p:nvPicPr>
          <p:cNvPr id="5" name="Picture 5">
            <a:extLst>
              <a:ext uri="{FF2B5EF4-FFF2-40B4-BE49-F238E27FC236}">
                <a16:creationId xmlns:a16="http://schemas.microsoft.com/office/drawing/2014/main" id="{1A2C4514-74FF-42F0-8B18-030D8FF43B2F}"/>
              </a:ext>
            </a:extLst>
          </p:cNvPr>
          <p:cNvPicPr>
            <a:picLocks noChangeAspect="1"/>
          </p:cNvPicPr>
          <p:nvPr/>
        </p:nvPicPr>
        <p:blipFill rotWithShape="1">
          <a:blip r:embed="rId4"/>
          <a:srcRect l="34237" r="35254" b="46809"/>
          <a:stretch/>
        </p:blipFill>
        <p:spPr>
          <a:xfrm>
            <a:off x="2113155" y="529631"/>
            <a:ext cx="3141486" cy="2578478"/>
          </a:xfrm>
          <a:prstGeom prst="rect">
            <a:avLst/>
          </a:prstGeom>
        </p:spPr>
      </p:pic>
      <p:pic>
        <p:nvPicPr>
          <p:cNvPr id="6" name="Picture 6">
            <a:extLst>
              <a:ext uri="{FF2B5EF4-FFF2-40B4-BE49-F238E27FC236}">
                <a16:creationId xmlns:a16="http://schemas.microsoft.com/office/drawing/2014/main" id="{7A22F8E3-5E18-4018-9120-B8F9055C8F07}"/>
              </a:ext>
            </a:extLst>
          </p:cNvPr>
          <p:cNvPicPr>
            <a:picLocks noChangeAspect="1"/>
          </p:cNvPicPr>
          <p:nvPr/>
        </p:nvPicPr>
        <p:blipFill rotWithShape="1">
          <a:blip r:embed="rId4"/>
          <a:srcRect t="46823" r="67483" b="941"/>
          <a:stretch/>
        </p:blipFill>
        <p:spPr>
          <a:xfrm>
            <a:off x="338253" y="3661265"/>
            <a:ext cx="3037252" cy="2302507"/>
          </a:xfrm>
          <a:prstGeom prst="rect">
            <a:avLst/>
          </a:prstGeom>
        </p:spPr>
      </p:pic>
      <p:sp>
        <p:nvSpPr>
          <p:cNvPr id="7" name="TextBox 6">
            <a:extLst>
              <a:ext uri="{FF2B5EF4-FFF2-40B4-BE49-F238E27FC236}">
                <a16:creationId xmlns:a16="http://schemas.microsoft.com/office/drawing/2014/main" id="{BC8B6FD3-37C5-4DCC-8893-A1E9F80FABD0}"/>
              </a:ext>
            </a:extLst>
          </p:cNvPr>
          <p:cNvSpPr txBox="1"/>
          <p:nvPr/>
        </p:nvSpPr>
        <p:spPr>
          <a:xfrm>
            <a:off x="4408449" y="3246863"/>
            <a:ext cx="3068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ANISOTROPIC DIFFUSION</a:t>
            </a:r>
          </a:p>
        </p:txBody>
      </p:sp>
      <p:sp>
        <p:nvSpPr>
          <p:cNvPr id="8" name="TextBox 7">
            <a:extLst>
              <a:ext uri="{FF2B5EF4-FFF2-40B4-BE49-F238E27FC236}">
                <a16:creationId xmlns:a16="http://schemas.microsoft.com/office/drawing/2014/main" id="{58C92E65-E9B9-4612-8F47-4A7CEF060F9B}"/>
              </a:ext>
            </a:extLst>
          </p:cNvPr>
          <p:cNvSpPr txBox="1"/>
          <p:nvPr/>
        </p:nvSpPr>
        <p:spPr>
          <a:xfrm>
            <a:off x="561278" y="3200400"/>
            <a:ext cx="35702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ISOTROPIC DIFFUSION</a:t>
            </a:r>
          </a:p>
        </p:txBody>
      </p:sp>
      <p:sp>
        <p:nvSpPr>
          <p:cNvPr id="9" name="TextBox 8">
            <a:extLst>
              <a:ext uri="{FF2B5EF4-FFF2-40B4-BE49-F238E27FC236}">
                <a16:creationId xmlns:a16="http://schemas.microsoft.com/office/drawing/2014/main" id="{A8A703B3-F102-4050-928C-E441EAB04771}"/>
              </a:ext>
            </a:extLst>
          </p:cNvPr>
          <p:cNvSpPr txBox="1"/>
          <p:nvPr/>
        </p:nvSpPr>
        <p:spPr>
          <a:xfrm>
            <a:off x="2968084" y="96644"/>
            <a:ext cx="34773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NOISY IMAGE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04281"/>
            <a:ext cx="12192000" cy="6858000"/>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9" name="TextBox 18">
            <a:extLst>
              <a:ext uri="{FF2B5EF4-FFF2-40B4-BE49-F238E27FC236}">
                <a16:creationId xmlns:a16="http://schemas.microsoft.com/office/drawing/2014/main" id="{B8EB5EFB-114F-4863-9F6C-8B673285597E}"/>
              </a:ext>
            </a:extLst>
          </p:cNvPr>
          <p:cNvSpPr txBox="1"/>
          <p:nvPr/>
        </p:nvSpPr>
        <p:spPr>
          <a:xfrm>
            <a:off x="653129" y="2661890"/>
            <a:ext cx="6152146" cy="584775"/>
          </a:xfrm>
          <a:prstGeom prst="rect">
            <a:avLst/>
          </a:prstGeom>
          <a:noFill/>
        </p:spPr>
        <p:txBody>
          <a:bodyPr wrap="square">
            <a:spAutoFit/>
          </a:bodyPr>
          <a:lstStyle/>
          <a:p>
            <a:r>
              <a:rPr lang="en-US" sz="3200" dirty="0">
                <a:latin typeface="Amasis MT Pro Black" panose="02040A04050005020304" pitchFamily="18" charset="0"/>
              </a:rPr>
              <a:t>FDM Boundary condition:</a:t>
            </a:r>
            <a:endParaRPr lang="en-IN" sz="3200" dirty="0"/>
          </a:p>
        </p:txBody>
      </p:sp>
      <p:pic>
        <p:nvPicPr>
          <p:cNvPr id="6" name="Picture 5">
            <a:extLst>
              <a:ext uri="{FF2B5EF4-FFF2-40B4-BE49-F238E27FC236}">
                <a16:creationId xmlns:a16="http://schemas.microsoft.com/office/drawing/2014/main" id="{FEA29702-76EC-4AA9-AB0C-FB33671014BD}"/>
              </a:ext>
            </a:extLst>
          </p:cNvPr>
          <p:cNvPicPr>
            <a:picLocks noChangeAspect="1"/>
          </p:cNvPicPr>
          <p:nvPr/>
        </p:nvPicPr>
        <p:blipFill>
          <a:blip r:embed="rId4"/>
          <a:stretch>
            <a:fillRect/>
          </a:stretch>
        </p:blipFill>
        <p:spPr>
          <a:xfrm>
            <a:off x="1342361" y="3448209"/>
            <a:ext cx="9507277" cy="2410161"/>
          </a:xfrm>
          <a:prstGeom prst="rect">
            <a:avLst/>
          </a:prstGeom>
        </p:spPr>
      </p:pic>
      <p:pic>
        <p:nvPicPr>
          <p:cNvPr id="13" name="Picture 12">
            <a:extLst>
              <a:ext uri="{FF2B5EF4-FFF2-40B4-BE49-F238E27FC236}">
                <a16:creationId xmlns:a16="http://schemas.microsoft.com/office/drawing/2014/main" id="{6EFF0E1D-D3F8-4CF8-80F0-54DDAB94CAC8}"/>
              </a:ext>
            </a:extLst>
          </p:cNvPr>
          <p:cNvPicPr>
            <a:picLocks noChangeAspect="1"/>
          </p:cNvPicPr>
          <p:nvPr/>
        </p:nvPicPr>
        <p:blipFill>
          <a:blip r:embed="rId5"/>
          <a:stretch>
            <a:fillRect/>
          </a:stretch>
        </p:blipFill>
        <p:spPr>
          <a:xfrm>
            <a:off x="914490" y="1883282"/>
            <a:ext cx="10726647" cy="476316"/>
          </a:xfrm>
          <a:prstGeom prst="rect">
            <a:avLst/>
          </a:prstGeom>
        </p:spPr>
      </p:pic>
      <p:sp>
        <p:nvSpPr>
          <p:cNvPr id="16" name="TextBox 15">
            <a:extLst>
              <a:ext uri="{FF2B5EF4-FFF2-40B4-BE49-F238E27FC236}">
                <a16:creationId xmlns:a16="http://schemas.microsoft.com/office/drawing/2014/main" id="{AB8A381B-52DF-476F-A4FF-7EAE68595086}"/>
              </a:ext>
            </a:extLst>
          </p:cNvPr>
          <p:cNvSpPr txBox="1"/>
          <p:nvPr/>
        </p:nvSpPr>
        <p:spPr>
          <a:xfrm>
            <a:off x="653129" y="1152030"/>
            <a:ext cx="6152146" cy="584775"/>
          </a:xfrm>
          <a:prstGeom prst="rect">
            <a:avLst/>
          </a:prstGeom>
          <a:noFill/>
        </p:spPr>
        <p:txBody>
          <a:bodyPr wrap="square">
            <a:spAutoFit/>
          </a:bodyPr>
          <a:lstStyle/>
          <a:p>
            <a:r>
              <a:rPr lang="en-US" sz="3200" dirty="0">
                <a:latin typeface="Amasis MT Pro Black" panose="02040A04050005020304" pitchFamily="18" charset="0"/>
              </a:rPr>
              <a:t>FDM Derivation</a:t>
            </a:r>
            <a:endParaRPr lang="en-IN" sz="3200" dirty="0"/>
          </a:p>
        </p:txBody>
      </p:sp>
    </p:spTree>
    <p:extLst>
      <p:ext uri="{BB962C8B-B14F-4D97-AF65-F5344CB8AC3E}">
        <p14:creationId xmlns:p14="http://schemas.microsoft.com/office/powerpoint/2010/main" val="346610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07005"/>
            <a:ext cx="12192000" cy="1604211"/>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06565" y="460465"/>
            <a:ext cx="7063542" cy="821012"/>
          </a:xfrm>
        </p:spPr>
        <p:txBody>
          <a:bodyPr/>
          <a:lstStyle/>
          <a:p>
            <a:r>
              <a:rPr lang="en-US" dirty="0"/>
              <a:t>Methodology -FDM</a:t>
            </a:r>
          </a:p>
        </p:txBody>
      </p:sp>
      <p:pic>
        <p:nvPicPr>
          <p:cNvPr id="10" name="Picture 9">
            <a:extLst>
              <a:ext uri="{FF2B5EF4-FFF2-40B4-BE49-F238E27FC236}">
                <a16:creationId xmlns:a16="http://schemas.microsoft.com/office/drawing/2014/main" id="{A43CF52D-DC5D-4347-9DF7-A2B0CC3FBA15}"/>
              </a:ext>
            </a:extLst>
          </p:cNvPr>
          <p:cNvPicPr>
            <a:picLocks noChangeAspect="1"/>
          </p:cNvPicPr>
          <p:nvPr/>
        </p:nvPicPr>
        <p:blipFill>
          <a:blip r:embed="rId4"/>
          <a:stretch>
            <a:fillRect/>
          </a:stretch>
        </p:blipFill>
        <p:spPr>
          <a:xfrm>
            <a:off x="3144666" y="1673986"/>
            <a:ext cx="5902668" cy="5092368"/>
          </a:xfrm>
          <a:prstGeom prst="rect">
            <a:avLst/>
          </a:prstGeom>
        </p:spPr>
      </p:pic>
    </p:spTree>
    <p:extLst>
      <p:ext uri="{BB962C8B-B14F-4D97-AF65-F5344CB8AC3E}">
        <p14:creationId xmlns:p14="http://schemas.microsoft.com/office/powerpoint/2010/main" val="173215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07005"/>
            <a:ext cx="12192000" cy="1604211"/>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06565" y="460465"/>
            <a:ext cx="7063542" cy="821012"/>
          </a:xfrm>
        </p:spPr>
        <p:txBody>
          <a:bodyPr/>
          <a:lstStyle/>
          <a:p>
            <a:r>
              <a:rPr lang="en-US" dirty="0"/>
              <a:t>Methodology -FDM</a:t>
            </a:r>
          </a:p>
        </p:txBody>
      </p:sp>
      <p:pic>
        <p:nvPicPr>
          <p:cNvPr id="4" name="Picture 3">
            <a:extLst>
              <a:ext uri="{FF2B5EF4-FFF2-40B4-BE49-F238E27FC236}">
                <a16:creationId xmlns:a16="http://schemas.microsoft.com/office/drawing/2014/main" id="{C64E5A4B-D6E8-4EC6-8061-3C3188FF4506}"/>
              </a:ext>
            </a:extLst>
          </p:cNvPr>
          <p:cNvPicPr>
            <a:picLocks noChangeAspect="1"/>
          </p:cNvPicPr>
          <p:nvPr/>
        </p:nvPicPr>
        <p:blipFill>
          <a:blip r:embed="rId4"/>
          <a:stretch>
            <a:fillRect/>
          </a:stretch>
        </p:blipFill>
        <p:spPr>
          <a:xfrm>
            <a:off x="7139733" y="2307420"/>
            <a:ext cx="4578447" cy="1829502"/>
          </a:xfrm>
          <a:prstGeom prst="rect">
            <a:avLst/>
          </a:prstGeom>
        </p:spPr>
      </p:pic>
      <p:pic>
        <p:nvPicPr>
          <p:cNvPr id="13" name="Content Placeholder 12">
            <a:extLst>
              <a:ext uri="{FF2B5EF4-FFF2-40B4-BE49-F238E27FC236}">
                <a16:creationId xmlns:a16="http://schemas.microsoft.com/office/drawing/2014/main" id="{DE0BF373-D63A-4039-B67B-F83BF5EC3C42}"/>
              </a:ext>
            </a:extLst>
          </p:cNvPr>
          <p:cNvPicPr>
            <a:picLocks noGrp="1" noChangeAspect="1"/>
          </p:cNvPicPr>
          <p:nvPr>
            <p:ph sz="quarter" idx="15"/>
          </p:nvPr>
        </p:nvPicPr>
        <p:blipFill>
          <a:blip r:embed="rId5"/>
          <a:stretch>
            <a:fillRect/>
          </a:stretch>
        </p:blipFill>
        <p:spPr>
          <a:xfrm>
            <a:off x="633072" y="1623200"/>
            <a:ext cx="5462928" cy="5120500"/>
          </a:xfrm>
        </p:spPr>
      </p:pic>
    </p:spTree>
    <p:extLst>
      <p:ext uri="{BB962C8B-B14F-4D97-AF65-F5344CB8AC3E}">
        <p14:creationId xmlns:p14="http://schemas.microsoft.com/office/powerpoint/2010/main" val="411439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0247" y="0"/>
            <a:ext cx="12192000" cy="985652"/>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36812" y="149137"/>
            <a:ext cx="7063542" cy="821012"/>
          </a:xfrm>
        </p:spPr>
        <p:txBody>
          <a:bodyPr/>
          <a:lstStyle/>
          <a:p>
            <a:r>
              <a:rPr lang="en-US" dirty="0"/>
              <a:t>Results -FDM</a:t>
            </a:r>
          </a:p>
        </p:txBody>
      </p:sp>
      <p:sp>
        <p:nvSpPr>
          <p:cNvPr id="8" name="TextBox 7">
            <a:extLst>
              <a:ext uri="{FF2B5EF4-FFF2-40B4-BE49-F238E27FC236}">
                <a16:creationId xmlns:a16="http://schemas.microsoft.com/office/drawing/2014/main" id="{859E190D-A37E-4ADD-AD65-8C7B5BF76482}"/>
              </a:ext>
            </a:extLst>
          </p:cNvPr>
          <p:cNvSpPr txBox="1"/>
          <p:nvPr/>
        </p:nvSpPr>
        <p:spPr>
          <a:xfrm>
            <a:off x="436812" y="1484026"/>
            <a:ext cx="3354638" cy="369332"/>
          </a:xfrm>
          <a:prstGeom prst="rect">
            <a:avLst/>
          </a:prstGeom>
          <a:noFill/>
        </p:spPr>
        <p:txBody>
          <a:bodyPr wrap="square" rtlCol="0">
            <a:spAutoFit/>
          </a:bodyPr>
          <a:lstStyle/>
          <a:p>
            <a:r>
              <a:rPr lang="en-IN" dirty="0">
                <a:solidFill>
                  <a:schemeClr val="bg1"/>
                </a:solidFill>
              </a:rPr>
              <a:t>ORIGINAL IMAGE (NOISY)</a:t>
            </a:r>
            <a:endParaRPr lang="en-IN" dirty="0"/>
          </a:p>
        </p:txBody>
      </p:sp>
      <p:sp>
        <p:nvSpPr>
          <p:cNvPr id="21" name="TextBox 20">
            <a:extLst>
              <a:ext uri="{FF2B5EF4-FFF2-40B4-BE49-F238E27FC236}">
                <a16:creationId xmlns:a16="http://schemas.microsoft.com/office/drawing/2014/main" id="{96B422FB-B144-4658-BF1E-0E7A911DF6DA}"/>
              </a:ext>
            </a:extLst>
          </p:cNvPr>
          <p:cNvSpPr txBox="1"/>
          <p:nvPr/>
        </p:nvSpPr>
        <p:spPr>
          <a:xfrm>
            <a:off x="4319001" y="1508937"/>
            <a:ext cx="3354638" cy="646331"/>
          </a:xfrm>
          <a:prstGeom prst="rect">
            <a:avLst/>
          </a:prstGeom>
          <a:noFill/>
        </p:spPr>
        <p:txBody>
          <a:bodyPr wrap="square" rtlCol="0">
            <a:spAutoFit/>
          </a:bodyPr>
          <a:lstStyle/>
          <a:p>
            <a:r>
              <a:rPr lang="en-IN" dirty="0">
                <a:solidFill>
                  <a:schemeClr val="bg1"/>
                </a:solidFill>
              </a:rPr>
              <a:t>GAUSSIAN FILTER FOR DENOISING (BLURRED EDGES)</a:t>
            </a:r>
            <a:endParaRPr lang="en-IN" dirty="0"/>
          </a:p>
        </p:txBody>
      </p:sp>
      <p:sp>
        <p:nvSpPr>
          <p:cNvPr id="22" name="TextBox 21">
            <a:extLst>
              <a:ext uri="{FF2B5EF4-FFF2-40B4-BE49-F238E27FC236}">
                <a16:creationId xmlns:a16="http://schemas.microsoft.com/office/drawing/2014/main" id="{579FCE5C-91BC-456E-9BCC-2DED4BC4FFB2}"/>
              </a:ext>
            </a:extLst>
          </p:cNvPr>
          <p:cNvSpPr txBox="1"/>
          <p:nvPr/>
        </p:nvSpPr>
        <p:spPr>
          <a:xfrm>
            <a:off x="8200279" y="1109536"/>
            <a:ext cx="3354638" cy="923330"/>
          </a:xfrm>
          <a:prstGeom prst="rect">
            <a:avLst/>
          </a:prstGeom>
          <a:noFill/>
        </p:spPr>
        <p:txBody>
          <a:bodyPr wrap="square" rtlCol="0">
            <a:spAutoFit/>
          </a:bodyPr>
          <a:lstStyle/>
          <a:p>
            <a:r>
              <a:rPr lang="en-IN" dirty="0">
                <a:solidFill>
                  <a:schemeClr val="bg1"/>
                </a:solidFill>
              </a:rPr>
              <a:t>PM MODEL FOR DENOISING WITH FDM(DENOISED + PRESERVED EDGES)</a:t>
            </a:r>
            <a:endParaRPr lang="en-IN" dirty="0"/>
          </a:p>
        </p:txBody>
      </p:sp>
      <p:pic>
        <p:nvPicPr>
          <p:cNvPr id="23" name="Picture 22">
            <a:extLst>
              <a:ext uri="{FF2B5EF4-FFF2-40B4-BE49-F238E27FC236}">
                <a16:creationId xmlns:a16="http://schemas.microsoft.com/office/drawing/2014/main" id="{A052298F-BF42-4143-A7CC-53400155FA5D}"/>
              </a:ext>
            </a:extLst>
          </p:cNvPr>
          <p:cNvPicPr>
            <a:picLocks noChangeAspect="1"/>
          </p:cNvPicPr>
          <p:nvPr/>
        </p:nvPicPr>
        <p:blipFill>
          <a:blip r:embed="rId4"/>
          <a:stretch>
            <a:fillRect/>
          </a:stretch>
        </p:blipFill>
        <p:spPr>
          <a:xfrm>
            <a:off x="17880" y="2351732"/>
            <a:ext cx="3734609" cy="3619698"/>
          </a:xfrm>
          <a:prstGeom prst="rect">
            <a:avLst/>
          </a:prstGeom>
        </p:spPr>
      </p:pic>
      <p:pic>
        <p:nvPicPr>
          <p:cNvPr id="24" name="Picture 23">
            <a:extLst>
              <a:ext uri="{FF2B5EF4-FFF2-40B4-BE49-F238E27FC236}">
                <a16:creationId xmlns:a16="http://schemas.microsoft.com/office/drawing/2014/main" id="{0C1F2F66-047C-4B6F-9C82-F308051B6CD6}"/>
              </a:ext>
            </a:extLst>
          </p:cNvPr>
          <p:cNvPicPr>
            <a:picLocks noChangeAspect="1"/>
          </p:cNvPicPr>
          <p:nvPr/>
        </p:nvPicPr>
        <p:blipFill>
          <a:blip r:embed="rId4"/>
          <a:stretch>
            <a:fillRect/>
          </a:stretch>
        </p:blipFill>
        <p:spPr>
          <a:xfrm>
            <a:off x="3968583" y="2351732"/>
            <a:ext cx="3734609" cy="3619698"/>
          </a:xfrm>
          <a:prstGeom prst="rect">
            <a:avLst/>
          </a:prstGeom>
        </p:spPr>
      </p:pic>
      <p:pic>
        <p:nvPicPr>
          <p:cNvPr id="25" name="Picture 24">
            <a:extLst>
              <a:ext uri="{FF2B5EF4-FFF2-40B4-BE49-F238E27FC236}">
                <a16:creationId xmlns:a16="http://schemas.microsoft.com/office/drawing/2014/main" id="{D90FE420-B872-40AD-B878-86E2432FA81C}"/>
              </a:ext>
            </a:extLst>
          </p:cNvPr>
          <p:cNvPicPr>
            <a:picLocks noChangeAspect="1"/>
          </p:cNvPicPr>
          <p:nvPr/>
        </p:nvPicPr>
        <p:blipFill>
          <a:blip r:embed="rId5"/>
          <a:stretch>
            <a:fillRect/>
          </a:stretch>
        </p:blipFill>
        <p:spPr>
          <a:xfrm>
            <a:off x="7947861" y="2351732"/>
            <a:ext cx="3748974" cy="3619698"/>
          </a:xfrm>
          <a:prstGeom prst="rect">
            <a:avLst/>
          </a:prstGeom>
        </p:spPr>
      </p:pic>
      <p:pic>
        <p:nvPicPr>
          <p:cNvPr id="28" name="Picture 27">
            <a:extLst>
              <a:ext uri="{FF2B5EF4-FFF2-40B4-BE49-F238E27FC236}">
                <a16:creationId xmlns:a16="http://schemas.microsoft.com/office/drawing/2014/main" id="{DC1B65D3-463C-4865-A82C-C1F147FC551F}"/>
              </a:ext>
            </a:extLst>
          </p:cNvPr>
          <p:cNvPicPr>
            <a:picLocks noChangeAspect="1"/>
          </p:cNvPicPr>
          <p:nvPr/>
        </p:nvPicPr>
        <p:blipFill rotWithShape="1">
          <a:blip r:embed="rId6"/>
          <a:srcRect l="14406" t="2967" b="9147"/>
          <a:stretch/>
        </p:blipFill>
        <p:spPr>
          <a:xfrm>
            <a:off x="4447463" y="2484580"/>
            <a:ext cx="3181353" cy="3153912"/>
          </a:xfrm>
          <a:prstGeom prst="rect">
            <a:avLst/>
          </a:prstGeom>
        </p:spPr>
      </p:pic>
    </p:spTree>
    <p:extLst>
      <p:ext uri="{BB962C8B-B14F-4D97-AF65-F5344CB8AC3E}">
        <p14:creationId xmlns:p14="http://schemas.microsoft.com/office/powerpoint/2010/main" val="375016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7B13B9C-CF2E-4F7D-914B-07637C9AA7EC}"/>
              </a:ext>
            </a:extLst>
          </p:cNvPr>
          <p:cNvPicPr>
            <a:picLocks noChangeAspect="1"/>
          </p:cNvPicPr>
          <p:nvPr/>
        </p:nvPicPr>
        <p:blipFill>
          <a:blip r:embed="rId3"/>
          <a:stretch>
            <a:fillRect/>
          </a:stretch>
        </p:blipFill>
        <p:spPr>
          <a:xfrm>
            <a:off x="3898232" y="2095059"/>
            <a:ext cx="3975758" cy="3883299"/>
          </a:xfrm>
          <a:prstGeom prst="rect">
            <a:avLst/>
          </a:prstGeom>
        </p:spPr>
      </p:pic>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30247" y="0"/>
            <a:ext cx="12192000" cy="985652"/>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36812" y="149137"/>
            <a:ext cx="7063542" cy="821012"/>
          </a:xfrm>
        </p:spPr>
        <p:txBody>
          <a:bodyPr/>
          <a:lstStyle/>
          <a:p>
            <a:r>
              <a:rPr lang="en-US" dirty="0"/>
              <a:t>Results -FDM</a:t>
            </a:r>
          </a:p>
        </p:txBody>
      </p:sp>
      <p:pic>
        <p:nvPicPr>
          <p:cNvPr id="13" name="Picture 12">
            <a:extLst>
              <a:ext uri="{FF2B5EF4-FFF2-40B4-BE49-F238E27FC236}">
                <a16:creationId xmlns:a16="http://schemas.microsoft.com/office/drawing/2014/main" id="{E2DE16CC-5F12-4247-8C07-4C2D9615A35F}"/>
              </a:ext>
            </a:extLst>
          </p:cNvPr>
          <p:cNvPicPr>
            <a:picLocks noChangeAspect="1"/>
          </p:cNvPicPr>
          <p:nvPr/>
        </p:nvPicPr>
        <p:blipFill>
          <a:blip r:embed="rId3"/>
          <a:stretch>
            <a:fillRect/>
          </a:stretch>
        </p:blipFill>
        <p:spPr>
          <a:xfrm>
            <a:off x="0" y="2095059"/>
            <a:ext cx="3975758" cy="3883299"/>
          </a:xfrm>
          <a:prstGeom prst="rect">
            <a:avLst/>
          </a:prstGeom>
        </p:spPr>
      </p:pic>
      <p:pic>
        <p:nvPicPr>
          <p:cNvPr id="15" name="Picture 14">
            <a:extLst>
              <a:ext uri="{FF2B5EF4-FFF2-40B4-BE49-F238E27FC236}">
                <a16:creationId xmlns:a16="http://schemas.microsoft.com/office/drawing/2014/main" id="{0959F2C4-E000-42F1-9ACB-B4BB24BC18F7}"/>
              </a:ext>
            </a:extLst>
          </p:cNvPr>
          <p:cNvPicPr>
            <a:picLocks noChangeAspect="1"/>
          </p:cNvPicPr>
          <p:nvPr/>
        </p:nvPicPr>
        <p:blipFill>
          <a:blip r:embed="rId5"/>
          <a:stretch>
            <a:fillRect/>
          </a:stretch>
        </p:blipFill>
        <p:spPr>
          <a:xfrm>
            <a:off x="7778584" y="2095058"/>
            <a:ext cx="3975758" cy="3883299"/>
          </a:xfrm>
          <a:prstGeom prst="rect">
            <a:avLst/>
          </a:prstGeom>
        </p:spPr>
      </p:pic>
      <p:pic>
        <p:nvPicPr>
          <p:cNvPr id="7" name="Picture 6">
            <a:extLst>
              <a:ext uri="{FF2B5EF4-FFF2-40B4-BE49-F238E27FC236}">
                <a16:creationId xmlns:a16="http://schemas.microsoft.com/office/drawing/2014/main" id="{8EA98C64-5DE3-4C85-98E2-68ED1D3D82CA}"/>
              </a:ext>
            </a:extLst>
          </p:cNvPr>
          <p:cNvPicPr>
            <a:picLocks noChangeAspect="1"/>
          </p:cNvPicPr>
          <p:nvPr/>
        </p:nvPicPr>
        <p:blipFill rotWithShape="1">
          <a:blip r:embed="rId6"/>
          <a:srcRect l="12792" t="5683" r="5011" b="10401"/>
          <a:stretch/>
        </p:blipFill>
        <p:spPr>
          <a:xfrm>
            <a:off x="4397453" y="2245895"/>
            <a:ext cx="3381131" cy="3371516"/>
          </a:xfrm>
          <a:prstGeom prst="rect">
            <a:avLst/>
          </a:prstGeom>
        </p:spPr>
      </p:pic>
      <p:sp>
        <p:nvSpPr>
          <p:cNvPr id="8" name="TextBox 7">
            <a:extLst>
              <a:ext uri="{FF2B5EF4-FFF2-40B4-BE49-F238E27FC236}">
                <a16:creationId xmlns:a16="http://schemas.microsoft.com/office/drawing/2014/main" id="{859E190D-A37E-4ADD-AD65-8C7B5BF76482}"/>
              </a:ext>
            </a:extLst>
          </p:cNvPr>
          <p:cNvSpPr txBox="1"/>
          <p:nvPr/>
        </p:nvSpPr>
        <p:spPr>
          <a:xfrm>
            <a:off x="436812" y="1484026"/>
            <a:ext cx="3354638" cy="369332"/>
          </a:xfrm>
          <a:prstGeom prst="rect">
            <a:avLst/>
          </a:prstGeom>
          <a:noFill/>
        </p:spPr>
        <p:txBody>
          <a:bodyPr wrap="square" rtlCol="0">
            <a:spAutoFit/>
          </a:bodyPr>
          <a:lstStyle/>
          <a:p>
            <a:r>
              <a:rPr lang="en-IN" dirty="0">
                <a:solidFill>
                  <a:schemeClr val="bg1"/>
                </a:solidFill>
              </a:rPr>
              <a:t>ORIGINAL IMAGE (NOISY)</a:t>
            </a:r>
            <a:endParaRPr lang="en-IN" dirty="0"/>
          </a:p>
        </p:txBody>
      </p:sp>
      <p:sp>
        <p:nvSpPr>
          <p:cNvPr id="21" name="TextBox 20">
            <a:extLst>
              <a:ext uri="{FF2B5EF4-FFF2-40B4-BE49-F238E27FC236}">
                <a16:creationId xmlns:a16="http://schemas.microsoft.com/office/drawing/2014/main" id="{96B422FB-B144-4658-BF1E-0E7A911DF6DA}"/>
              </a:ext>
            </a:extLst>
          </p:cNvPr>
          <p:cNvSpPr txBox="1"/>
          <p:nvPr/>
        </p:nvSpPr>
        <p:spPr>
          <a:xfrm>
            <a:off x="4319001" y="1508937"/>
            <a:ext cx="3354638" cy="646331"/>
          </a:xfrm>
          <a:prstGeom prst="rect">
            <a:avLst/>
          </a:prstGeom>
          <a:noFill/>
        </p:spPr>
        <p:txBody>
          <a:bodyPr wrap="square" rtlCol="0">
            <a:spAutoFit/>
          </a:bodyPr>
          <a:lstStyle/>
          <a:p>
            <a:r>
              <a:rPr lang="en-IN" dirty="0">
                <a:solidFill>
                  <a:schemeClr val="bg1"/>
                </a:solidFill>
              </a:rPr>
              <a:t>GAUSSIAN FILTER FOR DENOISING (BLURRED EDGES)</a:t>
            </a:r>
            <a:endParaRPr lang="en-IN" dirty="0"/>
          </a:p>
        </p:txBody>
      </p:sp>
      <p:sp>
        <p:nvSpPr>
          <p:cNvPr id="22" name="TextBox 21">
            <a:extLst>
              <a:ext uri="{FF2B5EF4-FFF2-40B4-BE49-F238E27FC236}">
                <a16:creationId xmlns:a16="http://schemas.microsoft.com/office/drawing/2014/main" id="{579FCE5C-91BC-456E-9BCC-2DED4BC4FFB2}"/>
              </a:ext>
            </a:extLst>
          </p:cNvPr>
          <p:cNvSpPr txBox="1"/>
          <p:nvPr/>
        </p:nvSpPr>
        <p:spPr>
          <a:xfrm>
            <a:off x="8200279" y="1171858"/>
            <a:ext cx="3354638" cy="923330"/>
          </a:xfrm>
          <a:prstGeom prst="rect">
            <a:avLst/>
          </a:prstGeom>
          <a:noFill/>
        </p:spPr>
        <p:txBody>
          <a:bodyPr wrap="square" rtlCol="0">
            <a:spAutoFit/>
          </a:bodyPr>
          <a:lstStyle/>
          <a:p>
            <a:r>
              <a:rPr lang="en-IN" dirty="0">
                <a:solidFill>
                  <a:schemeClr val="bg1"/>
                </a:solidFill>
              </a:rPr>
              <a:t>PM MODEL FOR DENOISING</a:t>
            </a:r>
          </a:p>
          <a:p>
            <a:r>
              <a:rPr lang="en-IN" dirty="0">
                <a:solidFill>
                  <a:schemeClr val="bg1"/>
                </a:solidFill>
              </a:rPr>
              <a:t>WITH FDM (DENOISED + PRESERVED EDGES)</a:t>
            </a:r>
            <a:endParaRPr lang="en-IN" dirty="0"/>
          </a:p>
        </p:txBody>
      </p:sp>
    </p:spTree>
    <p:extLst>
      <p:ext uri="{BB962C8B-B14F-4D97-AF65-F5344CB8AC3E}">
        <p14:creationId xmlns:p14="http://schemas.microsoft.com/office/powerpoint/2010/main" val="364553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0247" y="0"/>
            <a:ext cx="12192000" cy="985652"/>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36812" y="149137"/>
            <a:ext cx="7063542" cy="821012"/>
          </a:xfrm>
        </p:spPr>
        <p:txBody>
          <a:bodyPr/>
          <a:lstStyle/>
          <a:p>
            <a:r>
              <a:rPr lang="en-US" dirty="0"/>
              <a:t>Results -FDM</a:t>
            </a:r>
          </a:p>
        </p:txBody>
      </p:sp>
      <p:sp>
        <p:nvSpPr>
          <p:cNvPr id="8" name="TextBox 7">
            <a:extLst>
              <a:ext uri="{FF2B5EF4-FFF2-40B4-BE49-F238E27FC236}">
                <a16:creationId xmlns:a16="http://schemas.microsoft.com/office/drawing/2014/main" id="{859E190D-A37E-4ADD-AD65-8C7B5BF76482}"/>
              </a:ext>
            </a:extLst>
          </p:cNvPr>
          <p:cNvSpPr txBox="1"/>
          <p:nvPr/>
        </p:nvSpPr>
        <p:spPr>
          <a:xfrm>
            <a:off x="436812" y="1484026"/>
            <a:ext cx="3354638" cy="369332"/>
          </a:xfrm>
          <a:prstGeom prst="rect">
            <a:avLst/>
          </a:prstGeom>
          <a:noFill/>
        </p:spPr>
        <p:txBody>
          <a:bodyPr wrap="square" rtlCol="0">
            <a:spAutoFit/>
          </a:bodyPr>
          <a:lstStyle/>
          <a:p>
            <a:r>
              <a:rPr lang="en-IN" dirty="0">
                <a:solidFill>
                  <a:schemeClr val="bg1"/>
                </a:solidFill>
              </a:rPr>
              <a:t>ORIGINAL IMAGE (NOISY)</a:t>
            </a:r>
            <a:endParaRPr lang="en-IN" dirty="0"/>
          </a:p>
        </p:txBody>
      </p:sp>
      <p:sp>
        <p:nvSpPr>
          <p:cNvPr id="21" name="TextBox 20">
            <a:extLst>
              <a:ext uri="{FF2B5EF4-FFF2-40B4-BE49-F238E27FC236}">
                <a16:creationId xmlns:a16="http://schemas.microsoft.com/office/drawing/2014/main" id="{96B422FB-B144-4658-BF1E-0E7A911DF6DA}"/>
              </a:ext>
            </a:extLst>
          </p:cNvPr>
          <p:cNvSpPr txBox="1"/>
          <p:nvPr/>
        </p:nvSpPr>
        <p:spPr>
          <a:xfrm>
            <a:off x="4319001" y="1508937"/>
            <a:ext cx="3354638" cy="646331"/>
          </a:xfrm>
          <a:prstGeom prst="rect">
            <a:avLst/>
          </a:prstGeom>
          <a:noFill/>
        </p:spPr>
        <p:txBody>
          <a:bodyPr wrap="square" rtlCol="0">
            <a:spAutoFit/>
          </a:bodyPr>
          <a:lstStyle/>
          <a:p>
            <a:r>
              <a:rPr lang="en-IN" dirty="0">
                <a:solidFill>
                  <a:schemeClr val="bg1"/>
                </a:solidFill>
              </a:rPr>
              <a:t>GAUSSIAN FILTER FOR DENOISING (BLURRED EDGES)</a:t>
            </a:r>
            <a:endParaRPr lang="en-IN" dirty="0"/>
          </a:p>
        </p:txBody>
      </p:sp>
      <p:sp>
        <p:nvSpPr>
          <p:cNvPr id="22" name="TextBox 21">
            <a:extLst>
              <a:ext uri="{FF2B5EF4-FFF2-40B4-BE49-F238E27FC236}">
                <a16:creationId xmlns:a16="http://schemas.microsoft.com/office/drawing/2014/main" id="{579FCE5C-91BC-456E-9BCC-2DED4BC4FFB2}"/>
              </a:ext>
            </a:extLst>
          </p:cNvPr>
          <p:cNvSpPr txBox="1"/>
          <p:nvPr/>
        </p:nvSpPr>
        <p:spPr>
          <a:xfrm>
            <a:off x="8200279" y="1171858"/>
            <a:ext cx="3354638" cy="923330"/>
          </a:xfrm>
          <a:prstGeom prst="rect">
            <a:avLst/>
          </a:prstGeom>
          <a:noFill/>
        </p:spPr>
        <p:txBody>
          <a:bodyPr wrap="square" rtlCol="0">
            <a:spAutoFit/>
          </a:bodyPr>
          <a:lstStyle/>
          <a:p>
            <a:r>
              <a:rPr lang="en-IN" dirty="0">
                <a:solidFill>
                  <a:schemeClr val="bg1"/>
                </a:solidFill>
              </a:rPr>
              <a:t>PM MODEL FOR DENOISING WITH FDM(DENOISED + PRESERVED EDGES)</a:t>
            </a:r>
            <a:endParaRPr lang="en-IN" dirty="0"/>
          </a:p>
        </p:txBody>
      </p:sp>
      <p:pic>
        <p:nvPicPr>
          <p:cNvPr id="3" name="Picture 2">
            <a:extLst>
              <a:ext uri="{FF2B5EF4-FFF2-40B4-BE49-F238E27FC236}">
                <a16:creationId xmlns:a16="http://schemas.microsoft.com/office/drawing/2014/main" id="{64E339E2-93D2-4376-A7E9-05AA162C41A9}"/>
              </a:ext>
            </a:extLst>
          </p:cNvPr>
          <p:cNvPicPr>
            <a:picLocks noChangeAspect="1"/>
          </p:cNvPicPr>
          <p:nvPr/>
        </p:nvPicPr>
        <p:blipFill>
          <a:blip r:embed="rId4"/>
          <a:stretch>
            <a:fillRect/>
          </a:stretch>
        </p:blipFill>
        <p:spPr>
          <a:xfrm>
            <a:off x="7673638" y="2405739"/>
            <a:ext cx="3643503" cy="3572618"/>
          </a:xfrm>
          <a:prstGeom prst="rect">
            <a:avLst/>
          </a:prstGeom>
        </p:spPr>
      </p:pic>
      <p:pic>
        <p:nvPicPr>
          <p:cNvPr id="5" name="Picture 4">
            <a:extLst>
              <a:ext uri="{FF2B5EF4-FFF2-40B4-BE49-F238E27FC236}">
                <a16:creationId xmlns:a16="http://schemas.microsoft.com/office/drawing/2014/main" id="{6CB9123C-316A-47E0-9E49-09355E1C8512}"/>
              </a:ext>
            </a:extLst>
          </p:cNvPr>
          <p:cNvPicPr>
            <a:picLocks noChangeAspect="1"/>
          </p:cNvPicPr>
          <p:nvPr/>
        </p:nvPicPr>
        <p:blipFill>
          <a:blip r:embed="rId5"/>
          <a:stretch>
            <a:fillRect/>
          </a:stretch>
        </p:blipFill>
        <p:spPr>
          <a:xfrm>
            <a:off x="184199" y="2405739"/>
            <a:ext cx="3643503" cy="3572618"/>
          </a:xfrm>
          <a:prstGeom prst="rect">
            <a:avLst/>
          </a:prstGeom>
        </p:spPr>
      </p:pic>
      <p:pic>
        <p:nvPicPr>
          <p:cNvPr id="18" name="Picture 17">
            <a:extLst>
              <a:ext uri="{FF2B5EF4-FFF2-40B4-BE49-F238E27FC236}">
                <a16:creationId xmlns:a16="http://schemas.microsoft.com/office/drawing/2014/main" id="{51B3A1E0-CEDB-4EFA-A792-F218CB826964}"/>
              </a:ext>
            </a:extLst>
          </p:cNvPr>
          <p:cNvPicPr>
            <a:picLocks noChangeAspect="1"/>
          </p:cNvPicPr>
          <p:nvPr/>
        </p:nvPicPr>
        <p:blipFill>
          <a:blip r:embed="rId5"/>
          <a:stretch>
            <a:fillRect/>
          </a:stretch>
        </p:blipFill>
        <p:spPr>
          <a:xfrm>
            <a:off x="3827701" y="2405739"/>
            <a:ext cx="3643503" cy="3572618"/>
          </a:xfrm>
          <a:prstGeom prst="rect">
            <a:avLst/>
          </a:prstGeom>
        </p:spPr>
      </p:pic>
      <p:pic>
        <p:nvPicPr>
          <p:cNvPr id="9" name="Picture 8">
            <a:extLst>
              <a:ext uri="{FF2B5EF4-FFF2-40B4-BE49-F238E27FC236}">
                <a16:creationId xmlns:a16="http://schemas.microsoft.com/office/drawing/2014/main" id="{17899339-E616-462A-819C-0AC671580D32}"/>
              </a:ext>
            </a:extLst>
          </p:cNvPr>
          <p:cNvPicPr>
            <a:picLocks noChangeAspect="1"/>
          </p:cNvPicPr>
          <p:nvPr/>
        </p:nvPicPr>
        <p:blipFill>
          <a:blip r:embed="rId6"/>
          <a:stretch>
            <a:fillRect/>
          </a:stretch>
        </p:blipFill>
        <p:spPr>
          <a:xfrm>
            <a:off x="4319001" y="2576979"/>
            <a:ext cx="3077162" cy="3042544"/>
          </a:xfrm>
          <a:prstGeom prst="rect">
            <a:avLst/>
          </a:prstGeom>
        </p:spPr>
      </p:pic>
    </p:spTree>
    <p:extLst>
      <p:ext uri="{BB962C8B-B14F-4D97-AF65-F5344CB8AC3E}">
        <p14:creationId xmlns:p14="http://schemas.microsoft.com/office/powerpoint/2010/main" val="356489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46671" y="491013"/>
            <a:ext cx="7063542" cy="821012"/>
          </a:xfrm>
        </p:spPr>
        <p:txBody>
          <a:bodyPr/>
          <a:lstStyle/>
          <a:p>
            <a:r>
              <a:rPr lang="en-US" dirty="0"/>
              <a:t>Methodology - PINN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1882102"/>
            <a:ext cx="6221412" cy="4244872"/>
          </a:xfrm>
        </p:spPr>
        <p:txBody>
          <a:bodyPr vert="horz" wrap="square" lIns="0" tIns="0" rIns="0" bIns="0" rtlCol="0" anchor="t">
            <a:normAutofit fontScale="85000" lnSpcReduction="10000"/>
          </a:bodyPr>
          <a:lstStyle/>
          <a:p>
            <a:pPr algn="l"/>
            <a:r>
              <a:rPr lang="en-US" b="1" dirty="0">
                <a:solidFill>
                  <a:schemeClr val="tx1"/>
                </a:solidFill>
              </a:rPr>
              <a:t>WHAT IS PINN</a:t>
            </a:r>
            <a:r>
              <a:rPr lang="en-US" b="1" dirty="0"/>
              <a:t> </a:t>
            </a:r>
            <a:r>
              <a:rPr lang="en-US" dirty="0"/>
              <a:t>– </a:t>
            </a:r>
            <a:r>
              <a:rPr lang="en-US" b="0" i="0" dirty="0">
                <a:solidFill>
                  <a:schemeClr val="tx1"/>
                </a:solidFill>
                <a:effectLst/>
                <a:latin typeface="Arial"/>
                <a:cs typeface="Arial"/>
              </a:rPr>
              <a:t>physics-informed neural networks (PINNs) leverage governing physical equations in neural network training i.e</a:t>
            </a:r>
            <a:r>
              <a:rPr lang="en-US" dirty="0">
                <a:solidFill>
                  <a:schemeClr val="tx1"/>
                </a:solidFill>
                <a:latin typeface="Arial"/>
                <a:cs typeface="Arial"/>
              </a:rPr>
              <a:t>.</a:t>
            </a:r>
            <a:r>
              <a:rPr lang="en-US" b="0" i="0" dirty="0">
                <a:solidFill>
                  <a:schemeClr val="tx1"/>
                </a:solidFill>
                <a:effectLst/>
                <a:latin typeface="Arial"/>
                <a:cs typeface="Arial"/>
              </a:rPr>
              <a:t> PINNs are designed to be trained to satisfy the given training data as well as the imposed governing equations. Potentially, an accurate solution of partial differential equations can be found without knowing the boundary conditions</a:t>
            </a:r>
            <a:r>
              <a:rPr lang="en-US" dirty="0">
                <a:solidFill>
                  <a:schemeClr val="tx1"/>
                </a:solidFill>
                <a:latin typeface="Arial"/>
                <a:cs typeface="Arial"/>
              </a:rPr>
              <a:t>.</a:t>
            </a:r>
            <a:r>
              <a:rPr lang="en-US" b="0" i="0" dirty="0">
                <a:solidFill>
                  <a:schemeClr val="tx1"/>
                </a:solidFill>
                <a:effectLst/>
                <a:latin typeface="Arial"/>
                <a:cs typeface="Arial"/>
              </a:rPr>
              <a:t> Therefore, with some knowledge about the physical characteristics of the problem and some form of training data (even sparse and incomplete), PINN may be used for finding an optimal solution with high fidelity.</a:t>
            </a:r>
          </a:p>
          <a:p>
            <a:pPr algn="l"/>
            <a:r>
              <a:rPr lang="en-US" b="0" i="0" dirty="0">
                <a:solidFill>
                  <a:schemeClr val="tx1"/>
                </a:solidFill>
                <a:effectLst/>
                <a:latin typeface="Arial"/>
                <a:cs typeface="Arial"/>
              </a:rPr>
              <a:t>PINNs allow for addressing a wide range of problems in computational science and represent a pioneering technology leading to the development of new classes of numerical solvers for PDEs. In our project we would be making use of PINN’s to solve the </a:t>
            </a:r>
            <a:r>
              <a:rPr lang="en-US" dirty="0">
                <a:solidFill>
                  <a:schemeClr val="tx1"/>
                </a:solidFill>
                <a:latin typeface="Arial"/>
                <a:cs typeface="Arial"/>
              </a:rPr>
              <a:t>well-known</a:t>
            </a:r>
            <a:r>
              <a:rPr lang="en-US" b="0" i="0" dirty="0">
                <a:solidFill>
                  <a:schemeClr val="tx1"/>
                </a:solidFill>
                <a:effectLst/>
                <a:latin typeface="Arial"/>
                <a:cs typeface="Arial"/>
              </a:rPr>
              <a:t> </a:t>
            </a:r>
            <a:r>
              <a:rPr lang="en-US" b="0" i="0" dirty="0" err="1">
                <a:solidFill>
                  <a:schemeClr val="tx1"/>
                </a:solidFill>
                <a:effectLst/>
                <a:latin typeface="Arial"/>
                <a:cs typeface="Arial"/>
              </a:rPr>
              <a:t>Perona</a:t>
            </a:r>
            <a:r>
              <a:rPr lang="en-US" b="0" i="0" dirty="0">
                <a:solidFill>
                  <a:schemeClr val="tx1"/>
                </a:solidFill>
                <a:effectLst/>
                <a:latin typeface="Arial"/>
                <a:cs typeface="Arial"/>
              </a:rPr>
              <a:t>-Malik equation and making use of it in the field of image processing.</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pic>
        <p:nvPicPr>
          <p:cNvPr id="3" name="Picture 2">
            <a:extLst>
              <a:ext uri="{FF2B5EF4-FFF2-40B4-BE49-F238E27FC236}">
                <a16:creationId xmlns:a16="http://schemas.microsoft.com/office/drawing/2014/main" id="{367432DA-4085-4F44-9D9F-3113A5315E7D}"/>
              </a:ext>
            </a:extLst>
          </p:cNvPr>
          <p:cNvPicPr>
            <a:picLocks noChangeAspect="1"/>
          </p:cNvPicPr>
          <p:nvPr/>
        </p:nvPicPr>
        <p:blipFill>
          <a:blip r:embed="rId4"/>
          <a:stretch>
            <a:fillRect/>
          </a:stretch>
        </p:blipFill>
        <p:spPr>
          <a:xfrm>
            <a:off x="6858315" y="1882102"/>
            <a:ext cx="4782822" cy="3803782"/>
          </a:xfrm>
          <a:prstGeom prst="rect">
            <a:avLst/>
          </a:prstGeom>
        </p:spPr>
      </p:pic>
    </p:spTree>
    <p:extLst>
      <p:ext uri="{BB962C8B-B14F-4D97-AF65-F5344CB8AC3E}">
        <p14:creationId xmlns:p14="http://schemas.microsoft.com/office/powerpoint/2010/main" val="214969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5980"/>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818968" y="226830"/>
            <a:ext cx="8905879" cy="1562959"/>
          </a:xfrm>
        </p:spPr>
        <p:txBody>
          <a:bodyPr/>
          <a:lstStyle/>
          <a:p>
            <a:r>
              <a:rPr lang="en-US" u="sng" dirty="0"/>
              <a:t>Methodology – INPUT/OUTPUT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137651" y="1671483"/>
            <a:ext cx="11916697" cy="5594555"/>
          </a:xfrm>
        </p:spPr>
        <p:txBody>
          <a:bodyPr vert="horz" wrap="square" lIns="0" tIns="0" rIns="0" bIns="0" rtlCol="0" anchor="t">
            <a:normAutofit/>
          </a:bodyPr>
          <a:lstStyle/>
          <a:p>
            <a:r>
              <a:rPr lang="en-US" dirty="0">
                <a:solidFill>
                  <a:schemeClr val="tx1">
                    <a:lumMod val="95000"/>
                  </a:schemeClr>
                </a:solidFill>
                <a:latin typeface="+mj-lt"/>
              </a:rPr>
              <a:t>The </a:t>
            </a:r>
            <a:r>
              <a:rPr lang="en-US" sz="2400" i="1" dirty="0">
                <a:solidFill>
                  <a:schemeClr val="tx1">
                    <a:lumMod val="95000"/>
                  </a:schemeClr>
                </a:solidFill>
                <a:latin typeface="+mj-lt"/>
              </a:rPr>
              <a:t>inputs</a:t>
            </a:r>
            <a:r>
              <a:rPr lang="en-US" dirty="0">
                <a:solidFill>
                  <a:schemeClr val="tx1">
                    <a:lumMod val="95000"/>
                  </a:schemeClr>
                </a:solidFill>
                <a:latin typeface="+mj-lt"/>
              </a:rPr>
              <a:t> to our model consists of X , Y and T where :-</a:t>
            </a:r>
          </a:p>
          <a:p>
            <a:r>
              <a:rPr lang="en-US" dirty="0">
                <a:solidFill>
                  <a:schemeClr val="tx1">
                    <a:lumMod val="95000"/>
                  </a:schemeClr>
                </a:solidFill>
                <a:latin typeface="+mj-lt"/>
              </a:rPr>
              <a:t>Input of the neural network are 3- 4D arrays covering each permutation of x, y, t as its element when viewed at different indices of size (n x n x m), where m represented the no of time steps at which we want to discretize the time frame , and assuming that the image is represented as an array of pixels of size n x n,</a:t>
            </a:r>
          </a:p>
          <a:p>
            <a:r>
              <a:rPr lang="en-US" dirty="0">
                <a:solidFill>
                  <a:schemeClr val="tx1">
                    <a:lumMod val="95000"/>
                  </a:schemeClr>
                </a:solidFill>
                <a:latin typeface="+mj-lt"/>
              </a:rPr>
              <a:t>where the corresponding index entries at a particular index represent one specific pixel in space (specific x and y) at a particular instant of time(specific t).</a:t>
            </a:r>
          </a:p>
          <a:p>
            <a:r>
              <a:rPr lang="en-US" sz="2400" i="1" dirty="0">
                <a:solidFill>
                  <a:schemeClr val="tx1">
                    <a:lumMod val="95000"/>
                  </a:schemeClr>
                </a:solidFill>
                <a:latin typeface="+mj-lt"/>
              </a:rPr>
              <a:t>Output</a:t>
            </a:r>
            <a:r>
              <a:rPr lang="en-US" sz="2400" b="1" dirty="0">
                <a:solidFill>
                  <a:schemeClr val="tx1">
                    <a:lumMod val="95000"/>
                  </a:schemeClr>
                </a:solidFill>
                <a:latin typeface="+mj-lt"/>
              </a:rPr>
              <a:t> </a:t>
            </a:r>
            <a:r>
              <a:rPr lang="en-US" dirty="0">
                <a:solidFill>
                  <a:schemeClr val="tx1">
                    <a:lumMod val="95000"/>
                  </a:schemeClr>
                </a:solidFill>
                <a:latin typeface="+mj-lt"/>
              </a:rPr>
              <a:t>is the </a:t>
            </a:r>
            <a:r>
              <a:rPr lang="en-US" dirty="0" err="1">
                <a:solidFill>
                  <a:schemeClr val="tx1">
                    <a:lumMod val="95000"/>
                  </a:schemeClr>
                </a:solidFill>
                <a:latin typeface="+mj-lt"/>
              </a:rPr>
              <a:t>ndarray</a:t>
            </a:r>
            <a:r>
              <a:rPr lang="en-US" dirty="0">
                <a:solidFill>
                  <a:schemeClr val="tx1">
                    <a:lumMod val="95000"/>
                  </a:schemeClr>
                </a:solidFill>
                <a:latin typeface="+mj-lt"/>
              </a:rPr>
              <a:t> containing each predicted u(x, y, t) for each corresponding (x, y, t) at the same index and is fount using the </a:t>
            </a:r>
            <a:r>
              <a:rPr lang="en-US" i="1" dirty="0" err="1">
                <a:solidFill>
                  <a:schemeClr val="tx1">
                    <a:lumMod val="95000"/>
                  </a:schemeClr>
                </a:solidFill>
                <a:latin typeface="+mj-lt"/>
              </a:rPr>
              <a:t>f.eval</a:t>
            </a:r>
            <a:r>
              <a:rPr lang="en-US" i="1" dirty="0">
                <a:solidFill>
                  <a:schemeClr val="tx1">
                    <a:lumMod val="95000"/>
                  </a:schemeClr>
                </a:solidFill>
                <a:latin typeface="+mj-lt"/>
              </a:rPr>
              <a:t>(</a:t>
            </a:r>
            <a:r>
              <a:rPr lang="en-US" i="1" dirty="0" err="1">
                <a:solidFill>
                  <a:schemeClr val="tx1">
                    <a:lumMod val="95000"/>
                  </a:schemeClr>
                </a:solidFill>
                <a:latin typeface="+mj-lt"/>
              </a:rPr>
              <a:t>x_input</a:t>
            </a:r>
            <a:r>
              <a:rPr lang="en-US" i="1" dirty="0">
                <a:solidFill>
                  <a:schemeClr val="tx1">
                    <a:lumMod val="95000"/>
                  </a:schemeClr>
                </a:solidFill>
                <a:latin typeface="+mj-lt"/>
              </a:rPr>
              <a:t>, </a:t>
            </a:r>
            <a:r>
              <a:rPr lang="en-US" i="1" dirty="0" err="1">
                <a:solidFill>
                  <a:schemeClr val="tx1">
                    <a:lumMod val="95000"/>
                  </a:schemeClr>
                </a:solidFill>
                <a:latin typeface="+mj-lt"/>
              </a:rPr>
              <a:t>y_input</a:t>
            </a:r>
            <a:r>
              <a:rPr lang="en-US" i="1" dirty="0">
                <a:solidFill>
                  <a:schemeClr val="tx1">
                    <a:lumMod val="95000"/>
                  </a:schemeClr>
                </a:solidFill>
                <a:latin typeface="+mj-lt"/>
              </a:rPr>
              <a:t>, </a:t>
            </a:r>
            <a:r>
              <a:rPr lang="en-US" i="1" dirty="0" err="1">
                <a:solidFill>
                  <a:schemeClr val="tx1">
                    <a:lumMod val="95000"/>
                  </a:schemeClr>
                </a:solidFill>
                <a:latin typeface="+mj-lt"/>
              </a:rPr>
              <a:t>t_input</a:t>
            </a:r>
            <a:r>
              <a:rPr lang="en-US" i="1" dirty="0">
                <a:solidFill>
                  <a:schemeClr val="tx1">
                    <a:lumMod val="95000"/>
                  </a:schemeClr>
                </a:solidFill>
                <a:latin typeface="+mj-lt"/>
              </a:rPr>
              <a:t>) </a:t>
            </a:r>
            <a:r>
              <a:rPr lang="en-US" dirty="0">
                <a:solidFill>
                  <a:schemeClr val="tx1">
                    <a:lumMod val="95000"/>
                  </a:schemeClr>
                </a:solidFill>
                <a:latin typeface="+mj-lt"/>
              </a:rPr>
              <a:t>function once the model has been trained.</a:t>
            </a:r>
          </a:p>
          <a:p>
            <a:endParaRPr lang="en-US" dirty="0">
              <a:solidFill>
                <a:schemeClr val="tx1">
                  <a:lumMod val="95000"/>
                </a:schemeClr>
              </a:solidFill>
              <a:latin typeface="+mj-lt"/>
            </a:endParaRPr>
          </a:p>
          <a:p>
            <a:endParaRPr lang="en-US" dirty="0"/>
          </a:p>
        </p:txBody>
      </p:sp>
    </p:spTree>
    <p:extLst>
      <p:ext uri="{BB962C8B-B14F-4D97-AF65-F5344CB8AC3E}">
        <p14:creationId xmlns:p14="http://schemas.microsoft.com/office/powerpoint/2010/main" val="7569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5980"/>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101213" y="197333"/>
            <a:ext cx="8905879" cy="1562959"/>
          </a:xfrm>
        </p:spPr>
        <p:txBody>
          <a:bodyPr/>
          <a:lstStyle/>
          <a:p>
            <a:r>
              <a:rPr lang="en-US" u="sng" dirty="0"/>
              <a:t>Sample input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0" y="1533832"/>
            <a:ext cx="11943184" cy="5230762"/>
          </a:xfrm>
        </p:spPr>
        <p:txBody>
          <a:bodyPr vert="horz" wrap="square" lIns="0" tIns="0" rIns="0" bIns="0" rtlCol="0" anchor="t">
            <a:normAutofit/>
          </a:bodyPr>
          <a:lstStyle/>
          <a:p>
            <a:endParaRPr lang="en-US" dirty="0">
              <a:solidFill>
                <a:schemeClr val="tx1">
                  <a:lumMod val="95000"/>
                </a:schemeClr>
              </a:solidFill>
              <a:latin typeface="+mj-lt"/>
            </a:endParaRPr>
          </a:p>
          <a:p>
            <a:endParaRPr lang="en-US" dirty="0"/>
          </a:p>
        </p:txBody>
      </p:sp>
      <p:pic>
        <p:nvPicPr>
          <p:cNvPr id="4" name="Picture 3">
            <a:extLst>
              <a:ext uri="{FF2B5EF4-FFF2-40B4-BE49-F238E27FC236}">
                <a16:creationId xmlns:a16="http://schemas.microsoft.com/office/drawing/2014/main" id="{DFB1F7B7-8C5E-4447-8896-E9BF3E5B97CB}"/>
              </a:ext>
            </a:extLst>
          </p:cNvPr>
          <p:cNvPicPr>
            <a:picLocks noChangeAspect="1"/>
          </p:cNvPicPr>
          <p:nvPr/>
        </p:nvPicPr>
        <p:blipFill>
          <a:blip r:embed="rId4"/>
          <a:stretch>
            <a:fillRect/>
          </a:stretch>
        </p:blipFill>
        <p:spPr>
          <a:xfrm>
            <a:off x="4379137" y="1892139"/>
            <a:ext cx="3136490" cy="4768527"/>
          </a:xfrm>
          <a:prstGeom prst="rect">
            <a:avLst/>
          </a:prstGeom>
        </p:spPr>
      </p:pic>
      <p:pic>
        <p:nvPicPr>
          <p:cNvPr id="6" name="Picture 5">
            <a:extLst>
              <a:ext uri="{FF2B5EF4-FFF2-40B4-BE49-F238E27FC236}">
                <a16:creationId xmlns:a16="http://schemas.microsoft.com/office/drawing/2014/main" id="{74D67CA8-4722-4E97-8203-597C968992FC}"/>
              </a:ext>
            </a:extLst>
          </p:cNvPr>
          <p:cNvPicPr>
            <a:picLocks noChangeAspect="1"/>
          </p:cNvPicPr>
          <p:nvPr/>
        </p:nvPicPr>
        <p:blipFill>
          <a:blip r:embed="rId5"/>
          <a:stretch>
            <a:fillRect/>
          </a:stretch>
        </p:blipFill>
        <p:spPr>
          <a:xfrm>
            <a:off x="855748" y="1892140"/>
            <a:ext cx="2921214" cy="4768527"/>
          </a:xfrm>
          <a:prstGeom prst="rect">
            <a:avLst/>
          </a:prstGeom>
        </p:spPr>
      </p:pic>
      <p:pic>
        <p:nvPicPr>
          <p:cNvPr id="8" name="Picture 7">
            <a:extLst>
              <a:ext uri="{FF2B5EF4-FFF2-40B4-BE49-F238E27FC236}">
                <a16:creationId xmlns:a16="http://schemas.microsoft.com/office/drawing/2014/main" id="{609BA732-1EC6-4B42-92BC-8ECA00D2F613}"/>
              </a:ext>
            </a:extLst>
          </p:cNvPr>
          <p:cNvPicPr>
            <a:picLocks noChangeAspect="1"/>
          </p:cNvPicPr>
          <p:nvPr/>
        </p:nvPicPr>
        <p:blipFill>
          <a:blip r:embed="rId6"/>
          <a:stretch>
            <a:fillRect/>
          </a:stretch>
        </p:blipFill>
        <p:spPr>
          <a:xfrm>
            <a:off x="8385542" y="1855351"/>
            <a:ext cx="2722763" cy="4805315"/>
          </a:xfrm>
          <a:prstGeom prst="rect">
            <a:avLst/>
          </a:prstGeom>
        </p:spPr>
      </p:pic>
      <p:sp>
        <p:nvSpPr>
          <p:cNvPr id="9" name="TextBox 8">
            <a:extLst>
              <a:ext uri="{FF2B5EF4-FFF2-40B4-BE49-F238E27FC236}">
                <a16:creationId xmlns:a16="http://schemas.microsoft.com/office/drawing/2014/main" id="{09D07F9F-1E5A-42F4-916E-86EABE2BB6AF}"/>
              </a:ext>
            </a:extLst>
          </p:cNvPr>
          <p:cNvSpPr txBox="1"/>
          <p:nvPr/>
        </p:nvSpPr>
        <p:spPr>
          <a:xfrm>
            <a:off x="1730478" y="1410625"/>
            <a:ext cx="2921214" cy="369332"/>
          </a:xfrm>
          <a:prstGeom prst="rect">
            <a:avLst/>
          </a:prstGeom>
          <a:noFill/>
        </p:spPr>
        <p:txBody>
          <a:bodyPr wrap="square" rtlCol="0">
            <a:spAutoFit/>
          </a:bodyPr>
          <a:lstStyle/>
          <a:p>
            <a:r>
              <a:rPr lang="en-IN" dirty="0" err="1"/>
              <a:t>x_data</a:t>
            </a:r>
            <a:endParaRPr lang="en-IN" dirty="0"/>
          </a:p>
        </p:txBody>
      </p:sp>
      <p:sp>
        <p:nvSpPr>
          <p:cNvPr id="14" name="TextBox 13">
            <a:extLst>
              <a:ext uri="{FF2B5EF4-FFF2-40B4-BE49-F238E27FC236}">
                <a16:creationId xmlns:a16="http://schemas.microsoft.com/office/drawing/2014/main" id="{ADB25C34-A597-4B5A-BED9-D444070FFD0C}"/>
              </a:ext>
            </a:extLst>
          </p:cNvPr>
          <p:cNvSpPr txBox="1"/>
          <p:nvPr/>
        </p:nvSpPr>
        <p:spPr>
          <a:xfrm>
            <a:off x="5376224" y="1418879"/>
            <a:ext cx="2921214" cy="369332"/>
          </a:xfrm>
          <a:prstGeom prst="rect">
            <a:avLst/>
          </a:prstGeom>
          <a:noFill/>
        </p:spPr>
        <p:txBody>
          <a:bodyPr wrap="square" rtlCol="0">
            <a:spAutoFit/>
          </a:bodyPr>
          <a:lstStyle/>
          <a:p>
            <a:r>
              <a:rPr lang="en-IN" dirty="0" err="1"/>
              <a:t>y_data</a:t>
            </a:r>
            <a:endParaRPr lang="en-IN" dirty="0"/>
          </a:p>
        </p:txBody>
      </p:sp>
      <p:sp>
        <p:nvSpPr>
          <p:cNvPr id="15" name="TextBox 14">
            <a:extLst>
              <a:ext uri="{FF2B5EF4-FFF2-40B4-BE49-F238E27FC236}">
                <a16:creationId xmlns:a16="http://schemas.microsoft.com/office/drawing/2014/main" id="{D168F176-0A3B-47EE-B268-1D7A5361DD97}"/>
              </a:ext>
            </a:extLst>
          </p:cNvPr>
          <p:cNvSpPr txBox="1"/>
          <p:nvPr/>
        </p:nvSpPr>
        <p:spPr>
          <a:xfrm>
            <a:off x="9175750" y="1428543"/>
            <a:ext cx="2921214" cy="369332"/>
          </a:xfrm>
          <a:prstGeom prst="rect">
            <a:avLst/>
          </a:prstGeom>
          <a:noFill/>
        </p:spPr>
        <p:txBody>
          <a:bodyPr wrap="square" rtlCol="0">
            <a:spAutoFit/>
          </a:bodyPr>
          <a:lstStyle/>
          <a:p>
            <a:r>
              <a:rPr lang="en-IN" dirty="0" err="1"/>
              <a:t>t_data</a:t>
            </a:r>
            <a:endParaRPr lang="en-IN" dirty="0"/>
          </a:p>
        </p:txBody>
      </p:sp>
    </p:spTree>
    <p:extLst>
      <p:ext uri="{BB962C8B-B14F-4D97-AF65-F5344CB8AC3E}">
        <p14:creationId xmlns:p14="http://schemas.microsoft.com/office/powerpoint/2010/main" val="123101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899027" y="328057"/>
            <a:ext cx="10393946" cy="1242117"/>
          </a:xfrm>
        </p:spPr>
        <p:txBody>
          <a:bodyPr/>
          <a:lstStyle/>
          <a:p>
            <a:r>
              <a:rPr lang="en-US"/>
              <a:t>Methodology – PDE and Boundary conditions</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97326" y="3852096"/>
                <a:ext cx="11560630" cy="2818296"/>
              </a:xfrm>
            </p:spPr>
            <p:txBody>
              <a:bodyPr>
                <a:normAutofit fontScale="92500" lnSpcReduction="10000"/>
              </a:bodyPr>
              <a:lstStyle/>
              <a:p>
                <a:r>
                  <a:rPr lang="en-US" sz="2100" dirty="0">
                    <a:solidFill>
                      <a:srgbClr val="FFFF00"/>
                    </a:solidFill>
                  </a:rPr>
                  <a:t>The boundary conditions for the PDE are :-</a:t>
                </a:r>
              </a:p>
              <a:p>
                <a:pPr marL="342900" indent="-342900">
                  <a:buFont typeface="Wingdings" panose="05000000000000000000" pitchFamily="2" charset="2"/>
                  <a:buChar char="Ø"/>
                </a:pPr>
                <a:r>
                  <a:rPr lang="en-US" sz="2100" dirty="0">
                    <a:solidFill>
                      <a:srgbClr val="FFFF00"/>
                    </a:solidFill>
                  </a:rPr>
                  <a:t>Initial conditions – </a:t>
                </a:r>
                <a14:m>
                  <m:oMath xmlns:m="http://schemas.openxmlformats.org/officeDocument/2006/math">
                    <m:sSub>
                      <m:sSubPr>
                        <m:ctrlPr>
                          <a:rPr lang="en-IN" sz="2100" b="0" i="1" smtClean="0">
                            <a:solidFill>
                              <a:srgbClr val="FFFF00"/>
                            </a:solidFill>
                            <a:latin typeface="Cambria Math" panose="02040503050406030204" pitchFamily="18" charset="0"/>
                          </a:rPr>
                        </m:ctrlPr>
                      </m:sSubPr>
                      <m:e>
                        <m:r>
                          <a:rPr lang="en-IN" sz="2100" b="0" i="1" smtClean="0">
                            <a:solidFill>
                              <a:srgbClr val="FFFF00"/>
                            </a:solidFill>
                            <a:latin typeface="Cambria Math" panose="02040503050406030204" pitchFamily="18" charset="0"/>
                          </a:rPr>
                          <m:t>𝑢</m:t>
                        </m:r>
                      </m:e>
                      <m:sub>
                        <m:r>
                          <a:rPr lang="en-IN" sz="2100" b="0" i="1" smtClean="0">
                            <a:solidFill>
                              <a:srgbClr val="FFFF00"/>
                            </a:solidFill>
                            <a:latin typeface="Cambria Math" panose="02040503050406030204" pitchFamily="18" charset="0"/>
                          </a:rPr>
                          <m:t>0</m:t>
                        </m:r>
                      </m:sub>
                    </m:sSub>
                  </m:oMath>
                </a14:m>
                <a:r>
                  <a:rPr lang="en-US" sz="2100" dirty="0">
                    <a:solidFill>
                      <a:srgbClr val="FFFF00"/>
                    </a:solidFill>
                  </a:rPr>
                  <a:t>= </a:t>
                </a:r>
                <a:r>
                  <a:rPr lang="en-US" sz="2100" dirty="0">
                    <a:solidFill>
                      <a:srgbClr val="FFFF00"/>
                    </a:solidFill>
                    <a:latin typeface="Cambria Math" panose="02040503050406030204" pitchFamily="18" charset="0"/>
                    <a:ea typeface="Cambria Math" panose="02040503050406030204" pitchFamily="18" charset="0"/>
                  </a:rPr>
                  <a:t>u</a:t>
                </a:r>
                <a:r>
                  <a:rPr lang="en-US" sz="2100" dirty="0">
                    <a:solidFill>
                      <a:srgbClr val="FFFF00"/>
                    </a:solidFill>
                  </a:rPr>
                  <a:t>(x,y,0) for all </a:t>
                </a:r>
                <a:r>
                  <a:rPr lang="en-US" sz="2100" dirty="0">
                    <a:solidFill>
                      <a:srgbClr val="FFFF00"/>
                    </a:solidFill>
                    <a:latin typeface="Cambria Math" panose="02040503050406030204" pitchFamily="18" charset="0"/>
                    <a:ea typeface="Cambria Math" panose="02040503050406030204" pitchFamily="18" charset="0"/>
                  </a:rPr>
                  <a:t>x , y </a:t>
                </a:r>
                <a:r>
                  <a:rPr lang="en-US" sz="2100" dirty="0">
                    <a:solidFill>
                      <a:srgbClr val="FFFF00"/>
                    </a:solidFill>
                  </a:rPr>
                  <a:t>where </a:t>
                </a:r>
                <a14:m>
                  <m:oMath xmlns:m="http://schemas.openxmlformats.org/officeDocument/2006/math">
                    <m:sSub>
                      <m:sSubPr>
                        <m:ctrlPr>
                          <a:rPr lang="en-IN" sz="2100" i="1">
                            <a:solidFill>
                              <a:srgbClr val="FFFF00"/>
                            </a:solidFill>
                            <a:latin typeface="Cambria Math" panose="02040503050406030204" pitchFamily="18" charset="0"/>
                          </a:rPr>
                        </m:ctrlPr>
                      </m:sSubPr>
                      <m:e>
                        <m:r>
                          <a:rPr lang="en-IN" sz="2100" i="1">
                            <a:solidFill>
                              <a:srgbClr val="FFFF00"/>
                            </a:solidFill>
                            <a:latin typeface="Cambria Math" panose="02040503050406030204" pitchFamily="18" charset="0"/>
                          </a:rPr>
                          <m:t>𝑢</m:t>
                        </m:r>
                      </m:e>
                      <m:sub>
                        <m:r>
                          <a:rPr lang="en-IN" sz="2100" i="1">
                            <a:solidFill>
                              <a:srgbClr val="FFFF00"/>
                            </a:solidFill>
                            <a:latin typeface="Cambria Math" panose="02040503050406030204" pitchFamily="18" charset="0"/>
                          </a:rPr>
                          <m:t>0</m:t>
                        </m:r>
                      </m:sub>
                    </m:sSub>
                    <m:r>
                      <a:rPr lang="en-IN" sz="2100" i="1">
                        <a:solidFill>
                          <a:srgbClr val="FFFF00"/>
                        </a:solidFill>
                        <a:latin typeface="Cambria Math" panose="02040503050406030204" pitchFamily="18" charset="0"/>
                      </a:rPr>
                      <m:t> </m:t>
                    </m:r>
                  </m:oMath>
                </a14:m>
                <a:r>
                  <a:rPr lang="en-US" sz="2100" dirty="0">
                    <a:solidFill>
                      <a:srgbClr val="FFFF00"/>
                    </a:solidFill>
                  </a:rPr>
                  <a:t>represents the original image.</a:t>
                </a:r>
              </a:p>
              <a:p>
                <a:pPr marL="342900" indent="-342900">
                  <a:buFont typeface="Wingdings" panose="05000000000000000000" pitchFamily="2" charset="2"/>
                  <a:buChar char="Ø"/>
                </a:pPr>
                <a:r>
                  <a:rPr lang="en-US" sz="2100" dirty="0">
                    <a:solidFill>
                      <a:srgbClr val="FFFF00"/>
                    </a:solidFill>
                  </a:rPr>
                  <a:t>Boundary conditions -- </a:t>
                </a:r>
                <a14:m>
                  <m:oMath xmlns:m="http://schemas.openxmlformats.org/officeDocument/2006/math">
                    <m:f>
                      <m:fPr>
                        <m:ctrlPr>
                          <a:rPr lang="en-US" sz="2100" i="1" dirty="0" smtClean="0">
                            <a:solidFill>
                              <a:srgbClr val="FFFF00"/>
                            </a:solidFill>
                            <a:latin typeface="Cambria Math" panose="02040503050406030204" pitchFamily="18" charset="0"/>
                          </a:rPr>
                        </m:ctrlPr>
                      </m:fPr>
                      <m:num>
                        <m:r>
                          <a:rPr lang="en-US" sz="2100" i="1" dirty="0" smtClean="0">
                            <a:solidFill>
                              <a:srgbClr val="FFFF00"/>
                            </a:solidFill>
                            <a:latin typeface="Cambria Math" panose="02040503050406030204" pitchFamily="18" charset="0"/>
                          </a:rPr>
                          <m:t>𝜕</m:t>
                        </m:r>
                        <m:r>
                          <a:rPr lang="en-IN" sz="2100" b="0" i="1" dirty="0" smtClean="0">
                            <a:solidFill>
                              <a:srgbClr val="FFFF00"/>
                            </a:solidFill>
                            <a:latin typeface="Cambria Math" panose="02040503050406030204" pitchFamily="18" charset="0"/>
                          </a:rPr>
                          <m:t>𝑢</m:t>
                        </m:r>
                      </m:num>
                      <m:den>
                        <m:r>
                          <a:rPr lang="en-US" sz="2100" i="1" dirty="0" smtClean="0">
                            <a:solidFill>
                              <a:srgbClr val="FFFF00"/>
                            </a:solidFill>
                            <a:latin typeface="Cambria Math" panose="02040503050406030204" pitchFamily="18" charset="0"/>
                          </a:rPr>
                          <m:t>𝜕</m:t>
                        </m:r>
                        <m:r>
                          <a:rPr lang="en-IN" sz="2100" b="0" i="1" dirty="0" smtClean="0">
                            <a:solidFill>
                              <a:srgbClr val="FFFF00"/>
                            </a:solidFill>
                            <a:latin typeface="Cambria Math" panose="02040503050406030204" pitchFamily="18" charset="0"/>
                          </a:rPr>
                          <m:t>𝑛</m:t>
                        </m:r>
                      </m:den>
                    </m:f>
                  </m:oMath>
                </a14:m>
                <a:r>
                  <a:rPr lang="en-US" sz="2100" dirty="0">
                    <a:solidFill>
                      <a:srgbClr val="FFFF00"/>
                    </a:solidFill>
                  </a:rPr>
                  <a:t> = 0 where </a:t>
                </a:r>
                <a:r>
                  <a:rPr lang="en-US" sz="2100" dirty="0">
                    <a:solidFill>
                      <a:srgbClr val="FFFF00"/>
                    </a:solidFill>
                    <a:latin typeface="Cambria Math" panose="02040503050406030204" pitchFamily="18" charset="0"/>
                    <a:ea typeface="Cambria Math" panose="02040503050406030204" pitchFamily="18" charset="0"/>
                  </a:rPr>
                  <a:t>n</a:t>
                </a:r>
                <a:r>
                  <a:rPr lang="en-US" sz="2100" dirty="0">
                    <a:solidFill>
                      <a:srgbClr val="FFFF00"/>
                    </a:solidFill>
                  </a:rPr>
                  <a:t> is the unit vector in the direction of normal along the boundary of the image. </a:t>
                </a:r>
              </a:p>
              <a:p>
                <a:r>
                  <a:rPr lang="en-US" sz="2100" dirty="0">
                    <a:solidFill>
                      <a:srgbClr val="FFFF00"/>
                    </a:solidFill>
                  </a:rPr>
                  <a:t>So, the total loss(L) = Squared Loss due to initial conditions(</a:t>
                </a:r>
                <a14:m>
                  <m:oMath xmlns:m="http://schemas.openxmlformats.org/officeDocument/2006/math">
                    <m:sSub>
                      <m:sSubPr>
                        <m:ctrlPr>
                          <a:rPr lang="en-US" sz="2100" i="1" smtClean="0">
                            <a:solidFill>
                              <a:srgbClr val="FFFF00"/>
                            </a:solidFill>
                            <a:latin typeface="Cambria Math" panose="02040503050406030204" pitchFamily="18" charset="0"/>
                          </a:rPr>
                        </m:ctrlPr>
                      </m:sSubPr>
                      <m:e>
                        <m:r>
                          <a:rPr lang="en-IN" sz="2100" b="0" i="1" smtClean="0">
                            <a:solidFill>
                              <a:srgbClr val="FFFF00"/>
                            </a:solidFill>
                            <a:latin typeface="Cambria Math" panose="02040503050406030204" pitchFamily="18" charset="0"/>
                          </a:rPr>
                          <m:t>𝑀𝑆𝐸</m:t>
                        </m:r>
                      </m:e>
                      <m:sub>
                        <m:r>
                          <a:rPr lang="en-IN" sz="2100" b="0" i="1" smtClean="0">
                            <a:solidFill>
                              <a:srgbClr val="FFFF00"/>
                            </a:solidFill>
                            <a:latin typeface="Cambria Math" panose="02040503050406030204" pitchFamily="18" charset="0"/>
                          </a:rPr>
                          <m:t>𝐼</m:t>
                        </m:r>
                      </m:sub>
                    </m:sSub>
                  </m:oMath>
                </a14:m>
                <a:r>
                  <a:rPr lang="en-US" sz="2100" dirty="0">
                    <a:solidFill>
                      <a:srgbClr val="FFFF00"/>
                    </a:solidFill>
                  </a:rPr>
                  <a:t>) + Squared Loss due to boundary conditions(</a:t>
                </a:r>
                <a14:m>
                  <m:oMath xmlns:m="http://schemas.openxmlformats.org/officeDocument/2006/math">
                    <m:sSub>
                      <m:sSubPr>
                        <m:ctrlPr>
                          <a:rPr lang="en-IN" sz="2100" b="0" i="1" smtClean="0">
                            <a:solidFill>
                              <a:srgbClr val="FFFF00"/>
                            </a:solidFill>
                            <a:latin typeface="Cambria Math" panose="02040503050406030204" pitchFamily="18" charset="0"/>
                          </a:rPr>
                        </m:ctrlPr>
                      </m:sSubPr>
                      <m:e>
                        <m:r>
                          <a:rPr lang="en-IN" sz="2100" b="0" i="1" smtClean="0">
                            <a:solidFill>
                              <a:srgbClr val="FFFF00"/>
                            </a:solidFill>
                            <a:latin typeface="Cambria Math" panose="02040503050406030204" pitchFamily="18" charset="0"/>
                          </a:rPr>
                          <m:t>𝑀𝑆𝐸</m:t>
                        </m:r>
                      </m:e>
                      <m:sub>
                        <m:r>
                          <a:rPr lang="en-IN" sz="2100" b="0" i="1" smtClean="0">
                            <a:solidFill>
                              <a:srgbClr val="FFFF00"/>
                            </a:solidFill>
                            <a:latin typeface="Cambria Math" panose="02040503050406030204" pitchFamily="18" charset="0"/>
                          </a:rPr>
                          <m:t>𝐵</m:t>
                        </m:r>
                      </m:sub>
                    </m:sSub>
                  </m:oMath>
                </a14:m>
                <a:r>
                  <a:rPr lang="en-US" sz="2100" dirty="0">
                    <a:solidFill>
                      <a:srgbClr val="FFFF00"/>
                    </a:solidFill>
                  </a:rPr>
                  <a:t>) + Squared Loss due to differential equation loss(</a:t>
                </a:r>
                <a14:m>
                  <m:oMath xmlns:m="http://schemas.openxmlformats.org/officeDocument/2006/math">
                    <m:sSub>
                      <m:sSubPr>
                        <m:ctrlPr>
                          <a:rPr lang="en-US" sz="2100" i="1" smtClean="0">
                            <a:solidFill>
                              <a:srgbClr val="FFFF00"/>
                            </a:solidFill>
                            <a:latin typeface="Cambria Math" panose="02040503050406030204" pitchFamily="18" charset="0"/>
                          </a:rPr>
                        </m:ctrlPr>
                      </m:sSubPr>
                      <m:e>
                        <m:r>
                          <a:rPr lang="en-IN" sz="2100" b="0" i="1" smtClean="0">
                            <a:solidFill>
                              <a:srgbClr val="FFFF00"/>
                            </a:solidFill>
                            <a:latin typeface="Cambria Math" panose="02040503050406030204" pitchFamily="18" charset="0"/>
                          </a:rPr>
                          <m:t>𝑀𝑆𝐸</m:t>
                        </m:r>
                      </m:e>
                      <m:sub>
                        <m:r>
                          <a:rPr lang="en-IN" sz="2100" b="0" i="1" smtClean="0">
                            <a:solidFill>
                              <a:srgbClr val="FFFF00"/>
                            </a:solidFill>
                            <a:latin typeface="Cambria Math" panose="02040503050406030204" pitchFamily="18" charset="0"/>
                          </a:rPr>
                          <m:t>𝐷𝐸</m:t>
                        </m:r>
                      </m:sub>
                    </m:sSub>
                  </m:oMath>
                </a14:m>
                <a:r>
                  <a:rPr lang="en-US" sz="2100" dirty="0">
                    <a:solidFill>
                      <a:srgbClr val="FFFF00"/>
                    </a:solidFill>
                  </a:rPr>
                  <a:t>)</a:t>
                </a:r>
              </a:p>
              <a:p>
                <a:endParaRPr lang="en-US" dirty="0"/>
              </a:p>
            </p:txBody>
          </p:sp>
        </mc:Choice>
        <mc:Fallback xmlns="">
          <p:sp>
            <p:nvSpPr>
              <p:cNvPr id="13" name="Content Placeholder 12">
                <a:extLst>
                  <a:ext uri="{FF2B5EF4-FFF2-40B4-BE49-F238E27FC236}">
                    <a16:creationId xmlns:a16="http://schemas.microsoft.com/office/drawing/2014/main" id="{C0287FEC-3826-4868-8D93-52429C6156F5}"/>
                  </a:ext>
                </a:extLst>
              </p:cNvPr>
              <p:cNvSpPr>
                <a:spLocks noGrp="1" noRot="1" noChangeAspect="1" noMove="1" noResize="1" noEditPoints="1" noAdjustHandles="1" noChangeArrowheads="1" noChangeShapeType="1" noTextEdit="1"/>
              </p:cNvSpPr>
              <p:nvPr>
                <p:ph sz="quarter" idx="15"/>
              </p:nvPr>
            </p:nvSpPr>
            <p:spPr>
              <a:xfrm>
                <a:off x="597326" y="3852096"/>
                <a:ext cx="11560630" cy="2818296"/>
              </a:xfrm>
              <a:blipFill>
                <a:blip r:embed="rId4"/>
                <a:stretch>
                  <a:fillRect l="-1319" t="-303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2" name="TextBox 1">
            <a:extLst>
              <a:ext uri="{FF2B5EF4-FFF2-40B4-BE49-F238E27FC236}">
                <a16:creationId xmlns:a16="http://schemas.microsoft.com/office/drawing/2014/main" id="{B9F975CC-B342-4CD7-ABC4-0C3FC3D45688}"/>
              </a:ext>
            </a:extLst>
          </p:cNvPr>
          <p:cNvSpPr txBox="1"/>
          <p:nvPr/>
        </p:nvSpPr>
        <p:spPr>
          <a:xfrm>
            <a:off x="550863" y="1796238"/>
            <a:ext cx="11090274" cy="646331"/>
          </a:xfrm>
          <a:prstGeom prst="rect">
            <a:avLst/>
          </a:prstGeom>
          <a:noFill/>
        </p:spPr>
        <p:txBody>
          <a:bodyPr wrap="square" rtlCol="0">
            <a:spAutoFit/>
          </a:bodyPr>
          <a:lstStyle/>
          <a:p>
            <a:r>
              <a:rPr lang="en-IN"/>
              <a:t>The equation we are trying to solve is –</a:t>
            </a:r>
          </a:p>
          <a:p>
            <a:endParaRPr lang="en-IN"/>
          </a:p>
        </p:txBody>
      </p:sp>
      <p:pic>
        <p:nvPicPr>
          <p:cNvPr id="7" name="Picture 6">
            <a:extLst>
              <a:ext uri="{FF2B5EF4-FFF2-40B4-BE49-F238E27FC236}">
                <a16:creationId xmlns:a16="http://schemas.microsoft.com/office/drawing/2014/main" id="{E5F37C98-578F-4762-AC09-FBA75B06B8AA}"/>
              </a:ext>
            </a:extLst>
          </p:cNvPr>
          <p:cNvPicPr>
            <a:picLocks noChangeAspect="1"/>
          </p:cNvPicPr>
          <p:nvPr/>
        </p:nvPicPr>
        <p:blipFill>
          <a:blip r:embed="rId5"/>
          <a:stretch>
            <a:fillRect/>
          </a:stretch>
        </p:blipFill>
        <p:spPr>
          <a:xfrm>
            <a:off x="4026598" y="2280494"/>
            <a:ext cx="3099605" cy="7907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A02A68-65D2-49A2-A5DC-B9AE3F1394A9}"/>
                  </a:ext>
                </a:extLst>
              </p:cNvPr>
              <p:cNvSpPr txBox="1"/>
              <p:nvPr/>
            </p:nvSpPr>
            <p:spPr>
              <a:xfrm>
                <a:off x="550863" y="3340359"/>
                <a:ext cx="11090274" cy="502445"/>
              </a:xfrm>
              <a:prstGeom prst="rect">
                <a:avLst/>
              </a:prstGeom>
              <a:noFill/>
            </p:spPr>
            <p:txBody>
              <a:bodyPr wrap="square" rtlCol="0">
                <a:spAutoFit/>
              </a:bodyPr>
              <a:lstStyle/>
              <a:p>
                <a:r>
                  <a:rPr lang="en-IN"/>
                  <a:t>where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𝑠</m:t>
                            </m:r>
                          </m:e>
                          <m:sup>
                            <m:r>
                              <a:rPr lang="en-IN" b="0" i="1" smtClean="0">
                                <a:latin typeface="Cambria Math" panose="02040503050406030204" pitchFamily="18" charset="0"/>
                              </a:rPr>
                              <m:t>2</m:t>
                            </m:r>
                          </m:sup>
                        </m:sSup>
                      </m:den>
                    </m:f>
                  </m:oMath>
                </a14:m>
                <a:r>
                  <a:rPr lang="en-IN"/>
                  <a:t> and u is a function of x , y and t.</a:t>
                </a:r>
              </a:p>
            </p:txBody>
          </p:sp>
        </mc:Choice>
        <mc:Fallback xmlns="">
          <p:sp>
            <p:nvSpPr>
              <p:cNvPr id="8" name="TextBox 7">
                <a:extLst>
                  <a:ext uri="{FF2B5EF4-FFF2-40B4-BE49-F238E27FC236}">
                    <a16:creationId xmlns:a16="http://schemas.microsoft.com/office/drawing/2014/main" id="{BBA02A68-65D2-49A2-A5DC-B9AE3F1394A9}"/>
                  </a:ext>
                </a:extLst>
              </p:cNvPr>
              <p:cNvSpPr txBox="1">
                <a:spLocks noRot="1" noChangeAspect="1" noMove="1" noResize="1" noEditPoints="1" noAdjustHandles="1" noChangeArrowheads="1" noChangeShapeType="1" noTextEdit="1"/>
              </p:cNvSpPr>
              <p:nvPr/>
            </p:nvSpPr>
            <p:spPr>
              <a:xfrm>
                <a:off x="550863" y="3340359"/>
                <a:ext cx="11090274" cy="502445"/>
              </a:xfrm>
              <a:prstGeom prst="rect">
                <a:avLst/>
              </a:prstGeom>
              <a:blipFill>
                <a:blip r:embed="rId6"/>
                <a:stretch>
                  <a:fillRect l="-440" b="-3659"/>
                </a:stretch>
              </a:blipFill>
            </p:spPr>
            <p:txBody>
              <a:bodyPr/>
              <a:lstStyle/>
              <a:p>
                <a:r>
                  <a:rPr lang="en-US">
                    <a:noFill/>
                  </a:rPr>
                  <a:t> </a:t>
                </a:r>
              </a:p>
            </p:txBody>
          </p:sp>
        </mc:Fallback>
      </mc:AlternateContent>
    </p:spTree>
    <p:extLst>
      <p:ext uri="{BB962C8B-B14F-4D97-AF65-F5344CB8AC3E}">
        <p14:creationId xmlns:p14="http://schemas.microsoft.com/office/powerpoint/2010/main" val="36315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idx="4294967295"/>
          </p:nvPr>
        </p:nvSpPr>
        <p:spPr>
          <a:xfrm>
            <a:off x="481739" y="549275"/>
            <a:ext cx="11733508" cy="1331913"/>
          </a:xfrm>
        </p:spPr>
        <p:txBody>
          <a:bodyPr>
            <a:normAutofit/>
          </a:bodyPr>
          <a:lstStyle/>
          <a:p>
            <a:r>
              <a:rPr lang="en-US" dirty="0"/>
              <a:t>Problem Statement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4294967295"/>
          </p:nvPr>
        </p:nvSpPr>
        <p:spPr>
          <a:xfrm>
            <a:off x="481739" y="1406093"/>
            <a:ext cx="11237814" cy="4623662"/>
          </a:xfrm>
        </p:spPr>
        <p:txBody>
          <a:bodyPr vert="horz" wrap="square" lIns="0" tIns="0" rIns="0" bIns="0" rtlCol="0" anchor="t">
            <a:noAutofit/>
          </a:bodyPr>
          <a:lstStyle/>
          <a:p>
            <a:pPr marL="0" indent="0">
              <a:lnSpc>
                <a:spcPct val="100000"/>
              </a:lnSpc>
              <a:spcBef>
                <a:spcPts val="0"/>
              </a:spcBef>
              <a:spcAft>
                <a:spcPts val="0"/>
              </a:spcAft>
              <a:buNone/>
            </a:pPr>
            <a:endParaRPr lang="en-US" sz="2400" dirty="0">
              <a:ea typeface="+mn-lt"/>
              <a:cs typeface="+mn-lt"/>
            </a:endParaRPr>
          </a:p>
          <a:p>
            <a:pPr marL="0" indent="0">
              <a:lnSpc>
                <a:spcPct val="100000"/>
              </a:lnSpc>
              <a:spcBef>
                <a:spcPts val="0"/>
              </a:spcBef>
              <a:spcAft>
                <a:spcPts val="0"/>
              </a:spcAft>
              <a:buNone/>
            </a:pPr>
            <a:r>
              <a:rPr lang="en-US" sz="2400" dirty="0">
                <a:solidFill>
                  <a:schemeClr val="tx1">
                    <a:lumMod val="95000"/>
                  </a:schemeClr>
                </a:solidFill>
                <a:latin typeface="Walbaum Display"/>
                <a:ea typeface="+mn-lt"/>
                <a:cs typeface="+mn-lt"/>
              </a:rPr>
              <a:t>We present the potential of applying physics-informed neural networks for solving nonlinear diffusion equation modeled for </a:t>
            </a:r>
            <a:r>
              <a:rPr lang="en-US" sz="2400" u="sng" dirty="0">
                <a:solidFill>
                  <a:schemeClr val="tx1">
                    <a:lumMod val="95000"/>
                  </a:schemeClr>
                </a:solidFill>
                <a:latin typeface="Walbaum Display"/>
                <a:ea typeface="+mn-lt"/>
                <a:cs typeface="+mn-lt"/>
              </a:rPr>
              <a:t>removing unwanted noise</a:t>
            </a:r>
            <a:r>
              <a:rPr lang="en-US" sz="2400" dirty="0">
                <a:solidFill>
                  <a:schemeClr val="tx1">
                    <a:lumMod val="95000"/>
                  </a:schemeClr>
                </a:solidFill>
                <a:latin typeface="Walbaum Display"/>
                <a:ea typeface="+mn-lt"/>
                <a:cs typeface="+mn-lt"/>
              </a:rPr>
              <a:t> in digital images. </a:t>
            </a:r>
          </a:p>
          <a:p>
            <a:pPr marL="0" indent="0">
              <a:lnSpc>
                <a:spcPct val="100000"/>
              </a:lnSpc>
              <a:spcBef>
                <a:spcPts val="0"/>
              </a:spcBef>
              <a:spcAft>
                <a:spcPts val="0"/>
              </a:spcAft>
              <a:buNone/>
            </a:pPr>
            <a:endParaRPr lang="en-US" sz="2400" dirty="0">
              <a:solidFill>
                <a:schemeClr val="tx1">
                  <a:lumMod val="95000"/>
                </a:schemeClr>
              </a:solidFill>
              <a:latin typeface="Walbaum Display"/>
              <a:ea typeface="+mn-lt"/>
              <a:cs typeface="+mn-lt"/>
            </a:endParaRPr>
          </a:p>
          <a:p>
            <a:pPr marL="0" indent="0">
              <a:lnSpc>
                <a:spcPct val="100000"/>
              </a:lnSpc>
              <a:spcBef>
                <a:spcPts val="0"/>
              </a:spcBef>
              <a:spcAft>
                <a:spcPts val="0"/>
              </a:spcAft>
              <a:buNone/>
            </a:pPr>
            <a:r>
              <a:rPr lang="en-US" sz="2400" dirty="0">
                <a:solidFill>
                  <a:schemeClr val="tx1">
                    <a:lumMod val="95000"/>
                  </a:schemeClr>
                </a:solidFill>
                <a:latin typeface="Walbaum Display"/>
                <a:ea typeface="+mn-lt"/>
                <a:cs typeface="+mn-lt"/>
              </a:rPr>
              <a:t>Specifically, we investigate how to extend the methodology of PINN to solve the </a:t>
            </a:r>
            <a:r>
              <a:rPr lang="en-US" sz="2400" u="sng" dirty="0">
                <a:solidFill>
                  <a:schemeClr val="tx1">
                    <a:lumMod val="95000"/>
                  </a:schemeClr>
                </a:solidFill>
                <a:latin typeface="Walbaum Display"/>
                <a:ea typeface="+mn-lt"/>
                <a:cs typeface="+mn-lt"/>
              </a:rPr>
              <a:t>forward problem</a:t>
            </a:r>
            <a:r>
              <a:rPr lang="en-US" sz="2400" dirty="0">
                <a:solidFill>
                  <a:schemeClr val="tx1">
                    <a:lumMod val="95000"/>
                  </a:schemeClr>
                </a:solidFill>
                <a:latin typeface="Walbaum Display"/>
                <a:ea typeface="+mn-lt"/>
                <a:cs typeface="+mn-lt"/>
              </a:rPr>
              <a:t> in relation to the nonlinear diffusivity and the </a:t>
            </a:r>
            <a:r>
              <a:rPr lang="en-US" sz="2400" dirty="0" err="1">
                <a:solidFill>
                  <a:schemeClr val="tx1">
                    <a:lumMod val="95000"/>
                  </a:schemeClr>
                </a:solidFill>
                <a:latin typeface="Walbaum Display"/>
                <a:ea typeface="+mn-lt"/>
                <a:cs typeface="+mn-lt"/>
              </a:rPr>
              <a:t>Perona</a:t>
            </a:r>
            <a:r>
              <a:rPr lang="en-US" sz="2400" dirty="0">
                <a:solidFill>
                  <a:schemeClr val="tx1">
                    <a:lumMod val="95000"/>
                  </a:schemeClr>
                </a:solidFill>
                <a:latin typeface="Walbaum Display"/>
                <a:ea typeface="+mn-lt"/>
                <a:cs typeface="+mn-lt"/>
              </a:rPr>
              <a:t>-Malik equation. We have also implemented this model by deducing it’s FDM to run a comparison.</a:t>
            </a:r>
            <a:endParaRPr lang="en-US" dirty="0">
              <a:solidFill>
                <a:schemeClr val="tx1">
                  <a:lumMod val="95000"/>
                </a:schemeClr>
              </a:solidFill>
              <a:latin typeface="Walbaum Display"/>
              <a:ea typeface="+mn-lt"/>
              <a:cs typeface="+mn-lt"/>
            </a:endParaRPr>
          </a:p>
          <a:p>
            <a:pPr marL="0" indent="0">
              <a:buNone/>
            </a:pPr>
            <a:endParaRPr lang="en-US" sz="2400" dirty="0">
              <a:solidFill>
                <a:schemeClr val="tx1"/>
              </a:solidFill>
              <a:latin typeface="+mj-lt"/>
            </a:endParaRPr>
          </a:p>
          <a:p>
            <a:pPr marL="0" indent="0">
              <a:buNone/>
            </a:pPr>
            <a:endParaRPr lang="en-US" sz="2400" dirty="0">
              <a:solidFill>
                <a:schemeClr val="tx1"/>
              </a:solidFill>
              <a:latin typeface="Walbaum Display"/>
            </a:endParaRPr>
          </a:p>
          <a:p>
            <a:pPr marL="0" indent="0">
              <a:buNone/>
            </a:pPr>
            <a:endParaRPr lang="en-US" dirty="0">
              <a:solidFill>
                <a:schemeClr val="tx1"/>
              </a:solidFill>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438474" y="339196"/>
            <a:ext cx="6983719" cy="1562959"/>
          </a:xfrm>
        </p:spPr>
        <p:txBody>
          <a:bodyPr/>
          <a:lstStyle/>
          <a:p>
            <a:r>
              <a:rPr lang="en-US" dirty="0"/>
              <a:t>Implementation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36983" y="1861052"/>
            <a:ext cx="11318033" cy="2174033"/>
          </a:xfrm>
        </p:spPr>
        <p:txBody>
          <a:bodyPr>
            <a:normAutofit/>
          </a:bodyPr>
          <a:lstStyle/>
          <a:p>
            <a:endParaRPr lang="en-US"/>
          </a:p>
          <a:p>
            <a:r>
              <a:rPr lang="en-US"/>
              <a:t>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3" name="TextBox 2">
            <a:extLst>
              <a:ext uri="{FF2B5EF4-FFF2-40B4-BE49-F238E27FC236}">
                <a16:creationId xmlns:a16="http://schemas.microsoft.com/office/drawing/2014/main" id="{F78174F9-7F59-46F0-BD60-1B0674AD4766}"/>
              </a:ext>
            </a:extLst>
          </p:cNvPr>
          <p:cNvSpPr txBox="1"/>
          <p:nvPr/>
        </p:nvSpPr>
        <p:spPr>
          <a:xfrm>
            <a:off x="737419" y="2049926"/>
            <a:ext cx="10884310" cy="39703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IN" dirty="0"/>
              <a:t>We are making use of the </a:t>
            </a:r>
            <a:r>
              <a:rPr lang="en-IN" dirty="0" err="1"/>
              <a:t>SciANN</a:t>
            </a:r>
            <a:r>
              <a:rPr lang="en-IN" dirty="0"/>
              <a:t> library to implement our PINN neural network since it is more convenient to calculate the derivatives and specify the initial and boundary conditions in the </a:t>
            </a:r>
            <a:r>
              <a:rPr lang="en-IN" dirty="0" err="1"/>
              <a:t>SciANN</a:t>
            </a:r>
            <a:r>
              <a:rPr lang="en-IN" dirty="0"/>
              <a:t> framework.</a:t>
            </a:r>
          </a:p>
          <a:p>
            <a:endParaRPr lang="en-IN" dirty="0"/>
          </a:p>
          <a:p>
            <a:pPr marL="285750" indent="-285750">
              <a:buFont typeface="Wingdings" panose="05000000000000000000" pitchFamily="2" charset="2"/>
              <a:buChar char="q"/>
            </a:pPr>
            <a:r>
              <a:rPr lang="en-IN" dirty="0"/>
              <a:t>We are also performing noise cleaning using the Finite difference method as described above so as to get a good estimate of our PINN model by comparing the processed image from the FDM and the PINN.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Making use of the </a:t>
            </a:r>
            <a:r>
              <a:rPr lang="en-IN" dirty="0" err="1"/>
              <a:t>SciANN</a:t>
            </a:r>
            <a:r>
              <a:rPr lang="en-IN" dirty="0"/>
              <a:t> inbuilt </a:t>
            </a:r>
            <a:r>
              <a:rPr lang="en-IN" i="1" dirty="0" err="1"/>
              <a:t>math.diff</a:t>
            </a:r>
            <a:r>
              <a:rPr lang="en-IN" i="1" dirty="0"/>
              <a:t> </a:t>
            </a:r>
            <a:r>
              <a:rPr lang="en-IN" dirty="0"/>
              <a:t>function we would be calculating the boundary and the differential equation losses and then use these losses to train the weights of the neural network so as to get a more accurate solution to the differential equation(u) which hopefully has lesser noise as compared to the original image.</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And since our diffusion coefficient is non-uniform and an inversely dependent on the concentration gradient instead. Hence the blurring taking place at the edges(places where the pixel intensity changes abruptly) is very less as compared to the other areas and so we would get a non-uniformly diffused image. </a:t>
            </a:r>
          </a:p>
        </p:txBody>
      </p:sp>
    </p:spTree>
    <p:extLst>
      <p:ext uri="{BB962C8B-B14F-4D97-AF65-F5344CB8AC3E}">
        <p14:creationId xmlns:p14="http://schemas.microsoft.com/office/powerpoint/2010/main" val="387935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3701-06AB-9E49-7BFB-0A4A36D88B7D}"/>
              </a:ext>
            </a:extLst>
          </p:cNvPr>
          <p:cNvSpPr>
            <a:spLocks noGrp="1"/>
          </p:cNvSpPr>
          <p:nvPr>
            <p:ph type="title"/>
          </p:nvPr>
        </p:nvSpPr>
        <p:spPr>
          <a:xfrm>
            <a:off x="967305" y="530151"/>
            <a:ext cx="6697957" cy="668053"/>
          </a:xfrm>
        </p:spPr>
        <p:txBody>
          <a:bodyPr/>
          <a:lstStyle/>
          <a:p>
            <a:r>
              <a:rPr lang="en-US" sz="4000" dirty="0"/>
              <a:t>PINN model using </a:t>
            </a:r>
            <a:r>
              <a:rPr lang="en-US" sz="4000" dirty="0" err="1"/>
              <a:t>SciANN</a:t>
            </a:r>
            <a:endParaRPr lang="en-US" sz="4000" dirty="0"/>
          </a:p>
        </p:txBody>
      </p:sp>
      <p:sp>
        <p:nvSpPr>
          <p:cNvPr id="5" name="Date Placeholder 4">
            <a:extLst>
              <a:ext uri="{FF2B5EF4-FFF2-40B4-BE49-F238E27FC236}">
                <a16:creationId xmlns:a16="http://schemas.microsoft.com/office/drawing/2014/main" id="{7D1EBAD9-EF26-9860-4705-049C04C5ED6D}"/>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BC26981-F124-BD09-6118-9958DC26B18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89C47A9-B0EE-7B2E-E205-6F86143E4E49}"/>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13" name="TextBox 12">
            <a:extLst>
              <a:ext uri="{FF2B5EF4-FFF2-40B4-BE49-F238E27FC236}">
                <a16:creationId xmlns:a16="http://schemas.microsoft.com/office/drawing/2014/main" id="{2DBD5D3A-733E-8770-400A-E96CF1B7CA82}"/>
              </a:ext>
            </a:extLst>
          </p:cNvPr>
          <p:cNvSpPr txBox="1"/>
          <p:nvPr/>
        </p:nvSpPr>
        <p:spPr>
          <a:xfrm>
            <a:off x="932121" y="1534632"/>
            <a:ext cx="694351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The neural network contains three inputs in the input layer(x, y, t).</a:t>
            </a:r>
          </a:p>
        </p:txBody>
      </p:sp>
      <p:pic>
        <p:nvPicPr>
          <p:cNvPr id="9" name="Picture 8">
            <a:extLst>
              <a:ext uri="{FF2B5EF4-FFF2-40B4-BE49-F238E27FC236}">
                <a16:creationId xmlns:a16="http://schemas.microsoft.com/office/drawing/2014/main" id="{332941C7-1271-4542-B43C-C190DAF4C8CB}"/>
              </a:ext>
            </a:extLst>
          </p:cNvPr>
          <p:cNvPicPr>
            <a:picLocks noChangeAspect="1"/>
          </p:cNvPicPr>
          <p:nvPr/>
        </p:nvPicPr>
        <p:blipFill>
          <a:blip r:embed="rId2"/>
          <a:stretch>
            <a:fillRect/>
          </a:stretch>
        </p:blipFill>
        <p:spPr>
          <a:xfrm>
            <a:off x="1592826" y="2850179"/>
            <a:ext cx="9006347" cy="2473189"/>
          </a:xfrm>
          <a:prstGeom prst="rect">
            <a:avLst/>
          </a:prstGeom>
        </p:spPr>
      </p:pic>
    </p:spTree>
    <p:extLst>
      <p:ext uri="{BB962C8B-B14F-4D97-AF65-F5344CB8AC3E}">
        <p14:creationId xmlns:p14="http://schemas.microsoft.com/office/powerpoint/2010/main" val="119549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3701-06AB-9E49-7BFB-0A4A36D88B7D}"/>
              </a:ext>
            </a:extLst>
          </p:cNvPr>
          <p:cNvSpPr>
            <a:spLocks noGrp="1"/>
          </p:cNvSpPr>
          <p:nvPr>
            <p:ph type="title"/>
          </p:nvPr>
        </p:nvSpPr>
        <p:spPr>
          <a:xfrm>
            <a:off x="967305" y="530151"/>
            <a:ext cx="6697957" cy="668053"/>
          </a:xfrm>
        </p:spPr>
        <p:txBody>
          <a:bodyPr/>
          <a:lstStyle/>
          <a:p>
            <a:r>
              <a:rPr lang="en-US" sz="4000" dirty="0"/>
              <a:t>PINN model using </a:t>
            </a:r>
            <a:r>
              <a:rPr lang="en-US" sz="4000" dirty="0" err="1"/>
              <a:t>SciANN</a:t>
            </a:r>
            <a:endParaRPr lang="en-US" sz="4000" dirty="0"/>
          </a:p>
        </p:txBody>
      </p:sp>
      <p:sp>
        <p:nvSpPr>
          <p:cNvPr id="5" name="Date Placeholder 4">
            <a:extLst>
              <a:ext uri="{FF2B5EF4-FFF2-40B4-BE49-F238E27FC236}">
                <a16:creationId xmlns:a16="http://schemas.microsoft.com/office/drawing/2014/main" id="{7D1EBAD9-EF26-9860-4705-049C04C5ED6D}"/>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BC26981-F124-BD09-6118-9958DC26B18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89C47A9-B0EE-7B2E-E205-6F86143E4E49}"/>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14" name="TextBox 13">
            <a:extLst>
              <a:ext uri="{FF2B5EF4-FFF2-40B4-BE49-F238E27FC236}">
                <a16:creationId xmlns:a16="http://schemas.microsoft.com/office/drawing/2014/main" id="{4C20F389-B772-A680-5769-0DB75F3ADC3B}"/>
              </a:ext>
            </a:extLst>
          </p:cNvPr>
          <p:cNvSpPr txBox="1"/>
          <p:nvPr/>
        </p:nvSpPr>
        <p:spPr>
          <a:xfrm>
            <a:off x="973281" y="1324296"/>
            <a:ext cx="739397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Differential Equation Loss:</a:t>
            </a:r>
          </a:p>
          <a:p>
            <a:r>
              <a:rPr lang="en-US" dirty="0"/>
              <a:t>     Calculated using the differential equation - </a:t>
            </a:r>
          </a:p>
          <a:p>
            <a:endParaRPr lang="en-US" dirty="0"/>
          </a:p>
        </p:txBody>
      </p:sp>
      <p:pic>
        <p:nvPicPr>
          <p:cNvPr id="16" name="Picture 15">
            <a:extLst>
              <a:ext uri="{FF2B5EF4-FFF2-40B4-BE49-F238E27FC236}">
                <a16:creationId xmlns:a16="http://schemas.microsoft.com/office/drawing/2014/main" id="{33CC25CE-2494-A62B-6097-45027A16000F}"/>
              </a:ext>
            </a:extLst>
          </p:cNvPr>
          <p:cNvPicPr>
            <a:picLocks noChangeAspect="1"/>
          </p:cNvPicPr>
          <p:nvPr/>
        </p:nvPicPr>
        <p:blipFill>
          <a:blip r:embed="rId2"/>
          <a:stretch>
            <a:fillRect/>
          </a:stretch>
        </p:blipFill>
        <p:spPr>
          <a:xfrm>
            <a:off x="5374658" y="1625796"/>
            <a:ext cx="2348193" cy="592130"/>
          </a:xfrm>
          <a:prstGeom prst="rect">
            <a:avLst/>
          </a:prstGeom>
        </p:spPr>
      </p:pic>
      <p:sp>
        <p:nvSpPr>
          <p:cNvPr id="17" name="TextBox 16">
            <a:extLst>
              <a:ext uri="{FF2B5EF4-FFF2-40B4-BE49-F238E27FC236}">
                <a16:creationId xmlns:a16="http://schemas.microsoft.com/office/drawing/2014/main" id="{FE0FCCE3-ED2C-9742-25E4-755290A89FD2}"/>
              </a:ext>
            </a:extLst>
          </p:cNvPr>
          <p:cNvSpPr txBox="1"/>
          <p:nvPr/>
        </p:nvSpPr>
        <p:spPr>
          <a:xfrm>
            <a:off x="1487595" y="5131880"/>
            <a:ext cx="930740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Ø"/>
            </a:pPr>
            <a:r>
              <a:rPr lang="en-US" sz="2000" dirty="0"/>
              <a:t>Here, </a:t>
            </a:r>
            <a:r>
              <a:rPr lang="en-US" sz="2000" b="1" dirty="0" err="1"/>
              <a:t>f_x</a:t>
            </a:r>
            <a:r>
              <a:rPr lang="en-US" sz="2000" b="1" dirty="0"/>
              <a:t>, </a:t>
            </a:r>
            <a:r>
              <a:rPr lang="en-US" sz="2000" b="1" dirty="0" err="1"/>
              <a:t>f_y</a:t>
            </a:r>
            <a:r>
              <a:rPr lang="en-US" sz="2000" b="1" dirty="0"/>
              <a:t>, </a:t>
            </a:r>
            <a:r>
              <a:rPr lang="en-US" sz="2000" b="1" dirty="0" err="1"/>
              <a:t>f_t</a:t>
            </a:r>
            <a:r>
              <a:rPr lang="en-US" sz="2000" dirty="0"/>
              <a:t> are the derivatives of the output function with respect to x, y and t respectively and </a:t>
            </a:r>
            <a:r>
              <a:rPr lang="en-US" sz="2000" b="1" dirty="0"/>
              <a:t>div</a:t>
            </a:r>
            <a:r>
              <a:rPr lang="en-US" sz="2000" dirty="0"/>
              <a:t> is the divergence of f with respect to the space co-ordinates x and y.</a:t>
            </a:r>
          </a:p>
        </p:txBody>
      </p:sp>
      <p:pic>
        <p:nvPicPr>
          <p:cNvPr id="4" name="Picture 8">
            <a:extLst>
              <a:ext uri="{FF2B5EF4-FFF2-40B4-BE49-F238E27FC236}">
                <a16:creationId xmlns:a16="http://schemas.microsoft.com/office/drawing/2014/main" id="{C671CA1E-DD67-666C-5AE3-9B594D8D6D7B}"/>
              </a:ext>
            </a:extLst>
          </p:cNvPr>
          <p:cNvPicPr>
            <a:picLocks noChangeAspect="1"/>
          </p:cNvPicPr>
          <p:nvPr/>
        </p:nvPicPr>
        <p:blipFill>
          <a:blip r:embed="rId3"/>
          <a:stretch>
            <a:fillRect/>
          </a:stretch>
        </p:blipFill>
        <p:spPr>
          <a:xfrm>
            <a:off x="3251715" y="2462268"/>
            <a:ext cx="6097485" cy="2446658"/>
          </a:xfrm>
          <a:prstGeom prst="rect">
            <a:avLst/>
          </a:prstGeom>
        </p:spPr>
      </p:pic>
    </p:spTree>
    <p:extLst>
      <p:ext uri="{BB962C8B-B14F-4D97-AF65-F5344CB8AC3E}">
        <p14:creationId xmlns:p14="http://schemas.microsoft.com/office/powerpoint/2010/main" val="2544851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3701-06AB-9E49-7BFB-0A4A36D88B7D}"/>
              </a:ext>
            </a:extLst>
          </p:cNvPr>
          <p:cNvSpPr>
            <a:spLocks noGrp="1"/>
          </p:cNvSpPr>
          <p:nvPr>
            <p:ph type="title"/>
          </p:nvPr>
        </p:nvSpPr>
        <p:spPr>
          <a:xfrm>
            <a:off x="967305" y="530151"/>
            <a:ext cx="6697957" cy="668053"/>
          </a:xfrm>
        </p:spPr>
        <p:txBody>
          <a:bodyPr/>
          <a:lstStyle/>
          <a:p>
            <a:r>
              <a:rPr lang="en-US" sz="4000" dirty="0"/>
              <a:t>PINN model using </a:t>
            </a:r>
            <a:r>
              <a:rPr lang="en-US" sz="4000" dirty="0" err="1"/>
              <a:t>SciANN</a:t>
            </a:r>
            <a:endParaRPr lang="en-US" sz="4000" dirty="0"/>
          </a:p>
        </p:txBody>
      </p:sp>
      <p:sp>
        <p:nvSpPr>
          <p:cNvPr id="5" name="Date Placeholder 4">
            <a:extLst>
              <a:ext uri="{FF2B5EF4-FFF2-40B4-BE49-F238E27FC236}">
                <a16:creationId xmlns:a16="http://schemas.microsoft.com/office/drawing/2014/main" id="{7D1EBAD9-EF26-9860-4705-049C04C5ED6D}"/>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DBC26981-F124-BD09-6118-9958DC26B18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89C47A9-B0EE-7B2E-E205-6F86143E4E49}"/>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11" name="Picture 11">
            <a:extLst>
              <a:ext uri="{FF2B5EF4-FFF2-40B4-BE49-F238E27FC236}">
                <a16:creationId xmlns:a16="http://schemas.microsoft.com/office/drawing/2014/main" id="{AE139A42-676D-9C02-4F25-0DF232E4A392}"/>
              </a:ext>
            </a:extLst>
          </p:cNvPr>
          <p:cNvPicPr>
            <a:picLocks noChangeAspect="1"/>
          </p:cNvPicPr>
          <p:nvPr/>
        </p:nvPicPr>
        <p:blipFill>
          <a:blip r:embed="rId2"/>
          <a:stretch>
            <a:fillRect/>
          </a:stretch>
        </p:blipFill>
        <p:spPr>
          <a:xfrm>
            <a:off x="3033787" y="2342782"/>
            <a:ext cx="6415013" cy="1342959"/>
          </a:xfrm>
          <a:prstGeom prst="rect">
            <a:avLst/>
          </a:prstGeom>
        </p:spPr>
      </p:pic>
      <p:sp>
        <p:nvSpPr>
          <p:cNvPr id="18" name="TextBox 17">
            <a:extLst>
              <a:ext uri="{FF2B5EF4-FFF2-40B4-BE49-F238E27FC236}">
                <a16:creationId xmlns:a16="http://schemas.microsoft.com/office/drawing/2014/main" id="{AADFF372-8251-02F2-148B-F5E9361DA2A4}"/>
              </a:ext>
            </a:extLst>
          </p:cNvPr>
          <p:cNvSpPr txBox="1"/>
          <p:nvPr/>
        </p:nvSpPr>
        <p:spPr>
          <a:xfrm>
            <a:off x="897713" y="1323135"/>
            <a:ext cx="714507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t>Boundary loss</a:t>
            </a:r>
            <a:r>
              <a:rPr lang="en-US" dirty="0"/>
              <a:t>:</a:t>
            </a:r>
          </a:p>
          <a:p>
            <a:pPr marL="285750" indent="-285750">
              <a:buFont typeface="Arial"/>
              <a:buChar char="•"/>
            </a:pPr>
            <a:r>
              <a:rPr lang="en-US" dirty="0"/>
              <a:t>Partial derivative of the function w.r.t normal at the boundaries is zero.</a:t>
            </a:r>
          </a:p>
        </p:txBody>
      </p:sp>
      <p:sp>
        <p:nvSpPr>
          <p:cNvPr id="3" name="TextBox 2">
            <a:extLst>
              <a:ext uri="{FF2B5EF4-FFF2-40B4-BE49-F238E27FC236}">
                <a16:creationId xmlns:a16="http://schemas.microsoft.com/office/drawing/2014/main" id="{0FFFE240-E270-493F-996D-B0BE07360F38}"/>
              </a:ext>
            </a:extLst>
          </p:cNvPr>
          <p:cNvSpPr txBox="1"/>
          <p:nvPr/>
        </p:nvSpPr>
        <p:spPr>
          <a:xfrm>
            <a:off x="967305" y="3952568"/>
            <a:ext cx="10447947" cy="646331"/>
          </a:xfrm>
          <a:prstGeom prst="rect">
            <a:avLst/>
          </a:prstGeom>
          <a:noFill/>
        </p:spPr>
        <p:txBody>
          <a:bodyPr wrap="square" rtlCol="0">
            <a:spAutoFit/>
          </a:bodyPr>
          <a:lstStyle/>
          <a:p>
            <a:r>
              <a:rPr lang="en-IN" dirty="0"/>
              <a:t>Here, x = 0 and x = last indicates the left and right side boundary of the image and y = 0 and y = last indicates the lower and upper side boundary of the image</a:t>
            </a:r>
          </a:p>
        </p:txBody>
      </p:sp>
      <p:sp>
        <p:nvSpPr>
          <p:cNvPr id="15" name="TextBox 14">
            <a:extLst>
              <a:ext uri="{FF2B5EF4-FFF2-40B4-BE49-F238E27FC236}">
                <a16:creationId xmlns:a16="http://schemas.microsoft.com/office/drawing/2014/main" id="{EBE8F270-1A59-4C34-8AD8-010658B8EC90}"/>
              </a:ext>
            </a:extLst>
          </p:cNvPr>
          <p:cNvSpPr txBox="1"/>
          <p:nvPr/>
        </p:nvSpPr>
        <p:spPr>
          <a:xfrm>
            <a:off x="675381" y="4734538"/>
            <a:ext cx="1067150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t>Initial loss</a:t>
            </a:r>
            <a:r>
              <a:rPr lang="en-US" dirty="0"/>
              <a:t>:</a:t>
            </a:r>
          </a:p>
          <a:p>
            <a:pPr marL="285750" indent="-285750">
              <a:buFont typeface="Arial"/>
              <a:buChar char="•"/>
            </a:pPr>
            <a:r>
              <a:rPr lang="en-US" dirty="0"/>
              <a:t>The initial loss is taken care of, when we give an array containing actual image in the parameter while training.</a:t>
            </a:r>
          </a:p>
        </p:txBody>
      </p:sp>
      <p:cxnSp>
        <p:nvCxnSpPr>
          <p:cNvPr id="9" name="Straight Connector 8">
            <a:extLst>
              <a:ext uri="{FF2B5EF4-FFF2-40B4-BE49-F238E27FC236}">
                <a16:creationId xmlns:a16="http://schemas.microsoft.com/office/drawing/2014/main" id="{C9F6C172-6D31-4E2F-AC51-8CF15A8F22AE}"/>
              </a:ext>
            </a:extLst>
          </p:cNvPr>
          <p:cNvCxnSpPr/>
          <p:nvPr/>
        </p:nvCxnSpPr>
        <p:spPr>
          <a:xfrm>
            <a:off x="383458" y="4734647"/>
            <a:ext cx="11255353"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5DADB032-4982-4470-9250-60934DF7D451}"/>
              </a:ext>
            </a:extLst>
          </p:cNvPr>
          <p:cNvPicPr>
            <a:picLocks noChangeAspect="1"/>
          </p:cNvPicPr>
          <p:nvPr/>
        </p:nvPicPr>
        <p:blipFill>
          <a:blip r:embed="rId3"/>
          <a:stretch>
            <a:fillRect/>
          </a:stretch>
        </p:blipFill>
        <p:spPr>
          <a:xfrm>
            <a:off x="1865313" y="5614796"/>
            <a:ext cx="7884160" cy="241106"/>
          </a:xfrm>
          <a:prstGeom prst="rect">
            <a:avLst/>
          </a:prstGeom>
        </p:spPr>
      </p:pic>
    </p:spTree>
    <p:extLst>
      <p:ext uri="{BB962C8B-B14F-4D97-AF65-F5344CB8AC3E}">
        <p14:creationId xmlns:p14="http://schemas.microsoft.com/office/powerpoint/2010/main" val="142783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6CBFD1-757B-A19F-FDA7-FCA0CE2CD220}"/>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3BAB3C7A-9B27-CF0D-6AA7-555FA000FD2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E45DD79-D475-944D-2DE1-9C5A14379E4A}"/>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15" name="Picture 15">
            <a:extLst>
              <a:ext uri="{FF2B5EF4-FFF2-40B4-BE49-F238E27FC236}">
                <a16:creationId xmlns:a16="http://schemas.microsoft.com/office/drawing/2014/main" id="{ECFD5C29-E39A-5770-0F7D-164B644187F3}"/>
              </a:ext>
            </a:extLst>
          </p:cNvPr>
          <p:cNvPicPr>
            <a:picLocks noChangeAspect="1"/>
          </p:cNvPicPr>
          <p:nvPr/>
        </p:nvPicPr>
        <p:blipFill>
          <a:blip r:embed="rId2"/>
          <a:stretch>
            <a:fillRect/>
          </a:stretch>
        </p:blipFill>
        <p:spPr>
          <a:xfrm>
            <a:off x="3340000" y="1360659"/>
            <a:ext cx="4354342" cy="1284218"/>
          </a:xfrm>
          <a:prstGeom prst="rect">
            <a:avLst/>
          </a:prstGeom>
        </p:spPr>
      </p:pic>
      <p:sp>
        <p:nvSpPr>
          <p:cNvPr id="16" name="TextBox 15">
            <a:extLst>
              <a:ext uri="{FF2B5EF4-FFF2-40B4-BE49-F238E27FC236}">
                <a16:creationId xmlns:a16="http://schemas.microsoft.com/office/drawing/2014/main" id="{6AAAA482-CE04-44FC-9A5D-B3DDB593773B}"/>
              </a:ext>
            </a:extLst>
          </p:cNvPr>
          <p:cNvSpPr txBox="1"/>
          <p:nvPr/>
        </p:nvSpPr>
        <p:spPr>
          <a:xfrm>
            <a:off x="491906" y="377341"/>
            <a:ext cx="1067150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t>The model :</a:t>
            </a:r>
            <a:endParaRPr lang="en-US" dirty="0"/>
          </a:p>
          <a:p>
            <a:r>
              <a:rPr lang="en-US" dirty="0"/>
              <a:t>      This is the model. It contains the initial loss as d1 and other losses in d2. </a:t>
            </a:r>
          </a:p>
        </p:txBody>
      </p:sp>
      <p:sp>
        <p:nvSpPr>
          <p:cNvPr id="17" name="TextBox 16">
            <a:extLst>
              <a:ext uri="{FF2B5EF4-FFF2-40B4-BE49-F238E27FC236}">
                <a16:creationId xmlns:a16="http://schemas.microsoft.com/office/drawing/2014/main" id="{74A671B8-23ED-4D09-B741-89790108E4B7}"/>
              </a:ext>
            </a:extLst>
          </p:cNvPr>
          <p:cNvSpPr txBox="1"/>
          <p:nvPr/>
        </p:nvSpPr>
        <p:spPr>
          <a:xfrm>
            <a:off x="491906" y="2955796"/>
            <a:ext cx="1092334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t>Training the model :</a:t>
            </a:r>
            <a:endParaRPr lang="en-US" dirty="0"/>
          </a:p>
          <a:p>
            <a:r>
              <a:rPr lang="en-US" sz="2200" dirty="0"/>
              <a:t>     	To train the model we make use of </a:t>
            </a:r>
            <a:r>
              <a:rPr lang="en-US" sz="2200" dirty="0" err="1"/>
              <a:t>SciANN.train</a:t>
            </a:r>
            <a:r>
              <a:rPr lang="en-US" sz="2200" dirty="0"/>
              <a:t> function which takes as arguments –</a:t>
            </a:r>
          </a:p>
          <a:p>
            <a:pPr marL="1657350" lvl="3" indent="-285750">
              <a:buFont typeface="Wingdings" panose="05000000000000000000" pitchFamily="2" charset="2"/>
              <a:buChar char="§"/>
            </a:pPr>
            <a:r>
              <a:rPr lang="en-US" dirty="0"/>
              <a:t>The </a:t>
            </a:r>
            <a:r>
              <a:rPr lang="en-US" dirty="0" err="1"/>
              <a:t>SciModel</a:t>
            </a:r>
            <a:r>
              <a:rPr lang="en-US" dirty="0"/>
              <a:t> defined above (m)</a:t>
            </a:r>
          </a:p>
          <a:p>
            <a:pPr marL="1657350" lvl="3" indent="-285750">
              <a:buFont typeface="Wingdings" panose="05000000000000000000" pitchFamily="2" charset="2"/>
              <a:buChar char="§"/>
            </a:pPr>
            <a:r>
              <a:rPr lang="en-US" dirty="0"/>
              <a:t>The input data </a:t>
            </a:r>
            <a:r>
              <a:rPr lang="en-US" dirty="0" err="1"/>
              <a:t>i.e</a:t>
            </a:r>
            <a:r>
              <a:rPr lang="en-US" dirty="0"/>
              <a:t> </a:t>
            </a:r>
            <a:r>
              <a:rPr lang="en-US" dirty="0" err="1"/>
              <a:t>x_data</a:t>
            </a:r>
            <a:r>
              <a:rPr lang="en-US" dirty="0"/>
              <a:t>, </a:t>
            </a:r>
            <a:r>
              <a:rPr lang="en-US" dirty="0" err="1"/>
              <a:t>y_data</a:t>
            </a:r>
            <a:r>
              <a:rPr lang="en-US" dirty="0"/>
              <a:t> and </a:t>
            </a:r>
            <a:r>
              <a:rPr lang="en-US" dirty="0" err="1"/>
              <a:t>t_data</a:t>
            </a:r>
            <a:endParaRPr lang="en-US" dirty="0"/>
          </a:p>
          <a:p>
            <a:pPr marL="1657350" lvl="3" indent="-285750">
              <a:buFont typeface="Wingdings" panose="05000000000000000000" pitchFamily="2" charset="2"/>
              <a:buChar char="§"/>
            </a:pPr>
            <a:r>
              <a:rPr lang="en-US" dirty="0"/>
              <a:t>The original image, so as to calculate the initial losses.</a:t>
            </a:r>
          </a:p>
          <a:p>
            <a:pPr marL="1657350" lvl="3" indent="-285750">
              <a:buFont typeface="Wingdings" panose="05000000000000000000" pitchFamily="2" charset="2"/>
              <a:buChar char="§"/>
            </a:pPr>
            <a:r>
              <a:rPr lang="en-US" dirty="0"/>
              <a:t>The learning rate</a:t>
            </a:r>
          </a:p>
          <a:p>
            <a:pPr marL="1657350" lvl="3" indent="-285750">
              <a:buFont typeface="Wingdings" panose="05000000000000000000" pitchFamily="2" charset="2"/>
              <a:buChar char="§"/>
            </a:pPr>
            <a:r>
              <a:rPr lang="en-US" dirty="0"/>
              <a:t>The no of epochs/iterations to be done		 </a:t>
            </a:r>
          </a:p>
        </p:txBody>
      </p:sp>
      <p:cxnSp>
        <p:nvCxnSpPr>
          <p:cNvPr id="19" name="Straight Connector 18">
            <a:extLst>
              <a:ext uri="{FF2B5EF4-FFF2-40B4-BE49-F238E27FC236}">
                <a16:creationId xmlns:a16="http://schemas.microsoft.com/office/drawing/2014/main" id="{26CD6D22-7BC2-4D72-86A6-9E261A4BD1C0}"/>
              </a:ext>
            </a:extLst>
          </p:cNvPr>
          <p:cNvCxnSpPr/>
          <p:nvPr/>
        </p:nvCxnSpPr>
        <p:spPr>
          <a:xfrm>
            <a:off x="427703" y="2877138"/>
            <a:ext cx="11336593"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9248C811-3A26-46E0-988D-C903DC036097}"/>
              </a:ext>
            </a:extLst>
          </p:cNvPr>
          <p:cNvPicPr>
            <a:picLocks noChangeAspect="1"/>
          </p:cNvPicPr>
          <p:nvPr/>
        </p:nvPicPr>
        <p:blipFill>
          <a:blip r:embed="rId3"/>
          <a:stretch>
            <a:fillRect/>
          </a:stretch>
        </p:blipFill>
        <p:spPr>
          <a:xfrm>
            <a:off x="531198" y="5281222"/>
            <a:ext cx="11254600" cy="385584"/>
          </a:xfrm>
          <a:prstGeom prst="rect">
            <a:avLst/>
          </a:prstGeom>
        </p:spPr>
      </p:pic>
    </p:spTree>
    <p:extLst>
      <p:ext uri="{BB962C8B-B14F-4D97-AF65-F5344CB8AC3E}">
        <p14:creationId xmlns:p14="http://schemas.microsoft.com/office/powerpoint/2010/main" val="216243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1">
            <a:extLst>
              <a:ext uri="{FF2B5EF4-FFF2-40B4-BE49-F238E27FC236}">
                <a16:creationId xmlns:a16="http://schemas.microsoft.com/office/drawing/2014/main" id="{BD4AF376-5CEA-4850-9569-D7CED664427B}"/>
              </a:ext>
            </a:extLst>
          </p:cNvPr>
          <p:cNvPicPr>
            <a:picLocks noChangeAspect="1"/>
          </p:cNvPicPr>
          <p:nvPr/>
        </p:nvPicPr>
        <p:blipFill>
          <a:blip r:embed="rId2"/>
          <a:stretch>
            <a:fillRect/>
          </a:stretch>
        </p:blipFill>
        <p:spPr>
          <a:xfrm>
            <a:off x="6782617" y="1599961"/>
            <a:ext cx="4286739" cy="2141131"/>
          </a:xfrm>
          <a:prstGeom prst="rect">
            <a:avLst/>
          </a:prstGeom>
        </p:spPr>
      </p:pic>
      <p:sp>
        <p:nvSpPr>
          <p:cNvPr id="2" name="Title 1">
            <a:extLst>
              <a:ext uri="{FF2B5EF4-FFF2-40B4-BE49-F238E27FC236}">
                <a16:creationId xmlns:a16="http://schemas.microsoft.com/office/drawing/2014/main" id="{AB6FF5C3-8968-CDC7-700E-A0DE79CD64A3}"/>
              </a:ext>
            </a:extLst>
          </p:cNvPr>
          <p:cNvSpPr>
            <a:spLocks noGrp="1"/>
          </p:cNvSpPr>
          <p:nvPr>
            <p:ph type="title"/>
          </p:nvPr>
        </p:nvSpPr>
        <p:spPr>
          <a:xfrm>
            <a:off x="473291" y="477741"/>
            <a:ext cx="4500562" cy="676913"/>
          </a:xfrm>
        </p:spPr>
        <p:txBody>
          <a:bodyPr/>
          <a:lstStyle/>
          <a:p>
            <a:r>
              <a:rPr lang="en-US" dirty="0"/>
              <a:t>Results</a:t>
            </a:r>
          </a:p>
        </p:txBody>
      </p:sp>
      <p:sp>
        <p:nvSpPr>
          <p:cNvPr id="5" name="Date Placeholder 4">
            <a:extLst>
              <a:ext uri="{FF2B5EF4-FFF2-40B4-BE49-F238E27FC236}">
                <a16:creationId xmlns:a16="http://schemas.microsoft.com/office/drawing/2014/main" id="{F06CBFD1-757B-A19F-FDA7-FCA0CE2CD220}"/>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3BAB3C7A-9B27-CF0D-6AA7-555FA000FD2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E45DD79-D475-944D-2DE1-9C5A14379E4A}"/>
              </a:ext>
            </a:extLst>
          </p:cNvPr>
          <p:cNvSpPr>
            <a:spLocks noGrp="1"/>
          </p:cNvSpPr>
          <p:nvPr>
            <p:ph type="sldNum" sz="quarter" idx="12"/>
          </p:nvPr>
        </p:nvSpPr>
        <p:spPr/>
        <p:txBody>
          <a:bodyPr/>
          <a:lstStyle/>
          <a:p>
            <a:fld id="{DBA1B0FB-D917-4C8C-928F-313BD683BF39}" type="slidenum">
              <a:rPr lang="en-US" smtClean="0"/>
              <a:t>25</a:t>
            </a:fld>
            <a:endParaRPr lang="en-US"/>
          </a:p>
        </p:txBody>
      </p:sp>
      <p:pic>
        <p:nvPicPr>
          <p:cNvPr id="11" name="Picture 11">
            <a:extLst>
              <a:ext uri="{FF2B5EF4-FFF2-40B4-BE49-F238E27FC236}">
                <a16:creationId xmlns:a16="http://schemas.microsoft.com/office/drawing/2014/main" id="{3E4B9C6A-2541-7F15-5798-E108AA644830}"/>
              </a:ext>
            </a:extLst>
          </p:cNvPr>
          <p:cNvPicPr>
            <a:picLocks noChangeAspect="1"/>
          </p:cNvPicPr>
          <p:nvPr/>
        </p:nvPicPr>
        <p:blipFill>
          <a:blip r:embed="rId2"/>
          <a:stretch>
            <a:fillRect/>
          </a:stretch>
        </p:blipFill>
        <p:spPr>
          <a:xfrm>
            <a:off x="1046396" y="1620064"/>
            <a:ext cx="4286739" cy="2141131"/>
          </a:xfrm>
          <a:prstGeom prst="rect">
            <a:avLst/>
          </a:prstGeom>
        </p:spPr>
      </p:pic>
      <p:sp>
        <p:nvSpPr>
          <p:cNvPr id="13" name="TextBox 12">
            <a:extLst>
              <a:ext uri="{FF2B5EF4-FFF2-40B4-BE49-F238E27FC236}">
                <a16:creationId xmlns:a16="http://schemas.microsoft.com/office/drawing/2014/main" id="{E0E88883-F6A5-1FD3-B2F5-625904444220}"/>
              </a:ext>
            </a:extLst>
          </p:cNvPr>
          <p:cNvSpPr txBox="1"/>
          <p:nvPr/>
        </p:nvSpPr>
        <p:spPr>
          <a:xfrm>
            <a:off x="2723572" y="3990468"/>
            <a:ext cx="11139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PINN</a:t>
            </a:r>
          </a:p>
        </p:txBody>
      </p:sp>
      <p:sp>
        <p:nvSpPr>
          <p:cNvPr id="14" name="TextBox 13">
            <a:extLst>
              <a:ext uri="{FF2B5EF4-FFF2-40B4-BE49-F238E27FC236}">
                <a16:creationId xmlns:a16="http://schemas.microsoft.com/office/drawing/2014/main" id="{85375486-F7B5-66EB-A93B-B2CC90CF98F8}"/>
              </a:ext>
            </a:extLst>
          </p:cNvPr>
          <p:cNvSpPr txBox="1"/>
          <p:nvPr/>
        </p:nvSpPr>
        <p:spPr>
          <a:xfrm>
            <a:off x="8425579" y="4052565"/>
            <a:ext cx="669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FDM</a:t>
            </a:r>
          </a:p>
        </p:txBody>
      </p:sp>
      <p:sp>
        <p:nvSpPr>
          <p:cNvPr id="3" name="TextBox 2">
            <a:extLst>
              <a:ext uri="{FF2B5EF4-FFF2-40B4-BE49-F238E27FC236}">
                <a16:creationId xmlns:a16="http://schemas.microsoft.com/office/drawing/2014/main" id="{DE4D9E95-0812-4482-9A18-A9515804E180}"/>
              </a:ext>
            </a:extLst>
          </p:cNvPr>
          <p:cNvSpPr txBox="1"/>
          <p:nvPr/>
        </p:nvSpPr>
        <p:spPr>
          <a:xfrm>
            <a:off x="860322" y="4591605"/>
            <a:ext cx="10471355" cy="1292662"/>
          </a:xfrm>
          <a:prstGeom prst="rect">
            <a:avLst/>
          </a:prstGeom>
          <a:noFill/>
        </p:spPr>
        <p:txBody>
          <a:bodyPr wrap="square" rtlCol="0">
            <a:spAutoFit/>
          </a:bodyPr>
          <a:lstStyle/>
          <a:p>
            <a:r>
              <a:rPr lang="en-IN" sz="2400" b="1" dirty="0"/>
              <a:t>Inference</a:t>
            </a:r>
            <a:r>
              <a:rPr lang="en-IN" dirty="0"/>
              <a:t> - As can be seen the PINN model is working better than the FDM implementation as it is giving a more cleaner and less noisy image.  Also it takes care of the edges as we can see that the diffusion taking place at the edges is much less as compared to other parts of the image. This was expected when using anisotropic diffusion in our PINN model.</a:t>
            </a:r>
          </a:p>
        </p:txBody>
      </p:sp>
      <p:pic>
        <p:nvPicPr>
          <p:cNvPr id="15" name="Picture 12">
            <a:extLst>
              <a:ext uri="{FF2B5EF4-FFF2-40B4-BE49-F238E27FC236}">
                <a16:creationId xmlns:a16="http://schemas.microsoft.com/office/drawing/2014/main" id="{AAB44B51-8F98-4C13-BE83-1FFC2B4D66AC}"/>
              </a:ext>
            </a:extLst>
          </p:cNvPr>
          <p:cNvPicPr>
            <a:picLocks noChangeAspect="1"/>
          </p:cNvPicPr>
          <p:nvPr/>
        </p:nvPicPr>
        <p:blipFill rotWithShape="1">
          <a:blip r:embed="rId3"/>
          <a:srcRect l="65748" t="20075" r="4657" b="17962"/>
          <a:stretch/>
        </p:blipFill>
        <p:spPr>
          <a:xfrm>
            <a:off x="9144101" y="1797604"/>
            <a:ext cx="1750118" cy="1745844"/>
          </a:xfrm>
          <a:prstGeom prst="rect">
            <a:avLst/>
          </a:prstGeom>
        </p:spPr>
      </p:pic>
    </p:spTree>
    <p:extLst>
      <p:ext uri="{BB962C8B-B14F-4D97-AF65-F5344CB8AC3E}">
        <p14:creationId xmlns:p14="http://schemas.microsoft.com/office/powerpoint/2010/main" val="81270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CA3-74EF-A686-6867-7ECE5B454277}"/>
              </a:ext>
            </a:extLst>
          </p:cNvPr>
          <p:cNvSpPr>
            <a:spLocks noGrp="1"/>
          </p:cNvSpPr>
          <p:nvPr>
            <p:ph type="title"/>
          </p:nvPr>
        </p:nvSpPr>
        <p:spPr>
          <a:xfrm>
            <a:off x="1261980" y="5295041"/>
            <a:ext cx="10573549" cy="1562959"/>
          </a:xfrm>
        </p:spPr>
        <p:txBody>
          <a:bodyPr/>
          <a:lstStyle/>
          <a:p>
            <a:r>
              <a:rPr lang="en-US" sz="2800" dirty="0"/>
              <a:t>Now, let’s test our model with more complex images, like the MRI image of the brain to see how it performs…</a:t>
            </a:r>
            <a:br>
              <a:rPr lang="en-US" sz="2800" dirty="0"/>
            </a:br>
            <a:endParaRPr lang="en-US" sz="2800" dirty="0"/>
          </a:p>
        </p:txBody>
      </p:sp>
      <p:sp>
        <p:nvSpPr>
          <p:cNvPr id="5" name="Date Placeholder 4">
            <a:extLst>
              <a:ext uri="{FF2B5EF4-FFF2-40B4-BE49-F238E27FC236}">
                <a16:creationId xmlns:a16="http://schemas.microsoft.com/office/drawing/2014/main" id="{06734860-C99B-CB12-A696-B951964BFDD9}"/>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326601BC-C4B5-3FC7-BC15-8DCD111FB9D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EAA79B4-E289-6B8A-6CF4-3C7277E858C1}"/>
              </a:ext>
            </a:extLst>
          </p:cNvPr>
          <p:cNvSpPr>
            <a:spLocks noGrp="1"/>
          </p:cNvSpPr>
          <p:nvPr>
            <p:ph type="sldNum" sz="quarter" idx="12"/>
          </p:nvPr>
        </p:nvSpPr>
        <p:spPr/>
        <p:txBody>
          <a:bodyPr/>
          <a:lstStyle/>
          <a:p>
            <a:fld id="{DBA1B0FB-D917-4C8C-928F-313BD683BF39}" type="slidenum">
              <a:rPr lang="en-US" smtClean="0"/>
              <a:t>26</a:t>
            </a:fld>
            <a:endParaRPr lang="en-US"/>
          </a:p>
        </p:txBody>
      </p:sp>
      <p:pic>
        <p:nvPicPr>
          <p:cNvPr id="15" name="Picture 15">
            <a:extLst>
              <a:ext uri="{FF2B5EF4-FFF2-40B4-BE49-F238E27FC236}">
                <a16:creationId xmlns:a16="http://schemas.microsoft.com/office/drawing/2014/main" id="{CA1FB11B-122C-1EE6-A717-E14520370167}"/>
              </a:ext>
            </a:extLst>
          </p:cNvPr>
          <p:cNvPicPr>
            <a:picLocks noGrp="1" noChangeAspect="1"/>
          </p:cNvPicPr>
          <p:nvPr>
            <p:ph sz="quarter" idx="15"/>
          </p:nvPr>
        </p:nvPicPr>
        <p:blipFill>
          <a:blip r:embed="rId2"/>
          <a:stretch>
            <a:fillRect/>
          </a:stretch>
        </p:blipFill>
        <p:spPr>
          <a:xfrm>
            <a:off x="1337123" y="718672"/>
            <a:ext cx="2611728" cy="2455079"/>
          </a:xfrm>
        </p:spPr>
      </p:pic>
      <p:pic>
        <p:nvPicPr>
          <p:cNvPr id="16" name="Picture 16">
            <a:extLst>
              <a:ext uri="{FF2B5EF4-FFF2-40B4-BE49-F238E27FC236}">
                <a16:creationId xmlns:a16="http://schemas.microsoft.com/office/drawing/2014/main" id="{AFF48FAA-CABE-AADF-5B45-4C1F273A746B}"/>
              </a:ext>
            </a:extLst>
          </p:cNvPr>
          <p:cNvPicPr>
            <a:picLocks noChangeAspect="1"/>
          </p:cNvPicPr>
          <p:nvPr/>
        </p:nvPicPr>
        <p:blipFill>
          <a:blip r:embed="rId3"/>
          <a:stretch>
            <a:fillRect/>
          </a:stretch>
        </p:blipFill>
        <p:spPr>
          <a:xfrm>
            <a:off x="4879415" y="701797"/>
            <a:ext cx="2611728" cy="2540034"/>
          </a:xfrm>
          <a:prstGeom prst="rect">
            <a:avLst/>
          </a:prstGeom>
        </p:spPr>
      </p:pic>
      <p:sp>
        <p:nvSpPr>
          <p:cNvPr id="17" name="TextBox 16">
            <a:extLst>
              <a:ext uri="{FF2B5EF4-FFF2-40B4-BE49-F238E27FC236}">
                <a16:creationId xmlns:a16="http://schemas.microsoft.com/office/drawing/2014/main" id="{5B9914A5-D2C6-367B-9E0C-04F2525017BE}"/>
              </a:ext>
            </a:extLst>
          </p:cNvPr>
          <p:cNvSpPr txBox="1"/>
          <p:nvPr/>
        </p:nvSpPr>
        <p:spPr>
          <a:xfrm>
            <a:off x="5653548" y="3351129"/>
            <a:ext cx="1326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PINN result</a:t>
            </a:r>
          </a:p>
        </p:txBody>
      </p:sp>
      <p:sp>
        <p:nvSpPr>
          <p:cNvPr id="18" name="TextBox 17">
            <a:extLst>
              <a:ext uri="{FF2B5EF4-FFF2-40B4-BE49-F238E27FC236}">
                <a16:creationId xmlns:a16="http://schemas.microsoft.com/office/drawing/2014/main" id="{F8B09B6A-4053-4D51-519B-2B11FC5F12C4}"/>
              </a:ext>
            </a:extLst>
          </p:cNvPr>
          <p:cNvSpPr txBox="1"/>
          <p:nvPr/>
        </p:nvSpPr>
        <p:spPr>
          <a:xfrm>
            <a:off x="1873898" y="3322437"/>
            <a:ext cx="15381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Original Image</a:t>
            </a:r>
          </a:p>
        </p:txBody>
      </p:sp>
      <p:pic>
        <p:nvPicPr>
          <p:cNvPr id="4" name="Picture 3">
            <a:extLst>
              <a:ext uri="{FF2B5EF4-FFF2-40B4-BE49-F238E27FC236}">
                <a16:creationId xmlns:a16="http://schemas.microsoft.com/office/drawing/2014/main" id="{BC920840-BBE9-40D0-82E6-69F2DCA905DA}"/>
              </a:ext>
            </a:extLst>
          </p:cNvPr>
          <p:cNvPicPr>
            <a:picLocks noChangeAspect="1"/>
          </p:cNvPicPr>
          <p:nvPr/>
        </p:nvPicPr>
        <p:blipFill>
          <a:blip r:embed="rId4"/>
          <a:stretch>
            <a:fillRect/>
          </a:stretch>
        </p:blipFill>
        <p:spPr>
          <a:xfrm>
            <a:off x="8281885" y="718671"/>
            <a:ext cx="2643328" cy="2455079"/>
          </a:xfrm>
          <a:prstGeom prst="rect">
            <a:avLst/>
          </a:prstGeom>
        </p:spPr>
      </p:pic>
      <p:sp>
        <p:nvSpPr>
          <p:cNvPr id="13" name="TextBox 12">
            <a:extLst>
              <a:ext uri="{FF2B5EF4-FFF2-40B4-BE49-F238E27FC236}">
                <a16:creationId xmlns:a16="http://schemas.microsoft.com/office/drawing/2014/main" id="{D8419EB9-C850-4245-B2D7-5B617C3413D1}"/>
              </a:ext>
            </a:extLst>
          </p:cNvPr>
          <p:cNvSpPr txBox="1"/>
          <p:nvPr/>
        </p:nvSpPr>
        <p:spPr>
          <a:xfrm>
            <a:off x="9028233" y="3314919"/>
            <a:ext cx="1896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FDM result</a:t>
            </a:r>
          </a:p>
        </p:txBody>
      </p:sp>
      <p:sp>
        <p:nvSpPr>
          <p:cNvPr id="20" name="TextBox 19">
            <a:extLst>
              <a:ext uri="{FF2B5EF4-FFF2-40B4-BE49-F238E27FC236}">
                <a16:creationId xmlns:a16="http://schemas.microsoft.com/office/drawing/2014/main" id="{F38B42C8-EC69-4B98-A887-746E45385281}"/>
              </a:ext>
            </a:extLst>
          </p:cNvPr>
          <p:cNvSpPr txBox="1"/>
          <p:nvPr/>
        </p:nvSpPr>
        <p:spPr>
          <a:xfrm>
            <a:off x="1337123" y="4071581"/>
            <a:ext cx="97777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Again, we can see that the result of our PINN model is better than the traditional FDM approach in the sense that the blurring takes place non-uniformly at the edges and the interior of the image unlike in FDM.</a:t>
            </a:r>
            <a:endParaRPr lang="en-US" dirty="0"/>
          </a:p>
        </p:txBody>
      </p:sp>
    </p:spTree>
    <p:extLst>
      <p:ext uri="{BB962C8B-B14F-4D97-AF65-F5344CB8AC3E}">
        <p14:creationId xmlns:p14="http://schemas.microsoft.com/office/powerpoint/2010/main" val="307387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6734860-C99B-CB12-A696-B951964BFDD9}"/>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326601BC-C4B5-3FC7-BC15-8DCD111FB9D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EAA79B4-E289-6B8A-6CF4-3C7277E858C1}"/>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17" name="TextBox 16">
            <a:extLst>
              <a:ext uri="{FF2B5EF4-FFF2-40B4-BE49-F238E27FC236}">
                <a16:creationId xmlns:a16="http://schemas.microsoft.com/office/drawing/2014/main" id="{5B9914A5-D2C6-367B-9E0C-04F2525017BE}"/>
              </a:ext>
            </a:extLst>
          </p:cNvPr>
          <p:cNvSpPr txBox="1"/>
          <p:nvPr/>
        </p:nvSpPr>
        <p:spPr>
          <a:xfrm>
            <a:off x="6054055" y="3199994"/>
            <a:ext cx="2352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part of the image of we are working on</a:t>
            </a:r>
          </a:p>
        </p:txBody>
      </p:sp>
      <p:sp>
        <p:nvSpPr>
          <p:cNvPr id="18" name="TextBox 17">
            <a:extLst>
              <a:ext uri="{FF2B5EF4-FFF2-40B4-BE49-F238E27FC236}">
                <a16:creationId xmlns:a16="http://schemas.microsoft.com/office/drawing/2014/main" id="{F8B09B6A-4053-4D51-519B-2B11FC5F12C4}"/>
              </a:ext>
            </a:extLst>
          </p:cNvPr>
          <p:cNvSpPr txBox="1"/>
          <p:nvPr/>
        </p:nvSpPr>
        <p:spPr>
          <a:xfrm>
            <a:off x="3319280" y="3199995"/>
            <a:ext cx="15381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600x600 Original Image</a:t>
            </a:r>
          </a:p>
        </p:txBody>
      </p:sp>
      <p:pic>
        <p:nvPicPr>
          <p:cNvPr id="8" name="Picture 7">
            <a:extLst>
              <a:ext uri="{FF2B5EF4-FFF2-40B4-BE49-F238E27FC236}">
                <a16:creationId xmlns:a16="http://schemas.microsoft.com/office/drawing/2014/main" id="{C08BE158-ED70-47B1-82D5-1B32C54AE1F1}"/>
              </a:ext>
            </a:extLst>
          </p:cNvPr>
          <p:cNvPicPr>
            <a:picLocks noChangeAspect="1"/>
          </p:cNvPicPr>
          <p:nvPr/>
        </p:nvPicPr>
        <p:blipFill>
          <a:blip r:embed="rId2"/>
          <a:stretch>
            <a:fillRect/>
          </a:stretch>
        </p:blipFill>
        <p:spPr>
          <a:xfrm>
            <a:off x="2861443" y="671810"/>
            <a:ext cx="2453853" cy="2464021"/>
          </a:xfrm>
          <a:prstGeom prst="rect">
            <a:avLst/>
          </a:prstGeom>
        </p:spPr>
      </p:pic>
      <p:pic>
        <p:nvPicPr>
          <p:cNvPr id="12" name="Picture 11">
            <a:extLst>
              <a:ext uri="{FF2B5EF4-FFF2-40B4-BE49-F238E27FC236}">
                <a16:creationId xmlns:a16="http://schemas.microsoft.com/office/drawing/2014/main" id="{044C092F-8003-4335-8964-5B65BD864297}"/>
              </a:ext>
            </a:extLst>
          </p:cNvPr>
          <p:cNvPicPr>
            <a:picLocks noChangeAspect="1"/>
          </p:cNvPicPr>
          <p:nvPr/>
        </p:nvPicPr>
        <p:blipFill>
          <a:blip r:embed="rId3"/>
          <a:stretch>
            <a:fillRect/>
          </a:stretch>
        </p:blipFill>
        <p:spPr>
          <a:xfrm>
            <a:off x="5942895" y="703566"/>
            <a:ext cx="2453853" cy="2400508"/>
          </a:xfrm>
          <a:prstGeom prst="rect">
            <a:avLst/>
          </a:prstGeom>
        </p:spPr>
      </p:pic>
      <p:sp>
        <p:nvSpPr>
          <p:cNvPr id="14" name="Rectangle 13">
            <a:extLst>
              <a:ext uri="{FF2B5EF4-FFF2-40B4-BE49-F238E27FC236}">
                <a16:creationId xmlns:a16="http://schemas.microsoft.com/office/drawing/2014/main" id="{106C9409-3369-43E3-B8C3-C5734EAA34DC}"/>
              </a:ext>
            </a:extLst>
          </p:cNvPr>
          <p:cNvSpPr/>
          <p:nvPr/>
        </p:nvSpPr>
        <p:spPr>
          <a:xfrm>
            <a:off x="3647703" y="1458123"/>
            <a:ext cx="953793" cy="95078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C91049A0-DEEF-44FF-8FBC-7C0F956164A7}"/>
              </a:ext>
            </a:extLst>
          </p:cNvPr>
          <p:cNvCxnSpPr>
            <a:cxnSpLocks/>
          </p:cNvCxnSpPr>
          <p:nvPr/>
        </p:nvCxnSpPr>
        <p:spPr>
          <a:xfrm flipV="1">
            <a:off x="4601496" y="703566"/>
            <a:ext cx="3795252" cy="7545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F729FA-FD53-44E3-9B8B-BF156630449D}"/>
              </a:ext>
            </a:extLst>
          </p:cNvPr>
          <p:cNvCxnSpPr>
            <a:cxnSpLocks/>
          </p:cNvCxnSpPr>
          <p:nvPr/>
        </p:nvCxnSpPr>
        <p:spPr>
          <a:xfrm flipV="1">
            <a:off x="3647703" y="703566"/>
            <a:ext cx="2295192" cy="7545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2291C4-1AA7-436D-93A1-D3BB0EC02CD3}"/>
              </a:ext>
            </a:extLst>
          </p:cNvPr>
          <p:cNvCxnSpPr>
            <a:cxnSpLocks/>
          </p:cNvCxnSpPr>
          <p:nvPr/>
        </p:nvCxnSpPr>
        <p:spPr>
          <a:xfrm>
            <a:off x="4601496" y="2408903"/>
            <a:ext cx="3805084" cy="695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9F6878-5681-4F39-A3BF-C556CAD4B0CA}"/>
              </a:ext>
            </a:extLst>
          </p:cNvPr>
          <p:cNvCxnSpPr>
            <a:cxnSpLocks/>
          </p:cNvCxnSpPr>
          <p:nvPr/>
        </p:nvCxnSpPr>
        <p:spPr>
          <a:xfrm>
            <a:off x="3647703" y="2408903"/>
            <a:ext cx="2285360" cy="6951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1815DA-202A-473A-9B77-1EDB215D9C25}"/>
              </a:ext>
            </a:extLst>
          </p:cNvPr>
          <p:cNvSpPr/>
          <p:nvPr/>
        </p:nvSpPr>
        <p:spPr>
          <a:xfrm>
            <a:off x="5942895" y="703566"/>
            <a:ext cx="2453853" cy="24005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9" name="Rectangle 28">
            <a:extLst>
              <a:ext uri="{FF2B5EF4-FFF2-40B4-BE49-F238E27FC236}">
                <a16:creationId xmlns:a16="http://schemas.microsoft.com/office/drawing/2014/main" id="{CC07F1CB-5B72-45AB-8F35-5A57F4BD45C0}"/>
              </a:ext>
            </a:extLst>
          </p:cNvPr>
          <p:cNvSpPr/>
          <p:nvPr/>
        </p:nvSpPr>
        <p:spPr>
          <a:xfrm>
            <a:off x="5933063" y="703566"/>
            <a:ext cx="2473517" cy="2432265"/>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4" name="TextBox 33">
            <a:extLst>
              <a:ext uri="{FF2B5EF4-FFF2-40B4-BE49-F238E27FC236}">
                <a16:creationId xmlns:a16="http://schemas.microsoft.com/office/drawing/2014/main" id="{B3EF210B-A699-45F9-9B93-6D6B0EB6D5CB}"/>
              </a:ext>
            </a:extLst>
          </p:cNvPr>
          <p:cNvSpPr txBox="1"/>
          <p:nvPr/>
        </p:nvSpPr>
        <p:spPr>
          <a:xfrm>
            <a:off x="1443105" y="4137133"/>
            <a:ext cx="98639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Here, we extract a part of the MRI brain image (one 9</a:t>
            </a:r>
            <a:r>
              <a:rPr lang="en-US" sz="2400" baseline="30000" dirty="0"/>
              <a:t>th</a:t>
            </a:r>
            <a:r>
              <a:rPr lang="en-US" sz="2400" dirty="0"/>
              <a:t> of the image to be precise from the center of the image) and analyze it using our PINN model as well as the traditional FDM model.</a:t>
            </a:r>
          </a:p>
        </p:txBody>
      </p:sp>
    </p:spTree>
    <p:extLst>
      <p:ext uri="{BB962C8B-B14F-4D97-AF65-F5344CB8AC3E}">
        <p14:creationId xmlns:p14="http://schemas.microsoft.com/office/powerpoint/2010/main" val="4085058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6734860-C99B-CB12-A696-B951964BFDD9}"/>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326601BC-C4B5-3FC7-BC15-8DCD111FB9D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EAA79B4-E289-6B8A-6CF4-3C7277E858C1}"/>
              </a:ext>
            </a:extLst>
          </p:cNvPr>
          <p:cNvSpPr>
            <a:spLocks noGrp="1"/>
          </p:cNvSpPr>
          <p:nvPr>
            <p:ph type="sldNum" sz="quarter" idx="12"/>
          </p:nvPr>
        </p:nvSpPr>
        <p:spPr/>
        <p:txBody>
          <a:bodyPr/>
          <a:lstStyle/>
          <a:p>
            <a:fld id="{DBA1B0FB-D917-4C8C-928F-313BD683BF39}" type="slidenum">
              <a:rPr lang="en-US" smtClean="0"/>
              <a:t>28</a:t>
            </a:fld>
            <a:endParaRPr lang="en-US"/>
          </a:p>
        </p:txBody>
      </p:sp>
      <p:sp>
        <p:nvSpPr>
          <p:cNvPr id="18" name="TextBox 17">
            <a:extLst>
              <a:ext uri="{FF2B5EF4-FFF2-40B4-BE49-F238E27FC236}">
                <a16:creationId xmlns:a16="http://schemas.microsoft.com/office/drawing/2014/main" id="{F8B09B6A-4053-4D51-519B-2B11FC5F12C4}"/>
              </a:ext>
            </a:extLst>
          </p:cNvPr>
          <p:cNvSpPr txBox="1"/>
          <p:nvPr/>
        </p:nvSpPr>
        <p:spPr>
          <a:xfrm>
            <a:off x="1476994" y="3411800"/>
            <a:ext cx="2253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PINN Result</a:t>
            </a:r>
          </a:p>
        </p:txBody>
      </p:sp>
      <p:sp>
        <p:nvSpPr>
          <p:cNvPr id="13" name="TextBox 12">
            <a:extLst>
              <a:ext uri="{FF2B5EF4-FFF2-40B4-BE49-F238E27FC236}">
                <a16:creationId xmlns:a16="http://schemas.microsoft.com/office/drawing/2014/main" id="{D8419EB9-C850-4245-B2D7-5B617C3413D1}"/>
              </a:ext>
            </a:extLst>
          </p:cNvPr>
          <p:cNvSpPr txBox="1"/>
          <p:nvPr/>
        </p:nvSpPr>
        <p:spPr>
          <a:xfrm>
            <a:off x="5315903" y="3397411"/>
            <a:ext cx="1896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FDM result</a:t>
            </a:r>
          </a:p>
        </p:txBody>
      </p:sp>
      <p:pic>
        <p:nvPicPr>
          <p:cNvPr id="33" name="Picture 32">
            <a:extLst>
              <a:ext uri="{FF2B5EF4-FFF2-40B4-BE49-F238E27FC236}">
                <a16:creationId xmlns:a16="http://schemas.microsoft.com/office/drawing/2014/main" id="{A12CF88D-9B8E-45DD-9729-96914224BC5F}"/>
              </a:ext>
            </a:extLst>
          </p:cNvPr>
          <p:cNvPicPr>
            <a:picLocks noChangeAspect="1"/>
          </p:cNvPicPr>
          <p:nvPr/>
        </p:nvPicPr>
        <p:blipFill>
          <a:blip r:embed="rId2"/>
          <a:stretch>
            <a:fillRect/>
          </a:stretch>
        </p:blipFill>
        <p:spPr>
          <a:xfrm>
            <a:off x="885160" y="521417"/>
            <a:ext cx="2688278" cy="2662917"/>
          </a:xfrm>
          <a:prstGeom prst="rect">
            <a:avLst/>
          </a:prstGeom>
        </p:spPr>
      </p:pic>
      <p:pic>
        <p:nvPicPr>
          <p:cNvPr id="10" name="Picture 9">
            <a:extLst>
              <a:ext uri="{FF2B5EF4-FFF2-40B4-BE49-F238E27FC236}">
                <a16:creationId xmlns:a16="http://schemas.microsoft.com/office/drawing/2014/main" id="{89FE372E-A6DA-4627-8711-03DAE3871C91}"/>
              </a:ext>
            </a:extLst>
          </p:cNvPr>
          <p:cNvPicPr>
            <a:picLocks noChangeAspect="1"/>
          </p:cNvPicPr>
          <p:nvPr/>
        </p:nvPicPr>
        <p:blipFill>
          <a:blip r:embed="rId3"/>
          <a:stretch>
            <a:fillRect/>
          </a:stretch>
        </p:blipFill>
        <p:spPr>
          <a:xfrm>
            <a:off x="4534437" y="521417"/>
            <a:ext cx="2688278" cy="2662917"/>
          </a:xfrm>
          <a:prstGeom prst="rect">
            <a:avLst/>
          </a:prstGeom>
        </p:spPr>
      </p:pic>
      <p:sp>
        <p:nvSpPr>
          <p:cNvPr id="24" name="TextBox 23">
            <a:extLst>
              <a:ext uri="{FF2B5EF4-FFF2-40B4-BE49-F238E27FC236}">
                <a16:creationId xmlns:a16="http://schemas.microsoft.com/office/drawing/2014/main" id="{ABC6047E-3355-46C0-A67E-01D1C78C18B7}"/>
              </a:ext>
            </a:extLst>
          </p:cNvPr>
          <p:cNvSpPr txBox="1"/>
          <p:nvPr/>
        </p:nvSpPr>
        <p:spPr>
          <a:xfrm>
            <a:off x="885160" y="4082343"/>
            <a:ext cx="10834892"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The above result was produced by considering the time interval of 10 units and iterating over a 100 times for both the PINN and the FDM models. </a:t>
            </a:r>
          </a:p>
          <a:p>
            <a:endParaRPr lang="en-US" sz="2200" dirty="0"/>
          </a:p>
          <a:p>
            <a:r>
              <a:rPr lang="en-US" sz="2200" dirty="0"/>
              <a:t>From the results, we can conclude that the PINN result is much more cleaner and captures the texture of the brain as well in comparison to the FDM result which looks rather random and noisy.</a:t>
            </a:r>
          </a:p>
        </p:txBody>
      </p:sp>
      <p:pic>
        <p:nvPicPr>
          <p:cNvPr id="12" name="Picture 11">
            <a:extLst>
              <a:ext uri="{FF2B5EF4-FFF2-40B4-BE49-F238E27FC236}">
                <a16:creationId xmlns:a16="http://schemas.microsoft.com/office/drawing/2014/main" id="{35BBCD3C-9A15-474D-B451-115F1CD5C7ED}"/>
              </a:ext>
            </a:extLst>
          </p:cNvPr>
          <p:cNvPicPr>
            <a:picLocks noChangeAspect="1"/>
          </p:cNvPicPr>
          <p:nvPr/>
        </p:nvPicPr>
        <p:blipFill>
          <a:blip r:embed="rId3"/>
          <a:stretch>
            <a:fillRect/>
          </a:stretch>
        </p:blipFill>
        <p:spPr>
          <a:xfrm>
            <a:off x="8183714" y="521417"/>
            <a:ext cx="2688278" cy="2662917"/>
          </a:xfrm>
          <a:prstGeom prst="rect">
            <a:avLst/>
          </a:prstGeom>
        </p:spPr>
      </p:pic>
      <p:pic>
        <p:nvPicPr>
          <p:cNvPr id="3" name="Picture 2">
            <a:extLst>
              <a:ext uri="{FF2B5EF4-FFF2-40B4-BE49-F238E27FC236}">
                <a16:creationId xmlns:a16="http://schemas.microsoft.com/office/drawing/2014/main" id="{610ACDD2-050F-4C1A-A2FA-F7A3CC683CAC}"/>
              </a:ext>
            </a:extLst>
          </p:cNvPr>
          <p:cNvPicPr>
            <a:picLocks noChangeAspect="1"/>
          </p:cNvPicPr>
          <p:nvPr/>
        </p:nvPicPr>
        <p:blipFill>
          <a:blip r:embed="rId4"/>
          <a:stretch>
            <a:fillRect/>
          </a:stretch>
        </p:blipFill>
        <p:spPr>
          <a:xfrm>
            <a:off x="8534400" y="648823"/>
            <a:ext cx="2231922" cy="2251693"/>
          </a:xfrm>
          <a:prstGeom prst="rect">
            <a:avLst/>
          </a:prstGeom>
        </p:spPr>
      </p:pic>
      <p:sp>
        <p:nvSpPr>
          <p:cNvPr id="14" name="TextBox 13">
            <a:extLst>
              <a:ext uri="{FF2B5EF4-FFF2-40B4-BE49-F238E27FC236}">
                <a16:creationId xmlns:a16="http://schemas.microsoft.com/office/drawing/2014/main" id="{A268614C-CF41-434E-86AB-89B59022537F}"/>
              </a:ext>
            </a:extLst>
          </p:cNvPr>
          <p:cNvSpPr txBox="1"/>
          <p:nvPr/>
        </p:nvSpPr>
        <p:spPr>
          <a:xfrm>
            <a:off x="8095224" y="3397411"/>
            <a:ext cx="6096000" cy="369332"/>
          </a:xfrm>
          <a:prstGeom prst="rect">
            <a:avLst/>
          </a:prstGeom>
          <a:noFill/>
        </p:spPr>
        <p:txBody>
          <a:bodyPr wrap="square">
            <a:spAutoFit/>
          </a:bodyPr>
          <a:lstStyle/>
          <a:p>
            <a:r>
              <a:rPr lang="en-IN" dirty="0"/>
              <a:t>Conventional Gaussian filters</a:t>
            </a:r>
          </a:p>
        </p:txBody>
      </p:sp>
    </p:spTree>
    <p:extLst>
      <p:ext uri="{BB962C8B-B14F-4D97-AF65-F5344CB8AC3E}">
        <p14:creationId xmlns:p14="http://schemas.microsoft.com/office/powerpoint/2010/main" val="2283499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CA3-74EF-A686-6867-7ECE5B454277}"/>
              </a:ext>
            </a:extLst>
          </p:cNvPr>
          <p:cNvSpPr>
            <a:spLocks noGrp="1"/>
          </p:cNvSpPr>
          <p:nvPr>
            <p:ph type="title"/>
          </p:nvPr>
        </p:nvSpPr>
        <p:spPr>
          <a:xfrm>
            <a:off x="667355" y="440429"/>
            <a:ext cx="7859024" cy="920580"/>
          </a:xfrm>
        </p:spPr>
        <p:txBody>
          <a:bodyPr/>
          <a:lstStyle/>
          <a:p>
            <a:r>
              <a:rPr lang="en-US" sz="3600" dirty="0"/>
              <a:t>Future works</a:t>
            </a:r>
            <a:br>
              <a:rPr lang="en-US" dirty="0"/>
            </a:br>
            <a:endParaRPr lang="en-US" dirty="0"/>
          </a:p>
        </p:txBody>
      </p:sp>
      <p:sp>
        <p:nvSpPr>
          <p:cNvPr id="19" name="TextBox 18">
            <a:extLst>
              <a:ext uri="{FF2B5EF4-FFF2-40B4-BE49-F238E27FC236}">
                <a16:creationId xmlns:a16="http://schemas.microsoft.com/office/drawing/2014/main" id="{A57EB6C1-04DF-793D-D283-0F602172D693}"/>
              </a:ext>
            </a:extLst>
          </p:cNvPr>
          <p:cNvSpPr txBox="1"/>
          <p:nvPr/>
        </p:nvSpPr>
        <p:spPr>
          <a:xfrm>
            <a:off x="595164" y="1338409"/>
            <a:ext cx="977773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0" i="0" dirty="0">
                <a:effectLst/>
                <a:latin typeface="PT Sans" panose="020B0604020202020204" pitchFamily="34" charset="0"/>
              </a:rPr>
              <a:t>While acquisition and transmission of images, all recording devices have physical limitations and traits which make them prone to noise. </a:t>
            </a:r>
          </a:p>
          <a:p>
            <a:pPr marL="285750" indent="-285750">
              <a:buFont typeface="Arial"/>
              <a:buChar char="•"/>
            </a:pPr>
            <a:r>
              <a:rPr lang="en-US" b="0" i="0" dirty="0">
                <a:effectLst/>
                <a:latin typeface="PT Sans" panose="020B0604020202020204" pitchFamily="34" charset="0"/>
              </a:rPr>
              <a:t>Noise manifests itself in the form of signal perturbation leading to deterred image observation, image analysis and image assessment. Image denoising is fundamental to the world of image processing. </a:t>
            </a:r>
          </a:p>
          <a:p>
            <a:pPr marL="285750" indent="-285750">
              <a:buFont typeface="Arial"/>
              <a:buChar char="•"/>
            </a:pPr>
            <a:r>
              <a:rPr lang="en-US" b="0" i="0" dirty="0">
                <a:effectLst/>
                <a:latin typeface="PT Sans" panose="020B0604020202020204" pitchFamily="34" charset="0"/>
              </a:rPr>
              <a:t>Thus any progress made in image denoising forms a stepping stone in the understanding of image processing and statistics. </a:t>
            </a:r>
          </a:p>
          <a:p>
            <a:pPr marL="285750" indent="-285750">
              <a:buFont typeface="Arial"/>
              <a:buChar char="•"/>
            </a:pPr>
            <a:r>
              <a:rPr lang="en-US" dirty="0">
                <a:latin typeface="PT Sans" panose="020B0604020202020204" pitchFamily="34" charset="0"/>
              </a:rPr>
              <a:t>To extend our model to even more detailed images we would need to implement multi-threading as well as make use of the Graphical Processing Unit so that the operations taking place our faster and the no of iterations we can run our model on also increases thus producing better results.</a:t>
            </a:r>
            <a:endParaRPr lang="en-US" dirty="0"/>
          </a:p>
        </p:txBody>
      </p:sp>
      <p:pic>
        <p:nvPicPr>
          <p:cNvPr id="10" name="Picture 9">
            <a:extLst>
              <a:ext uri="{FF2B5EF4-FFF2-40B4-BE49-F238E27FC236}">
                <a16:creationId xmlns:a16="http://schemas.microsoft.com/office/drawing/2014/main" id="{025B8E08-AFE6-4270-9C7D-1BB3537D1812}"/>
              </a:ext>
            </a:extLst>
          </p:cNvPr>
          <p:cNvPicPr>
            <a:picLocks noChangeAspect="1"/>
          </p:cNvPicPr>
          <p:nvPr/>
        </p:nvPicPr>
        <p:blipFill rotWithShape="1">
          <a:blip r:embed="rId2"/>
          <a:srcRect l="53209" t="58555"/>
          <a:stretch/>
        </p:blipFill>
        <p:spPr>
          <a:xfrm>
            <a:off x="3229599" y="4589081"/>
            <a:ext cx="2205272" cy="1861017"/>
          </a:xfrm>
          <a:prstGeom prst="rect">
            <a:avLst/>
          </a:prstGeom>
        </p:spPr>
      </p:pic>
      <p:pic>
        <p:nvPicPr>
          <p:cNvPr id="12" name="Picture 11">
            <a:extLst>
              <a:ext uri="{FF2B5EF4-FFF2-40B4-BE49-F238E27FC236}">
                <a16:creationId xmlns:a16="http://schemas.microsoft.com/office/drawing/2014/main" id="{19286B81-2378-44E7-AEEC-92BD9160EDAB}"/>
              </a:ext>
            </a:extLst>
          </p:cNvPr>
          <p:cNvPicPr>
            <a:picLocks noChangeAspect="1"/>
          </p:cNvPicPr>
          <p:nvPr/>
        </p:nvPicPr>
        <p:blipFill rotWithShape="1">
          <a:blip r:embed="rId2"/>
          <a:srcRect r="53465" b="58554"/>
          <a:stretch/>
        </p:blipFill>
        <p:spPr>
          <a:xfrm>
            <a:off x="5963004" y="4605346"/>
            <a:ext cx="2154840" cy="1828489"/>
          </a:xfrm>
          <a:prstGeom prst="rect">
            <a:avLst/>
          </a:prstGeom>
        </p:spPr>
      </p:pic>
    </p:spTree>
    <p:extLst>
      <p:ext uri="{BB962C8B-B14F-4D97-AF65-F5344CB8AC3E}">
        <p14:creationId xmlns:p14="http://schemas.microsoft.com/office/powerpoint/2010/main" val="367719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idx="4294967295"/>
          </p:nvPr>
        </p:nvSpPr>
        <p:spPr>
          <a:xfrm>
            <a:off x="402956" y="369655"/>
            <a:ext cx="11789044" cy="1788008"/>
          </a:xfrm>
        </p:spPr>
        <p:txBody>
          <a:bodyPr>
            <a:normAutofit/>
          </a:bodyPr>
          <a:lstStyle/>
          <a:p>
            <a:r>
              <a:rPr lang="en-IN" sz="3600" dirty="0"/>
              <a:t>Addressing the problem with isotropic diffusion equation.</a:t>
            </a:r>
            <a:br>
              <a:rPr lang="en-IN" sz="3600" dirty="0"/>
            </a:br>
            <a:br>
              <a:rPr lang="en-IN" dirty="0"/>
            </a:br>
            <a:r>
              <a:rPr lang="en-IN" sz="2400" dirty="0"/>
              <a:t>Isotropic diffusion taking a constant differential function(c = constant) using PINN</a:t>
            </a:r>
            <a:endParaRPr lang="en-US" sz="24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4294967295"/>
              </p:nvPr>
            </p:nvSpPr>
            <p:spPr>
              <a:xfrm>
                <a:off x="402956" y="2281552"/>
                <a:ext cx="11496426" cy="4321218"/>
              </a:xfrm>
            </p:spPr>
            <p:txBody>
              <a:bodyPr/>
              <a:lstStyle/>
              <a:p>
                <a:pPr marL="0" indent="0">
                  <a:buNone/>
                </a:pPr>
                <a:r>
                  <a:rPr lang="en-US" sz="1500" i="0" dirty="0">
                    <a:solidFill>
                      <a:schemeClr val="tx1"/>
                    </a:solidFill>
                    <a:effectLst/>
                    <a:latin typeface="+mj-lt"/>
                  </a:rPr>
                  <a:t>Linear diffusion (heat) equation solve the image denoising problem. Let </a:t>
                </a:r>
                <a:r>
                  <a:rPr lang="en-US" sz="1500" i="1" dirty="0">
                    <a:solidFill>
                      <a:schemeClr val="tx1"/>
                    </a:solidFill>
                    <a:latin typeface="+mj-lt"/>
                  </a:rPr>
                  <a:t>u</a:t>
                </a:r>
                <a:r>
                  <a:rPr lang="en-US" sz="1500" i="0" baseline="-25000" dirty="0">
                    <a:solidFill>
                      <a:schemeClr val="tx1"/>
                    </a:solidFill>
                    <a:effectLst/>
                    <a:latin typeface="+mj-lt"/>
                  </a:rPr>
                  <a:t>0</a:t>
                </a:r>
                <a:r>
                  <a:rPr lang="en-US" sz="1500" i="0" dirty="0">
                    <a:solidFill>
                      <a:schemeClr val="tx1"/>
                    </a:solidFill>
                    <a:effectLst/>
                    <a:latin typeface="+mj-lt"/>
                  </a:rPr>
                  <a:t> be a noisy image in the domain Ω,</a:t>
                </a:r>
              </a:p>
              <a:p>
                <a:pPr marL="0" indent="0">
                  <a:buNone/>
                </a:pPr>
                <a14:m>
                  <m:oMathPara xmlns:m="http://schemas.openxmlformats.org/officeDocument/2006/math">
                    <m:oMathParaPr>
                      <m:jc m:val="centerGroup"/>
                    </m:oMathParaPr>
                    <m:oMath xmlns:m="http://schemas.openxmlformats.org/officeDocument/2006/math">
                      <m:f>
                        <m:fPr>
                          <m:ctrlPr>
                            <a:rPr lang="en-IN" sz="1500" i="1" u="none" strike="noStrike" smtClean="0">
                              <a:solidFill>
                                <a:schemeClr val="tx1"/>
                              </a:solidFill>
                              <a:effectLst/>
                              <a:latin typeface="Cambria Math" panose="02040503050406030204" pitchFamily="18" charset="0"/>
                            </a:rPr>
                          </m:ctrlPr>
                        </m:fPr>
                        <m:num>
                          <m:r>
                            <a:rPr lang="en-IN" sz="1500" i="1" u="none" strike="noStrike" smtClean="0">
                              <a:solidFill>
                                <a:schemeClr val="tx1"/>
                              </a:solidFill>
                              <a:effectLst/>
                              <a:latin typeface="Cambria Math" panose="02040503050406030204" pitchFamily="18" charset="0"/>
                            </a:rPr>
                            <m:t>𝜕</m:t>
                          </m:r>
                          <m:r>
                            <a:rPr lang="en-IN" sz="1500" b="0" i="1" u="none" strike="noStrike" smtClean="0">
                              <a:solidFill>
                                <a:schemeClr val="tx1"/>
                              </a:solidFill>
                              <a:effectLst/>
                              <a:latin typeface="Cambria Math" panose="02040503050406030204" pitchFamily="18" charset="0"/>
                            </a:rPr>
                            <m:t>𝑢</m:t>
                          </m:r>
                        </m:num>
                        <m:den>
                          <m:r>
                            <a:rPr lang="en-IN" sz="1500" i="1" u="none" strike="noStrike" smtClean="0">
                              <a:solidFill>
                                <a:schemeClr val="tx1"/>
                              </a:solidFill>
                              <a:effectLst/>
                              <a:latin typeface="Cambria Math" panose="02040503050406030204" pitchFamily="18" charset="0"/>
                            </a:rPr>
                            <m:t>𝜕</m:t>
                          </m:r>
                          <m:r>
                            <a:rPr lang="en-IN" sz="1500" b="0" i="1" u="none" strike="noStrike" smtClean="0">
                              <a:solidFill>
                                <a:schemeClr val="tx1"/>
                              </a:solidFill>
                              <a:effectLst/>
                              <a:latin typeface="Cambria Math" panose="02040503050406030204" pitchFamily="18" charset="0"/>
                            </a:rPr>
                            <m:t>𝑡</m:t>
                          </m:r>
                        </m:den>
                      </m:f>
                      <m:r>
                        <a:rPr lang="en-IN" sz="1500" b="0" i="1" u="none" strike="noStrike" smtClean="0">
                          <a:solidFill>
                            <a:schemeClr val="tx1"/>
                          </a:solidFill>
                          <a:effectLst/>
                          <a:latin typeface="Cambria Math" panose="02040503050406030204" pitchFamily="18" charset="0"/>
                        </a:rPr>
                        <m:t>=</m:t>
                      </m:r>
                      <m:r>
                        <a:rPr lang="en-IN" sz="1500" b="0" i="1" u="none" strike="noStrike" smtClean="0">
                          <a:solidFill>
                            <a:schemeClr val="tx1"/>
                          </a:solidFill>
                          <a:effectLst/>
                          <a:latin typeface="Cambria Math" panose="02040503050406030204" pitchFamily="18" charset="0"/>
                        </a:rPr>
                        <m:t>𝑑𝑖𝑣</m:t>
                      </m:r>
                      <m:r>
                        <a:rPr lang="en-IN" sz="1500" b="0" i="1" u="none" strike="noStrike" smtClean="0">
                          <a:solidFill>
                            <a:schemeClr val="tx1"/>
                          </a:solidFill>
                          <a:effectLst/>
                          <a:latin typeface="Cambria Math" panose="02040503050406030204" pitchFamily="18" charset="0"/>
                        </a:rPr>
                        <m:t>(</m:t>
                      </m:r>
                      <m:r>
                        <a:rPr lang="en-IN" sz="1500" b="0" i="1" u="none" strike="noStrike" smtClean="0">
                          <a:solidFill>
                            <a:schemeClr val="tx1"/>
                          </a:solidFill>
                          <a:effectLst/>
                          <a:latin typeface="Cambria Math" panose="02040503050406030204" pitchFamily="18" charset="0"/>
                        </a:rPr>
                        <m:t>𝑐</m:t>
                      </m:r>
                      <m:r>
                        <m:rPr>
                          <m:sty m:val="p"/>
                        </m:rPr>
                        <a:rPr lang="en-IN" sz="1500" i="1">
                          <a:solidFill>
                            <a:schemeClr val="tx1"/>
                          </a:solidFill>
                          <a:latin typeface="Cambria Math" panose="02040503050406030204" pitchFamily="18" charset="0"/>
                          <a:ea typeface="Cambria Math" panose="02040503050406030204" pitchFamily="18" charset="0"/>
                        </a:rPr>
                        <m:t>∇</m:t>
                      </m:r>
                      <m:r>
                        <a:rPr lang="en-IN" sz="1500" b="0" i="1" smtClean="0">
                          <a:solidFill>
                            <a:schemeClr val="tx1"/>
                          </a:solidFill>
                          <a:latin typeface="Cambria Math" panose="02040503050406030204" pitchFamily="18" charset="0"/>
                          <a:ea typeface="Cambria Math" panose="02040503050406030204" pitchFamily="18" charset="0"/>
                        </a:rPr>
                        <m:t>𝑢</m:t>
                      </m:r>
                      <m:r>
                        <a:rPr lang="en-IN" sz="1500" b="0" i="1" smtClean="0">
                          <a:solidFill>
                            <a:schemeClr val="tx1"/>
                          </a:solidFill>
                          <a:latin typeface="Cambria Math" panose="02040503050406030204" pitchFamily="18" charset="0"/>
                          <a:ea typeface="Cambria Math" panose="02040503050406030204" pitchFamily="18" charset="0"/>
                        </a:rPr>
                        <m:t>)</m:t>
                      </m:r>
                    </m:oMath>
                  </m:oMathPara>
                </a14:m>
                <a:endParaRPr lang="en-IN" sz="1500" i="0" u="none" strike="noStrike" dirty="0">
                  <a:solidFill>
                    <a:schemeClr val="tx1"/>
                  </a:solidFill>
                  <a:effectLst/>
                  <a:latin typeface="+mj-lt"/>
                </a:endParaRPr>
              </a:p>
              <a:p>
                <a:pPr marL="0" indent="0">
                  <a:buNone/>
                </a:pPr>
                <a:r>
                  <a:rPr lang="en-US" sz="1500" i="1" dirty="0">
                    <a:solidFill>
                      <a:schemeClr val="tx1"/>
                    </a:solidFill>
                    <a:latin typeface="+mj-lt"/>
                  </a:rPr>
                  <a:t>With the initial condition that u</a:t>
                </a:r>
                <a:r>
                  <a:rPr lang="en-IN" sz="1500" i="0" u="none" strike="noStrike" dirty="0">
                    <a:solidFill>
                      <a:schemeClr val="tx1"/>
                    </a:solidFill>
                    <a:effectLst/>
                    <a:latin typeface="+mj-lt"/>
                  </a:rPr>
                  <a:t>(x, y, 0)=</a:t>
                </a:r>
                <a:r>
                  <a:rPr lang="en-US" sz="1500" i="0" dirty="0">
                    <a:solidFill>
                      <a:schemeClr val="tx1"/>
                    </a:solidFill>
                    <a:effectLst/>
                    <a:latin typeface="+mj-lt"/>
                  </a:rPr>
                  <a:t> </a:t>
                </a:r>
                <a:r>
                  <a:rPr lang="en-US" sz="1500" i="1" dirty="0">
                    <a:solidFill>
                      <a:schemeClr val="tx1"/>
                    </a:solidFill>
                    <a:latin typeface="+mj-lt"/>
                  </a:rPr>
                  <a:t>u</a:t>
                </a:r>
                <a:r>
                  <a:rPr lang="en-US" sz="1500" i="0" baseline="-25000" dirty="0">
                    <a:solidFill>
                      <a:schemeClr val="tx1"/>
                    </a:solidFill>
                    <a:effectLst/>
                    <a:latin typeface="+mj-lt"/>
                  </a:rPr>
                  <a:t>0</a:t>
                </a:r>
                <a:r>
                  <a:rPr lang="en-IN" sz="1500" i="0" u="none" strike="noStrike" dirty="0">
                    <a:solidFill>
                      <a:schemeClr val="tx1"/>
                    </a:solidFill>
                    <a:effectLst/>
                    <a:latin typeface="+mj-lt"/>
                  </a:rPr>
                  <a:t>(x, y),      t∈[0,T]</a:t>
                </a:r>
              </a:p>
              <a:p>
                <a:pPr marL="0" indent="0">
                  <a:buNone/>
                </a:pPr>
                <a:r>
                  <a:rPr lang="en-IN" sz="1500" b="0" i="0" dirty="0">
                    <a:solidFill>
                      <a:schemeClr val="tx1"/>
                    </a:solidFill>
                    <a:effectLst/>
                    <a:latin typeface="+mj-lt"/>
                  </a:rPr>
                  <a:t>defines an isotropic diffusion model for image denoising. </a:t>
                </a:r>
              </a:p>
              <a:p>
                <a:pPr marL="0" indent="0">
                  <a:buNone/>
                </a:pPr>
                <a:r>
                  <a:rPr lang="en-IN" sz="1500" b="0" i="0" dirty="0">
                    <a:solidFill>
                      <a:schemeClr val="tx1"/>
                    </a:solidFill>
                    <a:effectLst/>
                    <a:latin typeface="+mj-lt"/>
                  </a:rPr>
                  <a:t>The evolving image </a:t>
                </a:r>
                <a:r>
                  <a:rPr lang="fr-FR" sz="1500" dirty="0">
                    <a:solidFill>
                      <a:schemeClr val="tx1"/>
                    </a:solidFill>
                    <a:latin typeface="+mj-lt"/>
                  </a:rPr>
                  <a:t> - </a:t>
                </a:r>
                <a:r>
                  <a:rPr lang="en-US" sz="1500" i="1" dirty="0">
                    <a:solidFill>
                      <a:schemeClr val="tx1"/>
                    </a:solidFill>
                    <a:latin typeface="+mj-lt"/>
                  </a:rPr>
                  <a:t>u</a:t>
                </a:r>
                <a:r>
                  <a:rPr lang="fr-FR" sz="1500" b="0" i="0" u="none" strike="noStrike" dirty="0">
                    <a:solidFill>
                      <a:schemeClr val="tx1"/>
                    </a:solidFill>
                    <a:effectLst/>
                    <a:latin typeface="+mj-lt"/>
                  </a:rPr>
                  <a:t>(x, y, t)   ∈ </a:t>
                </a:r>
                <a14:m>
                  <m:oMath xmlns:m="http://schemas.openxmlformats.org/officeDocument/2006/math">
                    <m:sSup>
                      <m:sSupPr>
                        <m:ctrlPr>
                          <a:rPr lang="fr-FR" sz="1500" b="0" i="1" u="none" strike="noStrike" smtClean="0">
                            <a:solidFill>
                              <a:schemeClr val="tx1"/>
                            </a:solidFill>
                            <a:effectLst/>
                            <a:latin typeface="Cambria Math" panose="02040503050406030204" pitchFamily="18" charset="0"/>
                          </a:rPr>
                        </m:ctrlPr>
                      </m:sSupPr>
                      <m:e>
                        <m:r>
                          <a:rPr lang="en-IN" sz="1500" b="0" i="1" u="none" strike="noStrike" smtClean="0">
                            <a:solidFill>
                              <a:schemeClr val="tx1"/>
                            </a:solidFill>
                            <a:effectLst/>
                            <a:latin typeface="Cambria Math" panose="02040503050406030204" pitchFamily="18" charset="0"/>
                          </a:rPr>
                          <m:t>𝑅</m:t>
                        </m:r>
                      </m:e>
                      <m:sup>
                        <m:r>
                          <a:rPr lang="fr-FR" sz="1500" b="0" i="1" u="none" strike="noStrike" smtClean="0">
                            <a:solidFill>
                              <a:schemeClr val="tx1"/>
                            </a:solidFill>
                            <a:effectLst/>
                            <a:latin typeface="Cambria Math" panose="02040503050406030204" pitchFamily="18" charset="0"/>
                          </a:rPr>
                          <m:t>2</m:t>
                        </m:r>
                      </m:sup>
                    </m:sSup>
                  </m:oMath>
                </a14:m>
                <a:r>
                  <a:rPr lang="fr-FR" sz="1500" b="0" i="0" u="none" strike="noStrike" dirty="0">
                    <a:solidFill>
                      <a:schemeClr val="tx1"/>
                    </a:solidFill>
                    <a:effectLst/>
                    <a:latin typeface="+mj-lt"/>
                  </a:rPr>
                  <a:t>× [0, T]</a:t>
                </a:r>
              </a:p>
              <a:p>
                <a:pPr marL="0" indent="0">
                  <a:buNone/>
                </a:pPr>
                <a:r>
                  <a:rPr lang="en-US" sz="1500" i="1" dirty="0">
                    <a:solidFill>
                      <a:schemeClr val="tx1"/>
                    </a:solidFill>
                    <a:latin typeface="+mj-lt"/>
                  </a:rPr>
                  <a:t>u</a:t>
                </a:r>
                <a:r>
                  <a:rPr lang="en-IN" sz="1500" b="0" i="0" u="none" strike="noStrike" dirty="0">
                    <a:solidFill>
                      <a:schemeClr val="tx1"/>
                    </a:solidFill>
                    <a:effectLst/>
                    <a:latin typeface="+mj-lt"/>
                  </a:rPr>
                  <a:t>(x, y, t)=(</a:t>
                </a:r>
                <a:r>
                  <a:rPr lang="en-US" sz="1500" b="0" i="1" u="none" strike="noStrike" dirty="0">
                    <a:solidFill>
                      <a:schemeClr val="tx1"/>
                    </a:solidFill>
                    <a:effectLst/>
                    <a:latin typeface="+mj-lt"/>
                  </a:rPr>
                  <a:t>G</a:t>
                </a:r>
                <a:r>
                  <a:rPr lang="en-US" sz="1500" b="0" u="none" strike="noStrike" baseline="-25000" dirty="0">
                    <a:solidFill>
                      <a:schemeClr val="tx1"/>
                    </a:solidFill>
                    <a:latin typeface="+mj-lt"/>
                  </a:rPr>
                  <a:t>√2t</a:t>
                </a:r>
                <a:r>
                  <a:rPr lang="en-US" sz="1500" i="0" baseline="-25000" dirty="0">
                    <a:solidFill>
                      <a:schemeClr val="tx1"/>
                    </a:solidFill>
                    <a:effectLst/>
                    <a:latin typeface="+mj-lt"/>
                  </a:rPr>
                  <a:t> </a:t>
                </a:r>
                <a:r>
                  <a:rPr lang="en-IN" sz="1500" b="0" i="0" u="none" strike="noStrike" dirty="0">
                    <a:solidFill>
                      <a:schemeClr val="tx1"/>
                    </a:solidFill>
                    <a:effectLst/>
                    <a:latin typeface="+mj-lt"/>
                  </a:rPr>
                  <a:t>∗</a:t>
                </a:r>
                <a:r>
                  <a:rPr lang="en-US" sz="1500" i="1" dirty="0">
                    <a:solidFill>
                      <a:schemeClr val="tx1"/>
                    </a:solidFill>
                    <a:latin typeface="+mj-lt"/>
                  </a:rPr>
                  <a:t> u</a:t>
                </a:r>
                <a:r>
                  <a:rPr lang="en-US" sz="1500" i="0" baseline="-25000" dirty="0">
                    <a:solidFill>
                      <a:schemeClr val="tx1"/>
                    </a:solidFill>
                    <a:effectLst/>
                    <a:latin typeface="+mj-lt"/>
                  </a:rPr>
                  <a:t>0</a:t>
                </a:r>
                <a:r>
                  <a:rPr lang="en-IN" sz="1500" b="0" i="0" u="none" strike="noStrike" dirty="0">
                    <a:solidFill>
                      <a:schemeClr val="tx1"/>
                    </a:solidFill>
                    <a:effectLst/>
                    <a:latin typeface="+mj-lt"/>
                  </a:rPr>
                  <a:t>)(x, y),</a:t>
                </a:r>
              </a:p>
              <a:p>
                <a:pPr marL="0" indent="0">
                  <a:buNone/>
                </a:pPr>
                <a:r>
                  <a:rPr lang="en-US" sz="1500" b="0" i="0" dirty="0">
                    <a:solidFill>
                      <a:schemeClr val="tx1"/>
                    </a:solidFill>
                    <a:effectLst/>
                    <a:latin typeface="+mj-lt"/>
                  </a:rPr>
                  <a:t>where, </a:t>
                </a:r>
                <a:r>
                  <a:rPr lang="en-US" sz="1500" b="0" i="1" dirty="0" err="1">
                    <a:solidFill>
                      <a:schemeClr val="tx1"/>
                    </a:solidFill>
                    <a:effectLst/>
                    <a:latin typeface="+mj-lt"/>
                  </a:rPr>
                  <a:t>G</a:t>
                </a:r>
                <a:r>
                  <a:rPr lang="en-US" sz="1500" b="0" i="1" baseline="-25000" dirty="0" err="1">
                    <a:solidFill>
                      <a:schemeClr val="tx1"/>
                    </a:solidFill>
                    <a:effectLst/>
                    <a:latin typeface="+mj-lt"/>
                  </a:rPr>
                  <a:t>σ</a:t>
                </a:r>
                <a:r>
                  <a:rPr lang="en-US" sz="1500" b="0" i="0" dirty="0">
                    <a:solidFill>
                      <a:schemeClr val="tx1"/>
                    </a:solidFill>
                    <a:effectLst/>
                    <a:latin typeface="+mj-lt"/>
                  </a:rPr>
                  <a:t>(</a:t>
                </a:r>
                <a:r>
                  <a:rPr lang="en-US" sz="1500" b="0" i="1" dirty="0">
                    <a:solidFill>
                      <a:schemeClr val="tx1"/>
                    </a:solidFill>
                    <a:effectLst/>
                    <a:latin typeface="+mj-lt"/>
                  </a:rPr>
                  <a:t>x</a:t>
                </a:r>
                <a:r>
                  <a:rPr lang="en-US" sz="1500" b="0" i="0" dirty="0">
                    <a:solidFill>
                      <a:schemeClr val="tx1"/>
                    </a:solidFill>
                    <a:effectLst/>
                    <a:latin typeface="+mj-lt"/>
                  </a:rPr>
                  <a:t>, </a:t>
                </a:r>
                <a:r>
                  <a:rPr lang="en-US" sz="1500" b="0" i="1" dirty="0">
                    <a:solidFill>
                      <a:schemeClr val="tx1"/>
                    </a:solidFill>
                    <a:effectLst/>
                    <a:latin typeface="+mj-lt"/>
                  </a:rPr>
                  <a:t>y</a:t>
                </a:r>
                <a:r>
                  <a:rPr lang="en-US" sz="1500" b="0" i="0" dirty="0">
                    <a:solidFill>
                      <a:schemeClr val="tx1"/>
                    </a:solidFill>
                    <a:effectLst/>
                    <a:latin typeface="+mj-lt"/>
                  </a:rPr>
                  <a:t>) denotes the 2-D Gaussian kernel, and the operation </a:t>
                </a:r>
                <a:r>
                  <a:rPr lang="en-US" sz="1500" b="0" i="0" baseline="30000" dirty="0">
                    <a:solidFill>
                      <a:schemeClr val="tx1"/>
                    </a:solidFill>
                    <a:effectLst/>
                    <a:latin typeface="+mj-lt"/>
                  </a:rPr>
                  <a:t>′</a:t>
                </a:r>
                <a:r>
                  <a:rPr lang="en-US" sz="1500" b="0" i="0" dirty="0">
                    <a:solidFill>
                      <a:schemeClr val="tx1"/>
                    </a:solidFill>
                    <a:effectLst/>
                    <a:latin typeface="+mj-lt"/>
                  </a:rPr>
                  <a:t>∗</a:t>
                </a:r>
                <a:r>
                  <a:rPr lang="en-US" sz="1500" b="0" i="0" baseline="30000" dirty="0">
                    <a:solidFill>
                      <a:schemeClr val="tx1"/>
                    </a:solidFill>
                    <a:effectLst/>
                    <a:latin typeface="+mj-lt"/>
                  </a:rPr>
                  <a:t>′</a:t>
                </a:r>
                <a:r>
                  <a:rPr lang="en-US" sz="1500" b="0" i="0" dirty="0">
                    <a:solidFill>
                      <a:schemeClr val="tx1"/>
                    </a:solidFill>
                    <a:effectLst/>
                    <a:latin typeface="+mj-lt"/>
                  </a:rPr>
                  <a:t> is the convolution operation. </a:t>
                </a:r>
              </a:p>
              <a:p>
                <a:pPr marL="0" indent="0">
                  <a:buNone/>
                </a:pPr>
                <a:r>
                  <a:rPr lang="en-US" sz="1500" b="1" i="0" u="sng" dirty="0">
                    <a:solidFill>
                      <a:schemeClr val="tx1"/>
                    </a:solidFill>
                    <a:effectLst/>
                    <a:latin typeface="+mj-lt"/>
                  </a:rPr>
                  <a:t>This heat equation removes the noise, but it generates sequentially more and more blurred images with each iteration</a:t>
                </a:r>
                <a:r>
                  <a:rPr lang="en-US" sz="1500" b="1" u="sng" dirty="0">
                    <a:solidFill>
                      <a:schemeClr val="tx1"/>
                    </a:solidFill>
                    <a:latin typeface="+mj-lt"/>
                  </a:rPr>
                  <a:t>, also it performs blurring of the features of importance such as edges leading to a barely recognizable image.</a:t>
                </a:r>
                <a:endParaRPr lang="en-US" sz="1500" b="1" u="sng" dirty="0">
                  <a:solidFill>
                    <a:schemeClr val="tx1"/>
                  </a:solidFill>
                </a:endParaRPr>
              </a:p>
            </p:txBody>
          </p:sp>
        </mc:Choice>
        <mc:Fallback xmlns="">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4294967295"/>
              </p:nvPr>
            </p:nvSpPr>
            <p:spPr>
              <a:xfrm>
                <a:off x="402956" y="2281552"/>
                <a:ext cx="11496426" cy="4321218"/>
              </a:xfrm>
              <a:blipFill>
                <a:blip r:embed="rId3"/>
                <a:stretch>
                  <a:fillRect l="-1007" t="-1128" r="-1220"/>
                </a:stretch>
              </a:blipFill>
            </p:spPr>
            <p:txBody>
              <a:bodyPr/>
              <a:lstStyle/>
              <a:p>
                <a:r>
                  <a:rPr lang="en-IN">
                    <a:noFill/>
                  </a:rPr>
                  <a:t> </a:t>
                </a:r>
              </a:p>
            </p:txBody>
          </p:sp>
        </mc:Fallback>
      </mc:AlternateContent>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2514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920813"/>
          </a:xfrm>
        </p:spPr>
        <p:txBody>
          <a:bodyPr/>
          <a:lstStyle/>
          <a:p>
            <a:r>
              <a:rPr lang="en-US"/>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123137"/>
            <a:ext cx="5437187" cy="3969689"/>
          </a:xfrm>
        </p:spPr>
        <p:txBody>
          <a:bodyPr vert="horz" wrap="square" lIns="0" tIns="0" rIns="0" bIns="0" rtlCol="0" anchor="t">
            <a:noAutofit/>
          </a:bodyPr>
          <a:lstStyle/>
          <a:p>
            <a:r>
              <a:rPr lang="en-US">
                <a:solidFill>
                  <a:schemeClr val="tx1">
                    <a:lumMod val="95000"/>
                  </a:schemeClr>
                </a:solidFill>
              </a:rPr>
              <a:t>References</a:t>
            </a:r>
          </a:p>
          <a:p>
            <a:r>
              <a:rPr lang="en-US" sz="1800">
                <a:ea typeface="+mn-lt"/>
                <a:cs typeface="+mn-lt"/>
              </a:rPr>
              <a:t>•</a:t>
            </a:r>
            <a:r>
              <a:rPr lang="en-US" sz="1800">
                <a:ea typeface="+mn-lt"/>
                <a:cs typeface="+mn-lt"/>
                <a:hlinkClick r:id="rId2"/>
              </a:rPr>
              <a:t>Perona-Malik equation and its numerical properties</a:t>
            </a:r>
            <a:endParaRPr lang="en-US" sz="1800">
              <a:solidFill>
                <a:srgbClr val="FFFFFF">
                  <a:alpha val="60000"/>
                </a:srgbClr>
              </a:solidFill>
            </a:endParaRPr>
          </a:p>
          <a:p>
            <a:r>
              <a:rPr lang="en-US" sz="1800">
                <a:ea typeface="+mn-lt"/>
                <a:cs typeface="+mn-lt"/>
              </a:rPr>
              <a:t>•</a:t>
            </a:r>
            <a:r>
              <a:rPr lang="en-US" sz="1800">
                <a:ea typeface="+mn-lt"/>
                <a:cs typeface="+mn-lt"/>
                <a:hlinkClick r:id="rId3"/>
              </a:rPr>
              <a:t>Adaptive Finite Element Method for Image Processing</a:t>
            </a:r>
            <a:endParaRPr lang="en-US" sz="1800">
              <a:solidFill>
                <a:srgbClr val="FFFFFF">
                  <a:alpha val="60000"/>
                </a:srgbClr>
              </a:solidFill>
            </a:endParaRPr>
          </a:p>
          <a:p>
            <a:r>
              <a:rPr lang="en-US" sz="1800">
                <a:ea typeface="+mn-lt"/>
                <a:cs typeface="+mn-lt"/>
              </a:rPr>
              <a:t>•</a:t>
            </a:r>
            <a:r>
              <a:rPr lang="en-US" sz="1800">
                <a:ea typeface="+mn-lt"/>
                <a:cs typeface="+mn-lt"/>
                <a:hlinkClick r:id="rId4"/>
              </a:rPr>
              <a:t>A least squares support vector regression for anisotropic diffusion filtering</a:t>
            </a:r>
            <a:endParaRPr lang="en-US" sz="1800"/>
          </a:p>
          <a:p>
            <a:endParaRPr lang="en-US">
              <a:solidFill>
                <a:srgbClr val="FFFFFF">
                  <a:alpha val="60000"/>
                </a:srgbClr>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396275"/>
            <a:ext cx="11097551" cy="1332000"/>
          </a:xfrm>
        </p:spPr>
        <p:txBody>
          <a:bodyPr/>
          <a:lstStyle/>
          <a:p>
            <a:r>
              <a:rPr lang="en-US" dirty="0"/>
              <a:t>Isotropic approach example</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2376673" y="1220536"/>
            <a:ext cx="3641572" cy="551164"/>
          </a:xfrm>
        </p:spPr>
        <p:txBody>
          <a:bodyPr/>
          <a:lstStyle/>
          <a:p>
            <a:r>
              <a:rPr lang="en-US"/>
              <a:t>NOISY IMAGE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2385285" y="1921465"/>
            <a:ext cx="3641572" cy="3619376"/>
          </a:xfrm>
        </p:spPr>
        <p:txBody>
          <a:bodyPr>
            <a:normAutofit/>
          </a:bodyPr>
          <a:lstStyle/>
          <a:p>
            <a:pPr lvl="0"/>
            <a:endParaRPr lang="en-US"/>
          </a:p>
          <a:p>
            <a:endParaRPr lang="en-US"/>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6167334" y="1220536"/>
            <a:ext cx="3643844" cy="551164"/>
          </a:xfrm>
        </p:spPr>
        <p:txBody>
          <a:bodyPr/>
          <a:lstStyle/>
          <a:p>
            <a:pPr algn="ctr"/>
            <a:r>
              <a:rPr lang="en-US"/>
              <a:t>LINEAR DIFFUSION EQUATION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6168584" y="1916531"/>
            <a:ext cx="3585189" cy="3619376"/>
          </a:xfrm>
        </p:spPr>
        <p:txBody>
          <a:bodyPr>
            <a:normAutofit/>
          </a:bodyPr>
          <a:lstStyle/>
          <a:p>
            <a:pPr lvl="0"/>
            <a:endParaRPr lang="en-US"/>
          </a:p>
        </p:txBody>
      </p:sp>
      <p:pic>
        <p:nvPicPr>
          <p:cNvPr id="17" name="Picture 2" descr="Fig. 1">
            <a:extLst>
              <a:ext uri="{FF2B5EF4-FFF2-40B4-BE49-F238E27FC236}">
                <a16:creationId xmlns:a16="http://schemas.microsoft.com/office/drawing/2014/main" id="{D095930B-AAFF-43F0-B5B7-0A721699CB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423"/>
          <a:stretch/>
        </p:blipFill>
        <p:spPr bwMode="auto">
          <a:xfrm>
            <a:off x="2172529" y="1881275"/>
            <a:ext cx="7638649" cy="37660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187564-2A6D-4B7C-B886-5D8175BA07CC}"/>
              </a:ext>
            </a:extLst>
          </p:cNvPr>
          <p:cNvSpPr txBox="1"/>
          <p:nvPr/>
        </p:nvSpPr>
        <p:spPr>
          <a:xfrm>
            <a:off x="759944" y="5775601"/>
            <a:ext cx="10888469" cy="646331"/>
          </a:xfrm>
          <a:prstGeom prst="rect">
            <a:avLst/>
          </a:prstGeom>
          <a:noFill/>
        </p:spPr>
        <p:txBody>
          <a:bodyPr wrap="square" rtlCol="0">
            <a:spAutoFit/>
          </a:bodyPr>
          <a:lstStyle/>
          <a:p>
            <a:r>
              <a:rPr lang="en-IN"/>
              <a:t>The input image is blurred throughout including the edges which leads to the important features such as edges being blurred as well thus making the processed image even more unclear than before.</a:t>
            </a:r>
          </a:p>
        </p:txBody>
      </p:sp>
    </p:spTree>
    <p:extLst>
      <p:ext uri="{BB962C8B-B14F-4D97-AF65-F5344CB8AC3E}">
        <p14:creationId xmlns:p14="http://schemas.microsoft.com/office/powerpoint/2010/main" val="120086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idx="4294967295"/>
          </p:nvPr>
        </p:nvSpPr>
        <p:spPr>
          <a:xfrm>
            <a:off x="230837" y="549275"/>
            <a:ext cx="11900777" cy="876572"/>
          </a:xfrm>
        </p:spPr>
        <p:txBody>
          <a:bodyPr>
            <a:normAutofit fontScale="90000"/>
          </a:bodyPr>
          <a:lstStyle/>
          <a:p>
            <a:r>
              <a:rPr lang="en-US"/>
              <a:t>Perona-Malik Equation and Anisotropic diffusion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4294967295"/>
          </p:nvPr>
        </p:nvSpPr>
        <p:spPr>
          <a:xfrm>
            <a:off x="481739" y="2028702"/>
            <a:ext cx="11237814" cy="4001053"/>
          </a:xfrm>
        </p:spPr>
        <p:txBody>
          <a:bodyPr vert="horz" wrap="square" lIns="0" tIns="0" rIns="0" bIns="0" rtlCol="0" anchor="t">
            <a:noAutofit/>
          </a:bodyPr>
          <a:lstStyle/>
          <a:p>
            <a:pPr marL="0" indent="0">
              <a:buNone/>
            </a:pPr>
            <a:endParaRPr lang="en-US" sz="2400" dirty="0">
              <a:solidFill>
                <a:schemeClr val="tx1">
                  <a:lumMod val="95000"/>
                </a:schemeClr>
              </a:solidFill>
              <a:latin typeface="Walbaum Display"/>
              <a:ea typeface="+mn-lt"/>
              <a:cs typeface="+mn-lt"/>
            </a:endParaRPr>
          </a:p>
          <a:p>
            <a:pPr marL="0" indent="0">
              <a:buNone/>
            </a:pPr>
            <a:endParaRPr lang="en-US" sz="2400" dirty="0">
              <a:solidFill>
                <a:schemeClr val="tx1"/>
              </a:solidFill>
              <a:latin typeface="+mj-lt"/>
            </a:endParaRPr>
          </a:p>
          <a:p>
            <a:pPr marL="0" indent="0">
              <a:buNone/>
            </a:pPr>
            <a:endParaRPr lang="en-US" sz="2400" dirty="0">
              <a:solidFill>
                <a:schemeClr val="tx1"/>
              </a:solidFill>
              <a:latin typeface="Walbaum Display"/>
            </a:endParaRPr>
          </a:p>
          <a:p>
            <a:pPr marL="0" indent="0">
              <a:buNone/>
            </a:pPr>
            <a:endParaRPr lang="en-US" dirty="0">
              <a:solidFill>
                <a:schemeClr val="tx1"/>
              </a:solidFill>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65FF48A6-3844-461E-8ADD-126399F29B19}"/>
              </a:ext>
            </a:extLst>
          </p:cNvPr>
          <p:cNvSpPr txBox="1"/>
          <p:nvPr/>
        </p:nvSpPr>
        <p:spPr>
          <a:xfrm>
            <a:off x="980238" y="1963002"/>
            <a:ext cx="110229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idea behind the </a:t>
            </a:r>
            <a:r>
              <a:rPr lang="en-US" dirty="0" err="1">
                <a:ea typeface="+mn-lt"/>
                <a:cs typeface="+mn-lt"/>
              </a:rPr>
              <a:t>Perona</a:t>
            </a:r>
            <a:r>
              <a:rPr lang="en-US" dirty="0">
                <a:ea typeface="+mn-lt"/>
                <a:cs typeface="+mn-lt"/>
              </a:rPr>
              <a:t>-Malik equation is to </a:t>
            </a:r>
            <a:r>
              <a:rPr lang="en-US" u="sng" dirty="0">
                <a:ea typeface="+mn-lt"/>
                <a:cs typeface="+mn-lt"/>
              </a:rPr>
              <a:t>modify the heat equation by adding the diffusivity coefficient depending on space activity </a:t>
            </a:r>
            <a:r>
              <a:rPr lang="en-US" dirty="0">
                <a:ea typeface="+mn-lt"/>
                <a:cs typeface="+mn-lt"/>
              </a:rPr>
              <a:t>in the given part of a picture, measured by the norm of the local picture gradient.</a:t>
            </a:r>
          </a:p>
          <a:p>
            <a:endParaRPr lang="en-US" dirty="0">
              <a:ea typeface="+mn-lt"/>
              <a:cs typeface="+mn-lt"/>
            </a:endParaRPr>
          </a:p>
          <a:p>
            <a:r>
              <a:rPr lang="en-US" dirty="0">
                <a:ea typeface="+mn-lt"/>
                <a:cs typeface="+mn-lt"/>
              </a:rPr>
              <a:t>For small gradient norm (homogeneous regions) large values of the diffusivity are expected, to perform stronger smoothing. In regions with big gradient norm (inhomogeneity) smaller diffusivity is expected, to slow down the diffusion process and protect delicate image features.</a:t>
            </a:r>
            <a:endParaRPr lang="en-US" dirty="0"/>
          </a:p>
          <a:p>
            <a:endParaRPr lang="en-US" dirty="0"/>
          </a:p>
        </p:txBody>
      </p:sp>
      <p:pic>
        <p:nvPicPr>
          <p:cNvPr id="3" name="Picture 3" descr="A picture containing shape&#10;&#10;Description automatically generated">
            <a:extLst>
              <a:ext uri="{FF2B5EF4-FFF2-40B4-BE49-F238E27FC236}">
                <a16:creationId xmlns:a16="http://schemas.microsoft.com/office/drawing/2014/main" id="{5236D3B2-5AB7-4519-AEBA-AD16771E12A5}"/>
              </a:ext>
            </a:extLst>
          </p:cNvPr>
          <p:cNvPicPr>
            <a:picLocks noChangeAspect="1"/>
          </p:cNvPicPr>
          <p:nvPr/>
        </p:nvPicPr>
        <p:blipFill>
          <a:blip r:embed="rId3"/>
          <a:stretch>
            <a:fillRect/>
          </a:stretch>
        </p:blipFill>
        <p:spPr>
          <a:xfrm>
            <a:off x="3527136" y="4433373"/>
            <a:ext cx="5016140" cy="1291859"/>
          </a:xfrm>
          <a:prstGeom prst="rect">
            <a:avLst/>
          </a:prstGeom>
        </p:spPr>
      </p:pic>
    </p:spTree>
    <p:extLst>
      <p:ext uri="{BB962C8B-B14F-4D97-AF65-F5344CB8AC3E}">
        <p14:creationId xmlns:p14="http://schemas.microsoft.com/office/powerpoint/2010/main" val="69096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idx="4294967295"/>
          </p:nvPr>
        </p:nvSpPr>
        <p:spPr>
          <a:xfrm>
            <a:off x="230837" y="549275"/>
            <a:ext cx="11900777" cy="876572"/>
          </a:xfrm>
        </p:spPr>
        <p:txBody>
          <a:bodyPr>
            <a:normAutofit fontScale="90000"/>
          </a:bodyPr>
          <a:lstStyle/>
          <a:p>
            <a:r>
              <a:rPr lang="en-US"/>
              <a:t>Perona-Malik Equation and Anisotropic diffusion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4294967295"/>
          </p:nvPr>
        </p:nvSpPr>
        <p:spPr>
          <a:xfrm>
            <a:off x="481739" y="2028702"/>
            <a:ext cx="11237814" cy="4001053"/>
          </a:xfrm>
        </p:spPr>
        <p:txBody>
          <a:bodyPr vert="horz" wrap="square" lIns="0" tIns="0" rIns="0" bIns="0" rtlCol="0" anchor="t">
            <a:noAutofit/>
          </a:bodyPr>
          <a:lstStyle/>
          <a:p>
            <a:pPr marL="0" indent="0">
              <a:buNone/>
            </a:pPr>
            <a:endParaRPr lang="en-US" sz="2400">
              <a:solidFill>
                <a:schemeClr val="tx1">
                  <a:lumMod val="95000"/>
                </a:schemeClr>
              </a:solidFill>
              <a:latin typeface="Walbaum Display"/>
              <a:ea typeface="+mn-lt"/>
              <a:cs typeface="+mn-lt"/>
            </a:endParaRPr>
          </a:p>
          <a:p>
            <a:pPr marL="0" indent="0">
              <a:buNone/>
            </a:pPr>
            <a:endParaRPr lang="en-US" sz="2400">
              <a:solidFill>
                <a:schemeClr val="tx1"/>
              </a:solidFill>
              <a:latin typeface="+mj-lt"/>
            </a:endParaRPr>
          </a:p>
          <a:p>
            <a:pPr marL="0" indent="0">
              <a:buNone/>
            </a:pPr>
            <a:endParaRPr lang="en-US" sz="2400">
              <a:solidFill>
                <a:schemeClr val="tx1"/>
              </a:solidFill>
              <a:latin typeface="Walbaum Display"/>
            </a:endParaRPr>
          </a:p>
          <a:p>
            <a:pPr marL="0" indent="0">
              <a:buNone/>
            </a:pPr>
            <a:endParaRPr lang="en-US">
              <a:solidFill>
                <a:schemeClr val="tx1"/>
              </a:solidFill>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a:extLst>
              <a:ext uri="{FF2B5EF4-FFF2-40B4-BE49-F238E27FC236}">
                <a16:creationId xmlns:a16="http://schemas.microsoft.com/office/drawing/2014/main" id="{5798F4B3-3EC0-4BB1-940F-1650C63DA09F}"/>
              </a:ext>
            </a:extLst>
          </p:cNvPr>
          <p:cNvSpPr txBox="1"/>
          <p:nvPr/>
        </p:nvSpPr>
        <p:spPr>
          <a:xfrm>
            <a:off x="477644" y="4027449"/>
            <a:ext cx="71107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Perona &amp; Malik suggested two functions as the diffusion coefficient:</a:t>
            </a:r>
            <a:endParaRPr lang="en-US"/>
          </a:p>
          <a:p>
            <a:endParaRPr lang="en-US"/>
          </a:p>
        </p:txBody>
      </p:sp>
      <p:pic>
        <p:nvPicPr>
          <p:cNvPr id="4" name="Picture 4" descr="Diagram, text&#10;&#10;Description automatically generated">
            <a:extLst>
              <a:ext uri="{FF2B5EF4-FFF2-40B4-BE49-F238E27FC236}">
                <a16:creationId xmlns:a16="http://schemas.microsoft.com/office/drawing/2014/main" id="{9FF418D8-BB32-4D22-A9EB-321787F8C7B2}"/>
              </a:ext>
            </a:extLst>
          </p:cNvPr>
          <p:cNvPicPr>
            <a:picLocks noChangeAspect="1"/>
          </p:cNvPicPr>
          <p:nvPr/>
        </p:nvPicPr>
        <p:blipFill>
          <a:blip r:embed="rId3"/>
          <a:stretch>
            <a:fillRect/>
          </a:stretch>
        </p:blipFill>
        <p:spPr>
          <a:xfrm>
            <a:off x="4622180" y="4600497"/>
            <a:ext cx="3105614" cy="1950224"/>
          </a:xfrm>
          <a:prstGeom prst="rect">
            <a:avLst/>
          </a:prstGeom>
        </p:spPr>
      </p:pic>
      <p:sp>
        <p:nvSpPr>
          <p:cNvPr id="5" name="TextBox 4">
            <a:extLst>
              <a:ext uri="{FF2B5EF4-FFF2-40B4-BE49-F238E27FC236}">
                <a16:creationId xmlns:a16="http://schemas.microsoft.com/office/drawing/2014/main" id="{25694571-2918-4372-A873-D13EFAEBCCA5}"/>
              </a:ext>
            </a:extLst>
          </p:cNvPr>
          <p:cNvSpPr txBox="1"/>
          <p:nvPr/>
        </p:nvSpPr>
        <p:spPr>
          <a:xfrm>
            <a:off x="514815" y="2224668"/>
            <a:ext cx="10976517"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Choice of c :</a:t>
            </a:r>
            <a:endParaRPr lang="en-US" sz="2000" u="sng"/>
          </a:p>
          <a:p>
            <a:r>
              <a:rPr lang="en-US" sz="2000">
                <a:ea typeface="+mn-lt"/>
                <a:cs typeface="+mn-lt"/>
              </a:rPr>
              <a:t>• Inside the homogeneous region of the image where the magnitude of the gradients is weak, the above equation should perform isotropic smoothing.</a:t>
            </a:r>
            <a:endParaRPr lang="en-US" sz="2000"/>
          </a:p>
          <a:p>
            <a:r>
              <a:rPr lang="en-US" sz="2000">
                <a:ea typeface="+mn-lt"/>
                <a:cs typeface="+mn-lt"/>
              </a:rPr>
              <a:t>• Near the regions’ boundaries in the image, the smoothing is stopped, and sharp details preserve in the restored image.</a:t>
            </a:r>
            <a:endParaRPr lang="en-US" sz="2000"/>
          </a:p>
          <a:p>
            <a:endParaRPr lang="en-US"/>
          </a:p>
        </p:txBody>
      </p:sp>
      <p:sp>
        <p:nvSpPr>
          <p:cNvPr id="6" name="TextBox 5">
            <a:extLst>
              <a:ext uri="{FF2B5EF4-FFF2-40B4-BE49-F238E27FC236}">
                <a16:creationId xmlns:a16="http://schemas.microsoft.com/office/drawing/2014/main" id="{5CF119AD-5AE0-42F2-A6C5-91D053880B16}"/>
              </a:ext>
            </a:extLst>
          </p:cNvPr>
          <p:cNvSpPr txBox="1"/>
          <p:nvPr/>
        </p:nvSpPr>
        <p:spPr>
          <a:xfrm>
            <a:off x="533400" y="1295400"/>
            <a:ext cx="109300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Perona-Malik coefficient (c) controls the rate of diffusion and has been chosen as a function of the signal gradient so as to preserve edges in the signal.</a:t>
            </a:r>
          </a:p>
        </p:txBody>
      </p:sp>
    </p:spTree>
    <p:extLst>
      <p:ext uri="{BB962C8B-B14F-4D97-AF65-F5344CB8AC3E}">
        <p14:creationId xmlns:p14="http://schemas.microsoft.com/office/powerpoint/2010/main" val="207852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378647"/>
            <a:ext cx="9299693" cy="2023839"/>
          </a:xfrm>
        </p:spPr>
        <p:txBody>
          <a:bodyPr vert="horz" wrap="square" lIns="0" tIns="0" rIns="0" bIns="0" rtlCol="0" anchor="b" anchorCtr="0">
            <a:noAutofit/>
          </a:bodyPr>
          <a:lstStyle/>
          <a:p>
            <a:pPr>
              <a:lnSpc>
                <a:spcPct val="100000"/>
              </a:lnSpc>
            </a:pPr>
            <a:r>
              <a:rPr lang="en-US" sz="3200" kern="1200" dirty="0">
                <a:solidFill>
                  <a:schemeClr val="tx1"/>
                </a:solidFill>
                <a:latin typeface="Amasis MT Pro Black" panose="02040A04050005020304" pitchFamily="18" charset="0"/>
              </a:rPr>
              <a:t>We shall discuss about how we solved the PDE’s with two different approaches namely FDM and PINN, and later run  a comparison between their respective results.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9" name="TextBox 18">
            <a:extLst>
              <a:ext uri="{FF2B5EF4-FFF2-40B4-BE49-F238E27FC236}">
                <a16:creationId xmlns:a16="http://schemas.microsoft.com/office/drawing/2014/main" id="{B8EB5EFB-114F-4863-9F6C-8B673285597E}"/>
              </a:ext>
            </a:extLst>
          </p:cNvPr>
          <p:cNvSpPr txBox="1"/>
          <p:nvPr/>
        </p:nvSpPr>
        <p:spPr>
          <a:xfrm>
            <a:off x="500729" y="999630"/>
            <a:ext cx="6152146" cy="584775"/>
          </a:xfrm>
          <a:prstGeom prst="rect">
            <a:avLst/>
          </a:prstGeom>
          <a:noFill/>
        </p:spPr>
        <p:txBody>
          <a:bodyPr wrap="square">
            <a:spAutoFit/>
          </a:bodyPr>
          <a:lstStyle/>
          <a:p>
            <a:r>
              <a:rPr lang="en-US" sz="3200" kern="1200" dirty="0">
                <a:solidFill>
                  <a:schemeClr val="tx1"/>
                </a:solidFill>
                <a:latin typeface="Amasis MT Pro Black" panose="02040A04050005020304" pitchFamily="18" charset="0"/>
              </a:rPr>
              <a:t>TODAY’S AGENDA</a:t>
            </a:r>
            <a:endParaRPr lang="en-IN" sz="3200" dirty="0"/>
          </a:p>
        </p:txBody>
      </p:sp>
    </p:spTree>
    <p:extLst>
      <p:ext uri="{BB962C8B-B14F-4D97-AF65-F5344CB8AC3E}">
        <p14:creationId xmlns:p14="http://schemas.microsoft.com/office/powerpoint/2010/main" val="15120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373231"/>
            <a:ext cx="12192000" cy="1562959"/>
          </a:xfr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06565" y="460465"/>
            <a:ext cx="7063542" cy="821012"/>
          </a:xfrm>
        </p:spPr>
        <p:txBody>
          <a:bodyPr/>
          <a:lstStyle/>
          <a:p>
            <a:r>
              <a:rPr lang="en-US" dirty="0"/>
              <a:t>Methodology -FDM</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1893346"/>
            <a:ext cx="11379368" cy="4233628"/>
          </a:xfrm>
        </p:spPr>
        <p:txBody>
          <a:bodyPr vert="horz" wrap="square" lIns="0" tIns="0" rIns="0" bIns="0" rtlCol="0" anchor="t">
            <a:normAutofit/>
          </a:bodyPr>
          <a:lstStyle/>
          <a:p>
            <a:r>
              <a:rPr lang="en-US" b="0" i="0" dirty="0">
                <a:effectLst/>
                <a:latin typeface="Arial" panose="020B0604020202020204" pitchFamily="34" charset="0"/>
              </a:rPr>
              <a:t>This FDM model is obtained from the standard PM equation by replacing the ordinary derivative with a </a:t>
            </a:r>
            <a:r>
              <a:rPr lang="en-US" dirty="0">
                <a:latin typeface="Arial" panose="020B0604020202020204" pitchFamily="34" charset="0"/>
              </a:rPr>
              <a:t>finite </a:t>
            </a:r>
            <a:r>
              <a:rPr lang="en-US" b="0" i="0" dirty="0">
                <a:effectLst/>
                <a:latin typeface="Arial" panose="020B0604020202020204" pitchFamily="34" charset="0"/>
              </a:rPr>
              <a:t>derivative.</a:t>
            </a:r>
          </a:p>
          <a:p>
            <a:r>
              <a:rPr lang="en-US" b="0" i="0" dirty="0">
                <a:effectLst/>
                <a:latin typeface="Arial" panose="020B0604020202020204" pitchFamily="34" charset="0"/>
              </a:rPr>
              <a:t>Hence the </a:t>
            </a:r>
            <a:r>
              <a:rPr lang="en-US" b="0" i="0" dirty="0" err="1">
                <a:effectLst/>
                <a:latin typeface="Arial" panose="020B0604020202020204" pitchFamily="34" charset="0"/>
              </a:rPr>
              <a:t>Perona</a:t>
            </a:r>
            <a:r>
              <a:rPr lang="en-US" b="0" i="0" dirty="0">
                <a:effectLst/>
                <a:latin typeface="Arial" panose="020B0604020202020204" pitchFamily="34" charset="0"/>
              </a:rPr>
              <a:t>-Mallik equation in a simplified manner can be represented as follows - </a:t>
            </a:r>
            <a:endParaRPr lang="en-US" dirty="0"/>
          </a:p>
        </p:txBody>
      </p:sp>
      <p:pic>
        <p:nvPicPr>
          <p:cNvPr id="5" name="Picture 4">
            <a:extLst>
              <a:ext uri="{FF2B5EF4-FFF2-40B4-BE49-F238E27FC236}">
                <a16:creationId xmlns:a16="http://schemas.microsoft.com/office/drawing/2014/main" id="{F201987B-091D-451E-98D2-D07460D65D08}"/>
              </a:ext>
            </a:extLst>
          </p:cNvPr>
          <p:cNvPicPr>
            <a:picLocks noChangeAspect="1"/>
          </p:cNvPicPr>
          <p:nvPr/>
        </p:nvPicPr>
        <p:blipFill>
          <a:blip r:embed="rId4"/>
          <a:stretch>
            <a:fillRect/>
          </a:stretch>
        </p:blipFill>
        <p:spPr>
          <a:xfrm>
            <a:off x="2014584" y="3300581"/>
            <a:ext cx="8162831" cy="3096954"/>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87549"/>
            <a:ext cx="12192000" cy="6858000"/>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19" name="TextBox 18">
            <a:extLst>
              <a:ext uri="{FF2B5EF4-FFF2-40B4-BE49-F238E27FC236}">
                <a16:creationId xmlns:a16="http://schemas.microsoft.com/office/drawing/2014/main" id="{B8EB5EFB-114F-4863-9F6C-8B673285597E}"/>
              </a:ext>
            </a:extLst>
          </p:cNvPr>
          <p:cNvSpPr txBox="1"/>
          <p:nvPr/>
        </p:nvSpPr>
        <p:spPr>
          <a:xfrm>
            <a:off x="500729" y="999630"/>
            <a:ext cx="6152146" cy="584775"/>
          </a:xfrm>
          <a:prstGeom prst="rect">
            <a:avLst/>
          </a:prstGeom>
          <a:noFill/>
        </p:spPr>
        <p:txBody>
          <a:bodyPr wrap="square">
            <a:spAutoFit/>
          </a:bodyPr>
          <a:lstStyle/>
          <a:p>
            <a:r>
              <a:rPr lang="en-US" sz="3200" dirty="0">
                <a:latin typeface="Amasis MT Pro Black" panose="02040A04050005020304" pitchFamily="18" charset="0"/>
              </a:rPr>
              <a:t>FDM Derivation</a:t>
            </a:r>
            <a:endParaRPr lang="en-IN" sz="3200" dirty="0"/>
          </a:p>
        </p:txBody>
      </p:sp>
      <p:pic>
        <p:nvPicPr>
          <p:cNvPr id="9" name="Picture 8">
            <a:extLst>
              <a:ext uri="{FF2B5EF4-FFF2-40B4-BE49-F238E27FC236}">
                <a16:creationId xmlns:a16="http://schemas.microsoft.com/office/drawing/2014/main" id="{0306BC8A-5395-4257-8544-8BB609CD3032}"/>
              </a:ext>
            </a:extLst>
          </p:cNvPr>
          <p:cNvPicPr>
            <a:picLocks noChangeAspect="1"/>
          </p:cNvPicPr>
          <p:nvPr/>
        </p:nvPicPr>
        <p:blipFill>
          <a:blip r:embed="rId4"/>
          <a:stretch>
            <a:fillRect/>
          </a:stretch>
        </p:blipFill>
        <p:spPr>
          <a:xfrm>
            <a:off x="4792234" y="1698682"/>
            <a:ext cx="3172268" cy="1133633"/>
          </a:xfrm>
          <a:prstGeom prst="rect">
            <a:avLst/>
          </a:prstGeom>
        </p:spPr>
      </p:pic>
      <p:pic>
        <p:nvPicPr>
          <p:cNvPr id="11" name="Picture 10">
            <a:extLst>
              <a:ext uri="{FF2B5EF4-FFF2-40B4-BE49-F238E27FC236}">
                <a16:creationId xmlns:a16="http://schemas.microsoft.com/office/drawing/2014/main" id="{1AB3D5D3-AB85-4E6F-8F49-C8D46B7CF3B0}"/>
              </a:ext>
            </a:extLst>
          </p:cNvPr>
          <p:cNvPicPr>
            <a:picLocks noChangeAspect="1"/>
          </p:cNvPicPr>
          <p:nvPr/>
        </p:nvPicPr>
        <p:blipFill>
          <a:blip r:embed="rId5"/>
          <a:stretch>
            <a:fillRect/>
          </a:stretch>
        </p:blipFill>
        <p:spPr>
          <a:xfrm>
            <a:off x="2705821" y="3027280"/>
            <a:ext cx="6780355" cy="2994478"/>
          </a:xfrm>
          <a:prstGeom prst="rect">
            <a:avLst/>
          </a:prstGeom>
        </p:spPr>
      </p:pic>
    </p:spTree>
    <p:extLst>
      <p:ext uri="{BB962C8B-B14F-4D97-AF65-F5344CB8AC3E}">
        <p14:creationId xmlns:p14="http://schemas.microsoft.com/office/powerpoint/2010/main" val="202108425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39FCF91DAB424F82DC80C87122A3F9" ma:contentTypeVersion="9" ma:contentTypeDescription="Create a new document." ma:contentTypeScope="" ma:versionID="f1351cea11ccebf74c3af57a9c41ae2c">
  <xsd:schema xmlns:xsd="http://www.w3.org/2001/XMLSchema" xmlns:xs="http://www.w3.org/2001/XMLSchema" xmlns:p="http://schemas.microsoft.com/office/2006/metadata/properties" xmlns:ns3="eb7a0a8f-8e3e-4b05-a898-280f577d379a" xmlns:ns4="0ececc96-2f5d-45d1-8b4d-11fdd4aefc65" targetNamespace="http://schemas.microsoft.com/office/2006/metadata/properties" ma:root="true" ma:fieldsID="7ab63a45a26a41482672487ab879c968" ns3:_="" ns4:_="">
    <xsd:import namespace="eb7a0a8f-8e3e-4b05-a898-280f577d379a"/>
    <xsd:import namespace="0ececc96-2f5d-45d1-8b4d-11fdd4aefc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a0a8f-8e3e-4b05-a898-280f577d37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cecc96-2f5d-45d1-8b4d-11fdd4aefc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ececc96-2f5d-45d1-8b4d-11fdd4aefc6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F07EEF-D859-4EAF-A54D-D3A845C1E550}">
  <ds:schemaRefs>
    <ds:schemaRef ds:uri="0ececc96-2f5d-45d1-8b4d-11fdd4aefc65"/>
    <ds:schemaRef ds:uri="eb7a0a8f-8e3e-4b05-a898-280f577d37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811A92-D464-4AC4-A396-BA73B10CEEAC}">
  <ds:schemaRefs>
    <ds:schemaRef ds:uri="0ececc96-2f5d-45d1-8b4d-11fdd4aefc65"/>
    <ds:schemaRef ds:uri="eb7a0a8f-8e3e-4b05-a898-280f577d37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{6E772C4B-C73E-4961-B396-39A6FEBA66DE}tf33713516_win32</Template>
  <TotalTime>224</TotalTime>
  <Words>2195</Words>
  <Application>Microsoft Office PowerPoint</Application>
  <PresentationFormat>Widescreen</PresentationFormat>
  <Paragraphs>200</Paragraphs>
  <Slides>30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Amasis MT Pro Black</vt:lpstr>
      <vt:lpstr>Arial</vt:lpstr>
      <vt:lpstr>Calibri</vt:lpstr>
      <vt:lpstr>Cambria Math</vt:lpstr>
      <vt:lpstr>Gill Sans MT</vt:lpstr>
      <vt:lpstr>PT Sans</vt:lpstr>
      <vt:lpstr>Walbaum Display</vt:lpstr>
      <vt:lpstr>Wingdings</vt:lpstr>
      <vt:lpstr>3DFloatVTI</vt:lpstr>
      <vt:lpstr>APL 405 Image Denoising using PINN </vt:lpstr>
      <vt:lpstr>Problem Statement </vt:lpstr>
      <vt:lpstr>Addressing the problem with isotropic diffusion equation.  Isotropic diffusion taking a constant differential function(c = constant) using PINN</vt:lpstr>
      <vt:lpstr>Isotropic approach example</vt:lpstr>
      <vt:lpstr>Perona-Malik Equation and Anisotropic diffusion </vt:lpstr>
      <vt:lpstr>Perona-Malik Equation and Anisotropic diffusion </vt:lpstr>
      <vt:lpstr>We shall discuss about how we solved the PDE’s with two different approaches namely FDM and PINN, and later run  a comparison between their respective results.</vt:lpstr>
      <vt:lpstr>Methodology -FDM</vt:lpstr>
      <vt:lpstr>PowerPoint Presentation</vt:lpstr>
      <vt:lpstr>PowerPoint Presentation</vt:lpstr>
      <vt:lpstr>Methodology -FDM</vt:lpstr>
      <vt:lpstr>Methodology -FDM</vt:lpstr>
      <vt:lpstr>Results -FDM</vt:lpstr>
      <vt:lpstr>Results -FDM</vt:lpstr>
      <vt:lpstr>Results -FDM</vt:lpstr>
      <vt:lpstr>Methodology - PINN</vt:lpstr>
      <vt:lpstr>Methodology – INPUT/OUTPUT</vt:lpstr>
      <vt:lpstr>Sample input</vt:lpstr>
      <vt:lpstr>Methodology – PDE and Boundary conditions</vt:lpstr>
      <vt:lpstr>Implementation</vt:lpstr>
      <vt:lpstr>PINN model using SciANN</vt:lpstr>
      <vt:lpstr>PINN model using SciANN</vt:lpstr>
      <vt:lpstr>PINN model using SciANN</vt:lpstr>
      <vt:lpstr>PowerPoint Presentation</vt:lpstr>
      <vt:lpstr>Results</vt:lpstr>
      <vt:lpstr>Now, let’s test our model with more complex images, like the MRI image of the brain to see how it performs… </vt:lpstr>
      <vt:lpstr>PowerPoint Presentation</vt:lpstr>
      <vt:lpstr>PowerPoint Presentation</vt:lpstr>
      <vt:lpstr>Future works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Ishaan Govil</dc:creator>
  <cp:lastModifiedBy>darshanrakhewar.rdd@gmail.com</cp:lastModifiedBy>
  <cp:revision>19</cp:revision>
  <dcterms:created xsi:type="dcterms:W3CDTF">2022-03-14T15:46:20Z</dcterms:created>
  <dcterms:modified xsi:type="dcterms:W3CDTF">2022-04-19T12:05:59Z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0x0101000739FCF91DAB424F82DC80C87122A3F9</vt:lpwstr>
  </property>
</Properties>
</file>