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shant" initials="N" lastIdx="1" clrIdx="0">
    <p:extLst>
      <p:ext uri="{19B8F6BF-5375-455C-9EA6-DF929625EA0E}">
        <p15:presenceInfo xmlns:p15="http://schemas.microsoft.com/office/powerpoint/2012/main" userId="Nisha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25T20:24:20.682"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8DBA00-D031-4DD9-ADF7-D6D151EF070C}"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1855520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8DBA00-D031-4DD9-ADF7-D6D151EF070C}"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322294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8DBA00-D031-4DD9-ADF7-D6D151EF070C}"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3811186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8DBA00-D031-4DD9-ADF7-D6D151EF070C}"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2BE96-A87B-4E17-AB84-33571DD5A60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6679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8DBA00-D031-4DD9-ADF7-D6D151EF070C}"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155744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8DBA00-D031-4DD9-ADF7-D6D151EF070C}"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229681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8DBA00-D031-4DD9-ADF7-D6D151EF070C}"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3460490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DBA00-D031-4DD9-ADF7-D6D151EF070C}"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2437209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DBA00-D031-4DD9-ADF7-D6D151EF070C}"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359438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DBA00-D031-4DD9-ADF7-D6D151EF070C}"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24936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DBA00-D031-4DD9-ADF7-D6D151EF070C}"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4179157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8DBA00-D031-4DD9-ADF7-D6D151EF070C}"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251108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8DBA00-D031-4DD9-ADF7-D6D151EF070C}"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261537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8DBA00-D031-4DD9-ADF7-D6D151EF070C}"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76004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DBA00-D031-4DD9-ADF7-D6D151EF070C}"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1187753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8DBA00-D031-4DD9-ADF7-D6D151EF070C}"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36164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8DBA00-D031-4DD9-ADF7-D6D151EF070C}"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2BE96-A87B-4E17-AB84-33571DD5A60C}" type="slidenum">
              <a:rPr lang="en-US" smtClean="0"/>
              <a:t>‹#›</a:t>
            </a:fld>
            <a:endParaRPr lang="en-US"/>
          </a:p>
        </p:txBody>
      </p:sp>
    </p:spTree>
    <p:extLst>
      <p:ext uri="{BB962C8B-B14F-4D97-AF65-F5344CB8AC3E}">
        <p14:creationId xmlns:p14="http://schemas.microsoft.com/office/powerpoint/2010/main" val="313780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98DBA00-D031-4DD9-ADF7-D6D151EF070C}" type="datetimeFigureOut">
              <a:rPr lang="en-US" smtClean="0"/>
              <a:t>4/25/2017</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FA2BE96-A87B-4E17-AB84-33571DD5A60C}" type="slidenum">
              <a:rPr lang="en-US" smtClean="0"/>
              <a:t>‹#›</a:t>
            </a:fld>
            <a:endParaRPr lang="en-US"/>
          </a:p>
        </p:txBody>
      </p:sp>
    </p:spTree>
    <p:extLst>
      <p:ext uri="{BB962C8B-B14F-4D97-AF65-F5344CB8AC3E}">
        <p14:creationId xmlns:p14="http://schemas.microsoft.com/office/powerpoint/2010/main" val="250206456"/>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428" y="323681"/>
            <a:ext cx="9001462" cy="1818727"/>
          </a:xfrm>
        </p:spPr>
        <p:txBody>
          <a:bodyPr>
            <a:normAutofit/>
          </a:bodyPr>
          <a:lstStyle/>
          <a:p>
            <a:r>
              <a:rPr lang="en-US" sz="4000" dirty="0"/>
              <a:t>Predicting Contagiousness of Respiratory Viral Infections</a:t>
            </a:r>
          </a:p>
        </p:txBody>
      </p:sp>
      <p:sp>
        <p:nvSpPr>
          <p:cNvPr id="3" name="Subtitle 2"/>
          <p:cNvSpPr>
            <a:spLocks noGrp="1"/>
          </p:cNvSpPr>
          <p:nvPr>
            <p:ph type="subTitle" idx="1"/>
          </p:nvPr>
        </p:nvSpPr>
        <p:spPr>
          <a:xfrm>
            <a:off x="4718795" y="4743014"/>
            <a:ext cx="2709694" cy="1957191"/>
          </a:xfrm>
        </p:spPr>
        <p:txBody>
          <a:bodyPr>
            <a:normAutofit fontScale="85000" lnSpcReduction="20000"/>
          </a:bodyPr>
          <a:lstStyle/>
          <a:p>
            <a:r>
              <a:rPr lang="en-US" sz="3600" b="1" i="1" dirty="0" err="1">
                <a:solidFill>
                  <a:srgbClr val="FFFF00"/>
                </a:solidFill>
              </a:rPr>
              <a:t>Spaindians</a:t>
            </a:r>
            <a:endParaRPr lang="en-US" sz="3600" b="1" i="1" dirty="0">
              <a:solidFill>
                <a:srgbClr val="FFFF00"/>
              </a:solidFill>
            </a:endParaRPr>
          </a:p>
          <a:p>
            <a:r>
              <a:rPr lang="en-US" dirty="0" err="1"/>
              <a:t>Arpit</a:t>
            </a:r>
            <a:r>
              <a:rPr lang="en-US" dirty="0"/>
              <a:t> Mehta</a:t>
            </a:r>
            <a:br>
              <a:rPr lang="en-US" dirty="0"/>
            </a:br>
            <a:r>
              <a:rPr lang="en-US" dirty="0"/>
              <a:t>Daniel Ruiz</a:t>
            </a:r>
            <a:br>
              <a:rPr lang="en-US" dirty="0"/>
            </a:br>
            <a:r>
              <a:rPr lang="en-US" dirty="0" err="1"/>
              <a:t>Nishant</a:t>
            </a:r>
            <a:r>
              <a:rPr lang="en-US" dirty="0"/>
              <a:t> </a:t>
            </a:r>
            <a:r>
              <a:rPr lang="en-US" dirty="0" err="1"/>
              <a:t>Maurya</a:t>
            </a:r>
            <a:br>
              <a:rPr lang="en-US" dirty="0"/>
            </a:br>
            <a:r>
              <a:rPr lang="en-US" dirty="0" err="1"/>
              <a:t>Vaidehi</a:t>
            </a:r>
            <a:r>
              <a:rPr lang="en-US" dirty="0"/>
              <a:t> Patel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312" y="2500312"/>
            <a:ext cx="1857375" cy="1857375"/>
          </a:xfrm>
          <a:prstGeom prst="rect">
            <a:avLst/>
          </a:prstGeom>
        </p:spPr>
      </p:pic>
    </p:spTree>
    <p:extLst>
      <p:ext uri="{BB962C8B-B14F-4D97-AF65-F5344CB8AC3E}">
        <p14:creationId xmlns:p14="http://schemas.microsoft.com/office/powerpoint/2010/main" val="1626384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869" y="67737"/>
            <a:ext cx="10353761" cy="1326321"/>
          </a:xfrm>
        </p:spPr>
        <p:txBody>
          <a:bodyPr/>
          <a:lstStyle/>
          <a:p>
            <a:r>
              <a:rPr lang="en-US" dirty="0"/>
              <a:t>Algorithm and Advantage</a:t>
            </a:r>
          </a:p>
        </p:txBody>
      </p:sp>
      <p:pic>
        <p:nvPicPr>
          <p:cNvPr id="4" name="Picture 3" descr="3.png"/>
          <p:cNvPicPr>
            <a:picLocks noChangeAspect="1"/>
          </p:cNvPicPr>
          <p:nvPr/>
        </p:nvPicPr>
        <p:blipFill>
          <a:blip r:embed="rId2" cstate="print"/>
          <a:stretch>
            <a:fillRect/>
          </a:stretch>
        </p:blipFill>
        <p:spPr>
          <a:xfrm>
            <a:off x="5756988" y="3079102"/>
            <a:ext cx="5176881" cy="3424335"/>
          </a:xfrm>
          <a:prstGeom prst="rect">
            <a:avLst/>
          </a:prstGeom>
        </p:spPr>
      </p:pic>
      <p:pic>
        <p:nvPicPr>
          <p:cNvPr id="5" name="Picture 2" descr="Image result for random forest classification"/>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10335" y="1216089"/>
            <a:ext cx="5242195" cy="18630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4731" y="1394058"/>
            <a:ext cx="5095119" cy="4801314"/>
          </a:xfrm>
          <a:prstGeom prst="rect">
            <a:avLst/>
          </a:prstGeom>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Seed Length ; Trees; Variables</a:t>
            </a:r>
          </a:p>
          <a:p>
            <a:pPr marL="285750" indent="-285750">
              <a:buFont typeface="Arial" panose="020B0604020202020204" pitchFamily="34" charset="0"/>
              <a:buChar char="•"/>
            </a:pPr>
            <a:r>
              <a:rPr lang="en-US" dirty="0"/>
              <a:t>accurate learning algorithms </a:t>
            </a:r>
            <a:br>
              <a:rPr lang="en-US" dirty="0"/>
            </a:br>
            <a:endParaRPr lang="en-US" dirty="0"/>
          </a:p>
          <a:p>
            <a:pPr marL="285750" indent="-285750">
              <a:buFont typeface="Arial" panose="020B0604020202020204" pitchFamily="34" charset="0"/>
              <a:buChar char="•"/>
            </a:pPr>
            <a:r>
              <a:rPr lang="en-US" dirty="0"/>
              <a:t>runs efficiently on large databases </a:t>
            </a:r>
            <a:br>
              <a:rPr lang="en-US" dirty="0"/>
            </a:br>
            <a:endParaRPr lang="en-US" dirty="0"/>
          </a:p>
          <a:p>
            <a:pPr marL="285750" indent="-285750">
              <a:buFont typeface="Arial" panose="020B0604020202020204" pitchFamily="34" charset="0"/>
              <a:buChar char="•"/>
            </a:pPr>
            <a:r>
              <a:rPr lang="en-US" dirty="0"/>
              <a:t>handle thousands of input variables without </a:t>
            </a:r>
            <a:br>
              <a:rPr lang="en-US" dirty="0"/>
            </a:br>
            <a:r>
              <a:rPr lang="en-US" dirty="0"/>
              <a:t>variable deletion.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effective method for estimating missing data and maintains accuracy when a large proportion of the data are missing.</a:t>
            </a:r>
            <a:br>
              <a:rPr lang="en-US" dirty="0"/>
            </a:br>
            <a:endParaRPr lang="en-US" dirty="0"/>
          </a:p>
          <a:p>
            <a:pPr marL="285750" indent="-285750">
              <a:buFont typeface="Arial" panose="020B0604020202020204" pitchFamily="34" charset="0"/>
              <a:buChar char="•"/>
            </a:pPr>
            <a:r>
              <a:rPr lang="en-US" dirty="0"/>
              <a:t>Generated forests can be saved for future use on other data</a:t>
            </a:r>
            <a:br>
              <a:rPr lang="en-US" dirty="0"/>
            </a:br>
            <a:endParaRPr lang="en-US" dirty="0"/>
          </a:p>
          <a:p>
            <a:pPr marL="285750" indent="-285750">
              <a:buFont typeface="Arial" panose="020B0604020202020204" pitchFamily="34" charset="0"/>
              <a:buChar char="•"/>
            </a:pPr>
            <a:r>
              <a:rPr lang="en-US" dirty="0"/>
              <a:t>Variable Importance estimation</a:t>
            </a:r>
          </a:p>
        </p:txBody>
      </p:sp>
      <p:sp>
        <p:nvSpPr>
          <p:cNvPr id="11" name="Rectangle 5"/>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566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344" y="24064"/>
            <a:ext cx="10353761" cy="1326321"/>
          </a:xfrm>
        </p:spPr>
        <p:txBody>
          <a:bodyPr/>
          <a:lstStyle/>
          <a:p>
            <a:r>
              <a:rPr lang="en-US" dirty="0"/>
              <a:t>Confusion Matrix and accuracy</a:t>
            </a:r>
          </a:p>
        </p:txBody>
      </p:sp>
      <p:sp>
        <p:nvSpPr>
          <p:cNvPr id="6" name="TextBox 5"/>
          <p:cNvSpPr txBox="1"/>
          <p:nvPr/>
        </p:nvSpPr>
        <p:spPr>
          <a:xfrm>
            <a:off x="312673" y="876726"/>
            <a:ext cx="1212191" cy="276999"/>
          </a:xfrm>
          <a:prstGeom prst="rect">
            <a:avLst/>
          </a:prstGeom>
          <a:noFill/>
        </p:spPr>
        <p:txBody>
          <a:bodyPr wrap="none" rtlCol="0">
            <a:spAutoFit/>
          </a:bodyPr>
          <a:lstStyle/>
          <a:p>
            <a:r>
              <a:rPr lang="en-US" sz="1200" dirty="0"/>
              <a:t>0 No shedding</a:t>
            </a:r>
          </a:p>
        </p:txBody>
      </p:sp>
      <p:sp>
        <p:nvSpPr>
          <p:cNvPr id="7" name="TextBox 6"/>
          <p:cNvSpPr txBox="1"/>
          <p:nvPr/>
        </p:nvSpPr>
        <p:spPr>
          <a:xfrm>
            <a:off x="312673" y="1053085"/>
            <a:ext cx="986167" cy="276999"/>
          </a:xfrm>
          <a:prstGeom prst="rect">
            <a:avLst/>
          </a:prstGeom>
          <a:noFill/>
        </p:spPr>
        <p:txBody>
          <a:bodyPr wrap="none" rtlCol="0">
            <a:spAutoFit/>
          </a:bodyPr>
          <a:lstStyle/>
          <a:p>
            <a:r>
              <a:rPr lang="en-US" sz="1200" dirty="0"/>
              <a:t>1 Shedding</a:t>
            </a:r>
          </a:p>
        </p:txBody>
      </p:sp>
      <p:sp>
        <p:nvSpPr>
          <p:cNvPr id="3" name="TextBox 2"/>
          <p:cNvSpPr txBox="1"/>
          <p:nvPr/>
        </p:nvSpPr>
        <p:spPr>
          <a:xfrm>
            <a:off x="4118846" y="1551880"/>
            <a:ext cx="3809184" cy="646331"/>
          </a:xfrm>
          <a:prstGeom prst="rect">
            <a:avLst/>
          </a:prstGeom>
          <a:noFill/>
        </p:spPr>
        <p:txBody>
          <a:bodyPr wrap="none" rtlCol="0">
            <a:spAutoFit/>
          </a:bodyPr>
          <a:lstStyle/>
          <a:p>
            <a:r>
              <a:rPr lang="en-US" b="1" dirty="0"/>
              <a:t>Variable Importance estimation</a:t>
            </a:r>
          </a:p>
          <a:p>
            <a:endParaRPr lang="en-US" dirty="0"/>
          </a:p>
        </p:txBody>
      </p:sp>
      <p:pic>
        <p:nvPicPr>
          <p:cNvPr id="4" name="Picture 3"/>
          <p:cNvPicPr>
            <a:picLocks noChangeAspect="1"/>
          </p:cNvPicPr>
          <p:nvPr/>
        </p:nvPicPr>
        <p:blipFill>
          <a:blip r:embed="rId2"/>
          <a:stretch>
            <a:fillRect/>
          </a:stretch>
        </p:blipFill>
        <p:spPr>
          <a:xfrm>
            <a:off x="4215951" y="1875046"/>
            <a:ext cx="7289923" cy="4474961"/>
          </a:xfrm>
          <a:prstGeom prst="rect">
            <a:avLst/>
          </a:prstGeom>
        </p:spPr>
      </p:pic>
      <p:sp>
        <p:nvSpPr>
          <p:cNvPr id="13" name="TextBox 12"/>
          <p:cNvSpPr txBox="1"/>
          <p:nvPr/>
        </p:nvSpPr>
        <p:spPr>
          <a:xfrm>
            <a:off x="154325" y="1279984"/>
            <a:ext cx="1217256" cy="276999"/>
          </a:xfrm>
          <a:prstGeom prst="rect">
            <a:avLst/>
          </a:prstGeom>
          <a:noFill/>
        </p:spPr>
        <p:txBody>
          <a:bodyPr wrap="none" rtlCol="0">
            <a:spAutoFit/>
          </a:bodyPr>
          <a:lstStyle/>
          <a:p>
            <a:r>
              <a:rPr lang="en-US" sz="1200" dirty="0"/>
              <a:t>H1N1 Time -24</a:t>
            </a:r>
          </a:p>
        </p:txBody>
      </p:sp>
      <p:sp>
        <p:nvSpPr>
          <p:cNvPr id="15" name="TextBox 14"/>
          <p:cNvSpPr txBox="1"/>
          <p:nvPr/>
        </p:nvSpPr>
        <p:spPr>
          <a:xfrm>
            <a:off x="208827" y="3346177"/>
            <a:ext cx="1162754" cy="276999"/>
          </a:xfrm>
          <a:prstGeom prst="rect">
            <a:avLst/>
          </a:prstGeom>
          <a:noFill/>
        </p:spPr>
        <p:txBody>
          <a:bodyPr wrap="none" rtlCol="0">
            <a:spAutoFit/>
          </a:bodyPr>
          <a:lstStyle/>
          <a:p>
            <a:r>
              <a:rPr lang="en-US" sz="1200" dirty="0"/>
              <a:t>H1N1 Time 36</a:t>
            </a:r>
          </a:p>
        </p:txBody>
      </p:sp>
      <p:sp>
        <p:nvSpPr>
          <p:cNvPr id="16" name="TextBox 15"/>
          <p:cNvSpPr txBox="1"/>
          <p:nvPr/>
        </p:nvSpPr>
        <p:spPr>
          <a:xfrm>
            <a:off x="208827" y="2329934"/>
            <a:ext cx="1162754" cy="276999"/>
          </a:xfrm>
          <a:prstGeom prst="rect">
            <a:avLst/>
          </a:prstGeom>
          <a:noFill/>
        </p:spPr>
        <p:txBody>
          <a:bodyPr wrap="none" rtlCol="0">
            <a:spAutoFit/>
          </a:bodyPr>
          <a:lstStyle/>
          <a:p>
            <a:r>
              <a:rPr lang="en-US" sz="1200" dirty="0"/>
              <a:t>H1N1 Time 12</a:t>
            </a:r>
          </a:p>
        </p:txBody>
      </p:sp>
      <p:pic>
        <p:nvPicPr>
          <p:cNvPr id="10" name="Picture 9"/>
          <p:cNvPicPr>
            <a:picLocks noChangeAspect="1"/>
          </p:cNvPicPr>
          <p:nvPr/>
        </p:nvPicPr>
        <p:blipFill>
          <a:blip r:embed="rId3"/>
          <a:stretch>
            <a:fillRect/>
          </a:stretch>
        </p:blipFill>
        <p:spPr>
          <a:xfrm>
            <a:off x="234829" y="1499484"/>
            <a:ext cx="3362325" cy="790575"/>
          </a:xfrm>
          <a:prstGeom prst="rect">
            <a:avLst/>
          </a:prstGeom>
        </p:spPr>
      </p:pic>
      <p:sp>
        <p:nvSpPr>
          <p:cNvPr id="17" name="TextBox 16"/>
          <p:cNvSpPr txBox="1"/>
          <p:nvPr/>
        </p:nvSpPr>
        <p:spPr>
          <a:xfrm>
            <a:off x="208827" y="4534861"/>
            <a:ext cx="1162754" cy="276999"/>
          </a:xfrm>
          <a:prstGeom prst="rect">
            <a:avLst/>
          </a:prstGeom>
          <a:noFill/>
        </p:spPr>
        <p:txBody>
          <a:bodyPr wrap="none" rtlCol="0">
            <a:spAutoFit/>
          </a:bodyPr>
          <a:lstStyle/>
          <a:p>
            <a:r>
              <a:rPr lang="en-US" sz="1200" dirty="0"/>
              <a:t>H1N1 Time 90</a:t>
            </a:r>
          </a:p>
        </p:txBody>
      </p:sp>
      <p:sp>
        <p:nvSpPr>
          <p:cNvPr id="18" name="TextBox 17"/>
          <p:cNvSpPr txBox="1"/>
          <p:nvPr/>
        </p:nvSpPr>
        <p:spPr>
          <a:xfrm>
            <a:off x="227877" y="5630095"/>
            <a:ext cx="1374351" cy="276999"/>
          </a:xfrm>
          <a:prstGeom prst="rect">
            <a:avLst/>
          </a:prstGeom>
          <a:noFill/>
        </p:spPr>
        <p:txBody>
          <a:bodyPr wrap="none" rtlCol="0">
            <a:spAutoFit/>
          </a:bodyPr>
          <a:lstStyle/>
          <a:p>
            <a:r>
              <a:rPr lang="en-US" sz="1200" dirty="0"/>
              <a:t>H1N1 Time 141.5</a:t>
            </a:r>
          </a:p>
        </p:txBody>
      </p:sp>
      <p:pic>
        <p:nvPicPr>
          <p:cNvPr id="19" name="Picture 18"/>
          <p:cNvPicPr>
            <a:picLocks noChangeAspect="1"/>
          </p:cNvPicPr>
          <p:nvPr/>
        </p:nvPicPr>
        <p:blipFill>
          <a:blip r:embed="rId4"/>
          <a:stretch>
            <a:fillRect/>
          </a:stretch>
        </p:blipFill>
        <p:spPr>
          <a:xfrm>
            <a:off x="227877" y="5907094"/>
            <a:ext cx="3076575" cy="809625"/>
          </a:xfrm>
          <a:prstGeom prst="rect">
            <a:avLst/>
          </a:prstGeom>
        </p:spPr>
      </p:pic>
      <p:pic>
        <p:nvPicPr>
          <p:cNvPr id="20" name="Picture 19"/>
          <p:cNvPicPr>
            <a:picLocks noChangeAspect="1"/>
          </p:cNvPicPr>
          <p:nvPr/>
        </p:nvPicPr>
        <p:blipFill>
          <a:blip r:embed="rId5"/>
          <a:stretch>
            <a:fillRect/>
          </a:stretch>
        </p:blipFill>
        <p:spPr>
          <a:xfrm>
            <a:off x="258170" y="4858570"/>
            <a:ext cx="3238500" cy="733425"/>
          </a:xfrm>
          <a:prstGeom prst="rect">
            <a:avLst/>
          </a:prstGeom>
        </p:spPr>
      </p:pic>
      <p:pic>
        <p:nvPicPr>
          <p:cNvPr id="21" name="Picture 20"/>
          <p:cNvPicPr>
            <a:picLocks noChangeAspect="1"/>
          </p:cNvPicPr>
          <p:nvPr/>
        </p:nvPicPr>
        <p:blipFill>
          <a:blip r:embed="rId6"/>
          <a:stretch>
            <a:fillRect/>
          </a:stretch>
        </p:blipFill>
        <p:spPr>
          <a:xfrm>
            <a:off x="234829" y="2585779"/>
            <a:ext cx="3105150" cy="781050"/>
          </a:xfrm>
          <a:prstGeom prst="rect">
            <a:avLst/>
          </a:prstGeom>
        </p:spPr>
      </p:pic>
      <p:pic>
        <p:nvPicPr>
          <p:cNvPr id="22" name="Picture 21"/>
          <p:cNvPicPr>
            <a:picLocks noChangeAspect="1"/>
          </p:cNvPicPr>
          <p:nvPr/>
        </p:nvPicPr>
        <p:blipFill>
          <a:blip r:embed="rId7"/>
          <a:stretch>
            <a:fillRect/>
          </a:stretch>
        </p:blipFill>
        <p:spPr>
          <a:xfrm>
            <a:off x="227877" y="3661276"/>
            <a:ext cx="3362325" cy="800100"/>
          </a:xfrm>
          <a:prstGeom prst="rect">
            <a:avLst/>
          </a:prstGeom>
        </p:spPr>
      </p:pic>
    </p:spTree>
    <p:extLst>
      <p:ext uri="{BB962C8B-B14F-4D97-AF65-F5344CB8AC3E}">
        <p14:creationId xmlns:p14="http://schemas.microsoft.com/office/powerpoint/2010/main" val="140548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a:t>
            </a:r>
          </a:p>
        </p:txBody>
      </p:sp>
      <p:sp>
        <p:nvSpPr>
          <p:cNvPr id="3" name="Content Placeholder 2"/>
          <p:cNvSpPr>
            <a:spLocks noGrp="1"/>
          </p:cNvSpPr>
          <p:nvPr>
            <p:ph idx="1"/>
          </p:nvPr>
        </p:nvSpPr>
        <p:spPr/>
        <p:txBody>
          <a:bodyPr>
            <a:normAutofit fontScale="77500" lnSpcReduction="20000"/>
          </a:bodyPr>
          <a:lstStyle/>
          <a:p>
            <a:r>
              <a:rPr lang="en-US" dirty="0" err="1"/>
              <a:t>Spandians.ViralChallange.R</a:t>
            </a:r>
            <a:endParaRPr lang="en-US" dirty="0"/>
          </a:p>
          <a:p>
            <a:r>
              <a:rPr lang="en-US" dirty="0"/>
              <a:t>Load Data and R packages</a:t>
            </a:r>
          </a:p>
          <a:p>
            <a:r>
              <a:rPr lang="en-US" dirty="0"/>
              <a:t>Run Differential Expression with </a:t>
            </a:r>
            <a:r>
              <a:rPr lang="en-US" dirty="0" err="1"/>
              <a:t>Limma</a:t>
            </a:r>
            <a:endParaRPr lang="en-US" dirty="0"/>
          </a:p>
          <a:p>
            <a:r>
              <a:rPr lang="en-US" dirty="0"/>
              <a:t>Filter the attributes based on P-values</a:t>
            </a:r>
          </a:p>
          <a:p>
            <a:r>
              <a:rPr lang="en-US" dirty="0"/>
              <a:t>Input to PLS-DA of </a:t>
            </a:r>
            <a:r>
              <a:rPr lang="en-US" dirty="0" err="1"/>
              <a:t>mixomics</a:t>
            </a:r>
            <a:r>
              <a:rPr lang="en-US" dirty="0"/>
              <a:t> package</a:t>
            </a:r>
          </a:p>
          <a:p>
            <a:r>
              <a:rPr lang="en-US" dirty="0"/>
              <a:t>Ranks attributes based on VIP</a:t>
            </a:r>
          </a:p>
          <a:p>
            <a:r>
              <a:rPr lang="en-US" dirty="0"/>
              <a:t>Input to Random Forest </a:t>
            </a:r>
          </a:p>
          <a:p>
            <a:r>
              <a:rPr lang="en-US" dirty="0"/>
              <a:t>Build Model </a:t>
            </a:r>
          </a:p>
          <a:p>
            <a:r>
              <a:rPr lang="en-US" dirty="0"/>
              <a:t>Classify using the model</a:t>
            </a:r>
          </a:p>
          <a:p>
            <a:r>
              <a:rPr lang="en-US" dirty="0"/>
              <a:t>Export output for pathway analysis</a:t>
            </a:r>
          </a:p>
          <a:p>
            <a:endParaRPr lang="en-US" dirty="0"/>
          </a:p>
        </p:txBody>
      </p:sp>
    </p:spTree>
    <p:extLst>
      <p:ext uri="{BB962C8B-B14F-4D97-AF65-F5344CB8AC3E}">
        <p14:creationId xmlns:p14="http://schemas.microsoft.com/office/powerpoint/2010/main" val="378577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546" y="217714"/>
            <a:ext cx="10353762" cy="1209869"/>
          </a:xfrm>
        </p:spPr>
        <p:txBody>
          <a:bodyPr/>
          <a:lstStyle/>
          <a:p>
            <a:r>
              <a:rPr lang="en-US" dirty="0"/>
              <a:t>Results: Pathway analysis and Annotation</a:t>
            </a:r>
          </a:p>
        </p:txBody>
      </p:sp>
      <p:sp>
        <p:nvSpPr>
          <p:cNvPr id="3" name="Content Placeholder 2"/>
          <p:cNvSpPr>
            <a:spLocks noGrp="1"/>
          </p:cNvSpPr>
          <p:nvPr>
            <p:ph idx="1"/>
          </p:nvPr>
        </p:nvSpPr>
        <p:spPr>
          <a:xfrm>
            <a:off x="98208" y="1586202"/>
            <a:ext cx="4978724" cy="4973217"/>
          </a:xfrm>
        </p:spPr>
        <p:txBody>
          <a:bodyPr>
            <a:normAutofit fontScale="40000" lnSpcReduction="20000"/>
          </a:bodyPr>
          <a:lstStyle/>
          <a:p>
            <a:pPr marL="0" indent="0">
              <a:buNone/>
            </a:pPr>
            <a:r>
              <a:rPr lang="en-US" dirty="0"/>
              <a:t> </a:t>
            </a:r>
          </a:p>
          <a:p>
            <a:r>
              <a:rPr lang="en-US" sz="4300" dirty="0"/>
              <a:t>Rows are genes and columns time points.</a:t>
            </a:r>
          </a:p>
          <a:p>
            <a:r>
              <a:rPr lang="en-US" sz="4300" dirty="0"/>
              <a:t>Each entry in the table is the rank of that gene in the list of importance scores. Some genes act as biomarkers across the entire time range of study. Others are either early or late biomarkers. </a:t>
            </a:r>
          </a:p>
          <a:p>
            <a:r>
              <a:rPr lang="en-US" sz="4300" dirty="0"/>
              <a:t>The first column gives the name of the gene in question. </a:t>
            </a:r>
          </a:p>
          <a:p>
            <a:r>
              <a:rPr lang="en-US" sz="4300" dirty="0"/>
              <a:t>The last column represents the functional annotations of the genes.</a:t>
            </a:r>
          </a:p>
          <a:p>
            <a:r>
              <a:rPr lang="en-US" sz="4300" dirty="0"/>
              <a:t>Related annotations are given the same color</a:t>
            </a:r>
          </a:p>
          <a:p>
            <a:r>
              <a:rPr lang="en-US" sz="4300" dirty="0"/>
              <a:t>DAVID pathway analysis tool was used</a:t>
            </a:r>
          </a:p>
        </p:txBody>
      </p:sp>
      <p:pic>
        <p:nvPicPr>
          <p:cNvPr id="4" name="Picture 3"/>
          <p:cNvPicPr>
            <a:picLocks noChangeAspect="1"/>
          </p:cNvPicPr>
          <p:nvPr/>
        </p:nvPicPr>
        <p:blipFill>
          <a:blip r:embed="rId2"/>
          <a:stretch>
            <a:fillRect/>
          </a:stretch>
        </p:blipFill>
        <p:spPr>
          <a:xfrm>
            <a:off x="5299788" y="1586203"/>
            <a:ext cx="6783356" cy="5169159"/>
          </a:xfrm>
          <a:prstGeom prst="rect">
            <a:avLst/>
          </a:prstGeom>
        </p:spPr>
      </p:pic>
    </p:spTree>
    <p:extLst>
      <p:ext uri="{BB962C8B-B14F-4D97-AF65-F5344CB8AC3E}">
        <p14:creationId xmlns:p14="http://schemas.microsoft.com/office/powerpoint/2010/main" val="151221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fontScale="92500"/>
          </a:bodyPr>
          <a:lstStyle/>
          <a:p>
            <a:r>
              <a:rPr lang="en-US" dirty="0"/>
              <a:t>Predictive models for viral shedding and symptoms were constructed. </a:t>
            </a:r>
          </a:p>
          <a:p>
            <a:r>
              <a:rPr lang="en-US" dirty="0"/>
              <a:t> While predictions are near perfect at later time points, high even at much earlier time points. </a:t>
            </a:r>
          </a:p>
          <a:p>
            <a:r>
              <a:rPr lang="en-US" dirty="0"/>
              <a:t>Significant genes were detected as early as 5 and 10 hours post infection (PI</a:t>
            </a:r>
          </a:p>
          <a:p>
            <a:r>
              <a:rPr lang="en-US" dirty="0"/>
              <a:t> Biomarkers were identified for all viruses, both unique and shared. </a:t>
            </a:r>
          </a:p>
          <a:p>
            <a:r>
              <a:rPr lang="en-US" dirty="0"/>
              <a:t>Genes for defense and immune response were differentially expressed in all four viruses. </a:t>
            </a:r>
          </a:p>
          <a:p>
            <a:r>
              <a:rPr lang="en-US" dirty="0"/>
              <a:t>Genes annotated with proteolysis were differentially expressed in subjects with and without shedding. </a:t>
            </a:r>
          </a:p>
        </p:txBody>
      </p:sp>
    </p:spTree>
    <p:extLst>
      <p:ext uri="{BB962C8B-B14F-4D97-AF65-F5344CB8AC3E}">
        <p14:creationId xmlns:p14="http://schemas.microsoft.com/office/powerpoint/2010/main" val="1586946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endParaRPr lang="en-US" dirty="0"/>
          </a:p>
          <a:p>
            <a:r>
              <a:rPr lang="en-US" dirty="0">
                <a:effectLst/>
              </a:rPr>
              <a:t>Ritchie ME, </a:t>
            </a:r>
            <a:r>
              <a:rPr lang="en-US" dirty="0" err="1">
                <a:effectLst/>
              </a:rPr>
              <a:t>Phipson</a:t>
            </a:r>
            <a:r>
              <a:rPr lang="en-US" dirty="0">
                <a:effectLst/>
              </a:rPr>
              <a:t> B, Wu D, Hu Y, Law CW, Shi W and Smyth GK (2015). “</a:t>
            </a:r>
            <a:r>
              <a:rPr lang="en-US" dirty="0" err="1">
                <a:effectLst/>
              </a:rPr>
              <a:t>limma</a:t>
            </a:r>
            <a:r>
              <a:rPr lang="en-US" dirty="0">
                <a:effectLst/>
              </a:rPr>
              <a:t> powers differential expression analyses for RNA-sequencing and microarray studies.” </a:t>
            </a:r>
            <a:r>
              <a:rPr lang="en-US" i="1" dirty="0">
                <a:effectLst/>
              </a:rPr>
              <a:t>Nucleic Acids Research</a:t>
            </a:r>
            <a:r>
              <a:rPr lang="en-US" dirty="0">
                <a:effectLst/>
              </a:rPr>
              <a:t>, </a:t>
            </a:r>
            <a:r>
              <a:rPr lang="en-US" b="1" dirty="0">
                <a:effectLst/>
              </a:rPr>
              <a:t>43</a:t>
            </a:r>
            <a:r>
              <a:rPr lang="en-US" dirty="0">
                <a:effectLst/>
              </a:rPr>
              <a:t>(7), pp. e47. </a:t>
            </a:r>
          </a:p>
          <a:p>
            <a:r>
              <a:rPr lang="en-US" dirty="0"/>
              <a:t>Barker,Matthew,andWilliamRayens."Partialleastsquaresfordiscrimination."Journalofchemometrics17.3(2003):166-173.</a:t>
            </a:r>
          </a:p>
          <a:p>
            <a:r>
              <a:rPr lang="en-US" dirty="0"/>
              <a:t>Breiman,Leo."Randomforests."Machinelearning45.1(2001):5-32.</a:t>
            </a:r>
          </a:p>
          <a:p>
            <a:r>
              <a:rPr lang="en-US" dirty="0" err="1"/>
              <a:t>DAVIDTOOLS:https</a:t>
            </a:r>
            <a:r>
              <a:rPr lang="en-US" dirty="0"/>
              <a:t>://david.ncifcrf.gov/</a:t>
            </a:r>
          </a:p>
          <a:p>
            <a:r>
              <a:rPr lang="en-US" dirty="0" err="1"/>
              <a:t>G-Profiler:http</a:t>
            </a:r>
            <a:r>
              <a:rPr lang="en-US" dirty="0"/>
              <a:t>://biit.cs.ut.ee/</a:t>
            </a:r>
            <a:r>
              <a:rPr lang="en-US" dirty="0" err="1"/>
              <a:t>gprofiler</a:t>
            </a:r>
            <a:r>
              <a:rPr lang="en-US" dirty="0"/>
              <a:t>/</a:t>
            </a:r>
          </a:p>
          <a:p>
            <a:r>
              <a:rPr lang="en-US" dirty="0"/>
              <a:t>http://dreamchallenge.org</a:t>
            </a:r>
          </a:p>
          <a:p>
            <a:endParaRPr lang="en-US" dirty="0"/>
          </a:p>
          <a:p>
            <a:endParaRPr lang="en-US" dirty="0"/>
          </a:p>
        </p:txBody>
      </p:sp>
    </p:spTree>
    <p:extLst>
      <p:ext uri="{BB962C8B-B14F-4D97-AF65-F5344CB8AC3E}">
        <p14:creationId xmlns:p14="http://schemas.microsoft.com/office/powerpoint/2010/main" val="139261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238336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059" y="1692454"/>
            <a:ext cx="10353762" cy="4919730"/>
          </a:xfrm>
        </p:spPr>
        <p:txBody>
          <a:bodyPr>
            <a:normAutofit lnSpcReduction="10000"/>
          </a:bodyPr>
          <a:lstStyle/>
          <a:p>
            <a:r>
              <a:rPr lang="en-US" dirty="0"/>
              <a:t>Viral Infection </a:t>
            </a:r>
          </a:p>
          <a:p>
            <a:r>
              <a:rPr lang="en-US" dirty="0"/>
              <a:t>Immune response</a:t>
            </a:r>
          </a:p>
          <a:p>
            <a:r>
              <a:rPr lang="en-US" dirty="0"/>
              <a:t>Genes and pathways </a:t>
            </a:r>
          </a:p>
          <a:p>
            <a:r>
              <a:rPr lang="en-US" dirty="0"/>
              <a:t>Symptoms </a:t>
            </a:r>
          </a:p>
          <a:p>
            <a:pPr lvl="1"/>
            <a:r>
              <a:rPr lang="en-US" dirty="0"/>
              <a:t>Runny Nose</a:t>
            </a:r>
          </a:p>
          <a:p>
            <a:pPr lvl="1"/>
            <a:r>
              <a:rPr lang="en-US" dirty="0"/>
              <a:t>Cough</a:t>
            </a:r>
          </a:p>
          <a:p>
            <a:pPr lvl="1"/>
            <a:r>
              <a:rPr lang="en-US" dirty="0"/>
              <a:t>Fever</a:t>
            </a:r>
          </a:p>
          <a:p>
            <a:pPr lvl="1"/>
            <a:r>
              <a:rPr lang="en-US" dirty="0"/>
              <a:t>Headache</a:t>
            </a:r>
          </a:p>
          <a:p>
            <a:pPr lvl="1"/>
            <a:r>
              <a:rPr lang="en-US" dirty="0"/>
              <a:t>Myalgia </a:t>
            </a:r>
          </a:p>
          <a:p>
            <a:r>
              <a:rPr lang="en-US" dirty="0"/>
              <a:t>Shedding</a:t>
            </a:r>
          </a:p>
          <a:p>
            <a:r>
              <a:rPr lang="en-US" dirty="0"/>
              <a:t>The above data was provided by the DREAM Respiratory Virus Challenge [http://dreamchallenge.org] </a:t>
            </a:r>
          </a:p>
          <a:p>
            <a:pPr marL="0" indent="0">
              <a:buNone/>
            </a:pPr>
            <a:endParaRPr lang="en-US" dirty="0"/>
          </a:p>
        </p:txBody>
      </p:sp>
      <p:pic>
        <p:nvPicPr>
          <p:cNvPr id="1026" name="Picture 2" descr="Image result for virus infection"/>
          <p:cNvPicPr>
            <a:picLocks noChangeAspect="1" noChangeArrowheads="1"/>
          </p:cNvPicPr>
          <p:nvPr/>
        </p:nvPicPr>
        <p:blipFill rotWithShape="1">
          <a:blip r:embed="rId2">
            <a:extLst>
              <a:ext uri="{28A0092B-C50C-407E-A947-70E740481C1C}">
                <a14:useLocalDpi xmlns:a14="http://schemas.microsoft.com/office/drawing/2010/main" val="0"/>
              </a:ext>
            </a:extLst>
          </a:blip>
          <a:srcRect l="691" b="8302"/>
          <a:stretch/>
        </p:blipFill>
        <p:spPr bwMode="auto">
          <a:xfrm>
            <a:off x="5667496" y="1692453"/>
            <a:ext cx="5476262" cy="40925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108060" y="0"/>
            <a:ext cx="10353761" cy="1326321"/>
          </a:xfrm>
        </p:spPr>
        <p:txBody>
          <a:bodyPr/>
          <a:lstStyle/>
          <a:p>
            <a:r>
              <a:rPr lang="en-US" dirty="0"/>
              <a:t>Overview</a:t>
            </a:r>
          </a:p>
        </p:txBody>
      </p:sp>
    </p:spTree>
    <p:extLst>
      <p:ext uri="{BB962C8B-B14F-4D97-AF65-F5344CB8AC3E}">
        <p14:creationId xmlns:p14="http://schemas.microsoft.com/office/powerpoint/2010/main" val="320890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819" y="245707"/>
            <a:ext cx="10353761" cy="1181877"/>
          </a:xfrm>
        </p:spPr>
        <p:txBody>
          <a:bodyPr/>
          <a:lstStyle/>
          <a:p>
            <a:r>
              <a:rPr lang="en-US" dirty="0"/>
              <a:t>Goal</a:t>
            </a:r>
          </a:p>
        </p:txBody>
      </p:sp>
      <p:sp>
        <p:nvSpPr>
          <p:cNvPr id="3" name="Content Placeholder 2"/>
          <p:cNvSpPr>
            <a:spLocks noGrp="1"/>
          </p:cNvSpPr>
          <p:nvPr>
            <p:ph idx="1"/>
          </p:nvPr>
        </p:nvSpPr>
        <p:spPr>
          <a:xfrm>
            <a:off x="307975" y="1709837"/>
            <a:ext cx="10353762" cy="4463356"/>
          </a:xfrm>
        </p:spPr>
        <p:txBody>
          <a:bodyPr/>
          <a:lstStyle/>
          <a:p>
            <a:r>
              <a:rPr lang="en-US" dirty="0"/>
              <a:t>build predictive models for contagiousness (Shedding)</a:t>
            </a:r>
          </a:p>
          <a:p>
            <a:r>
              <a:rPr lang="en-US" dirty="0"/>
              <a:t>given gene expression time series data </a:t>
            </a:r>
          </a:p>
          <a:p>
            <a:r>
              <a:rPr lang="en-US" dirty="0"/>
              <a:t>recorded over a multi-day period </a:t>
            </a:r>
          </a:p>
          <a:p>
            <a:r>
              <a:rPr lang="en-US" dirty="0"/>
              <a:t>starting prior to exposure</a:t>
            </a:r>
          </a:p>
          <a:p>
            <a:r>
              <a:rPr lang="en-US" dirty="0"/>
              <a:t>measured at different Time Series intervals </a:t>
            </a:r>
            <a:br>
              <a:rPr lang="en-US" dirty="0"/>
            </a:br>
            <a:r>
              <a:rPr lang="en-US" dirty="0"/>
              <a:t>following exposure</a:t>
            </a:r>
          </a:p>
        </p:txBody>
      </p:sp>
      <p:sp>
        <p:nvSpPr>
          <p:cNvPr id="5" name="AutoShape 4" descr="Image result for virus infec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Image result for virus inf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403" y="1784482"/>
            <a:ext cx="4264090" cy="267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87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183" y="87085"/>
            <a:ext cx="10353761" cy="1326321"/>
          </a:xfrm>
        </p:spPr>
        <p:txBody>
          <a:bodyPr/>
          <a:lstStyle/>
          <a:p>
            <a:r>
              <a:rPr lang="en-US" dirty="0"/>
              <a:t>Data</a:t>
            </a:r>
          </a:p>
        </p:txBody>
      </p:sp>
      <p:sp>
        <p:nvSpPr>
          <p:cNvPr id="3" name="Content Placeholder 2"/>
          <p:cNvSpPr>
            <a:spLocks noGrp="1"/>
          </p:cNvSpPr>
          <p:nvPr>
            <p:ph idx="1"/>
          </p:nvPr>
        </p:nvSpPr>
        <p:spPr>
          <a:xfrm>
            <a:off x="213999" y="1284301"/>
            <a:ext cx="11673200" cy="3695136"/>
          </a:xfrm>
        </p:spPr>
        <p:txBody>
          <a:bodyPr>
            <a:normAutofit/>
          </a:bodyPr>
          <a:lstStyle/>
          <a:p>
            <a:r>
              <a:rPr lang="en-US" dirty="0"/>
              <a:t>Respiratory Syncytial Virus (RSV), H3N2 and H1N1</a:t>
            </a:r>
          </a:p>
          <a:p>
            <a:r>
              <a:rPr lang="en-US" b="1" dirty="0"/>
              <a:t>Nasal lavage </a:t>
            </a:r>
            <a:r>
              <a:rPr lang="en-US" dirty="0"/>
              <a:t>samples collected over the course of 7-9 days. </a:t>
            </a:r>
          </a:p>
          <a:p>
            <a:r>
              <a:rPr lang="en-US" b="1" dirty="0"/>
              <a:t>viral shedding </a:t>
            </a:r>
            <a:r>
              <a:rPr lang="en-US" dirty="0"/>
              <a:t>assessed via qualitative viral culture and/or quantitative influenza RT-PCR.</a:t>
            </a:r>
          </a:p>
          <a:p>
            <a:r>
              <a:rPr lang="en-US" dirty="0"/>
              <a:t>Blood was collected and gene expression of peripheral whole blood was performed </a:t>
            </a:r>
          </a:p>
          <a:p>
            <a:r>
              <a:rPr lang="en-US" dirty="0"/>
              <a:t>1 day prior to exposure, immediately prior to exposure, and at regular intervals following exposure</a:t>
            </a:r>
          </a:p>
          <a:p>
            <a:r>
              <a:rPr lang="en-US" dirty="0"/>
              <a:t>Data includes 7 volunteers who were exposed to sham rather than active virus. (Controls)</a:t>
            </a:r>
          </a:p>
        </p:txBody>
      </p:sp>
      <p:pic>
        <p:nvPicPr>
          <p:cNvPr id="4" name="Picture 3"/>
          <p:cNvPicPr>
            <a:picLocks noChangeAspect="1"/>
          </p:cNvPicPr>
          <p:nvPr/>
        </p:nvPicPr>
        <p:blipFill>
          <a:blip r:embed="rId2"/>
          <a:stretch>
            <a:fillRect/>
          </a:stretch>
        </p:blipFill>
        <p:spPr>
          <a:xfrm>
            <a:off x="2750223" y="4979437"/>
            <a:ext cx="6600751" cy="1714500"/>
          </a:xfrm>
          <a:prstGeom prst="rect">
            <a:avLst/>
          </a:prstGeom>
        </p:spPr>
      </p:pic>
    </p:spTree>
    <p:extLst>
      <p:ext uri="{BB962C8B-B14F-4D97-AF65-F5344CB8AC3E}">
        <p14:creationId xmlns:p14="http://schemas.microsoft.com/office/powerpoint/2010/main" val="17337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pic>
        <p:nvPicPr>
          <p:cNvPr id="4" name="Content Placeholder 3"/>
          <p:cNvPicPr>
            <a:picLocks noGrp="1" noChangeAspect="1"/>
          </p:cNvPicPr>
          <p:nvPr>
            <p:ph idx="1"/>
          </p:nvPr>
        </p:nvPicPr>
        <p:blipFill>
          <a:blip r:embed="rId2"/>
          <a:stretch>
            <a:fillRect/>
          </a:stretch>
        </p:blipFill>
        <p:spPr>
          <a:xfrm>
            <a:off x="913795" y="2083674"/>
            <a:ext cx="10572189" cy="3234744"/>
          </a:xfrm>
          <a:prstGeom prst="rect">
            <a:avLst/>
          </a:prstGeom>
        </p:spPr>
      </p:pic>
    </p:spTree>
    <p:extLst>
      <p:ext uri="{BB962C8B-B14F-4D97-AF65-F5344CB8AC3E}">
        <p14:creationId xmlns:p14="http://schemas.microsoft.com/office/powerpoint/2010/main" val="2066487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Expression analysis</a:t>
            </a:r>
          </a:p>
        </p:txBody>
      </p:sp>
      <p:sp>
        <p:nvSpPr>
          <p:cNvPr id="3" name="Content Placeholder 2"/>
          <p:cNvSpPr>
            <a:spLocks noGrp="1"/>
          </p:cNvSpPr>
          <p:nvPr>
            <p:ph idx="1"/>
          </p:nvPr>
        </p:nvSpPr>
        <p:spPr>
          <a:xfrm>
            <a:off x="195338" y="2049411"/>
            <a:ext cx="10353762" cy="3695136"/>
          </a:xfrm>
        </p:spPr>
        <p:txBody>
          <a:bodyPr/>
          <a:lstStyle/>
          <a:p>
            <a:r>
              <a:rPr lang="en-US" dirty="0"/>
              <a:t>LIMMA :- </a:t>
            </a:r>
            <a:r>
              <a:rPr lang="en-US" dirty="0">
                <a:effectLst/>
              </a:rPr>
              <a:t>Linear Models for Microarray Data</a:t>
            </a:r>
          </a:p>
          <a:p>
            <a:r>
              <a:rPr lang="en-US" dirty="0"/>
              <a:t>R-package</a:t>
            </a:r>
          </a:p>
          <a:p>
            <a:r>
              <a:rPr lang="en-US" dirty="0"/>
              <a:t>22,000 genes or attributes </a:t>
            </a:r>
          </a:p>
          <a:p>
            <a:r>
              <a:rPr lang="en-US" dirty="0"/>
              <a:t>Differential expression </a:t>
            </a:r>
          </a:p>
          <a:p>
            <a:r>
              <a:rPr lang="en-US" dirty="0"/>
              <a:t>Select genes which are changing between sham and </a:t>
            </a:r>
            <a:br>
              <a:rPr lang="en-US" dirty="0"/>
            </a:br>
            <a:r>
              <a:rPr lang="en-US" dirty="0"/>
              <a:t>Virus Infected samples</a:t>
            </a:r>
          </a:p>
          <a:p>
            <a:endParaRPr lang="en-US" dirty="0"/>
          </a:p>
        </p:txBody>
      </p:sp>
      <p:pic>
        <p:nvPicPr>
          <p:cNvPr id="4098" name="Picture 2" descr="Image result for gene expression heat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0677" y="1814623"/>
            <a:ext cx="5010539" cy="4800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897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421" y="208384"/>
            <a:ext cx="10353761" cy="1326321"/>
          </a:xfrm>
        </p:spPr>
        <p:txBody>
          <a:bodyPr/>
          <a:lstStyle/>
          <a:p>
            <a:r>
              <a:rPr lang="en-US" dirty="0"/>
              <a:t>PLSDA</a:t>
            </a:r>
          </a:p>
        </p:txBody>
      </p:sp>
      <p:sp>
        <p:nvSpPr>
          <p:cNvPr id="3" name="Content Placeholder 2"/>
          <p:cNvSpPr>
            <a:spLocks noGrp="1"/>
          </p:cNvSpPr>
          <p:nvPr>
            <p:ph idx="1"/>
          </p:nvPr>
        </p:nvSpPr>
        <p:spPr>
          <a:xfrm>
            <a:off x="913795" y="2096064"/>
            <a:ext cx="4908507" cy="4024818"/>
          </a:xfrm>
        </p:spPr>
        <p:txBody>
          <a:bodyPr>
            <a:normAutofit fontScale="85000" lnSpcReduction="10000"/>
          </a:bodyPr>
          <a:lstStyle/>
          <a:p>
            <a:r>
              <a:rPr lang="en-US" dirty="0">
                <a:effectLst/>
              </a:rPr>
              <a:t>Partial Least Square Discriminant Analysis</a:t>
            </a:r>
          </a:p>
          <a:p>
            <a:r>
              <a:rPr lang="en-US" dirty="0">
                <a:effectLst/>
              </a:rPr>
              <a:t>R-package </a:t>
            </a:r>
            <a:r>
              <a:rPr lang="en-US" dirty="0" err="1">
                <a:effectLst/>
              </a:rPr>
              <a:t>Mixomics</a:t>
            </a:r>
            <a:r>
              <a:rPr lang="en-US" dirty="0">
                <a:effectLst/>
              </a:rPr>
              <a:t> (</a:t>
            </a:r>
            <a:r>
              <a:rPr lang="en-US" dirty="0" err="1">
                <a:effectLst/>
              </a:rPr>
              <a:t>sPLS</a:t>
            </a:r>
            <a:r>
              <a:rPr lang="en-US" dirty="0">
                <a:effectLst/>
              </a:rPr>
              <a:t>-DA)</a:t>
            </a:r>
          </a:p>
          <a:p>
            <a:r>
              <a:rPr lang="en-US" dirty="0">
                <a:effectLst/>
              </a:rPr>
              <a:t>20 years old</a:t>
            </a:r>
          </a:p>
          <a:p>
            <a:r>
              <a:rPr lang="en-US" dirty="0">
                <a:effectLst/>
              </a:rPr>
              <a:t>Supervised</a:t>
            </a:r>
          </a:p>
          <a:p>
            <a:r>
              <a:rPr lang="en-US" dirty="0">
                <a:effectLst/>
              </a:rPr>
              <a:t>2 class classifier</a:t>
            </a:r>
          </a:p>
          <a:p>
            <a:r>
              <a:rPr lang="en-US" dirty="0">
                <a:effectLst/>
              </a:rPr>
              <a:t>Not the golden hammer</a:t>
            </a:r>
          </a:p>
          <a:p>
            <a:r>
              <a:rPr lang="en-US" dirty="0">
                <a:effectLst/>
              </a:rPr>
              <a:t>Just a step in the pipeline</a:t>
            </a:r>
          </a:p>
          <a:p>
            <a:r>
              <a:rPr lang="en-US" dirty="0" err="1">
                <a:effectLst/>
              </a:rPr>
              <a:t>Overfit</a:t>
            </a:r>
            <a:endParaRPr lang="en-US" dirty="0">
              <a:effectLst/>
            </a:endParaRPr>
          </a:p>
          <a:p>
            <a:r>
              <a:rPr lang="en-US" dirty="0">
                <a:effectLst/>
              </a:rPr>
              <a:t>Attribute selector (like PCA but with class knowledge)</a:t>
            </a:r>
            <a:endParaRPr lang="en-US" dirty="0"/>
          </a:p>
        </p:txBody>
      </p:sp>
      <p:pic>
        <p:nvPicPr>
          <p:cNvPr id="5122" name="Picture 2" descr="https://lh5.googleusercontent.com/jYe2vqUN7XCOyedvRmDqCfFgTtNqHu480eDKudz5YlPDrIt3v78XWYq31dnXUGIGaKIZgvgPDwQ9LDLkJ7G6Swz2Y1hsCb4r963eJFVJthIkKFVfubqPZ_U8NR9f_DPd0pQ_h9_Amq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6" y="1649254"/>
            <a:ext cx="4753105" cy="47531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002251" y="3841141"/>
            <a:ext cx="1212191" cy="276999"/>
          </a:xfrm>
          <a:prstGeom prst="rect">
            <a:avLst/>
          </a:prstGeom>
          <a:noFill/>
        </p:spPr>
        <p:txBody>
          <a:bodyPr wrap="none" rtlCol="0">
            <a:spAutoFit/>
          </a:bodyPr>
          <a:lstStyle/>
          <a:p>
            <a:r>
              <a:rPr lang="en-US" sz="1200" dirty="0"/>
              <a:t>0 No shedding</a:t>
            </a:r>
          </a:p>
        </p:txBody>
      </p:sp>
      <p:sp>
        <p:nvSpPr>
          <p:cNvPr id="7" name="TextBox 6"/>
          <p:cNvSpPr txBox="1"/>
          <p:nvPr/>
        </p:nvSpPr>
        <p:spPr>
          <a:xfrm>
            <a:off x="11002251" y="4048779"/>
            <a:ext cx="986167" cy="276999"/>
          </a:xfrm>
          <a:prstGeom prst="rect">
            <a:avLst/>
          </a:prstGeom>
          <a:noFill/>
        </p:spPr>
        <p:txBody>
          <a:bodyPr wrap="none" rtlCol="0">
            <a:spAutoFit/>
          </a:bodyPr>
          <a:lstStyle/>
          <a:p>
            <a:r>
              <a:rPr lang="en-US" sz="1200" dirty="0"/>
              <a:t>1 Shedding</a:t>
            </a:r>
          </a:p>
        </p:txBody>
      </p:sp>
      <p:sp>
        <p:nvSpPr>
          <p:cNvPr id="8" name="TextBox 7"/>
          <p:cNvSpPr txBox="1"/>
          <p:nvPr/>
        </p:nvSpPr>
        <p:spPr>
          <a:xfrm>
            <a:off x="7898267" y="6378408"/>
            <a:ext cx="1357166" cy="276999"/>
          </a:xfrm>
          <a:prstGeom prst="rect">
            <a:avLst/>
          </a:prstGeom>
          <a:noFill/>
        </p:spPr>
        <p:txBody>
          <a:bodyPr wrap="none" rtlCol="0">
            <a:spAutoFit/>
          </a:bodyPr>
          <a:lstStyle/>
          <a:p>
            <a:r>
              <a:rPr lang="en-US" sz="1200" dirty="0"/>
              <a:t>H1N1 virus 24 </a:t>
            </a:r>
            <a:r>
              <a:rPr lang="en-US" sz="1200" dirty="0" err="1"/>
              <a:t>hr</a:t>
            </a:r>
            <a:endParaRPr lang="en-US" sz="1200" dirty="0"/>
          </a:p>
        </p:txBody>
      </p:sp>
    </p:spTree>
    <p:extLst>
      <p:ext uri="{BB962C8B-B14F-4D97-AF65-F5344CB8AC3E}">
        <p14:creationId xmlns:p14="http://schemas.microsoft.com/office/powerpoint/2010/main" val="199908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910" y="283029"/>
            <a:ext cx="10353761" cy="1326321"/>
          </a:xfrm>
        </p:spPr>
        <p:txBody>
          <a:bodyPr/>
          <a:lstStyle/>
          <a:p>
            <a:r>
              <a:rPr lang="en-US" dirty="0"/>
              <a:t>PLSDA: Feature Selection</a:t>
            </a:r>
          </a:p>
        </p:txBody>
      </p:sp>
      <p:pic>
        <p:nvPicPr>
          <p:cNvPr id="6146" name="Picture 2" descr="https://lh3.googleusercontent.com/GxneFEviD5-W5BB-OzokysBOmLm8pNz_uBcRKJ1VV_4UNFed-QMrzWVG_h5ZR5reBFTiJOE_ka5dttIHZFIzYJr20C66c3J3fRcMRoj_r6erVFS9GGh4mWsworj4WLyRA-zmlUfEVl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176" y="2566693"/>
            <a:ext cx="4531881" cy="399739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lh6.googleusercontent.com/9Kau5qjfHQN2Z6Ueor4KyEwuDTEDIu6sXjKhSlb3eMgaLoJMeWYK9hji27qlgjnQAvNVjTPpSd6YM5YNwwaM7BxrgRqVYCP9pSbjScwZamimxwQQMU6CP3ShUwPMfn7nMisx-RMFS5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9139" y="2592352"/>
            <a:ext cx="4957601" cy="39460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5693" y="1995688"/>
            <a:ext cx="553357" cy="369332"/>
          </a:xfrm>
          <a:prstGeom prst="rect">
            <a:avLst/>
          </a:prstGeom>
          <a:noFill/>
        </p:spPr>
        <p:txBody>
          <a:bodyPr wrap="none" rtlCol="0">
            <a:spAutoFit/>
          </a:bodyPr>
          <a:lstStyle/>
          <a:p>
            <a:r>
              <a:rPr lang="en-US" dirty="0"/>
              <a:t>VIP</a:t>
            </a:r>
          </a:p>
        </p:txBody>
      </p:sp>
      <p:sp>
        <p:nvSpPr>
          <p:cNvPr id="8" name="TextBox 7"/>
          <p:cNvSpPr txBox="1"/>
          <p:nvPr/>
        </p:nvSpPr>
        <p:spPr>
          <a:xfrm>
            <a:off x="7486742" y="3311890"/>
            <a:ext cx="989373" cy="369332"/>
          </a:xfrm>
          <a:prstGeom prst="rect">
            <a:avLst/>
          </a:prstGeom>
          <a:noFill/>
        </p:spPr>
        <p:txBody>
          <a:bodyPr wrap="none" rtlCol="0">
            <a:spAutoFit/>
          </a:bodyPr>
          <a:lstStyle/>
          <a:p>
            <a:r>
              <a:rPr lang="en-US" dirty="0" err="1">
                <a:solidFill>
                  <a:schemeClr val="bg1"/>
                </a:solidFill>
              </a:rPr>
              <a:t>x+y</a:t>
            </a:r>
            <a:r>
              <a:rPr lang="en-US" dirty="0">
                <a:solidFill>
                  <a:schemeClr val="bg1"/>
                </a:solidFill>
              </a:rPr>
              <a:t> = 0</a:t>
            </a:r>
          </a:p>
        </p:txBody>
      </p:sp>
      <p:pic>
        <p:nvPicPr>
          <p:cNvPr id="6152" name="Picture 8" descr="Resultado de imagen para plane equ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93599" y="768684"/>
            <a:ext cx="2062139" cy="14145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p:nvSpPr>
        <p:spPr>
          <a:xfrm>
            <a:off x="635693" y="1424684"/>
            <a:ext cx="1154483" cy="369332"/>
          </a:xfrm>
          <a:prstGeom prst="rect">
            <a:avLst/>
          </a:prstGeom>
          <a:noFill/>
        </p:spPr>
        <p:txBody>
          <a:bodyPr wrap="none" rtlCol="0">
            <a:spAutoFit/>
          </a:bodyPr>
          <a:lstStyle/>
          <a:p>
            <a:r>
              <a:rPr lang="es-ES" dirty="0"/>
              <a:t>L</a:t>
            </a:r>
            <a:r>
              <a:rPr lang="en-US" dirty="0" err="1"/>
              <a:t>oadings</a:t>
            </a:r>
            <a:endParaRPr lang="en-US" dirty="0"/>
          </a:p>
        </p:txBody>
      </p:sp>
      <p:cxnSp>
        <p:nvCxnSpPr>
          <p:cNvPr id="5" name="Conector recto 4"/>
          <p:cNvCxnSpPr/>
          <p:nvPr/>
        </p:nvCxnSpPr>
        <p:spPr>
          <a:xfrm>
            <a:off x="8313490" y="3900881"/>
            <a:ext cx="2768367" cy="21559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18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827" y="376335"/>
            <a:ext cx="10353761" cy="1326321"/>
          </a:xfrm>
        </p:spPr>
        <p:txBody>
          <a:bodyPr/>
          <a:lstStyle/>
          <a:p>
            <a:r>
              <a:rPr lang="en-US" dirty="0"/>
              <a:t>Random Forest Classifier</a:t>
            </a:r>
          </a:p>
        </p:txBody>
      </p:sp>
      <p:sp>
        <p:nvSpPr>
          <p:cNvPr id="3" name="Content Placeholder 2"/>
          <p:cNvSpPr>
            <a:spLocks noGrp="1"/>
          </p:cNvSpPr>
          <p:nvPr>
            <p:ph idx="1"/>
          </p:nvPr>
        </p:nvSpPr>
        <p:spPr>
          <a:xfrm>
            <a:off x="913795" y="2096064"/>
            <a:ext cx="5552319" cy="3695136"/>
          </a:xfrm>
        </p:spPr>
        <p:txBody>
          <a:bodyPr/>
          <a:lstStyle/>
          <a:p>
            <a:r>
              <a:rPr lang="en-US" dirty="0"/>
              <a:t>ensemble classifier consisting of many decision trees</a:t>
            </a:r>
          </a:p>
          <a:p>
            <a:r>
              <a:rPr lang="en-US" dirty="0"/>
              <a:t>outputs the class that is the mode of the class's output by individual trees.</a:t>
            </a:r>
          </a:p>
          <a:p>
            <a:r>
              <a:rPr lang="en-US" dirty="0"/>
              <a:t>combines </a:t>
            </a:r>
            <a:r>
              <a:rPr lang="en-US" dirty="0" err="1"/>
              <a:t>Breiman's</a:t>
            </a:r>
            <a:r>
              <a:rPr lang="en-US" dirty="0"/>
              <a:t> "bagging" idea and the random selection of features</a:t>
            </a:r>
          </a:p>
          <a:p>
            <a:r>
              <a:rPr lang="en-US" dirty="0"/>
              <a:t>R-Package </a:t>
            </a:r>
          </a:p>
          <a:p>
            <a:endParaRPr lang="en-US" dirty="0"/>
          </a:p>
        </p:txBody>
      </p:sp>
      <p:pic>
        <p:nvPicPr>
          <p:cNvPr id="4" name="Picture 4" descr="https://encrypted-tbn1.gstatic.com/images?q=tbn:ANd9GcStvGwQBxa6T6DLcwnq1R5F4_seOTrsmmcbtfouOTy7JlHYrTvI-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4031" y="1961368"/>
            <a:ext cx="3181557" cy="3964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185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286</TotalTime>
  <Words>582</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Bookman Old Style</vt:lpstr>
      <vt:lpstr>Rockwell</vt:lpstr>
      <vt:lpstr>Damask</vt:lpstr>
      <vt:lpstr>Predicting Contagiousness of Respiratory Viral Infections</vt:lpstr>
      <vt:lpstr>Overview</vt:lpstr>
      <vt:lpstr>Goal</vt:lpstr>
      <vt:lpstr>Data</vt:lpstr>
      <vt:lpstr>Approach</vt:lpstr>
      <vt:lpstr>Gene Expression analysis</vt:lpstr>
      <vt:lpstr>PLSDA</vt:lpstr>
      <vt:lpstr>PLSDA: Feature Selection</vt:lpstr>
      <vt:lpstr>Random Forest Classifier</vt:lpstr>
      <vt:lpstr>Algorithm and Advantage</vt:lpstr>
      <vt:lpstr>Confusion Matrix and accuracy</vt:lpstr>
      <vt:lpstr>Script</vt:lpstr>
      <vt:lpstr>Results: Pathway analysis and Annotation</vt:lpstr>
      <vt:lpstr>Conclusions</vt:lpstr>
      <vt:lpstr>References</vt:lpstr>
      <vt:lpstr>Thank YOU</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mehta</dc:creator>
  <cp:lastModifiedBy>Nishant</cp:lastModifiedBy>
  <cp:revision>30</cp:revision>
  <dcterms:created xsi:type="dcterms:W3CDTF">2017-04-24T20:55:08Z</dcterms:created>
  <dcterms:modified xsi:type="dcterms:W3CDTF">2017-04-26T01:20:07Z</dcterms:modified>
</cp:coreProperties>
</file>