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70" r:id="rId6"/>
    <p:sldId id="260" r:id="rId7"/>
    <p:sldId id="271" r:id="rId8"/>
    <p:sldId id="272" r:id="rId9"/>
    <p:sldId id="273" r:id="rId10"/>
    <p:sldId id="274" r:id="rId11"/>
    <p:sldId id="276" r:id="rId12"/>
    <p:sldId id="261" r:id="rId13"/>
    <p:sldId id="277" r:id="rId14"/>
    <p:sldId id="278" r:id="rId15"/>
    <p:sldId id="262" r:id="rId16"/>
    <p:sldId id="280" r:id="rId17"/>
    <p:sldId id="263" r:id="rId18"/>
    <p:sldId id="264" r:id="rId19"/>
    <p:sldId id="265" r:id="rId20"/>
    <p:sldId id="266" r:id="rId21"/>
    <p:sldId id="267" r:id="rId22"/>
  </p:sldIdLst>
  <p:sldSz cx="9144000" cy="5143500" type="screen16x9"/>
  <p:notesSz cx="6858000" cy="9144000"/>
  <p:embeddedFontLst>
    <p:embeddedFont>
      <p:font typeface="Calibri" panose="020F0502020204030204" pitchFamily="34" charset="0"/>
      <p:regular r:id="rId24"/>
      <p:bold r:id="rId25"/>
      <p:italic r:id="rId26"/>
      <p:boldItalic r:id="rId27"/>
    </p:embeddedFont>
    <p:embeddedFont>
      <p:font typeface="Nunito"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912"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593f5b6777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593f5b6777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593f5b6777_0_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593f5b6777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593f5b6777_0_2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593f5b6777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593f5b6777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593f5b6777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Can we include some examples here?</a:t>
            </a:r>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593f5b6777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593f5b6777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593f5b6777_0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593f5b6777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593f5b6777_0_2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593f5b6777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93f5b6777_0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93f5b6777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593f5b6777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593f5b6777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593f5b6777_0_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593f5b6777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593f5b6777_0_2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593f5b6777_0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SzPts val="1300"/>
              <a:buChar char="●"/>
              <a:defRPr/>
            </a:lvl1pPr>
            <a:lvl2pPr marL="914400" lvl="1" indent="-298450" algn="ctr">
              <a:spcBef>
                <a:spcPts val="1600"/>
              </a:spcBef>
              <a:spcAft>
                <a:spcPts val="0"/>
              </a:spcAft>
              <a:buSzPts val="1100"/>
              <a:buChar char="○"/>
              <a:defRPr/>
            </a:lvl2pPr>
            <a:lvl3pPr marL="1371600" lvl="2" indent="-298450" algn="ctr">
              <a:spcBef>
                <a:spcPts val="1600"/>
              </a:spcBef>
              <a:spcAft>
                <a:spcPts val="0"/>
              </a:spcAft>
              <a:buSzPts val="1100"/>
              <a:buChar char="■"/>
              <a:defRPr/>
            </a:lvl3pPr>
            <a:lvl4pPr marL="1828800" lvl="3" indent="-298450" algn="ctr">
              <a:spcBef>
                <a:spcPts val="1600"/>
              </a:spcBef>
              <a:spcAft>
                <a:spcPts val="0"/>
              </a:spcAft>
              <a:buSzPts val="1100"/>
              <a:buChar char="●"/>
              <a:defRPr/>
            </a:lvl4pPr>
            <a:lvl5pPr marL="2286000" lvl="4" indent="-298450" algn="ctr">
              <a:spcBef>
                <a:spcPts val="1600"/>
              </a:spcBef>
              <a:spcAft>
                <a:spcPts val="0"/>
              </a:spcAft>
              <a:buSzPts val="1100"/>
              <a:buChar char="○"/>
              <a:defRPr/>
            </a:lvl5pPr>
            <a:lvl6pPr marL="2743200" lvl="5" indent="-298450" algn="ctr">
              <a:spcBef>
                <a:spcPts val="1600"/>
              </a:spcBef>
              <a:spcAft>
                <a:spcPts val="0"/>
              </a:spcAft>
              <a:buSzPts val="1100"/>
              <a:buChar char="■"/>
              <a:defRPr/>
            </a:lvl6pPr>
            <a:lvl7pPr marL="3200400" lvl="6" indent="-298450" algn="ctr">
              <a:spcBef>
                <a:spcPts val="1600"/>
              </a:spcBef>
              <a:spcAft>
                <a:spcPts val="0"/>
              </a:spcAft>
              <a:buSzPts val="1100"/>
              <a:buChar char="●"/>
              <a:defRPr/>
            </a:lvl7pPr>
            <a:lvl8pPr marL="3657600" lvl="7" indent="-298450" algn="ctr">
              <a:spcBef>
                <a:spcPts val="1600"/>
              </a:spcBef>
              <a:spcAft>
                <a:spcPts val="0"/>
              </a:spcAft>
              <a:buSzPts val="1100"/>
              <a:buChar char="○"/>
              <a:defRPr/>
            </a:lvl8pPr>
            <a:lvl9pPr marL="4114800" lvl="8" indent="-298450" algn="ctr">
              <a:spcBef>
                <a:spcPts val="1600"/>
              </a:spcBef>
              <a:spcAft>
                <a:spcPts val="160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idx="4294967295"/>
          </p:nvPr>
        </p:nvSpPr>
        <p:spPr>
          <a:xfrm>
            <a:off x="1858703" y="1822833"/>
            <a:ext cx="5361300" cy="144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Hackathon Presentation</a:t>
            </a:r>
            <a:br>
              <a:rPr lang="en" dirty="0"/>
            </a:br>
            <a:br>
              <a:rPr lang="en" dirty="0"/>
            </a:br>
            <a:r>
              <a:rPr lang="en" dirty="0"/>
              <a:t>	</a:t>
            </a:r>
            <a:r>
              <a:rPr lang="en" sz="2400" dirty="0"/>
              <a:t>Will They Claim It</a:t>
            </a:r>
            <a:endParaRPr sz="2400" dirty="0"/>
          </a:p>
        </p:txBody>
      </p:sp>
      <p:sp>
        <p:nvSpPr>
          <p:cNvPr id="3" name="Text Placeholder 2">
            <a:extLst>
              <a:ext uri="{FF2B5EF4-FFF2-40B4-BE49-F238E27FC236}">
                <a16:creationId xmlns:a16="http://schemas.microsoft.com/office/drawing/2014/main" id="{110CB07E-5353-4D91-AC94-52E84CB789B2}"/>
              </a:ext>
            </a:extLst>
          </p:cNvPr>
          <p:cNvSpPr>
            <a:spLocks noGrp="1"/>
          </p:cNvSpPr>
          <p:nvPr>
            <p:ph type="body" idx="1"/>
          </p:nvPr>
        </p:nvSpPr>
        <p:spPr>
          <a:xfrm>
            <a:off x="6675119" y="3889180"/>
            <a:ext cx="1719515" cy="454220"/>
          </a:xfrm>
        </p:spPr>
        <p:txBody>
          <a:bodyPr/>
          <a:lstStyle/>
          <a:p>
            <a:r>
              <a:rPr lang="en-IN" sz="1400" dirty="0">
                <a:solidFill>
                  <a:schemeClr val="lt1"/>
                </a:solidFill>
                <a:latin typeface="Nunito"/>
                <a:sym typeface="Nunito"/>
              </a:rPr>
              <a:t>Nishant</a:t>
            </a:r>
            <a:r>
              <a:rPr lang="en-IN" sz="1400" dirty="0"/>
              <a:t> </a:t>
            </a:r>
            <a:r>
              <a:rPr lang="en-IN" sz="1400" dirty="0">
                <a:solidFill>
                  <a:schemeClr val="lt1"/>
                </a:solidFill>
                <a:latin typeface="Nunito"/>
                <a:sym typeface="Nunito"/>
              </a:rPr>
              <a:t>Pandey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0D2B6-DBEB-4B36-8379-9FFBFBAADB4A}"/>
              </a:ext>
            </a:extLst>
          </p:cNvPr>
          <p:cNvSpPr>
            <a:spLocks noGrp="1"/>
          </p:cNvSpPr>
          <p:nvPr>
            <p:ph type="title"/>
          </p:nvPr>
        </p:nvSpPr>
        <p:spPr>
          <a:xfrm>
            <a:off x="236523" y="227475"/>
            <a:ext cx="7505700" cy="954600"/>
          </a:xfrm>
        </p:spPr>
        <p:txBody>
          <a:bodyPr/>
          <a:lstStyle/>
          <a:p>
            <a:r>
              <a:rPr lang="en-US" dirty="0"/>
              <a:t>EDA</a:t>
            </a:r>
            <a:endParaRPr lang="en-IN" dirty="0"/>
          </a:p>
        </p:txBody>
      </p:sp>
      <p:pic>
        <p:nvPicPr>
          <p:cNvPr id="4" name="Picture 3">
            <a:extLst>
              <a:ext uri="{FF2B5EF4-FFF2-40B4-BE49-F238E27FC236}">
                <a16:creationId xmlns:a16="http://schemas.microsoft.com/office/drawing/2014/main" id="{937C6A18-FCB4-4423-BC44-1F13DD598304}"/>
              </a:ext>
            </a:extLst>
          </p:cNvPr>
          <p:cNvPicPr>
            <a:picLocks noChangeAspect="1"/>
          </p:cNvPicPr>
          <p:nvPr/>
        </p:nvPicPr>
        <p:blipFill>
          <a:blip r:embed="rId2"/>
          <a:stretch>
            <a:fillRect/>
          </a:stretch>
        </p:blipFill>
        <p:spPr>
          <a:xfrm>
            <a:off x="403274" y="922492"/>
            <a:ext cx="4168726" cy="3032596"/>
          </a:xfrm>
          <a:prstGeom prst="rect">
            <a:avLst/>
          </a:prstGeom>
        </p:spPr>
      </p:pic>
      <p:pic>
        <p:nvPicPr>
          <p:cNvPr id="5" name="Picture 4">
            <a:extLst>
              <a:ext uri="{FF2B5EF4-FFF2-40B4-BE49-F238E27FC236}">
                <a16:creationId xmlns:a16="http://schemas.microsoft.com/office/drawing/2014/main" id="{26A75D17-4854-43E5-AFC7-12A111D67B85}"/>
              </a:ext>
            </a:extLst>
          </p:cNvPr>
          <p:cNvPicPr>
            <a:picLocks noChangeAspect="1"/>
          </p:cNvPicPr>
          <p:nvPr/>
        </p:nvPicPr>
        <p:blipFill>
          <a:blip r:embed="rId3"/>
          <a:stretch>
            <a:fillRect/>
          </a:stretch>
        </p:blipFill>
        <p:spPr>
          <a:xfrm>
            <a:off x="4572000" y="922492"/>
            <a:ext cx="4168726" cy="3309643"/>
          </a:xfrm>
          <a:prstGeom prst="rect">
            <a:avLst/>
          </a:prstGeom>
        </p:spPr>
      </p:pic>
      <p:sp>
        <p:nvSpPr>
          <p:cNvPr id="6" name="TextBox 5">
            <a:extLst>
              <a:ext uri="{FF2B5EF4-FFF2-40B4-BE49-F238E27FC236}">
                <a16:creationId xmlns:a16="http://schemas.microsoft.com/office/drawing/2014/main" id="{5D9D3B29-1EF5-4281-AD13-988B27432EDC}"/>
              </a:ext>
            </a:extLst>
          </p:cNvPr>
          <p:cNvSpPr txBox="1"/>
          <p:nvPr/>
        </p:nvSpPr>
        <p:spPr>
          <a:xfrm>
            <a:off x="809204" y="4175490"/>
            <a:ext cx="3406746" cy="523220"/>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Travelers to Singapore are very Frequent and so Annual Silver Plan</a:t>
            </a:r>
            <a:endParaRPr lang="en-IN"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5F521849-843E-4A82-A42C-86EA75324FE4}"/>
              </a:ext>
            </a:extLst>
          </p:cNvPr>
          <p:cNvSpPr txBox="1"/>
          <p:nvPr/>
        </p:nvSpPr>
        <p:spPr>
          <a:xfrm>
            <a:off x="4928050" y="4232135"/>
            <a:ext cx="3406746" cy="523220"/>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Travelers to USA are less frequent and purchase comprehensive plans</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95945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A4468-F6AE-4A74-9485-1D23EEB71FD4}"/>
              </a:ext>
            </a:extLst>
          </p:cNvPr>
          <p:cNvSpPr>
            <a:spLocks noGrp="1"/>
          </p:cNvSpPr>
          <p:nvPr>
            <p:ph type="title"/>
          </p:nvPr>
        </p:nvSpPr>
        <p:spPr>
          <a:xfrm>
            <a:off x="228431" y="227475"/>
            <a:ext cx="7505700" cy="954600"/>
          </a:xfrm>
        </p:spPr>
        <p:txBody>
          <a:bodyPr/>
          <a:lstStyle/>
          <a:p>
            <a:r>
              <a:rPr lang="en-US" dirty="0"/>
              <a:t>EDA</a:t>
            </a:r>
            <a:endParaRPr lang="en-IN" dirty="0"/>
          </a:p>
        </p:txBody>
      </p:sp>
      <p:pic>
        <p:nvPicPr>
          <p:cNvPr id="4" name="Picture 3">
            <a:extLst>
              <a:ext uri="{FF2B5EF4-FFF2-40B4-BE49-F238E27FC236}">
                <a16:creationId xmlns:a16="http://schemas.microsoft.com/office/drawing/2014/main" id="{75714CB1-3BDE-409F-9B45-FAF0F4D40141}"/>
              </a:ext>
            </a:extLst>
          </p:cNvPr>
          <p:cNvPicPr>
            <a:picLocks noChangeAspect="1"/>
          </p:cNvPicPr>
          <p:nvPr/>
        </p:nvPicPr>
        <p:blipFill>
          <a:blip r:embed="rId2"/>
          <a:stretch>
            <a:fillRect/>
          </a:stretch>
        </p:blipFill>
        <p:spPr>
          <a:xfrm>
            <a:off x="228432" y="893457"/>
            <a:ext cx="4027979" cy="2845064"/>
          </a:xfrm>
          <a:prstGeom prst="rect">
            <a:avLst/>
          </a:prstGeom>
        </p:spPr>
      </p:pic>
      <p:pic>
        <p:nvPicPr>
          <p:cNvPr id="5" name="Picture 4">
            <a:extLst>
              <a:ext uri="{FF2B5EF4-FFF2-40B4-BE49-F238E27FC236}">
                <a16:creationId xmlns:a16="http://schemas.microsoft.com/office/drawing/2014/main" id="{3A7199FE-5B87-4BA7-818D-48A07C97677B}"/>
              </a:ext>
            </a:extLst>
          </p:cNvPr>
          <p:cNvPicPr>
            <a:picLocks noChangeAspect="1"/>
          </p:cNvPicPr>
          <p:nvPr/>
        </p:nvPicPr>
        <p:blipFill>
          <a:blip r:embed="rId3"/>
          <a:stretch>
            <a:fillRect/>
          </a:stretch>
        </p:blipFill>
        <p:spPr>
          <a:xfrm>
            <a:off x="4189349" y="720959"/>
            <a:ext cx="4726219" cy="3163218"/>
          </a:xfrm>
          <a:prstGeom prst="rect">
            <a:avLst/>
          </a:prstGeom>
        </p:spPr>
      </p:pic>
      <p:sp>
        <p:nvSpPr>
          <p:cNvPr id="6" name="TextBox 5">
            <a:extLst>
              <a:ext uri="{FF2B5EF4-FFF2-40B4-BE49-F238E27FC236}">
                <a16:creationId xmlns:a16="http://schemas.microsoft.com/office/drawing/2014/main" id="{AB9EE4DB-48F2-48A7-8A5F-33C6BB589871}"/>
              </a:ext>
            </a:extLst>
          </p:cNvPr>
          <p:cNvSpPr txBox="1"/>
          <p:nvPr/>
        </p:nvSpPr>
        <p:spPr>
          <a:xfrm>
            <a:off x="4822853" y="3884178"/>
            <a:ext cx="3884177" cy="738664"/>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Max claim occurs for stay around 25 days , which is justified as the median length of travel duration is 24</a:t>
            </a:r>
            <a:endParaRPr lang="en-IN"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ED1AC2FC-4D48-44E1-861B-9CD3761FF98E}"/>
              </a:ext>
            </a:extLst>
          </p:cNvPr>
          <p:cNvSpPr txBox="1"/>
          <p:nvPr/>
        </p:nvSpPr>
        <p:spPr>
          <a:xfrm>
            <a:off x="524633" y="3911019"/>
            <a:ext cx="3884177" cy="523220"/>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Majority of Claim occurs for policies with Commission and Net Sales greater than zero</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62627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Pipeline</a:t>
            </a:r>
            <a:endParaRPr dirty="0"/>
          </a:p>
        </p:txBody>
      </p:sp>
      <p:sp>
        <p:nvSpPr>
          <p:cNvPr id="159" name="Google Shape;159;p18"/>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b="1" dirty="0"/>
              <a:t>Outlier Treatment:</a:t>
            </a:r>
          </a:p>
          <a:p>
            <a:pPr marL="0" lvl="0" indent="0" algn="l" rtl="0">
              <a:spcBef>
                <a:spcPts val="0"/>
              </a:spcBef>
              <a:spcAft>
                <a:spcPts val="0"/>
              </a:spcAft>
              <a:buNone/>
            </a:pPr>
            <a:endParaRPr lang="en-US" sz="1400" b="1" dirty="0"/>
          </a:p>
          <a:p>
            <a:pPr marL="0" lvl="0" indent="0" algn="l" rtl="0">
              <a:spcBef>
                <a:spcPts val="0"/>
              </a:spcBef>
              <a:spcAft>
                <a:spcPts val="0"/>
              </a:spcAft>
              <a:buNone/>
            </a:pPr>
            <a:r>
              <a:rPr lang="en-US" sz="1400" dirty="0"/>
              <a:t>Outliers in the continuous features(Age, Sales) were detected but no action was performed on them to maintain the variance in the data set.</a:t>
            </a:r>
          </a:p>
          <a:p>
            <a:pPr marL="0" lvl="0" indent="0" algn="l" rtl="0">
              <a:spcBef>
                <a:spcPts val="0"/>
              </a:spcBef>
              <a:spcAft>
                <a:spcPts val="0"/>
              </a:spcAft>
              <a:buNone/>
            </a:pPr>
            <a:endParaRPr lang="en-US" dirty="0"/>
          </a:p>
          <a:p>
            <a:pPr marL="0" lvl="0" indent="0" algn="l" rtl="0">
              <a:spcBef>
                <a:spcPts val="0"/>
              </a:spcBef>
              <a:spcAft>
                <a:spcPts val="0"/>
              </a:spcAft>
              <a:buNone/>
            </a:pPr>
            <a:r>
              <a:rPr lang="en-US" sz="1600" b="1" dirty="0"/>
              <a:t>Missing Values:</a:t>
            </a:r>
          </a:p>
          <a:p>
            <a:pPr marL="0" lvl="0" indent="0" algn="l" rtl="0">
              <a:spcBef>
                <a:spcPts val="0"/>
              </a:spcBef>
              <a:spcAft>
                <a:spcPts val="0"/>
              </a:spcAft>
              <a:buNone/>
            </a:pPr>
            <a:endParaRPr lang="en-US" dirty="0"/>
          </a:p>
          <a:p>
            <a:pPr marL="0" lvl="0" indent="0" algn="l" rtl="0">
              <a:spcBef>
                <a:spcPts val="0"/>
              </a:spcBef>
              <a:spcAft>
                <a:spcPts val="0"/>
              </a:spcAft>
              <a:buNone/>
            </a:pPr>
            <a:r>
              <a:rPr lang="en-US" sz="1400" dirty="0"/>
              <a:t>There were no missing values in both the continuous and categorical features</a:t>
            </a:r>
            <a:r>
              <a:rPr lang="en-US" dirty="0"/>
              <a:t>.</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DF77D-2D1B-4DC8-B847-E9FE6977D4F4}"/>
              </a:ext>
            </a:extLst>
          </p:cNvPr>
          <p:cNvSpPr>
            <a:spLocks noGrp="1"/>
          </p:cNvSpPr>
          <p:nvPr>
            <p:ph type="title"/>
          </p:nvPr>
        </p:nvSpPr>
        <p:spPr>
          <a:xfrm>
            <a:off x="333628" y="319617"/>
            <a:ext cx="7505700" cy="954600"/>
          </a:xfrm>
        </p:spPr>
        <p:txBody>
          <a:bodyPr/>
          <a:lstStyle/>
          <a:p>
            <a:r>
              <a:rPr lang="en-US" dirty="0"/>
              <a:t>Pipeline</a:t>
            </a:r>
            <a:endParaRPr lang="en-IN" dirty="0"/>
          </a:p>
        </p:txBody>
      </p:sp>
      <p:sp>
        <p:nvSpPr>
          <p:cNvPr id="3" name="Text Placeholder 2">
            <a:extLst>
              <a:ext uri="{FF2B5EF4-FFF2-40B4-BE49-F238E27FC236}">
                <a16:creationId xmlns:a16="http://schemas.microsoft.com/office/drawing/2014/main" id="{A1D2F02D-9D1E-4993-8ADB-D9554358BA81}"/>
              </a:ext>
            </a:extLst>
          </p:cNvPr>
          <p:cNvSpPr>
            <a:spLocks noGrp="1"/>
          </p:cNvSpPr>
          <p:nvPr>
            <p:ph type="body" idx="1"/>
          </p:nvPr>
        </p:nvSpPr>
        <p:spPr>
          <a:xfrm>
            <a:off x="819150" y="1497027"/>
            <a:ext cx="7505700" cy="954600"/>
          </a:xfrm>
        </p:spPr>
        <p:txBody>
          <a:bodyPr/>
          <a:lstStyle/>
          <a:p>
            <a:pPr marL="146050" indent="0">
              <a:buNone/>
            </a:pPr>
            <a:r>
              <a:rPr lang="en-US" sz="1600" b="1" dirty="0"/>
              <a:t>Class Imbalance</a:t>
            </a:r>
          </a:p>
          <a:p>
            <a:pPr marL="146050" indent="0">
              <a:buNone/>
            </a:pPr>
            <a:endParaRPr lang="en-US" sz="1600" b="1" dirty="0"/>
          </a:p>
          <a:p>
            <a:pPr marL="146050" indent="0">
              <a:buNone/>
            </a:pPr>
            <a:r>
              <a:rPr lang="en-IN" sz="1600" dirty="0"/>
              <a:t>The distribution of target below shows a clear imbalance of the two classes.</a:t>
            </a:r>
          </a:p>
          <a:p>
            <a:pPr marL="146050" indent="0">
              <a:buNone/>
            </a:pPr>
            <a:endParaRPr lang="en-IN" sz="1600" dirty="0"/>
          </a:p>
          <a:p>
            <a:pPr marL="146050" indent="0">
              <a:buNone/>
            </a:pPr>
            <a:endParaRPr lang="en-IN" sz="1600" dirty="0"/>
          </a:p>
        </p:txBody>
      </p:sp>
      <p:pic>
        <p:nvPicPr>
          <p:cNvPr id="4" name="Picture 3">
            <a:extLst>
              <a:ext uri="{FF2B5EF4-FFF2-40B4-BE49-F238E27FC236}">
                <a16:creationId xmlns:a16="http://schemas.microsoft.com/office/drawing/2014/main" id="{84B9B51D-0B37-4A03-8460-74A9A349946F}"/>
              </a:ext>
            </a:extLst>
          </p:cNvPr>
          <p:cNvPicPr>
            <a:picLocks noChangeAspect="1"/>
          </p:cNvPicPr>
          <p:nvPr/>
        </p:nvPicPr>
        <p:blipFill>
          <a:blip r:embed="rId2"/>
          <a:stretch>
            <a:fillRect/>
          </a:stretch>
        </p:blipFill>
        <p:spPr>
          <a:xfrm>
            <a:off x="1314450" y="2571750"/>
            <a:ext cx="3395115" cy="2123757"/>
          </a:xfrm>
          <a:prstGeom prst="rect">
            <a:avLst/>
          </a:prstGeom>
        </p:spPr>
      </p:pic>
    </p:spTree>
    <p:extLst>
      <p:ext uri="{BB962C8B-B14F-4D97-AF65-F5344CB8AC3E}">
        <p14:creationId xmlns:p14="http://schemas.microsoft.com/office/powerpoint/2010/main" val="2917016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0194C-7787-444A-A0F0-F6356587DAAB}"/>
              </a:ext>
            </a:extLst>
          </p:cNvPr>
          <p:cNvSpPr>
            <a:spLocks noGrp="1"/>
          </p:cNvSpPr>
          <p:nvPr>
            <p:ph type="title"/>
          </p:nvPr>
        </p:nvSpPr>
        <p:spPr>
          <a:xfrm>
            <a:off x="406456" y="227475"/>
            <a:ext cx="7505700" cy="954600"/>
          </a:xfrm>
        </p:spPr>
        <p:txBody>
          <a:bodyPr/>
          <a:lstStyle/>
          <a:p>
            <a:r>
              <a:rPr lang="en-US" dirty="0"/>
              <a:t>Pipeline</a:t>
            </a:r>
            <a:endParaRPr lang="en-IN" dirty="0"/>
          </a:p>
        </p:txBody>
      </p:sp>
      <p:sp>
        <p:nvSpPr>
          <p:cNvPr id="3" name="Text Placeholder 2">
            <a:extLst>
              <a:ext uri="{FF2B5EF4-FFF2-40B4-BE49-F238E27FC236}">
                <a16:creationId xmlns:a16="http://schemas.microsoft.com/office/drawing/2014/main" id="{1F59B9AF-A715-4D67-B6E8-CCE08CC1F0E5}"/>
              </a:ext>
            </a:extLst>
          </p:cNvPr>
          <p:cNvSpPr>
            <a:spLocks noGrp="1"/>
          </p:cNvSpPr>
          <p:nvPr>
            <p:ph type="body" idx="1"/>
          </p:nvPr>
        </p:nvSpPr>
        <p:spPr>
          <a:xfrm>
            <a:off x="819150" y="1100517"/>
            <a:ext cx="7505700" cy="3338208"/>
          </a:xfrm>
        </p:spPr>
        <p:txBody>
          <a:bodyPr/>
          <a:lstStyle/>
          <a:p>
            <a:pPr marL="146050" indent="0">
              <a:buNone/>
            </a:pPr>
            <a:r>
              <a:rPr lang="en-US" sz="1600" b="1" dirty="0"/>
              <a:t>Feature Selection</a:t>
            </a:r>
          </a:p>
          <a:p>
            <a:pPr marL="146050" indent="0">
              <a:buNone/>
            </a:pPr>
            <a:endParaRPr lang="en-US" sz="1600" b="1" dirty="0"/>
          </a:p>
          <a:p>
            <a:pPr marL="146050" indent="0">
              <a:buNone/>
            </a:pPr>
            <a:r>
              <a:rPr lang="en-US" dirty="0"/>
              <a:t>Following methods were used for Feature Selection:</a:t>
            </a:r>
          </a:p>
          <a:p>
            <a:r>
              <a:rPr lang="en-US" dirty="0"/>
              <a:t>Correlation</a:t>
            </a:r>
          </a:p>
          <a:p>
            <a:endParaRPr lang="en-US" dirty="0"/>
          </a:p>
          <a:p>
            <a:endParaRPr lang="en-US" dirty="0"/>
          </a:p>
          <a:p>
            <a:r>
              <a:rPr lang="en-US" dirty="0"/>
              <a:t>After estimating the Pearson Correlation coefficients between continuous features , following features was dropped</a:t>
            </a:r>
          </a:p>
          <a:p>
            <a:pPr lvl="1"/>
            <a:r>
              <a:rPr lang="en-IN" dirty="0" err="1"/>
              <a:t>Commision</a:t>
            </a:r>
            <a:r>
              <a:rPr lang="en-IN" dirty="0"/>
              <a:t>(in value)</a:t>
            </a:r>
            <a:endParaRPr lang="en-US" dirty="0"/>
          </a:p>
          <a:p>
            <a:endParaRPr lang="en-US" dirty="0"/>
          </a:p>
          <a:p>
            <a:endParaRPr lang="en-US" dirty="0"/>
          </a:p>
        </p:txBody>
      </p:sp>
      <p:pic>
        <p:nvPicPr>
          <p:cNvPr id="4" name="Picture 3">
            <a:extLst>
              <a:ext uri="{FF2B5EF4-FFF2-40B4-BE49-F238E27FC236}">
                <a16:creationId xmlns:a16="http://schemas.microsoft.com/office/drawing/2014/main" id="{6AA058EB-93B5-4327-8C3D-3E244753DF58}"/>
              </a:ext>
            </a:extLst>
          </p:cNvPr>
          <p:cNvPicPr>
            <a:picLocks noChangeAspect="1"/>
          </p:cNvPicPr>
          <p:nvPr/>
        </p:nvPicPr>
        <p:blipFill>
          <a:blip r:embed="rId2"/>
          <a:stretch>
            <a:fillRect/>
          </a:stretch>
        </p:blipFill>
        <p:spPr>
          <a:xfrm>
            <a:off x="5235188" y="356050"/>
            <a:ext cx="3222295" cy="2348376"/>
          </a:xfrm>
          <a:prstGeom prst="rect">
            <a:avLst/>
          </a:prstGeom>
        </p:spPr>
      </p:pic>
    </p:spTree>
    <p:extLst>
      <p:ext uri="{BB962C8B-B14F-4D97-AF65-F5344CB8AC3E}">
        <p14:creationId xmlns:p14="http://schemas.microsoft.com/office/powerpoint/2010/main" val="3602337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9"/>
          <p:cNvSpPr txBox="1">
            <a:spLocks noGrp="1"/>
          </p:cNvSpPr>
          <p:nvPr>
            <p:ph type="title"/>
          </p:nvPr>
        </p:nvSpPr>
        <p:spPr>
          <a:xfrm>
            <a:off x="204155" y="227475"/>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Models and Approaches</a:t>
            </a:r>
            <a:endParaRPr dirty="0"/>
          </a:p>
        </p:txBody>
      </p:sp>
      <p:sp>
        <p:nvSpPr>
          <p:cNvPr id="165" name="Google Shape;165;p19"/>
          <p:cNvSpPr txBox="1">
            <a:spLocks noGrp="1"/>
          </p:cNvSpPr>
          <p:nvPr>
            <p:ph type="body" idx="1"/>
          </p:nvPr>
        </p:nvSpPr>
        <p:spPr>
          <a:xfrm>
            <a:off x="422640" y="979220"/>
            <a:ext cx="7505700" cy="368179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Following models were assessed without performing any hyperparameter tuning and without treatment of class imbalance of the target. The models were fitted to train dataset without performing feature selection. The models are:</a:t>
            </a:r>
          </a:p>
          <a:p>
            <a:pPr marL="0" lvl="0" indent="0" algn="l" rtl="0">
              <a:spcBef>
                <a:spcPts val="0"/>
              </a:spcBef>
              <a:spcAft>
                <a:spcPts val="0"/>
              </a:spcAft>
              <a:buNone/>
            </a:pPr>
            <a:endParaRPr lang="en-US" dirty="0"/>
          </a:p>
          <a:p>
            <a:pPr marL="285750" indent="-285750">
              <a:buFont typeface="Arial" panose="020B0604020202020204" pitchFamily="34" charset="0"/>
              <a:buChar char="•"/>
            </a:pPr>
            <a:r>
              <a:rPr lang="en-US" dirty="0"/>
              <a:t>Logistic Regression</a:t>
            </a:r>
          </a:p>
          <a:p>
            <a:pPr marL="285750" indent="-285750">
              <a:buFont typeface="Arial" panose="020B0604020202020204" pitchFamily="34" charset="0"/>
              <a:buChar char="•"/>
            </a:pPr>
            <a:r>
              <a:rPr lang="en-US" dirty="0"/>
              <a:t>Random Forest Classifier</a:t>
            </a:r>
          </a:p>
          <a:p>
            <a:pPr marL="285750" indent="-285750">
              <a:buFont typeface="Arial" panose="020B0604020202020204" pitchFamily="34" charset="0"/>
              <a:buChar char="•"/>
            </a:pPr>
            <a:r>
              <a:rPr lang="en-US" dirty="0" err="1"/>
              <a:t>XGBoost</a:t>
            </a:r>
            <a:r>
              <a:rPr lang="en-US" dirty="0"/>
              <a:t> Classifier</a:t>
            </a:r>
          </a:p>
          <a:p>
            <a:pPr marL="285750" indent="-285750">
              <a:buFont typeface="Arial" panose="020B0604020202020204" pitchFamily="34" charset="0"/>
              <a:buChar char="•"/>
            </a:pPr>
            <a:r>
              <a:rPr lang="en-US" dirty="0"/>
              <a:t>Support Vector Machines</a:t>
            </a:r>
          </a:p>
          <a:p>
            <a:pPr marL="285750" indent="-285750">
              <a:buFont typeface="Arial" panose="020B0604020202020204" pitchFamily="34" charset="0"/>
              <a:buChar char="•"/>
            </a:pPr>
            <a:r>
              <a:rPr lang="en-US" dirty="0"/>
              <a:t>KNN classifier</a:t>
            </a:r>
          </a:p>
          <a:p>
            <a:pPr marL="285750" indent="-285750">
              <a:buFont typeface="Arial" panose="020B0604020202020204" pitchFamily="34" charset="0"/>
              <a:buChar char="•"/>
            </a:pPr>
            <a:r>
              <a:rPr lang="en-US" dirty="0"/>
              <a:t>Stacking Classifier</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Out of the above models , Random Forest Classifier gave the best Precision Score of 82 %.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To further increase the score , hyperparameter tuning was performed using Grid Search .</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67F9D-BE59-490F-ABA7-0E157D138B88}"/>
              </a:ext>
            </a:extLst>
          </p:cNvPr>
          <p:cNvSpPr>
            <a:spLocks noGrp="1"/>
          </p:cNvSpPr>
          <p:nvPr>
            <p:ph type="title"/>
          </p:nvPr>
        </p:nvSpPr>
        <p:spPr>
          <a:xfrm>
            <a:off x="236524" y="227475"/>
            <a:ext cx="7505700" cy="954600"/>
          </a:xfrm>
        </p:spPr>
        <p:txBody>
          <a:bodyPr/>
          <a:lstStyle/>
          <a:p>
            <a:r>
              <a:rPr lang="en-US" dirty="0"/>
              <a:t>Model and Approaches</a:t>
            </a:r>
            <a:endParaRPr lang="en-IN" dirty="0"/>
          </a:p>
        </p:txBody>
      </p:sp>
      <p:sp>
        <p:nvSpPr>
          <p:cNvPr id="3" name="Text Placeholder 2">
            <a:extLst>
              <a:ext uri="{FF2B5EF4-FFF2-40B4-BE49-F238E27FC236}">
                <a16:creationId xmlns:a16="http://schemas.microsoft.com/office/drawing/2014/main" id="{F6E12D4F-AE64-4D81-BD96-EA38950A8C42}"/>
              </a:ext>
            </a:extLst>
          </p:cNvPr>
          <p:cNvSpPr>
            <a:spLocks noGrp="1"/>
          </p:cNvSpPr>
          <p:nvPr>
            <p:ph type="body" idx="1"/>
          </p:nvPr>
        </p:nvSpPr>
        <p:spPr>
          <a:xfrm>
            <a:off x="398364" y="781050"/>
            <a:ext cx="4594424" cy="401025"/>
          </a:xfrm>
        </p:spPr>
        <p:txBody>
          <a:bodyPr/>
          <a:lstStyle/>
          <a:p>
            <a:r>
              <a:rPr lang="en-US" dirty="0"/>
              <a:t>The Vanilla model used yielded the following results: </a:t>
            </a:r>
            <a:endParaRPr lang="en-IN" dirty="0"/>
          </a:p>
        </p:txBody>
      </p:sp>
      <p:graphicFrame>
        <p:nvGraphicFramePr>
          <p:cNvPr id="4" name="Table 4">
            <a:extLst>
              <a:ext uri="{FF2B5EF4-FFF2-40B4-BE49-F238E27FC236}">
                <a16:creationId xmlns:a16="http://schemas.microsoft.com/office/drawing/2014/main" id="{EACE35CE-5234-403B-989C-0A536B0185A0}"/>
              </a:ext>
            </a:extLst>
          </p:cNvPr>
          <p:cNvGraphicFramePr>
            <a:graphicFrameLocks noGrp="1"/>
          </p:cNvGraphicFramePr>
          <p:nvPr>
            <p:extLst>
              <p:ext uri="{D42A27DB-BD31-4B8C-83A1-F6EECF244321}">
                <p14:modId xmlns:p14="http://schemas.microsoft.com/office/powerpoint/2010/main" val="1197969270"/>
              </p:ext>
            </p:extLst>
          </p:nvPr>
        </p:nvGraphicFramePr>
        <p:xfrm>
          <a:off x="508000" y="1273810"/>
          <a:ext cx="3643214" cy="2950234"/>
        </p:xfrm>
        <a:graphic>
          <a:graphicData uri="http://schemas.openxmlformats.org/drawingml/2006/table">
            <a:tbl>
              <a:tblPr firstRow="1" bandRow="1">
                <a:tableStyleId>{E8B1032C-EA38-4F05-BA0D-38AFFFC7BED3}</a:tableStyleId>
              </a:tblPr>
              <a:tblGrid>
                <a:gridCol w="1821607">
                  <a:extLst>
                    <a:ext uri="{9D8B030D-6E8A-4147-A177-3AD203B41FA5}">
                      <a16:colId xmlns:a16="http://schemas.microsoft.com/office/drawing/2014/main" val="1894675546"/>
                    </a:ext>
                  </a:extLst>
                </a:gridCol>
                <a:gridCol w="1821607">
                  <a:extLst>
                    <a:ext uri="{9D8B030D-6E8A-4147-A177-3AD203B41FA5}">
                      <a16:colId xmlns:a16="http://schemas.microsoft.com/office/drawing/2014/main" val="2244604596"/>
                    </a:ext>
                  </a:extLst>
                </a:gridCol>
              </a:tblGrid>
              <a:tr h="398828">
                <a:tc>
                  <a:txBody>
                    <a:bodyPr/>
                    <a:lstStyle/>
                    <a:p>
                      <a:r>
                        <a:rPr lang="en-US" dirty="0">
                          <a:solidFill>
                            <a:schemeClr val="bg2"/>
                          </a:solidFill>
                        </a:rPr>
                        <a:t>Modelling Method</a:t>
                      </a:r>
                      <a:endParaRPr lang="en-IN" dirty="0">
                        <a:solidFill>
                          <a:schemeClr val="bg2"/>
                        </a:solidFill>
                      </a:endParaRPr>
                    </a:p>
                  </a:txBody>
                  <a:tcPr/>
                </a:tc>
                <a:tc>
                  <a:txBody>
                    <a:bodyPr/>
                    <a:lstStyle/>
                    <a:p>
                      <a:r>
                        <a:rPr lang="en-US" dirty="0">
                          <a:solidFill>
                            <a:schemeClr val="bg2"/>
                          </a:solidFill>
                        </a:rPr>
                        <a:t>Precision Score</a:t>
                      </a:r>
                      <a:endParaRPr lang="en-IN" dirty="0">
                        <a:solidFill>
                          <a:schemeClr val="bg2"/>
                        </a:solidFill>
                      </a:endParaRPr>
                    </a:p>
                  </a:txBody>
                  <a:tcPr/>
                </a:tc>
                <a:extLst>
                  <a:ext uri="{0D108BD9-81ED-4DB2-BD59-A6C34878D82A}">
                    <a16:rowId xmlns:a16="http://schemas.microsoft.com/office/drawing/2014/main" val="4138522580"/>
                  </a:ext>
                </a:extLst>
              </a:tr>
              <a:tr h="398828">
                <a:tc>
                  <a:txBody>
                    <a:bodyPr/>
                    <a:lstStyle/>
                    <a:p>
                      <a:r>
                        <a:rPr lang="en-US" dirty="0">
                          <a:solidFill>
                            <a:schemeClr val="bg2"/>
                          </a:solidFill>
                        </a:rPr>
                        <a:t>SVM</a:t>
                      </a:r>
                      <a:endParaRPr lang="en-IN" dirty="0">
                        <a:solidFill>
                          <a:schemeClr val="bg2"/>
                        </a:solidFill>
                      </a:endParaRPr>
                    </a:p>
                  </a:txBody>
                  <a:tcPr/>
                </a:tc>
                <a:tc>
                  <a:txBody>
                    <a:bodyPr/>
                    <a:lstStyle/>
                    <a:p>
                      <a:r>
                        <a:rPr lang="en-US" dirty="0">
                          <a:solidFill>
                            <a:schemeClr val="bg2"/>
                          </a:solidFill>
                        </a:rPr>
                        <a:t>0.618</a:t>
                      </a:r>
                      <a:endParaRPr lang="en-IN" dirty="0">
                        <a:solidFill>
                          <a:schemeClr val="bg2"/>
                        </a:solidFill>
                      </a:endParaRPr>
                    </a:p>
                  </a:txBody>
                  <a:tcPr/>
                </a:tc>
                <a:extLst>
                  <a:ext uri="{0D108BD9-81ED-4DB2-BD59-A6C34878D82A}">
                    <a16:rowId xmlns:a16="http://schemas.microsoft.com/office/drawing/2014/main" val="1912173127"/>
                  </a:ext>
                </a:extLst>
              </a:tr>
              <a:tr h="398828">
                <a:tc>
                  <a:txBody>
                    <a:bodyPr/>
                    <a:lstStyle/>
                    <a:p>
                      <a:r>
                        <a:rPr lang="en-US" dirty="0" err="1">
                          <a:solidFill>
                            <a:schemeClr val="bg2"/>
                          </a:solidFill>
                        </a:rPr>
                        <a:t>XGBoost</a:t>
                      </a:r>
                      <a:endParaRPr lang="en-IN" dirty="0">
                        <a:solidFill>
                          <a:schemeClr val="bg2"/>
                        </a:solidFill>
                      </a:endParaRPr>
                    </a:p>
                  </a:txBody>
                  <a:tcPr/>
                </a:tc>
                <a:tc>
                  <a:txBody>
                    <a:bodyPr/>
                    <a:lstStyle/>
                    <a:p>
                      <a:r>
                        <a:rPr lang="en-US" dirty="0">
                          <a:solidFill>
                            <a:schemeClr val="bg2"/>
                          </a:solidFill>
                        </a:rPr>
                        <a:t>0.618</a:t>
                      </a:r>
                      <a:endParaRPr lang="en-IN" dirty="0">
                        <a:solidFill>
                          <a:schemeClr val="bg2"/>
                        </a:solidFill>
                      </a:endParaRPr>
                    </a:p>
                  </a:txBody>
                  <a:tcPr/>
                </a:tc>
                <a:extLst>
                  <a:ext uri="{0D108BD9-81ED-4DB2-BD59-A6C34878D82A}">
                    <a16:rowId xmlns:a16="http://schemas.microsoft.com/office/drawing/2014/main" val="3707428"/>
                  </a:ext>
                </a:extLst>
              </a:tr>
              <a:tr h="398828">
                <a:tc>
                  <a:txBody>
                    <a:bodyPr/>
                    <a:lstStyle/>
                    <a:p>
                      <a:r>
                        <a:rPr lang="en-US" dirty="0">
                          <a:solidFill>
                            <a:schemeClr val="bg2"/>
                          </a:solidFill>
                        </a:rPr>
                        <a:t>Random Forest</a:t>
                      </a:r>
                      <a:endParaRPr lang="en-IN" dirty="0">
                        <a:solidFill>
                          <a:schemeClr val="bg2"/>
                        </a:solidFill>
                      </a:endParaRPr>
                    </a:p>
                  </a:txBody>
                  <a:tcPr/>
                </a:tc>
                <a:tc>
                  <a:txBody>
                    <a:bodyPr/>
                    <a:lstStyle/>
                    <a:p>
                      <a:r>
                        <a:rPr lang="en-US" dirty="0">
                          <a:solidFill>
                            <a:schemeClr val="bg2"/>
                          </a:solidFill>
                        </a:rPr>
                        <a:t>0.822</a:t>
                      </a:r>
                      <a:endParaRPr lang="en-IN" dirty="0">
                        <a:solidFill>
                          <a:schemeClr val="bg2"/>
                        </a:solidFill>
                      </a:endParaRPr>
                    </a:p>
                  </a:txBody>
                  <a:tcPr/>
                </a:tc>
                <a:extLst>
                  <a:ext uri="{0D108BD9-81ED-4DB2-BD59-A6C34878D82A}">
                    <a16:rowId xmlns:a16="http://schemas.microsoft.com/office/drawing/2014/main" val="470266174"/>
                  </a:ext>
                </a:extLst>
              </a:tr>
              <a:tr h="557266">
                <a:tc>
                  <a:txBody>
                    <a:bodyPr/>
                    <a:lstStyle/>
                    <a:p>
                      <a:r>
                        <a:rPr lang="en-US" dirty="0">
                          <a:solidFill>
                            <a:schemeClr val="bg2"/>
                          </a:solidFill>
                        </a:rPr>
                        <a:t>K Nearest Neighbors</a:t>
                      </a:r>
                      <a:endParaRPr lang="en-IN" dirty="0">
                        <a:solidFill>
                          <a:schemeClr val="bg2"/>
                        </a:solidFill>
                      </a:endParaRPr>
                    </a:p>
                  </a:txBody>
                  <a:tcPr/>
                </a:tc>
                <a:tc>
                  <a:txBody>
                    <a:bodyPr/>
                    <a:lstStyle/>
                    <a:p>
                      <a:r>
                        <a:rPr lang="en-US" dirty="0">
                          <a:solidFill>
                            <a:schemeClr val="bg2"/>
                          </a:solidFill>
                        </a:rPr>
                        <a:t>0.671</a:t>
                      </a:r>
                      <a:endParaRPr lang="en-IN" dirty="0">
                        <a:solidFill>
                          <a:schemeClr val="bg2"/>
                        </a:solidFill>
                      </a:endParaRPr>
                    </a:p>
                  </a:txBody>
                  <a:tcPr/>
                </a:tc>
                <a:extLst>
                  <a:ext uri="{0D108BD9-81ED-4DB2-BD59-A6C34878D82A}">
                    <a16:rowId xmlns:a16="http://schemas.microsoft.com/office/drawing/2014/main" val="1284797128"/>
                  </a:ext>
                </a:extLst>
              </a:tr>
              <a:tr h="398828">
                <a:tc>
                  <a:txBody>
                    <a:bodyPr/>
                    <a:lstStyle/>
                    <a:p>
                      <a:r>
                        <a:rPr lang="en-US" dirty="0">
                          <a:solidFill>
                            <a:schemeClr val="bg2"/>
                          </a:solidFill>
                        </a:rPr>
                        <a:t>Logistic Regression</a:t>
                      </a:r>
                      <a:endParaRPr lang="en-IN" dirty="0">
                        <a:solidFill>
                          <a:schemeClr val="bg2"/>
                        </a:solidFill>
                      </a:endParaRPr>
                    </a:p>
                  </a:txBody>
                  <a:tcPr/>
                </a:tc>
                <a:tc>
                  <a:txBody>
                    <a:bodyPr/>
                    <a:lstStyle/>
                    <a:p>
                      <a:r>
                        <a:rPr lang="en-US" dirty="0">
                          <a:solidFill>
                            <a:schemeClr val="bg2"/>
                          </a:solidFill>
                        </a:rPr>
                        <a:t>0.585</a:t>
                      </a:r>
                      <a:endParaRPr lang="en-IN" dirty="0">
                        <a:solidFill>
                          <a:schemeClr val="bg2"/>
                        </a:solidFill>
                      </a:endParaRPr>
                    </a:p>
                  </a:txBody>
                  <a:tcPr/>
                </a:tc>
                <a:extLst>
                  <a:ext uri="{0D108BD9-81ED-4DB2-BD59-A6C34878D82A}">
                    <a16:rowId xmlns:a16="http://schemas.microsoft.com/office/drawing/2014/main" val="898978066"/>
                  </a:ext>
                </a:extLst>
              </a:tr>
              <a:tr h="398828">
                <a:tc>
                  <a:txBody>
                    <a:bodyPr/>
                    <a:lstStyle/>
                    <a:p>
                      <a:r>
                        <a:rPr lang="en-US" dirty="0">
                          <a:solidFill>
                            <a:schemeClr val="bg2"/>
                          </a:solidFill>
                        </a:rPr>
                        <a:t>Stacking Classifier</a:t>
                      </a:r>
                      <a:endParaRPr lang="en-IN" dirty="0">
                        <a:solidFill>
                          <a:schemeClr val="bg2"/>
                        </a:solidFill>
                      </a:endParaRPr>
                    </a:p>
                  </a:txBody>
                  <a:tcPr/>
                </a:tc>
                <a:tc>
                  <a:txBody>
                    <a:bodyPr/>
                    <a:lstStyle/>
                    <a:p>
                      <a:r>
                        <a:rPr lang="en-US" dirty="0">
                          <a:solidFill>
                            <a:schemeClr val="bg2"/>
                          </a:solidFill>
                        </a:rPr>
                        <a:t>0.585</a:t>
                      </a:r>
                      <a:endParaRPr lang="en-IN" dirty="0">
                        <a:solidFill>
                          <a:schemeClr val="bg2"/>
                        </a:solidFill>
                      </a:endParaRPr>
                    </a:p>
                  </a:txBody>
                  <a:tcPr/>
                </a:tc>
                <a:extLst>
                  <a:ext uri="{0D108BD9-81ED-4DB2-BD59-A6C34878D82A}">
                    <a16:rowId xmlns:a16="http://schemas.microsoft.com/office/drawing/2014/main" val="4042465569"/>
                  </a:ext>
                </a:extLst>
              </a:tr>
            </a:tbl>
          </a:graphicData>
        </a:graphic>
      </p:graphicFrame>
      <p:pic>
        <p:nvPicPr>
          <p:cNvPr id="6" name="Picture 5">
            <a:extLst>
              <a:ext uri="{FF2B5EF4-FFF2-40B4-BE49-F238E27FC236}">
                <a16:creationId xmlns:a16="http://schemas.microsoft.com/office/drawing/2014/main" id="{3FAB6E0E-94D7-4462-8219-219D591AE7C7}"/>
              </a:ext>
            </a:extLst>
          </p:cNvPr>
          <p:cNvPicPr>
            <a:picLocks noChangeAspect="1"/>
          </p:cNvPicPr>
          <p:nvPr/>
        </p:nvPicPr>
        <p:blipFill>
          <a:blip r:embed="rId2"/>
          <a:stretch>
            <a:fillRect/>
          </a:stretch>
        </p:blipFill>
        <p:spPr>
          <a:xfrm>
            <a:off x="4484786" y="1048088"/>
            <a:ext cx="4260850" cy="3581400"/>
          </a:xfrm>
          <a:prstGeom prst="rect">
            <a:avLst/>
          </a:prstGeom>
        </p:spPr>
      </p:pic>
    </p:spTree>
    <p:extLst>
      <p:ext uri="{BB962C8B-B14F-4D97-AF65-F5344CB8AC3E}">
        <p14:creationId xmlns:p14="http://schemas.microsoft.com/office/powerpoint/2010/main" val="1281760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0"/>
          <p:cNvSpPr txBox="1">
            <a:spLocks noGrp="1"/>
          </p:cNvSpPr>
          <p:nvPr>
            <p:ph type="title"/>
          </p:nvPr>
        </p:nvSpPr>
        <p:spPr>
          <a:xfrm>
            <a:off x="568297" y="670046"/>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Model Tuning</a:t>
            </a:r>
            <a:endParaRPr dirty="0"/>
          </a:p>
        </p:txBody>
      </p:sp>
      <p:sp>
        <p:nvSpPr>
          <p:cNvPr id="171" name="Google Shape;171;p20"/>
          <p:cNvSpPr txBox="1">
            <a:spLocks noGrp="1"/>
          </p:cNvSpPr>
          <p:nvPr>
            <p:ph type="body" idx="1"/>
          </p:nvPr>
        </p:nvSpPr>
        <p:spPr>
          <a:xfrm>
            <a:off x="568297" y="1468468"/>
            <a:ext cx="7505700" cy="66346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Selected Random Forest Classifier on the basis of the precision score. Performed hyperparameter tuning using Grid Search on Random Forest Classifier, the following results were observed using all the features.</a:t>
            </a:r>
            <a:endParaRPr dirty="0"/>
          </a:p>
        </p:txBody>
      </p:sp>
      <p:pic>
        <p:nvPicPr>
          <p:cNvPr id="2" name="Picture 1">
            <a:extLst>
              <a:ext uri="{FF2B5EF4-FFF2-40B4-BE49-F238E27FC236}">
                <a16:creationId xmlns:a16="http://schemas.microsoft.com/office/drawing/2014/main" id="{57AB07B7-0A96-490A-B350-C9770DF8021D}"/>
              </a:ext>
            </a:extLst>
          </p:cNvPr>
          <p:cNvPicPr>
            <a:picLocks noChangeAspect="1"/>
          </p:cNvPicPr>
          <p:nvPr/>
        </p:nvPicPr>
        <p:blipFill>
          <a:blip r:embed="rId3"/>
          <a:stretch>
            <a:fillRect/>
          </a:stretch>
        </p:blipFill>
        <p:spPr>
          <a:xfrm>
            <a:off x="420997" y="2374600"/>
            <a:ext cx="4151003" cy="115568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1"/>
          <p:cNvSpPr txBox="1">
            <a:spLocks noGrp="1"/>
          </p:cNvSpPr>
          <p:nvPr>
            <p:ph type="title"/>
          </p:nvPr>
        </p:nvSpPr>
        <p:spPr>
          <a:xfrm>
            <a:off x="220339" y="254881"/>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Evaluation &amp; Results</a:t>
            </a:r>
            <a:endParaRPr dirty="0"/>
          </a:p>
        </p:txBody>
      </p:sp>
      <p:sp>
        <p:nvSpPr>
          <p:cNvPr id="177" name="Google Shape;177;p21"/>
          <p:cNvSpPr txBox="1">
            <a:spLocks noGrp="1"/>
          </p:cNvSpPr>
          <p:nvPr>
            <p:ph type="body" idx="1"/>
          </p:nvPr>
        </p:nvSpPr>
        <p:spPr>
          <a:xfrm>
            <a:off x="552113" y="1040349"/>
            <a:ext cx="7505700" cy="581025"/>
          </a:xfrm>
          <a:prstGeom prst="rect">
            <a:avLst/>
          </a:prstGeom>
        </p:spPr>
        <p:txBody>
          <a:bodyPr spcFirstLastPara="1" wrap="square" lIns="91425" tIns="91425" rIns="91425" bIns="91425" anchor="t" anchorCtr="0">
            <a:noAutofit/>
          </a:bodyPr>
          <a:lstStyle/>
          <a:p>
            <a:pPr marL="0" lvl="0" indent="0" algn="l" rtl="0">
              <a:spcBef>
                <a:spcPts val="1600"/>
              </a:spcBef>
              <a:spcAft>
                <a:spcPts val="1600"/>
              </a:spcAft>
              <a:buNone/>
            </a:pPr>
            <a:r>
              <a:rPr lang="en-US" dirty="0"/>
              <a:t>Below is the AUC_ROC plots after the hyperparameter tuning</a:t>
            </a:r>
            <a:endParaRPr dirty="0"/>
          </a:p>
        </p:txBody>
      </p:sp>
      <p:pic>
        <p:nvPicPr>
          <p:cNvPr id="4" name="Picture 3">
            <a:extLst>
              <a:ext uri="{FF2B5EF4-FFF2-40B4-BE49-F238E27FC236}">
                <a16:creationId xmlns:a16="http://schemas.microsoft.com/office/drawing/2014/main" id="{3B95AFC1-0C12-44BA-8F07-1BEEAEC5FD87}"/>
              </a:ext>
            </a:extLst>
          </p:cNvPr>
          <p:cNvPicPr>
            <a:picLocks noChangeAspect="1"/>
          </p:cNvPicPr>
          <p:nvPr/>
        </p:nvPicPr>
        <p:blipFill>
          <a:blip r:embed="rId3"/>
          <a:stretch>
            <a:fillRect/>
          </a:stretch>
        </p:blipFill>
        <p:spPr>
          <a:xfrm>
            <a:off x="2285333" y="1994949"/>
            <a:ext cx="3375712" cy="228625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2"/>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Final Results</a:t>
            </a:r>
            <a:endParaRPr/>
          </a:p>
        </p:txBody>
      </p:sp>
      <p:sp>
        <p:nvSpPr>
          <p:cNvPr id="183" name="Google Shape;183;p22"/>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r>
              <a:rPr lang="en-US" dirty="0"/>
              <a:t>From the above observations and plotting it can be inferred that the best performing model was Random Forest Classifier giving an AUC_ROC score of 87.6%</a:t>
            </a:r>
          </a:p>
          <a:p>
            <a:endParaRPr lang="en-US" dirty="0"/>
          </a:p>
          <a:p>
            <a:r>
              <a:rPr lang="en-US" dirty="0"/>
              <a:t>Confusion Matrix</a:t>
            </a:r>
            <a:endParaRPr dirty="0"/>
          </a:p>
        </p:txBody>
      </p:sp>
      <p:graphicFrame>
        <p:nvGraphicFramePr>
          <p:cNvPr id="2" name="Table 2">
            <a:extLst>
              <a:ext uri="{FF2B5EF4-FFF2-40B4-BE49-F238E27FC236}">
                <a16:creationId xmlns:a16="http://schemas.microsoft.com/office/drawing/2014/main" id="{A3011903-08EF-40C3-87E3-2BA7B77B606D}"/>
              </a:ext>
            </a:extLst>
          </p:cNvPr>
          <p:cNvGraphicFramePr>
            <a:graphicFrameLocks noGrp="1"/>
          </p:cNvGraphicFramePr>
          <p:nvPr>
            <p:extLst>
              <p:ext uri="{D42A27DB-BD31-4B8C-83A1-F6EECF244321}">
                <p14:modId xmlns:p14="http://schemas.microsoft.com/office/powerpoint/2010/main" val="2760477161"/>
              </p:ext>
            </p:extLst>
          </p:nvPr>
        </p:nvGraphicFramePr>
        <p:xfrm>
          <a:off x="1345975" y="3104926"/>
          <a:ext cx="6096000" cy="1112520"/>
        </p:xfrm>
        <a:graphic>
          <a:graphicData uri="http://schemas.openxmlformats.org/drawingml/2006/table">
            <a:tbl>
              <a:tblPr firstRow="1" bandRow="1">
                <a:tableStyleId>{073A0DAA-6AF3-43AB-8588-CEC1D06C72B9}</a:tableStyleId>
              </a:tblPr>
              <a:tblGrid>
                <a:gridCol w="2032000">
                  <a:extLst>
                    <a:ext uri="{9D8B030D-6E8A-4147-A177-3AD203B41FA5}">
                      <a16:colId xmlns:a16="http://schemas.microsoft.com/office/drawing/2014/main" val="439744437"/>
                    </a:ext>
                  </a:extLst>
                </a:gridCol>
                <a:gridCol w="2032000">
                  <a:extLst>
                    <a:ext uri="{9D8B030D-6E8A-4147-A177-3AD203B41FA5}">
                      <a16:colId xmlns:a16="http://schemas.microsoft.com/office/drawing/2014/main" val="1104658458"/>
                    </a:ext>
                  </a:extLst>
                </a:gridCol>
                <a:gridCol w="2032000">
                  <a:extLst>
                    <a:ext uri="{9D8B030D-6E8A-4147-A177-3AD203B41FA5}">
                      <a16:colId xmlns:a16="http://schemas.microsoft.com/office/drawing/2014/main" val="1527344999"/>
                    </a:ext>
                  </a:extLst>
                </a:gridCol>
              </a:tblGrid>
              <a:tr h="370840">
                <a:tc>
                  <a:txBody>
                    <a:bodyPr/>
                    <a:lstStyle/>
                    <a:p>
                      <a:endParaRPr lang="en-IN" dirty="0">
                        <a:solidFill>
                          <a:schemeClr val="bg2"/>
                        </a:solidFill>
                      </a:endParaRPr>
                    </a:p>
                  </a:txBody>
                  <a:tcPr/>
                </a:tc>
                <a:tc>
                  <a:txBody>
                    <a:bodyPr/>
                    <a:lstStyle/>
                    <a:p>
                      <a:r>
                        <a:rPr lang="en-US" dirty="0">
                          <a:solidFill>
                            <a:schemeClr val="bg2"/>
                          </a:solidFill>
                        </a:rPr>
                        <a:t>Predicted Negative</a:t>
                      </a:r>
                      <a:endParaRPr lang="en-IN" dirty="0">
                        <a:solidFill>
                          <a:schemeClr val="bg2"/>
                        </a:solidFill>
                      </a:endParaRPr>
                    </a:p>
                  </a:txBody>
                  <a:tcPr/>
                </a:tc>
                <a:tc>
                  <a:txBody>
                    <a:bodyPr/>
                    <a:lstStyle/>
                    <a:p>
                      <a:r>
                        <a:rPr lang="en-US" dirty="0">
                          <a:solidFill>
                            <a:schemeClr val="bg2"/>
                          </a:solidFill>
                        </a:rPr>
                        <a:t>Predicted Positive</a:t>
                      </a:r>
                      <a:endParaRPr lang="en-IN" dirty="0">
                        <a:solidFill>
                          <a:schemeClr val="bg2"/>
                        </a:solidFill>
                      </a:endParaRPr>
                    </a:p>
                  </a:txBody>
                  <a:tcPr/>
                </a:tc>
                <a:extLst>
                  <a:ext uri="{0D108BD9-81ED-4DB2-BD59-A6C34878D82A}">
                    <a16:rowId xmlns:a16="http://schemas.microsoft.com/office/drawing/2014/main" val="1809966882"/>
                  </a:ext>
                </a:extLst>
              </a:tr>
              <a:tr h="370840">
                <a:tc>
                  <a:txBody>
                    <a:bodyPr/>
                    <a:lstStyle/>
                    <a:p>
                      <a:r>
                        <a:rPr lang="en-US" b="1" dirty="0">
                          <a:solidFill>
                            <a:schemeClr val="bg2"/>
                          </a:solidFill>
                        </a:rPr>
                        <a:t>Actual Negative</a:t>
                      </a:r>
                      <a:endParaRPr lang="en-IN" b="1" dirty="0">
                        <a:solidFill>
                          <a:schemeClr val="bg2"/>
                        </a:solidFill>
                      </a:endParaRPr>
                    </a:p>
                  </a:txBody>
                  <a:tcPr/>
                </a:tc>
                <a:tc>
                  <a:txBody>
                    <a:bodyPr/>
                    <a:lstStyle/>
                    <a:p>
                      <a:r>
                        <a:rPr lang="en-US" dirty="0">
                          <a:solidFill>
                            <a:schemeClr val="bg2"/>
                          </a:solidFill>
                        </a:rPr>
                        <a:t>12627</a:t>
                      </a:r>
                      <a:endParaRPr lang="en-IN" dirty="0">
                        <a:solidFill>
                          <a:schemeClr val="bg2"/>
                        </a:solidFill>
                      </a:endParaRPr>
                    </a:p>
                  </a:txBody>
                  <a:tcPr/>
                </a:tc>
                <a:tc>
                  <a:txBody>
                    <a:bodyPr/>
                    <a:lstStyle/>
                    <a:p>
                      <a:r>
                        <a:rPr lang="en-US" dirty="0">
                          <a:solidFill>
                            <a:schemeClr val="bg2"/>
                          </a:solidFill>
                        </a:rPr>
                        <a:t>450</a:t>
                      </a:r>
                      <a:endParaRPr lang="en-IN" dirty="0">
                        <a:solidFill>
                          <a:schemeClr val="bg2"/>
                        </a:solidFill>
                      </a:endParaRPr>
                    </a:p>
                  </a:txBody>
                  <a:tcPr/>
                </a:tc>
                <a:extLst>
                  <a:ext uri="{0D108BD9-81ED-4DB2-BD59-A6C34878D82A}">
                    <a16:rowId xmlns:a16="http://schemas.microsoft.com/office/drawing/2014/main" val="2031776641"/>
                  </a:ext>
                </a:extLst>
              </a:tr>
              <a:tr h="370840">
                <a:tc>
                  <a:txBody>
                    <a:bodyPr/>
                    <a:lstStyle/>
                    <a:p>
                      <a:r>
                        <a:rPr lang="en-US" b="1" dirty="0">
                          <a:solidFill>
                            <a:schemeClr val="bg2"/>
                          </a:solidFill>
                        </a:rPr>
                        <a:t>Actual Positive</a:t>
                      </a:r>
                      <a:endParaRPr lang="en-IN" b="1" dirty="0">
                        <a:solidFill>
                          <a:schemeClr val="bg2"/>
                        </a:solidFill>
                      </a:endParaRPr>
                    </a:p>
                  </a:txBody>
                  <a:tcPr/>
                </a:tc>
                <a:tc>
                  <a:txBody>
                    <a:bodyPr/>
                    <a:lstStyle/>
                    <a:p>
                      <a:r>
                        <a:rPr lang="en-US" dirty="0">
                          <a:solidFill>
                            <a:schemeClr val="bg2"/>
                          </a:solidFill>
                        </a:rPr>
                        <a:t>555</a:t>
                      </a:r>
                      <a:endParaRPr lang="en-IN" dirty="0">
                        <a:solidFill>
                          <a:schemeClr val="bg2"/>
                        </a:solidFill>
                      </a:endParaRPr>
                    </a:p>
                  </a:txBody>
                  <a:tcPr/>
                </a:tc>
                <a:tc>
                  <a:txBody>
                    <a:bodyPr/>
                    <a:lstStyle/>
                    <a:p>
                      <a:r>
                        <a:rPr lang="en-US" dirty="0">
                          <a:solidFill>
                            <a:schemeClr val="bg2"/>
                          </a:solidFill>
                        </a:rPr>
                        <a:t>2061</a:t>
                      </a:r>
                      <a:endParaRPr lang="en-IN" dirty="0">
                        <a:solidFill>
                          <a:schemeClr val="bg2"/>
                        </a:solidFill>
                      </a:endParaRPr>
                    </a:p>
                  </a:txBody>
                  <a:tcPr/>
                </a:tc>
                <a:extLst>
                  <a:ext uri="{0D108BD9-81ED-4DB2-BD59-A6C34878D82A}">
                    <a16:rowId xmlns:a16="http://schemas.microsoft.com/office/drawing/2014/main" val="1475256739"/>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Statement</a:t>
            </a:r>
            <a:endParaRPr dirty="0"/>
          </a:p>
        </p:txBody>
      </p:sp>
      <p:sp>
        <p:nvSpPr>
          <p:cNvPr id="135" name="Google Shape;135;p1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lvl="0" algn="l" rtl="0">
              <a:spcBef>
                <a:spcPts val="0"/>
              </a:spcBef>
              <a:spcAft>
                <a:spcPts val="0"/>
              </a:spcAft>
              <a:buSzPts val="1300"/>
              <a:buFont typeface="Arial" panose="020B0604020202020204" pitchFamily="34" charset="0"/>
              <a:buChar char="•"/>
            </a:pPr>
            <a:r>
              <a:rPr lang="en-IN" sz="1600" dirty="0"/>
              <a:t>Forecast whether the client would Claim the Travel Insurance.  This would help in charging competitive premiums , thus helping the company to mitigate risks.</a:t>
            </a:r>
            <a:endParaRPr lang="en" sz="1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3"/>
          <p:cNvSpPr txBox="1">
            <a:spLocks noGrp="1"/>
          </p:cNvSpPr>
          <p:nvPr>
            <p:ph type="title"/>
          </p:nvPr>
        </p:nvSpPr>
        <p:spPr>
          <a:xfrm>
            <a:off x="204156" y="227475"/>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Insights &amp; Decisions</a:t>
            </a:r>
            <a:endParaRPr dirty="0"/>
          </a:p>
        </p:txBody>
      </p:sp>
      <p:sp>
        <p:nvSpPr>
          <p:cNvPr id="189" name="Google Shape;189;p23"/>
          <p:cNvSpPr txBox="1">
            <a:spLocks noGrp="1"/>
          </p:cNvSpPr>
          <p:nvPr>
            <p:ph type="body" idx="1"/>
          </p:nvPr>
        </p:nvSpPr>
        <p:spPr>
          <a:xfrm>
            <a:off x="819150" y="1537487"/>
            <a:ext cx="7505700" cy="2901238"/>
          </a:xfrm>
          <a:prstGeom prst="rect">
            <a:avLst/>
          </a:prstGeom>
        </p:spPr>
        <p:txBody>
          <a:bodyPr spcFirstLastPara="1" wrap="square" lIns="91425" tIns="91425" rIns="91425" bIns="91425" anchor="t" anchorCtr="0">
            <a:noAutofit/>
          </a:bodyPr>
          <a:lstStyle/>
          <a:p>
            <a:pPr marL="457200" lvl="1" indent="0">
              <a:buNone/>
            </a:pPr>
            <a:endParaRPr lang="en-US" dirty="0"/>
          </a:p>
          <a:p>
            <a:pPr marL="285750" indent="-285750"/>
            <a:endParaRPr dirty="0"/>
          </a:p>
        </p:txBody>
      </p:sp>
      <p:sp>
        <p:nvSpPr>
          <p:cNvPr id="2" name="TextBox 1">
            <a:extLst>
              <a:ext uri="{FF2B5EF4-FFF2-40B4-BE49-F238E27FC236}">
                <a16:creationId xmlns:a16="http://schemas.microsoft.com/office/drawing/2014/main" id="{1A10026E-769F-481D-BB98-A45EB1A7E4B6}"/>
              </a:ext>
            </a:extLst>
          </p:cNvPr>
          <p:cNvSpPr txBox="1"/>
          <p:nvPr/>
        </p:nvSpPr>
        <p:spPr>
          <a:xfrm>
            <a:off x="819150" y="995321"/>
            <a:ext cx="7191965" cy="1327374"/>
          </a:xfrm>
          <a:prstGeom prst="rect">
            <a:avLst/>
          </a:prstGeom>
          <a:noFill/>
        </p:spPr>
        <p:txBody>
          <a:bodyPr wrap="square" rtlCol="0">
            <a:spAutoFit/>
          </a:bodyPr>
          <a:lstStyle/>
          <a:p>
            <a:endParaRPr lang="en-IN" dirty="0"/>
          </a:p>
        </p:txBody>
      </p:sp>
      <p:sp>
        <p:nvSpPr>
          <p:cNvPr id="5" name="Google Shape;195;p24">
            <a:extLst>
              <a:ext uri="{FF2B5EF4-FFF2-40B4-BE49-F238E27FC236}">
                <a16:creationId xmlns:a16="http://schemas.microsoft.com/office/drawing/2014/main" id="{F87DE70A-EF22-4348-AEA8-DE475CAC689E}"/>
              </a:ext>
            </a:extLst>
          </p:cNvPr>
          <p:cNvSpPr txBox="1">
            <a:spLocks/>
          </p:cNvSpPr>
          <p:nvPr/>
        </p:nvSpPr>
        <p:spPr>
          <a:xfrm>
            <a:off x="819150" y="801112"/>
            <a:ext cx="7505700" cy="39570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1600"/>
              </a:spcBef>
              <a:spcAft>
                <a:spcPts val="160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146050" indent="0">
              <a:buNone/>
            </a:pPr>
            <a:r>
              <a:rPr lang="en-US" sz="1400" dirty="0"/>
              <a:t>Competitive pricing for certain sectors such as :</a:t>
            </a:r>
          </a:p>
          <a:p>
            <a:pPr marL="146050" indent="0">
              <a:buNone/>
            </a:pPr>
            <a:endParaRPr lang="en-IN" sz="1400" dirty="0"/>
          </a:p>
          <a:p>
            <a:r>
              <a:rPr lang="en-US" sz="1400" dirty="0"/>
              <a:t>Age : 35-40</a:t>
            </a:r>
            <a:endParaRPr lang="en-IN" sz="1400" dirty="0"/>
          </a:p>
          <a:p>
            <a:pPr lvl="0"/>
            <a:r>
              <a:rPr lang="en-US" sz="1400" dirty="0"/>
              <a:t>Destination : Singapore, Thailand, Malaysia</a:t>
            </a:r>
            <a:endParaRPr lang="en-IN" sz="1400" dirty="0"/>
          </a:p>
          <a:p>
            <a:pPr lvl="0"/>
            <a:r>
              <a:rPr lang="en-US" sz="1400" dirty="0"/>
              <a:t>Agency : EPX, C2B</a:t>
            </a:r>
            <a:endParaRPr lang="en-IN" sz="1400" dirty="0"/>
          </a:p>
          <a:p>
            <a:pPr lvl="0"/>
            <a:r>
              <a:rPr lang="en-US" sz="1400" dirty="0"/>
              <a:t>Plan : Cancellation Plan, 2 Way Comprehensive Plan</a:t>
            </a:r>
          </a:p>
          <a:p>
            <a:pPr marL="146050" lvl="0" indent="0">
              <a:buNone/>
            </a:pPr>
            <a:endParaRPr lang="en-IN" sz="1400" dirty="0"/>
          </a:p>
          <a:p>
            <a:pPr marL="146050" indent="0">
              <a:buNone/>
            </a:pPr>
            <a:r>
              <a:rPr lang="en-US" sz="1400" dirty="0"/>
              <a:t>To mitigate risk , premium pricing should be done for sectors which have high claim ratio such as :</a:t>
            </a:r>
          </a:p>
          <a:p>
            <a:pPr marL="146050" indent="0">
              <a:buNone/>
            </a:pPr>
            <a:endParaRPr lang="en-IN" sz="1400" dirty="0"/>
          </a:p>
          <a:p>
            <a:pPr lvl="0"/>
            <a:r>
              <a:rPr lang="en-US" sz="1400" dirty="0"/>
              <a:t>Plan : Annual Silver Plan, Silver Plan , Bronze Plan</a:t>
            </a:r>
            <a:endParaRPr lang="en-IN" sz="1400" dirty="0"/>
          </a:p>
          <a:p>
            <a:pPr lvl="0"/>
            <a:r>
              <a:rPr lang="en-US" sz="1400" dirty="0"/>
              <a:t>Destination : Singapore, USA, China</a:t>
            </a:r>
            <a:endParaRPr lang="en-IN" sz="1400" dirty="0"/>
          </a:p>
          <a:p>
            <a:pPr lvl="0"/>
            <a:r>
              <a:rPr lang="en-US" sz="1400" dirty="0"/>
              <a:t>Destination wise Plan : </a:t>
            </a:r>
            <a:endParaRPr lang="en-IN" sz="1400" dirty="0"/>
          </a:p>
          <a:p>
            <a:pPr lvl="2">
              <a:spcBef>
                <a:spcPts val="0"/>
              </a:spcBef>
              <a:buFont typeface="Arial" panose="020B0604020202020204" pitchFamily="34" charset="0"/>
              <a:buChar char="•"/>
            </a:pPr>
            <a:r>
              <a:rPr lang="en-US" sz="1300" dirty="0"/>
              <a:t>Singapore : Annual Silver Plan</a:t>
            </a:r>
            <a:endParaRPr lang="en-IN" sz="1300" dirty="0"/>
          </a:p>
          <a:p>
            <a:pPr lvl="2">
              <a:spcBef>
                <a:spcPts val="0"/>
              </a:spcBef>
              <a:buFont typeface="Arial" panose="020B0604020202020204" pitchFamily="34" charset="0"/>
              <a:buChar char="•"/>
            </a:pPr>
            <a:r>
              <a:rPr lang="en-US" sz="1300" dirty="0"/>
              <a:t>USA : Annual Travel Protect Plan</a:t>
            </a:r>
            <a:endParaRPr lang="en-IN" sz="1300" dirty="0"/>
          </a:p>
          <a:p>
            <a:pPr lvl="2">
              <a:spcBef>
                <a:spcPts val="0"/>
              </a:spcBef>
              <a:buFont typeface="Arial" panose="020B0604020202020204" pitchFamily="34" charset="0"/>
              <a:buChar char="•"/>
            </a:pPr>
            <a:r>
              <a:rPr lang="en-US" sz="1300" dirty="0"/>
              <a:t>China : 2 Way Comprehensive Plan</a:t>
            </a:r>
            <a:endParaRPr lang="en-IN" sz="1300" dirty="0"/>
          </a:p>
          <a:p>
            <a:pPr marL="146050" indent="0">
              <a:buFont typeface="Calibri"/>
              <a:buNone/>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Next Steps</a:t>
            </a:r>
            <a:endParaRPr dirty="0"/>
          </a:p>
        </p:txBody>
      </p:sp>
      <p:sp>
        <p:nvSpPr>
          <p:cNvPr id="195" name="Google Shape;195;p2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146050" indent="0">
              <a:buNone/>
            </a:pPr>
            <a:r>
              <a:rPr lang="en-US" dirty="0"/>
              <a:t>If time permitted, could have tried the following :</a:t>
            </a:r>
          </a:p>
          <a:p>
            <a:pPr marL="146050" indent="0">
              <a:buNone/>
            </a:pPr>
            <a:endParaRPr lang="en-US" dirty="0"/>
          </a:p>
          <a:p>
            <a:pPr marL="146050" indent="0">
              <a:buNone/>
            </a:pPr>
            <a:r>
              <a:rPr lang="en-IN" dirty="0"/>
              <a:t>● Better feature engineering</a:t>
            </a:r>
          </a:p>
          <a:p>
            <a:pPr marL="146050" indent="0">
              <a:buNone/>
            </a:pPr>
            <a:endParaRPr lang="en-US" dirty="0"/>
          </a:p>
          <a:p>
            <a:pPr marL="146050" indent="0">
              <a:buNone/>
            </a:pPr>
            <a:r>
              <a:rPr lang="en-US" dirty="0"/>
              <a:t>● An ensemble of different models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solve this problem?</a:t>
            </a:r>
            <a:endParaRPr/>
          </a:p>
        </p:txBody>
      </p:sp>
      <p:sp>
        <p:nvSpPr>
          <p:cNvPr id="141" name="Google Shape;141;p15"/>
          <p:cNvSpPr txBox="1">
            <a:spLocks noGrp="1"/>
          </p:cNvSpPr>
          <p:nvPr>
            <p:ph type="body" idx="1"/>
          </p:nvPr>
        </p:nvSpPr>
        <p:spPr>
          <a:xfrm>
            <a:off x="819150" y="1489017"/>
            <a:ext cx="7505700" cy="3107259"/>
          </a:xfrm>
          <a:prstGeom prst="rect">
            <a:avLst/>
          </a:prstGeom>
        </p:spPr>
        <p:txBody>
          <a:bodyPr spcFirstLastPara="1" wrap="square" lIns="91425" tIns="91425" rIns="91425" bIns="91425" anchor="t" anchorCtr="0">
            <a:noAutofit/>
          </a:bodyPr>
          <a:lstStyle/>
          <a:p>
            <a:pPr lvl="0"/>
            <a:r>
              <a:rPr lang="en-IN" sz="1600" dirty="0"/>
              <a:t>Business Impact</a:t>
            </a:r>
          </a:p>
          <a:p>
            <a:pPr lvl="1">
              <a:spcBef>
                <a:spcPts val="600"/>
              </a:spcBef>
            </a:pPr>
            <a:r>
              <a:rPr lang="en-IN" sz="1400" dirty="0"/>
              <a:t>Improve Prediction -&gt; Identify common features of Customers Claiming the insurance -&gt; risk mitigation </a:t>
            </a:r>
          </a:p>
          <a:p>
            <a:pPr lvl="1">
              <a:spcBef>
                <a:spcPts val="600"/>
              </a:spcBef>
            </a:pPr>
            <a:r>
              <a:rPr lang="en-IN" sz="1400" dirty="0"/>
              <a:t>Improve Prediction -&gt; Identify sectors/ areas for targeted marketing</a:t>
            </a:r>
          </a:p>
          <a:p>
            <a:pPr lvl="1">
              <a:spcBef>
                <a:spcPts val="600"/>
              </a:spcBef>
            </a:pPr>
            <a:r>
              <a:rPr lang="en-IN" sz="1400" dirty="0"/>
              <a:t>Improve Prediction -&gt; Identify the probability of Claim being made -&gt; Charge competitive premium and stay ahead of the competition</a:t>
            </a:r>
          </a:p>
          <a:p>
            <a:pPr lvl="0"/>
            <a:r>
              <a:rPr lang="en-IN" sz="1600" dirty="0"/>
              <a:t>Stakeholders</a:t>
            </a:r>
          </a:p>
          <a:p>
            <a:pPr lvl="1">
              <a:spcBef>
                <a:spcPts val="600"/>
              </a:spcBef>
            </a:pPr>
            <a:r>
              <a:rPr lang="en-IN" sz="1400" dirty="0"/>
              <a:t>Chief Financial Officer</a:t>
            </a:r>
          </a:p>
          <a:p>
            <a:pPr lvl="1">
              <a:spcBef>
                <a:spcPts val="600"/>
              </a:spcBef>
            </a:pPr>
            <a:r>
              <a:rPr lang="en-IN" sz="1400" dirty="0"/>
              <a:t>Chief Marketing Officer</a:t>
            </a:r>
          </a:p>
          <a:p>
            <a:pPr marL="146050" lvl="0" indent="0" algn="l" rtl="0">
              <a:spcBef>
                <a:spcPts val="0"/>
              </a:spcBef>
              <a:spcAft>
                <a:spcPts val="0"/>
              </a:spcAft>
              <a:buSzPts val="1300"/>
              <a:buNone/>
            </a:pPr>
            <a:endParaRPr lang="en-IN" sz="13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a:t>
            </a:r>
            <a:endParaRPr/>
          </a:p>
        </p:txBody>
      </p:sp>
      <p:pic>
        <p:nvPicPr>
          <p:cNvPr id="5" name="Picture 4">
            <a:extLst>
              <a:ext uri="{FF2B5EF4-FFF2-40B4-BE49-F238E27FC236}">
                <a16:creationId xmlns:a16="http://schemas.microsoft.com/office/drawing/2014/main" id="{8E486119-44E7-47D4-A61D-48F4BEE72364}"/>
              </a:ext>
            </a:extLst>
          </p:cNvPr>
          <p:cNvPicPr>
            <a:picLocks noChangeAspect="1"/>
          </p:cNvPicPr>
          <p:nvPr/>
        </p:nvPicPr>
        <p:blipFill>
          <a:blip r:embed="rId3"/>
          <a:stretch>
            <a:fillRect/>
          </a:stretch>
        </p:blipFill>
        <p:spPr>
          <a:xfrm>
            <a:off x="2289507" y="331774"/>
            <a:ext cx="5730240" cy="473384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BDBB0-8609-4FA4-B07F-14CE68825426}"/>
              </a:ext>
            </a:extLst>
          </p:cNvPr>
          <p:cNvSpPr>
            <a:spLocks noGrp="1"/>
          </p:cNvSpPr>
          <p:nvPr>
            <p:ph type="title"/>
          </p:nvPr>
        </p:nvSpPr>
        <p:spPr/>
        <p:txBody>
          <a:bodyPr/>
          <a:lstStyle/>
          <a:p>
            <a:r>
              <a:rPr lang="en-US" dirty="0"/>
              <a:t>Evaluation Metric</a:t>
            </a:r>
            <a:endParaRPr lang="en-IN" dirty="0"/>
          </a:p>
        </p:txBody>
      </p:sp>
      <p:sp>
        <p:nvSpPr>
          <p:cNvPr id="3" name="Text Placeholder 2">
            <a:extLst>
              <a:ext uri="{FF2B5EF4-FFF2-40B4-BE49-F238E27FC236}">
                <a16:creationId xmlns:a16="http://schemas.microsoft.com/office/drawing/2014/main" id="{9749B474-9338-40F1-9444-1FB480A6191D}"/>
              </a:ext>
            </a:extLst>
          </p:cNvPr>
          <p:cNvSpPr>
            <a:spLocks noGrp="1"/>
          </p:cNvSpPr>
          <p:nvPr>
            <p:ph type="body" idx="1"/>
          </p:nvPr>
        </p:nvSpPr>
        <p:spPr/>
        <p:txBody>
          <a:bodyPr/>
          <a:lstStyle/>
          <a:p>
            <a:r>
              <a:rPr lang="en-US" sz="1400" dirty="0"/>
              <a:t>The evaluation metric for this project is precision score.</a:t>
            </a:r>
          </a:p>
          <a:p>
            <a:r>
              <a:rPr lang="en-US" sz="1400" dirty="0"/>
              <a:t>The precision is intuitively the ability of the classifier not to label as positive a sample that is negative.</a:t>
            </a:r>
          </a:p>
          <a:p>
            <a:r>
              <a:rPr lang="en-US" sz="1400" dirty="0"/>
              <a:t>False Positive - predicted Claimed the Insurance, but actually not Claimed.</a:t>
            </a:r>
          </a:p>
          <a:p>
            <a:r>
              <a:rPr lang="en-US" sz="1400" dirty="0"/>
              <a:t>False Negative - predicted not Claimed the Insurance, but actually Claimed.</a:t>
            </a:r>
          </a:p>
          <a:p>
            <a:r>
              <a:rPr lang="en-US" sz="1400" dirty="0"/>
              <a:t>For the use case, False Positive must be reduced. So Precision to be given more importance</a:t>
            </a:r>
          </a:p>
          <a:p>
            <a:endParaRPr lang="en-IN" sz="1400" dirty="0"/>
          </a:p>
        </p:txBody>
      </p:sp>
    </p:spTree>
    <p:extLst>
      <p:ext uri="{BB962C8B-B14F-4D97-AF65-F5344CB8AC3E}">
        <p14:creationId xmlns:p14="http://schemas.microsoft.com/office/powerpoint/2010/main" val="3219911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333628" y="246789"/>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a:t>
            </a:r>
            <a:r>
              <a:rPr lang="en-IN" dirty="0"/>
              <a:t>DA – Univariate Analysis	</a:t>
            </a:r>
            <a:endParaRPr dirty="0"/>
          </a:p>
        </p:txBody>
      </p:sp>
      <p:pic>
        <p:nvPicPr>
          <p:cNvPr id="4" name="Picture 3">
            <a:extLst>
              <a:ext uri="{FF2B5EF4-FFF2-40B4-BE49-F238E27FC236}">
                <a16:creationId xmlns:a16="http://schemas.microsoft.com/office/drawing/2014/main" id="{421EAB2B-6209-4596-B8D0-B0267D0CB11F}"/>
              </a:ext>
            </a:extLst>
          </p:cNvPr>
          <p:cNvPicPr>
            <a:picLocks noChangeAspect="1"/>
          </p:cNvPicPr>
          <p:nvPr/>
        </p:nvPicPr>
        <p:blipFill>
          <a:blip r:embed="rId3"/>
          <a:stretch>
            <a:fillRect/>
          </a:stretch>
        </p:blipFill>
        <p:spPr>
          <a:xfrm>
            <a:off x="333629" y="1051880"/>
            <a:ext cx="4101440" cy="3039739"/>
          </a:xfrm>
          <a:prstGeom prst="rect">
            <a:avLst/>
          </a:prstGeom>
        </p:spPr>
      </p:pic>
      <p:pic>
        <p:nvPicPr>
          <p:cNvPr id="5" name="Picture 4">
            <a:extLst>
              <a:ext uri="{FF2B5EF4-FFF2-40B4-BE49-F238E27FC236}">
                <a16:creationId xmlns:a16="http://schemas.microsoft.com/office/drawing/2014/main" id="{041B0A76-E39A-4D74-9BA8-3748BB067F4D}"/>
              </a:ext>
            </a:extLst>
          </p:cNvPr>
          <p:cNvPicPr>
            <a:picLocks noChangeAspect="1"/>
          </p:cNvPicPr>
          <p:nvPr/>
        </p:nvPicPr>
        <p:blipFill>
          <a:blip r:embed="rId4"/>
          <a:stretch>
            <a:fillRect/>
          </a:stretch>
        </p:blipFill>
        <p:spPr>
          <a:xfrm>
            <a:off x="4708933" y="1278541"/>
            <a:ext cx="3682617" cy="2370966"/>
          </a:xfrm>
          <a:prstGeom prst="rect">
            <a:avLst/>
          </a:prstGeom>
        </p:spPr>
      </p:pic>
      <p:sp>
        <p:nvSpPr>
          <p:cNvPr id="6" name="TextBox 5">
            <a:extLst>
              <a:ext uri="{FF2B5EF4-FFF2-40B4-BE49-F238E27FC236}">
                <a16:creationId xmlns:a16="http://schemas.microsoft.com/office/drawing/2014/main" id="{B98F679A-BC87-4CE3-981A-63A86A67A78B}"/>
              </a:ext>
            </a:extLst>
          </p:cNvPr>
          <p:cNvSpPr txBox="1"/>
          <p:nvPr/>
        </p:nvSpPr>
        <p:spPr>
          <a:xfrm>
            <a:off x="5178902" y="4091619"/>
            <a:ext cx="3455300" cy="523220"/>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Agency Type</a:t>
            </a:r>
            <a:r>
              <a:rPr lang="en-US" dirty="0">
                <a:latin typeface="Calibri" panose="020F0502020204030204" pitchFamily="34" charset="0"/>
                <a:cs typeface="Calibri" panose="020F0502020204030204" pitchFamily="34" charset="0"/>
              </a:rPr>
              <a:t> : Surely Agencies are more aggressive in marketing than the Airlines</a:t>
            </a:r>
            <a:endParaRPr lang="en-IN" dirty="0">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4F675A06-AB96-4353-BD0C-1116D5952FE7}"/>
              </a:ext>
            </a:extLst>
          </p:cNvPr>
          <p:cNvSpPr txBox="1"/>
          <p:nvPr/>
        </p:nvSpPr>
        <p:spPr>
          <a:xfrm>
            <a:off x="751210" y="4158046"/>
            <a:ext cx="3455300" cy="523220"/>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Agency </a:t>
            </a:r>
            <a:r>
              <a:rPr lang="en-US" dirty="0">
                <a:latin typeface="Calibri" panose="020F0502020204030204" pitchFamily="34" charset="0"/>
                <a:cs typeface="Calibri" panose="020F0502020204030204" pitchFamily="34" charset="0"/>
              </a:rPr>
              <a:t>: Majority of the insurance sold by a particular agency, roping them would help.</a:t>
            </a:r>
            <a:endParaRPr lang="en-IN" dirty="0">
              <a:latin typeface="Calibri" panose="020F0502020204030204" pitchFamily="34" charset="0"/>
              <a:cs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81530-F444-4159-9719-9CD9D04F1423}"/>
              </a:ext>
            </a:extLst>
          </p:cNvPr>
          <p:cNvSpPr>
            <a:spLocks noGrp="1"/>
          </p:cNvSpPr>
          <p:nvPr>
            <p:ph type="title"/>
          </p:nvPr>
        </p:nvSpPr>
        <p:spPr>
          <a:xfrm>
            <a:off x="204156" y="227475"/>
            <a:ext cx="7505700" cy="954600"/>
          </a:xfrm>
        </p:spPr>
        <p:txBody>
          <a:bodyPr/>
          <a:lstStyle/>
          <a:p>
            <a:r>
              <a:rPr lang="en-US" dirty="0"/>
              <a:t>EDA – Univariate Analysis Cont.</a:t>
            </a:r>
            <a:endParaRPr lang="en-IN" dirty="0"/>
          </a:p>
        </p:txBody>
      </p:sp>
      <p:pic>
        <p:nvPicPr>
          <p:cNvPr id="4" name="Picture 3">
            <a:extLst>
              <a:ext uri="{FF2B5EF4-FFF2-40B4-BE49-F238E27FC236}">
                <a16:creationId xmlns:a16="http://schemas.microsoft.com/office/drawing/2014/main" id="{FE5BB8AB-67F8-4309-A898-0B43F6F1A9AA}"/>
              </a:ext>
            </a:extLst>
          </p:cNvPr>
          <p:cNvPicPr>
            <a:picLocks noChangeAspect="1"/>
          </p:cNvPicPr>
          <p:nvPr/>
        </p:nvPicPr>
        <p:blipFill>
          <a:blip r:embed="rId2"/>
          <a:stretch>
            <a:fillRect/>
          </a:stretch>
        </p:blipFill>
        <p:spPr>
          <a:xfrm>
            <a:off x="414549" y="1092425"/>
            <a:ext cx="3777125" cy="2548991"/>
          </a:xfrm>
          <a:prstGeom prst="rect">
            <a:avLst/>
          </a:prstGeom>
        </p:spPr>
      </p:pic>
      <p:pic>
        <p:nvPicPr>
          <p:cNvPr id="5" name="Picture 4">
            <a:extLst>
              <a:ext uri="{FF2B5EF4-FFF2-40B4-BE49-F238E27FC236}">
                <a16:creationId xmlns:a16="http://schemas.microsoft.com/office/drawing/2014/main" id="{C2C86165-8386-4951-B9FD-FC9C3477C046}"/>
              </a:ext>
            </a:extLst>
          </p:cNvPr>
          <p:cNvPicPr>
            <a:picLocks noChangeAspect="1"/>
          </p:cNvPicPr>
          <p:nvPr/>
        </p:nvPicPr>
        <p:blipFill>
          <a:blip r:embed="rId3"/>
          <a:stretch>
            <a:fillRect/>
          </a:stretch>
        </p:blipFill>
        <p:spPr>
          <a:xfrm>
            <a:off x="4402067" y="987229"/>
            <a:ext cx="4410160" cy="3236814"/>
          </a:xfrm>
          <a:prstGeom prst="rect">
            <a:avLst/>
          </a:prstGeom>
        </p:spPr>
      </p:pic>
      <p:sp>
        <p:nvSpPr>
          <p:cNvPr id="6" name="TextBox 5">
            <a:extLst>
              <a:ext uri="{FF2B5EF4-FFF2-40B4-BE49-F238E27FC236}">
                <a16:creationId xmlns:a16="http://schemas.microsoft.com/office/drawing/2014/main" id="{CBB27063-3080-4089-8A45-762177046587}"/>
              </a:ext>
            </a:extLst>
          </p:cNvPr>
          <p:cNvSpPr txBox="1"/>
          <p:nvPr/>
        </p:nvSpPr>
        <p:spPr>
          <a:xfrm>
            <a:off x="744467" y="3803257"/>
            <a:ext cx="3034514" cy="954107"/>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Distribution Channel</a:t>
            </a:r>
            <a:r>
              <a:rPr lang="en-US" dirty="0">
                <a:latin typeface="Calibri" panose="020F0502020204030204" pitchFamily="34" charset="0"/>
                <a:cs typeface="Calibri" panose="020F0502020204030204" pitchFamily="34" charset="0"/>
              </a:rPr>
              <a:t> : Increased internet penetration among the masses has decimated the offline mode. Better to go online. </a:t>
            </a:r>
            <a:endParaRPr lang="en-IN"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A7D61AAF-F62A-4F65-9CA9-A7ED7B33CB6A}"/>
              </a:ext>
            </a:extLst>
          </p:cNvPr>
          <p:cNvSpPr txBox="1"/>
          <p:nvPr/>
        </p:nvSpPr>
        <p:spPr>
          <a:xfrm>
            <a:off x="4999529" y="4085130"/>
            <a:ext cx="3034514" cy="738664"/>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Destination</a:t>
            </a:r>
            <a:r>
              <a:rPr lang="en-US" dirty="0">
                <a:latin typeface="Calibri" panose="020F0502020204030204" pitchFamily="34" charset="0"/>
                <a:cs typeface="Calibri" panose="020F0502020204030204" pitchFamily="34" charset="0"/>
              </a:rPr>
              <a:t> : Singapore has headquarters of large business and is also a preferred tourist destination. </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26903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CB73-D655-46A8-95DC-31A8E4838C43}"/>
              </a:ext>
            </a:extLst>
          </p:cNvPr>
          <p:cNvSpPr>
            <a:spLocks noGrp="1"/>
          </p:cNvSpPr>
          <p:nvPr>
            <p:ph type="title"/>
          </p:nvPr>
        </p:nvSpPr>
        <p:spPr>
          <a:xfrm>
            <a:off x="204156" y="227475"/>
            <a:ext cx="7505700" cy="954600"/>
          </a:xfrm>
        </p:spPr>
        <p:txBody>
          <a:bodyPr/>
          <a:lstStyle/>
          <a:p>
            <a:r>
              <a:rPr lang="en-US" dirty="0"/>
              <a:t>EDA – Univariate Analysis</a:t>
            </a:r>
            <a:endParaRPr lang="en-IN" dirty="0"/>
          </a:p>
        </p:txBody>
      </p:sp>
      <p:pic>
        <p:nvPicPr>
          <p:cNvPr id="4" name="Picture 3">
            <a:extLst>
              <a:ext uri="{FF2B5EF4-FFF2-40B4-BE49-F238E27FC236}">
                <a16:creationId xmlns:a16="http://schemas.microsoft.com/office/drawing/2014/main" id="{EF752713-8487-40F0-A404-80CDA9B3FC24}"/>
              </a:ext>
            </a:extLst>
          </p:cNvPr>
          <p:cNvPicPr>
            <a:picLocks noChangeAspect="1"/>
          </p:cNvPicPr>
          <p:nvPr/>
        </p:nvPicPr>
        <p:blipFill>
          <a:blip r:embed="rId2"/>
          <a:stretch>
            <a:fillRect/>
          </a:stretch>
        </p:blipFill>
        <p:spPr>
          <a:xfrm>
            <a:off x="423972" y="883549"/>
            <a:ext cx="3873374" cy="2761702"/>
          </a:xfrm>
          <a:prstGeom prst="rect">
            <a:avLst/>
          </a:prstGeom>
        </p:spPr>
      </p:pic>
      <p:sp>
        <p:nvSpPr>
          <p:cNvPr id="5" name="TextBox 4">
            <a:extLst>
              <a:ext uri="{FF2B5EF4-FFF2-40B4-BE49-F238E27FC236}">
                <a16:creationId xmlns:a16="http://schemas.microsoft.com/office/drawing/2014/main" id="{3CCABEEE-1EA1-499C-8D76-17A3F1098C4D}"/>
              </a:ext>
            </a:extLst>
          </p:cNvPr>
          <p:cNvSpPr txBox="1"/>
          <p:nvPr/>
        </p:nvSpPr>
        <p:spPr>
          <a:xfrm>
            <a:off x="865848" y="4169717"/>
            <a:ext cx="3568587" cy="523220"/>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Age</a:t>
            </a:r>
            <a:r>
              <a:rPr lang="en-US" dirty="0">
                <a:latin typeface="Calibri" panose="020F0502020204030204" pitchFamily="34" charset="0"/>
                <a:cs typeface="Calibri" panose="020F0502020204030204" pitchFamily="34" charset="0"/>
              </a:rPr>
              <a:t> : Majority of travelers are in the age bracket 35 – 40, working population</a:t>
            </a:r>
            <a:endParaRPr lang="en-IN"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2EECBECE-CA24-4A0A-B138-8B1A375D6F97}"/>
              </a:ext>
            </a:extLst>
          </p:cNvPr>
          <p:cNvPicPr>
            <a:picLocks noChangeAspect="1"/>
          </p:cNvPicPr>
          <p:nvPr/>
        </p:nvPicPr>
        <p:blipFill>
          <a:blip r:embed="rId3"/>
          <a:stretch>
            <a:fillRect/>
          </a:stretch>
        </p:blipFill>
        <p:spPr>
          <a:xfrm>
            <a:off x="4953184" y="870127"/>
            <a:ext cx="3766844" cy="3143523"/>
          </a:xfrm>
          <a:prstGeom prst="rect">
            <a:avLst/>
          </a:prstGeom>
        </p:spPr>
      </p:pic>
      <p:sp>
        <p:nvSpPr>
          <p:cNvPr id="7" name="TextBox 6">
            <a:extLst>
              <a:ext uri="{FF2B5EF4-FFF2-40B4-BE49-F238E27FC236}">
                <a16:creationId xmlns:a16="http://schemas.microsoft.com/office/drawing/2014/main" id="{CB1A7D7D-AB60-47A1-961C-595ADD14DF3D}"/>
              </a:ext>
            </a:extLst>
          </p:cNvPr>
          <p:cNvSpPr txBox="1"/>
          <p:nvPr/>
        </p:nvSpPr>
        <p:spPr>
          <a:xfrm>
            <a:off x="5119074" y="4097076"/>
            <a:ext cx="3568587" cy="523220"/>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Product Name</a:t>
            </a:r>
            <a:r>
              <a:rPr lang="en-US" dirty="0">
                <a:latin typeface="Calibri" panose="020F0502020204030204" pitchFamily="34" charset="0"/>
                <a:cs typeface="Calibri" panose="020F0502020204030204" pitchFamily="34" charset="0"/>
              </a:rPr>
              <a:t> : Lot of travelers purchase insurance for visa formality </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77197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CA3D9-26D4-42CF-9D37-26ECF5CE8F2E}"/>
              </a:ext>
            </a:extLst>
          </p:cNvPr>
          <p:cNvSpPr>
            <a:spLocks noGrp="1"/>
          </p:cNvSpPr>
          <p:nvPr>
            <p:ph type="title"/>
          </p:nvPr>
        </p:nvSpPr>
        <p:spPr>
          <a:xfrm>
            <a:off x="212247" y="227475"/>
            <a:ext cx="7505700" cy="954600"/>
          </a:xfrm>
        </p:spPr>
        <p:txBody>
          <a:bodyPr/>
          <a:lstStyle/>
          <a:p>
            <a:r>
              <a:rPr lang="en-US" dirty="0"/>
              <a:t>EDA – Bivariate Analysis</a:t>
            </a:r>
            <a:endParaRPr lang="en-IN" dirty="0"/>
          </a:p>
        </p:txBody>
      </p:sp>
      <p:pic>
        <p:nvPicPr>
          <p:cNvPr id="4" name="Picture 3">
            <a:extLst>
              <a:ext uri="{FF2B5EF4-FFF2-40B4-BE49-F238E27FC236}">
                <a16:creationId xmlns:a16="http://schemas.microsoft.com/office/drawing/2014/main" id="{0AA54E9F-3B8B-46B8-AA25-69ADDCFCCE3D}"/>
              </a:ext>
            </a:extLst>
          </p:cNvPr>
          <p:cNvPicPr>
            <a:picLocks noChangeAspect="1"/>
          </p:cNvPicPr>
          <p:nvPr/>
        </p:nvPicPr>
        <p:blipFill>
          <a:blip r:embed="rId2"/>
          <a:stretch>
            <a:fillRect/>
          </a:stretch>
        </p:blipFill>
        <p:spPr>
          <a:xfrm>
            <a:off x="404602" y="947536"/>
            <a:ext cx="3795164" cy="2985193"/>
          </a:xfrm>
          <a:prstGeom prst="rect">
            <a:avLst/>
          </a:prstGeom>
        </p:spPr>
      </p:pic>
      <p:pic>
        <p:nvPicPr>
          <p:cNvPr id="5" name="Picture 4">
            <a:extLst>
              <a:ext uri="{FF2B5EF4-FFF2-40B4-BE49-F238E27FC236}">
                <a16:creationId xmlns:a16="http://schemas.microsoft.com/office/drawing/2014/main" id="{BBA005EE-F992-4038-AA25-C1EB16C21CE5}"/>
              </a:ext>
            </a:extLst>
          </p:cNvPr>
          <p:cNvPicPr>
            <a:picLocks noChangeAspect="1"/>
          </p:cNvPicPr>
          <p:nvPr/>
        </p:nvPicPr>
        <p:blipFill>
          <a:blip r:embed="rId3"/>
          <a:stretch>
            <a:fillRect/>
          </a:stretch>
        </p:blipFill>
        <p:spPr>
          <a:xfrm>
            <a:off x="4392121" y="882799"/>
            <a:ext cx="4489964" cy="3114666"/>
          </a:xfrm>
          <a:prstGeom prst="rect">
            <a:avLst/>
          </a:prstGeom>
        </p:spPr>
      </p:pic>
      <p:sp>
        <p:nvSpPr>
          <p:cNvPr id="6" name="TextBox 5">
            <a:extLst>
              <a:ext uri="{FF2B5EF4-FFF2-40B4-BE49-F238E27FC236}">
                <a16:creationId xmlns:a16="http://schemas.microsoft.com/office/drawing/2014/main" id="{64F922EA-1C06-41E0-9F6B-4EF4E34DFB7E}"/>
              </a:ext>
            </a:extLst>
          </p:cNvPr>
          <p:cNvSpPr txBox="1"/>
          <p:nvPr/>
        </p:nvSpPr>
        <p:spPr>
          <a:xfrm>
            <a:off x="554304" y="4121477"/>
            <a:ext cx="3495760" cy="523220"/>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Lot of frequent traveler and purchase comprehensive package</a:t>
            </a:r>
            <a:endParaRPr lang="en-IN"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C90C936D-DAF3-48B9-AF49-D6F8FCAEEF84}"/>
              </a:ext>
            </a:extLst>
          </p:cNvPr>
          <p:cNvSpPr txBox="1"/>
          <p:nvPr/>
        </p:nvSpPr>
        <p:spPr>
          <a:xfrm>
            <a:off x="4889223" y="4129569"/>
            <a:ext cx="3495760" cy="523220"/>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Singapore seeing the max travelers also has highest claim ratio</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96642943"/>
      </p:ext>
    </p:extLst>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798</TotalTime>
  <Words>790</Words>
  <Application>Microsoft Office PowerPoint</Application>
  <PresentationFormat>On-screen Show (16:9)</PresentationFormat>
  <Paragraphs>126</Paragraphs>
  <Slides>21</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Nunito</vt:lpstr>
      <vt:lpstr>Calibri</vt:lpstr>
      <vt:lpstr>Arial</vt:lpstr>
      <vt:lpstr>Shift</vt:lpstr>
      <vt:lpstr>Hackathon Presentation   Will They Claim It</vt:lpstr>
      <vt:lpstr>Problem Statement</vt:lpstr>
      <vt:lpstr>Why solve this problem?</vt:lpstr>
      <vt:lpstr>Data</vt:lpstr>
      <vt:lpstr>Evaluation Metric</vt:lpstr>
      <vt:lpstr>EDA – Univariate Analysis </vt:lpstr>
      <vt:lpstr>EDA – Univariate Analysis Cont.</vt:lpstr>
      <vt:lpstr>EDA – Univariate Analysis</vt:lpstr>
      <vt:lpstr>EDA – Bivariate Analysis</vt:lpstr>
      <vt:lpstr>EDA</vt:lpstr>
      <vt:lpstr>EDA</vt:lpstr>
      <vt:lpstr>Pipeline</vt:lpstr>
      <vt:lpstr>Pipeline</vt:lpstr>
      <vt:lpstr>Pipeline</vt:lpstr>
      <vt:lpstr>Models and Approaches</vt:lpstr>
      <vt:lpstr>Model and Approaches</vt:lpstr>
      <vt:lpstr>Model Tuning</vt:lpstr>
      <vt:lpstr>Evaluation &amp; Results</vt:lpstr>
      <vt:lpstr>Final Results</vt:lpstr>
      <vt:lpstr>Insights &amp; Decisions</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Hackathon Presentation</dc:title>
  <cp:lastModifiedBy>Anupama Joshi</cp:lastModifiedBy>
  <cp:revision>45</cp:revision>
  <dcterms:modified xsi:type="dcterms:W3CDTF">2023-10-25T23:21:38Z</dcterms:modified>
</cp:coreProperties>
</file>