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78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5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3FB2F-77EC-4707-B8AF-E3F62CB48827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F5A91-E017-4BA2-8E48-33FB75E4A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40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F5A91-E017-4BA2-8E48-33FB75E4A2B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346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F5A91-E017-4BA2-8E48-33FB75E4A2B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51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5265-80C0-48FF-AC54-C962DF37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50E4F-81B9-47E4-B7A9-9A155A88C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16180-E6A6-429F-9F81-3071D983D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F74D-AB63-4B4D-8747-DE9729E83CB8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0210D-A484-4207-B1D5-B28B8130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1053D-90B3-46CD-8589-3AAE8EF6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C06E-B5A3-4086-A818-588389238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04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E7C9-5F87-4D28-BAFC-22163B0B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0C5C5-EFA8-4273-AD35-EFB6A813F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04F9E-04D8-4B9D-8D83-0812927B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F74D-AB63-4B4D-8747-DE9729E83CB8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625DC-BA47-4BC1-A743-E8FF5FCA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F0478-27DF-4547-B753-6BF28A72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C06E-B5A3-4086-A818-588389238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0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67F3B-C986-4446-8571-0D8C10AF5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42755-1347-4B5B-877A-9A2AFA70C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5EC5-6A9A-4820-8308-4B166D60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F74D-AB63-4B4D-8747-DE9729E83CB8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24ECD-D799-4745-9E46-4DEB0EE8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B4822-A5EE-4490-84A6-764EE9A5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C06E-B5A3-4086-A818-588389238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78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BC94-8AA4-49D1-81AF-3CCE9D2D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73773-9BAA-4A9C-A05D-4011E229C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64A06-51F8-4215-9083-871EA1EC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F74D-AB63-4B4D-8747-DE9729E83CB8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7DF56-8A19-4C28-9CF6-CE2370A1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24935-9519-4D75-B519-DEC286A9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C06E-B5A3-4086-A818-588389238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26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0FBD-FC71-45CC-A03B-70D875F9C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19A64-A37E-4678-A3C1-A33C240E2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BD39E-65A4-4FAB-9474-6B3EB593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F74D-AB63-4B4D-8747-DE9729E83CB8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D8910-4ECA-45FB-B0DE-2947F507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5A1DB-56A4-4586-A7AC-822F7DE5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C06E-B5A3-4086-A818-588389238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46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0C1B-A25D-4A0B-9576-110EB95B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597DD-4ED3-4C85-8EAC-3E5B0DAD1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A435E-FC56-427A-BE14-37D22735D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FC0F2-FB61-456F-9192-8F582155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F74D-AB63-4B4D-8747-DE9729E83CB8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6E46E-4207-4239-AD79-6A96E101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C0428-20D8-45BC-A73A-E3EF78B3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C06E-B5A3-4086-A818-588389238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33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5E19-98B7-46ED-BF0F-4003CA6D5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D9D3A-0CD5-446A-9113-B9F1A9EF6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F1F29-30F5-46B1-8A5E-C706C6D5C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F3422-F852-44D6-98D6-954B339CF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E5B4-2335-478B-AB4F-5D1E7EE11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BF823-4205-4AC7-BC06-7B3113DB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F74D-AB63-4B4D-8747-DE9729E83CB8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119D2D-F879-4A1D-8DBE-F07FBFAF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0761F-58E6-4CE4-B18E-70F6C9BD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C06E-B5A3-4086-A818-588389238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08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58DE-A09E-48D3-BBF2-642CB0C4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7F7234-F7F4-4E30-9532-0EFE5033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F74D-AB63-4B4D-8747-DE9729E83CB8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1D78F-61A1-4F3C-8B91-A1861B14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CBFF7-041A-4398-8612-01C47575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C06E-B5A3-4086-A818-588389238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69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6A84A-BFDE-4659-A084-2DB68B3A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F74D-AB63-4B4D-8747-DE9729E83CB8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0E2021-2459-4999-84A4-2115242C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90F43-F798-4C0F-9FB8-78EE9AA3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C06E-B5A3-4086-A818-588389238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665C-6529-49D9-B9AE-88170C2D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391B6-C644-484E-8E8A-D3AB48A3C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8A4E5-2BA8-431B-ADAC-E6ED0F370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3C7F3-9E1E-4B1A-A1E3-A7F0CD41E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F74D-AB63-4B4D-8747-DE9729E83CB8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7C8A8-629E-4596-8FF7-24E47E3B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7998D-F74B-4848-B7A8-1DC53DAA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C06E-B5A3-4086-A818-588389238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2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551B-25FF-4984-A8DA-8145E936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56821-7BFB-4C96-B655-2ED75681F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045A1-7292-41A2-BA29-6BA89EAD1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D11C8-D4B5-472F-9A7D-BB6AF1CD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F74D-AB63-4B4D-8747-DE9729E83CB8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680BF-B3A8-4A1D-938F-A6102BED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8ECEA-0D12-4CAA-BD9B-6FC44C48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C06E-B5A3-4086-A818-588389238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50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8D54D-7BFE-47AD-BE96-A546366A9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463BC-72E3-45BE-B4D1-02F4E3086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9AECD-A7F5-4986-96E5-07AEF247A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3F74D-AB63-4B4D-8747-DE9729E83CB8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5972D-1820-451D-8315-96F6C810C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0FFA1-8A76-43D0-9E01-22D5F1255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AC06E-B5A3-4086-A818-588389238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7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jpeg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svg"/><Relationship Id="rId18" Type="http://schemas.openxmlformats.org/officeDocument/2006/relationships/image" Target="../media/image59.png"/><Relationship Id="rId3" Type="http://schemas.openxmlformats.org/officeDocument/2006/relationships/image" Target="../media/image40.jpeg"/><Relationship Id="rId7" Type="http://schemas.openxmlformats.org/officeDocument/2006/relationships/image" Target="../media/image48.svg"/><Relationship Id="rId12" Type="http://schemas.openxmlformats.org/officeDocument/2006/relationships/image" Target="../media/image53.png"/><Relationship Id="rId17" Type="http://schemas.openxmlformats.org/officeDocument/2006/relationships/image" Target="../media/image58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7.png"/><Relationship Id="rId20" Type="http://schemas.openxmlformats.org/officeDocument/2006/relationships/image" Target="../media/image6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svg"/><Relationship Id="rId5" Type="http://schemas.openxmlformats.org/officeDocument/2006/relationships/image" Target="../media/image46.svg"/><Relationship Id="rId15" Type="http://schemas.openxmlformats.org/officeDocument/2006/relationships/image" Target="../media/image56.svg"/><Relationship Id="rId10" Type="http://schemas.openxmlformats.org/officeDocument/2006/relationships/image" Target="../media/image51.png"/><Relationship Id="rId19" Type="http://schemas.openxmlformats.org/officeDocument/2006/relationships/image" Target="../media/image60.svg"/><Relationship Id="rId4" Type="http://schemas.openxmlformats.org/officeDocument/2006/relationships/image" Target="../media/image45.png"/><Relationship Id="rId9" Type="http://schemas.openxmlformats.org/officeDocument/2006/relationships/image" Target="../media/image50.svg"/><Relationship Id="rId1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jpg"/><Relationship Id="rId3" Type="http://schemas.openxmlformats.org/officeDocument/2006/relationships/image" Target="../media/image67.svg"/><Relationship Id="rId7" Type="http://schemas.openxmlformats.org/officeDocument/2006/relationships/image" Target="../media/image71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svg"/><Relationship Id="rId10" Type="http://schemas.openxmlformats.org/officeDocument/2006/relationships/image" Target="../media/image74.jpg"/><Relationship Id="rId4" Type="http://schemas.openxmlformats.org/officeDocument/2006/relationships/image" Target="../media/image68.png"/><Relationship Id="rId9" Type="http://schemas.openxmlformats.org/officeDocument/2006/relationships/image" Target="../media/image7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abetesaustralia.com.au/blood-glucose-monitoring" TargetMode="External"/><Relationship Id="rId7" Type="http://schemas.openxmlformats.org/officeDocument/2006/relationships/hyperlink" Target="http://www.integrity-app.com/the-diabetes-market/glucose-monitoring-market/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care.diabetesjournals.org/content/25/12/2268" TargetMode="External"/><Relationship Id="rId5" Type="http://schemas.openxmlformats.org/officeDocument/2006/relationships/hyperlink" Target="https://bmjopen.bmj.com/content/5/1/e006579" TargetMode="External"/><Relationship Id="rId4" Type="http://schemas.openxmlformats.org/officeDocument/2006/relationships/hyperlink" Target="https://www.slideshare.net/BariBerger/blood-glucose-monitoring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67BE68-6023-4327-A038-DCAE416AE6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107"/>
                    </a14:imgEffect>
                    <a14:imgEffect>
                      <a14:saturation sat="1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3239" y="-117987"/>
            <a:ext cx="12192000" cy="6858000"/>
          </a:xfrm>
          <a:prstGeom prst="rect">
            <a:avLst/>
          </a:prstGeom>
          <a:ln>
            <a:noFill/>
          </a:ln>
          <a:effectLst>
            <a:outerShdw dist="139700" dir="2700000" algn="tl" rotWithShape="0">
              <a:srgbClr val="333333">
                <a:alpha val="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4BD518-2FD8-44F9-9812-5D77F1113C5B}"/>
              </a:ext>
            </a:extLst>
          </p:cNvPr>
          <p:cNvSpPr txBox="1"/>
          <p:nvPr/>
        </p:nvSpPr>
        <p:spPr>
          <a:xfrm>
            <a:off x="1745075" y="4616355"/>
            <a:ext cx="89817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Baskerville Old Face" panose="02020602080505020303" pitchFamily="18" charset="0"/>
              </a:rPr>
              <a:t>PAINLESS POCT</a:t>
            </a:r>
          </a:p>
          <a:p>
            <a:pPr algn="ctr"/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Baskerville Old Face" panose="02020602080505020303" pitchFamily="18" charset="0"/>
              </a:rPr>
              <a:t> FOR DIABETIC HEALTH MANAGEMENT</a:t>
            </a:r>
          </a:p>
        </p:txBody>
      </p:sp>
    </p:spTree>
    <p:extLst>
      <p:ext uri="{BB962C8B-B14F-4D97-AF65-F5344CB8AC3E}">
        <p14:creationId xmlns:p14="http://schemas.microsoft.com/office/powerpoint/2010/main" val="2259221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083A43-4DEA-4F5E-979A-D0B1362C0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896" y="0"/>
            <a:ext cx="6541476" cy="7508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AA0D08-F1F6-4261-9EA8-B0B53D24FD6D}"/>
              </a:ext>
            </a:extLst>
          </p:cNvPr>
          <p:cNvSpPr txBox="1"/>
          <p:nvPr/>
        </p:nvSpPr>
        <p:spPr>
          <a:xfrm>
            <a:off x="506437" y="382012"/>
            <a:ext cx="39389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Colonna MT" panose="04020805060202030203" pitchFamily="82" charset="0"/>
              </a:rPr>
              <a:t>Functional Flow Diagram of Solution</a:t>
            </a:r>
          </a:p>
          <a:p>
            <a:endParaRPr lang="en-IN" sz="4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2CEFB7-8ADE-4127-AE1E-3B60A487304E}"/>
              </a:ext>
            </a:extLst>
          </p:cNvPr>
          <p:cNvCxnSpPr/>
          <p:nvPr/>
        </p:nvCxnSpPr>
        <p:spPr>
          <a:xfrm>
            <a:off x="553329" y="998805"/>
            <a:ext cx="2672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47ED44-68FB-4B15-9766-96BD6D11A418}"/>
              </a:ext>
            </a:extLst>
          </p:cNvPr>
          <p:cNvCxnSpPr>
            <a:cxnSpLocks/>
          </p:cNvCxnSpPr>
          <p:nvPr/>
        </p:nvCxnSpPr>
        <p:spPr>
          <a:xfrm>
            <a:off x="473612" y="1730327"/>
            <a:ext cx="36763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B9F87B-ACCD-43D7-80F3-F4FF48D08696}"/>
              </a:ext>
            </a:extLst>
          </p:cNvPr>
          <p:cNvCxnSpPr>
            <a:cxnSpLocks/>
          </p:cNvCxnSpPr>
          <p:nvPr/>
        </p:nvCxnSpPr>
        <p:spPr>
          <a:xfrm>
            <a:off x="553329" y="2487638"/>
            <a:ext cx="2991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857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DB3446-7295-4ACB-BAB7-8A26687A34D1}"/>
              </a:ext>
            </a:extLst>
          </p:cNvPr>
          <p:cNvSpPr txBox="1"/>
          <p:nvPr/>
        </p:nvSpPr>
        <p:spPr>
          <a:xfrm>
            <a:off x="717453" y="311739"/>
            <a:ext cx="7891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Colonna MT" panose="04020805060202030203" pitchFamily="82" charset="0"/>
              </a:rPr>
              <a:t>Machine Learning Algorithms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D7B3533-DC6C-4F87-A685-568F5321B43A}"/>
              </a:ext>
            </a:extLst>
          </p:cNvPr>
          <p:cNvSpPr/>
          <p:nvPr/>
        </p:nvSpPr>
        <p:spPr>
          <a:xfrm>
            <a:off x="4811148" y="1367136"/>
            <a:ext cx="2350480" cy="7609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ABE2F-963E-4907-8FFE-1DB4047F03BD}"/>
              </a:ext>
            </a:extLst>
          </p:cNvPr>
          <p:cNvSpPr txBox="1"/>
          <p:nvPr/>
        </p:nvSpPr>
        <p:spPr>
          <a:xfrm>
            <a:off x="4811148" y="1503347"/>
            <a:ext cx="1716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Data Set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BA5777-EB78-4CF5-949C-28975843CB75}"/>
              </a:ext>
            </a:extLst>
          </p:cNvPr>
          <p:cNvSpPr/>
          <p:nvPr/>
        </p:nvSpPr>
        <p:spPr>
          <a:xfrm>
            <a:off x="2178147" y="2486465"/>
            <a:ext cx="2152357" cy="6611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58F20D-D8D0-4AC8-8941-CDAADAA53DBE}"/>
              </a:ext>
            </a:extLst>
          </p:cNvPr>
          <p:cNvSpPr/>
          <p:nvPr/>
        </p:nvSpPr>
        <p:spPr>
          <a:xfrm>
            <a:off x="7965830" y="2387989"/>
            <a:ext cx="2152357" cy="6611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52CA7-F9C8-44A3-91E2-08DC3C790DB6}"/>
              </a:ext>
            </a:extLst>
          </p:cNvPr>
          <p:cNvSpPr txBox="1"/>
          <p:nvPr/>
        </p:nvSpPr>
        <p:spPr>
          <a:xfrm>
            <a:off x="2396195" y="2586223"/>
            <a:ext cx="1716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Training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1BAD7A-CF53-460A-8D81-BE6B2003F623}"/>
              </a:ext>
            </a:extLst>
          </p:cNvPr>
          <p:cNvSpPr txBox="1"/>
          <p:nvPr/>
        </p:nvSpPr>
        <p:spPr>
          <a:xfrm>
            <a:off x="8183878" y="2462182"/>
            <a:ext cx="1716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Testing Set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1441F9E-4446-45BD-96E8-3E6F692C1D3B}"/>
              </a:ext>
            </a:extLst>
          </p:cNvPr>
          <p:cNvSpPr/>
          <p:nvPr/>
        </p:nvSpPr>
        <p:spPr>
          <a:xfrm>
            <a:off x="2178147" y="4004775"/>
            <a:ext cx="2478259" cy="7788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7FBAA3-CFE3-4869-9BF1-E085ADA3E0DE}"/>
              </a:ext>
            </a:extLst>
          </p:cNvPr>
          <p:cNvSpPr txBox="1"/>
          <p:nvPr/>
        </p:nvSpPr>
        <p:spPr>
          <a:xfrm>
            <a:off x="2119531" y="3987020"/>
            <a:ext cx="1868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Learning Algorithm</a:t>
            </a:r>
          </a:p>
        </p:txBody>
      </p:sp>
      <p:pic>
        <p:nvPicPr>
          <p:cNvPr id="13" name="Graphic 12" descr="Gears">
            <a:extLst>
              <a:ext uri="{FF2B5EF4-FFF2-40B4-BE49-F238E27FC236}">
                <a16:creationId xmlns:a16="http://schemas.microsoft.com/office/drawing/2014/main" id="{57A10172-258C-4F08-9438-EEB201954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5662" y="3995726"/>
            <a:ext cx="813584" cy="81358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370975-974B-4447-AC3A-69894CA3ED4F}"/>
              </a:ext>
            </a:extLst>
          </p:cNvPr>
          <p:cNvSpPr/>
          <p:nvPr/>
        </p:nvSpPr>
        <p:spPr>
          <a:xfrm>
            <a:off x="4937758" y="4935195"/>
            <a:ext cx="2350479" cy="7078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70FB7E-8E67-4AE4-9D51-C30586954575}"/>
              </a:ext>
            </a:extLst>
          </p:cNvPr>
          <p:cNvSpPr txBox="1"/>
          <p:nvPr/>
        </p:nvSpPr>
        <p:spPr>
          <a:xfrm>
            <a:off x="4811148" y="5061804"/>
            <a:ext cx="2025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Hypothesis</a:t>
            </a:r>
          </a:p>
        </p:txBody>
      </p:sp>
      <p:pic>
        <p:nvPicPr>
          <p:cNvPr id="36" name="Graphic 35" descr="Table">
            <a:extLst>
              <a:ext uri="{FF2B5EF4-FFF2-40B4-BE49-F238E27FC236}">
                <a16:creationId xmlns:a16="http://schemas.microsoft.com/office/drawing/2014/main" id="{D0B404B5-2000-441E-9CFD-6385F24DA5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74185" y="1340285"/>
            <a:ext cx="787791" cy="787791"/>
          </a:xfrm>
          <a:prstGeom prst="rect">
            <a:avLst/>
          </a:prstGeom>
        </p:spPr>
      </p:pic>
      <p:pic>
        <p:nvPicPr>
          <p:cNvPr id="38" name="Graphic 37" descr="Head with gears">
            <a:extLst>
              <a:ext uri="{FF2B5EF4-FFF2-40B4-BE49-F238E27FC236}">
                <a16:creationId xmlns:a16="http://schemas.microsoft.com/office/drawing/2014/main" id="{D6220E4F-D3F0-4F46-A00D-0DB13C93ED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83674" y="4911556"/>
            <a:ext cx="759661" cy="759661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19A442B-0525-4B9D-8D03-55153823E630}"/>
              </a:ext>
            </a:extLst>
          </p:cNvPr>
          <p:cNvSpPr/>
          <p:nvPr/>
        </p:nvSpPr>
        <p:spPr>
          <a:xfrm>
            <a:off x="8244840" y="4955689"/>
            <a:ext cx="3066757" cy="7155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845680-6AAF-46EC-AB4C-BEACA90A3D5F}"/>
              </a:ext>
            </a:extLst>
          </p:cNvPr>
          <p:cNvSpPr txBox="1"/>
          <p:nvPr/>
        </p:nvSpPr>
        <p:spPr>
          <a:xfrm>
            <a:off x="8244839" y="5082619"/>
            <a:ext cx="3066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Estimated Output</a:t>
            </a:r>
          </a:p>
        </p:txBody>
      </p:sp>
      <p:pic>
        <p:nvPicPr>
          <p:cNvPr id="45" name="Graphic 44" descr="Person with idea">
            <a:extLst>
              <a:ext uri="{FF2B5EF4-FFF2-40B4-BE49-F238E27FC236}">
                <a16:creationId xmlns:a16="http://schemas.microsoft.com/office/drawing/2014/main" id="{26777DBE-94FD-402D-83FF-85CC78E006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51934" y="4911554"/>
            <a:ext cx="759662" cy="759662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3E1E7E-942B-4D78-8C34-38A588E12C10}"/>
              </a:ext>
            </a:extLst>
          </p:cNvPr>
          <p:cNvCxnSpPr/>
          <p:nvPr/>
        </p:nvCxnSpPr>
        <p:spPr>
          <a:xfrm flipH="1">
            <a:off x="3254324" y="1631852"/>
            <a:ext cx="1402082" cy="689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747460-BC2B-4BF7-B3CA-C6FAE64D0E0F}"/>
              </a:ext>
            </a:extLst>
          </p:cNvPr>
          <p:cNvCxnSpPr>
            <a:cxnSpLocks/>
          </p:cNvCxnSpPr>
          <p:nvPr/>
        </p:nvCxnSpPr>
        <p:spPr>
          <a:xfrm>
            <a:off x="7301128" y="1606759"/>
            <a:ext cx="1308300" cy="6542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849C7DE-4CDC-47F8-9216-B72E2C935079}"/>
              </a:ext>
            </a:extLst>
          </p:cNvPr>
          <p:cNvCxnSpPr>
            <a:cxnSpLocks/>
          </p:cNvCxnSpPr>
          <p:nvPr/>
        </p:nvCxnSpPr>
        <p:spPr>
          <a:xfrm>
            <a:off x="3254324" y="3272561"/>
            <a:ext cx="0" cy="630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7ECB3AE-400F-4C12-9750-48F34C28BF59}"/>
              </a:ext>
            </a:extLst>
          </p:cNvPr>
          <p:cNvCxnSpPr>
            <a:cxnSpLocks/>
          </p:cNvCxnSpPr>
          <p:nvPr/>
        </p:nvCxnSpPr>
        <p:spPr>
          <a:xfrm>
            <a:off x="3514288" y="4969886"/>
            <a:ext cx="1241762" cy="3186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41CA6402-9D16-414D-B1A2-B2BFA2C7A8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41476" y="3300697"/>
            <a:ext cx="1656471" cy="145736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E53C70C-863F-4571-A6B7-44E7C776E246}"/>
              </a:ext>
            </a:extLst>
          </p:cNvPr>
          <p:cNvCxnSpPr>
            <a:cxnSpLocks/>
          </p:cNvCxnSpPr>
          <p:nvPr/>
        </p:nvCxnSpPr>
        <p:spPr>
          <a:xfrm>
            <a:off x="7324439" y="5233385"/>
            <a:ext cx="859439" cy="35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CC8D068-A8F9-4072-AA5D-C9EB927194F2}"/>
              </a:ext>
            </a:extLst>
          </p:cNvPr>
          <p:cNvCxnSpPr/>
          <p:nvPr/>
        </p:nvCxnSpPr>
        <p:spPr>
          <a:xfrm flipV="1">
            <a:off x="569738" y="911436"/>
            <a:ext cx="10508566" cy="17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0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 animBg="1"/>
      <p:bldP spid="7" grpId="0"/>
      <p:bldP spid="8" grpId="0"/>
      <p:bldP spid="9" grpId="0" animBg="1"/>
      <p:bldP spid="11" grpId="0"/>
      <p:bldP spid="14" grpId="0" animBg="1"/>
      <p:bldP spid="16" grpId="0"/>
      <p:bldP spid="42" grpId="0" animBg="1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F19B711-C590-44D1-9AA8-9F143B0E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C79CF2-6A1C-4636-84CE-ABB2BE191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5D17DF-AD65-402C-A95C-F13C770C9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242124-B5C8-4066-9AEE-AADB175A8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7" y="1747163"/>
            <a:ext cx="4814653" cy="3310073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E7ED1F5-04B3-4F33-97DF-097367A8F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3" y="1794963"/>
            <a:ext cx="4814655" cy="3261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85B9BE-3FD7-4D58-BBEB-0FFCFB3576C4}"/>
              </a:ext>
            </a:extLst>
          </p:cNvPr>
          <p:cNvSpPr txBox="1"/>
          <p:nvPr/>
        </p:nvSpPr>
        <p:spPr>
          <a:xfrm>
            <a:off x="643466" y="779817"/>
            <a:ext cx="11071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Colonna MT" panose="04020805060202030203" pitchFamily="82" charset="0"/>
              </a:rPr>
              <a:t>Application in Glucose Reading Prediction</a:t>
            </a:r>
            <a:endParaRPr lang="en-IN" sz="2400" dirty="0">
              <a:latin typeface="Colonna MT" panose="04020805060202030203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A33C94-DFCA-4AFC-8CE1-FF58E3156ABF}"/>
              </a:ext>
            </a:extLst>
          </p:cNvPr>
          <p:cNvSpPr txBox="1"/>
          <p:nvPr/>
        </p:nvSpPr>
        <p:spPr>
          <a:xfrm>
            <a:off x="2110154" y="5260794"/>
            <a:ext cx="341844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      Training Set Data</a:t>
            </a:r>
          </a:p>
          <a:p>
            <a:r>
              <a:rPr lang="en-IN" dirty="0"/>
              <a:t>      Testing Set Data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CD6D81-51E1-4FDF-8470-54286BA4AE40}"/>
              </a:ext>
            </a:extLst>
          </p:cNvPr>
          <p:cNvSpPr/>
          <p:nvPr/>
        </p:nvSpPr>
        <p:spPr>
          <a:xfrm>
            <a:off x="2278966" y="5408744"/>
            <a:ext cx="98474" cy="103849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B1EE996D-A1EC-4A0E-A989-1A9BC24644A2}"/>
              </a:ext>
            </a:extLst>
          </p:cNvPr>
          <p:cNvSpPr/>
          <p:nvPr/>
        </p:nvSpPr>
        <p:spPr>
          <a:xfrm>
            <a:off x="2236763" y="5600451"/>
            <a:ext cx="182880" cy="23139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2E0BA7-6F96-45FD-A1B7-6B45AFAA28BE}"/>
              </a:ext>
            </a:extLst>
          </p:cNvPr>
          <p:cNvSpPr txBox="1"/>
          <p:nvPr/>
        </p:nvSpPr>
        <p:spPr>
          <a:xfrm>
            <a:off x="6954965" y="5216312"/>
            <a:ext cx="341844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      Testing Set Data</a:t>
            </a:r>
          </a:p>
          <a:p>
            <a:r>
              <a:rPr lang="en-IN" dirty="0"/>
              <a:t>      Predicted Set Data</a:t>
            </a: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6CC03E16-E30B-42BF-B31F-385B5C08A4C2}"/>
              </a:ext>
            </a:extLst>
          </p:cNvPr>
          <p:cNvSpPr/>
          <p:nvPr/>
        </p:nvSpPr>
        <p:spPr>
          <a:xfrm>
            <a:off x="7046872" y="5245797"/>
            <a:ext cx="182880" cy="231399"/>
          </a:xfrm>
          <a:prstGeom prst="star5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3C75237E-A212-4FA1-926F-023076191D35}"/>
              </a:ext>
            </a:extLst>
          </p:cNvPr>
          <p:cNvSpPr/>
          <p:nvPr/>
        </p:nvSpPr>
        <p:spPr>
          <a:xfrm>
            <a:off x="7032805" y="5554220"/>
            <a:ext cx="182880" cy="23139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328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4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92602A-80F0-4C3E-9F27-E978305A2197}"/>
              </a:ext>
            </a:extLst>
          </p:cNvPr>
          <p:cNvSpPr txBox="1"/>
          <p:nvPr/>
        </p:nvSpPr>
        <p:spPr>
          <a:xfrm>
            <a:off x="604913" y="379828"/>
            <a:ext cx="102131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Colonna MT" panose="04020805060202030203" pitchFamily="82" charset="0"/>
              </a:rPr>
              <a:t>Application in Diabetes Prediction</a:t>
            </a:r>
          </a:p>
          <a:p>
            <a:endParaRPr lang="en-IN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1C9FF5-358C-4E65-A1B3-A2B25333B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13" y="4373474"/>
            <a:ext cx="2971800" cy="2266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71E435-DE5E-4901-8F08-48DCD1950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13" y="1290801"/>
            <a:ext cx="2933700" cy="2171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1249F0-3B21-4027-AF01-A459913513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634" y="4279982"/>
            <a:ext cx="2990850" cy="2286000"/>
          </a:xfrm>
          <a:prstGeom prst="rect">
            <a:avLst/>
          </a:prstGeom>
        </p:spPr>
      </p:pic>
      <p:pic>
        <p:nvPicPr>
          <p:cNvPr id="16" name="Picture 1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7A6B5E4-5E4F-4CA2-8573-6C73039148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160" y="1205955"/>
            <a:ext cx="3067050" cy="22479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EAE86951-6932-4194-86B2-18951A2EF5AE}"/>
              </a:ext>
            </a:extLst>
          </p:cNvPr>
          <p:cNvSpPr/>
          <p:nvPr/>
        </p:nvSpPr>
        <p:spPr>
          <a:xfrm>
            <a:off x="4408096" y="2414640"/>
            <a:ext cx="2841455" cy="21717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C5D7D1-ADEB-4FC7-BBCB-4F921B5E34E3}"/>
              </a:ext>
            </a:extLst>
          </p:cNvPr>
          <p:cNvSpPr txBox="1"/>
          <p:nvPr/>
        </p:nvSpPr>
        <p:spPr>
          <a:xfrm>
            <a:off x="4695075" y="2799177"/>
            <a:ext cx="2532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skerville Old Face" panose="02020602080505020303" pitchFamily="18" charset="0"/>
              </a:rPr>
              <a:t>Histogram represents </a:t>
            </a:r>
          </a:p>
          <a:p>
            <a:r>
              <a:rPr lang="en-IN" dirty="0">
                <a:latin typeface="Baskerville Old Face" panose="02020602080505020303" pitchFamily="18" charset="0"/>
              </a:rPr>
              <a:t>no. of patients with diabetes corresponding to particular value of the variable</a:t>
            </a:r>
          </a:p>
          <a:p>
            <a:r>
              <a:rPr lang="en-IN" dirty="0">
                <a:latin typeface="Baskerville Old Face" panose="02020602080505020303" pitchFamily="18" charset="0"/>
              </a:rPr>
              <a:t> 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086F3C73-1BAA-4FB7-9254-D2AC3DA5286B}"/>
              </a:ext>
            </a:extLst>
          </p:cNvPr>
          <p:cNvCxnSpPr>
            <a:cxnSpLocks/>
          </p:cNvCxnSpPr>
          <p:nvPr/>
        </p:nvCxnSpPr>
        <p:spPr>
          <a:xfrm rot="10800000">
            <a:off x="3600763" y="2182698"/>
            <a:ext cx="1094312" cy="56306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3D393C0-8BA9-4628-8714-0FE727505E01}"/>
              </a:ext>
            </a:extLst>
          </p:cNvPr>
          <p:cNvCxnSpPr/>
          <p:nvPr/>
        </p:nvCxnSpPr>
        <p:spPr>
          <a:xfrm flipV="1">
            <a:off x="6916468" y="2087622"/>
            <a:ext cx="1026941" cy="576853"/>
          </a:xfrm>
          <a:prstGeom prst="curvedConnector3">
            <a:avLst>
              <a:gd name="adj1" fmla="val 5137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351E1FF2-4E2B-4F26-9CA3-FA732147C3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67306" y="4112242"/>
            <a:ext cx="1010911" cy="75518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91076C97-16AC-442F-9E8D-E73FF0C5FC0D}"/>
              </a:ext>
            </a:extLst>
          </p:cNvPr>
          <p:cNvCxnSpPr>
            <a:cxnSpLocks/>
          </p:cNvCxnSpPr>
          <p:nvPr/>
        </p:nvCxnSpPr>
        <p:spPr>
          <a:xfrm>
            <a:off x="7249551" y="4023590"/>
            <a:ext cx="940791" cy="666528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61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 0.067 C 0.049 0.081 0.054 0.102 0.054 0.124 C 0.054 0.149 0.049 0.169 0.04 0.183 L 0 0.25 E" pathEditMode="relative" ptsTypes="">
                                      <p:cBhvr>
                                        <p:cTn id="6" dur="2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5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 0.067 C 0.049 0.081 0.054 0.102 0.054 0.124 C 0.054 0.149 0.049 0.169 0.04 0.183 L 0 0.25 E" pathEditMode="relative" ptsTypes="">
                                      <p:cBhvr>
                                        <p:cTn id="8" dur="2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34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BD9B9D-0DDE-451A-8FC8-8401AC5BFED3}"/>
              </a:ext>
            </a:extLst>
          </p:cNvPr>
          <p:cNvSpPr txBox="1"/>
          <p:nvPr/>
        </p:nvSpPr>
        <p:spPr>
          <a:xfrm>
            <a:off x="872197" y="333123"/>
            <a:ext cx="5395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Colonna MT" panose="04020805060202030203" pitchFamily="82" charset="0"/>
              </a:rPr>
              <a:t>Design Overview</a:t>
            </a:r>
            <a:endParaRPr lang="en-IN" sz="2400" dirty="0">
              <a:latin typeface="Colonna MT" panose="04020805060202030203" pitchFamily="82" charset="0"/>
            </a:endParaRPr>
          </a:p>
        </p:txBody>
      </p:sp>
      <p:pic>
        <p:nvPicPr>
          <p:cNvPr id="8" name="Graphic 7" descr="Brain in head">
            <a:extLst>
              <a:ext uri="{FF2B5EF4-FFF2-40B4-BE49-F238E27FC236}">
                <a16:creationId xmlns:a16="http://schemas.microsoft.com/office/drawing/2014/main" id="{4D8CB962-901C-4326-98A1-D8EBE0068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197" y="1274398"/>
            <a:ext cx="914400" cy="91440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0" name="Graphic 9" descr="Heart with pulse">
            <a:extLst>
              <a:ext uri="{FF2B5EF4-FFF2-40B4-BE49-F238E27FC236}">
                <a16:creationId xmlns:a16="http://schemas.microsoft.com/office/drawing/2014/main" id="{42BC4E72-6FDB-4769-8932-112B7BF486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2197" y="5165387"/>
            <a:ext cx="914400" cy="91440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2" name="Graphic 11" descr="Medical">
            <a:extLst>
              <a:ext uri="{FF2B5EF4-FFF2-40B4-BE49-F238E27FC236}">
                <a16:creationId xmlns:a16="http://schemas.microsoft.com/office/drawing/2014/main" id="{CD422A15-5310-470F-943D-9677D47DB9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2197" y="3793787"/>
            <a:ext cx="914400" cy="91440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4" name="Graphic 13" descr="Needle">
            <a:extLst>
              <a:ext uri="{FF2B5EF4-FFF2-40B4-BE49-F238E27FC236}">
                <a16:creationId xmlns:a16="http://schemas.microsoft.com/office/drawing/2014/main" id="{87CFAB65-A883-42A9-AB91-52154F1E48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57755" y="3793787"/>
            <a:ext cx="914400" cy="91440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6" name="Graphic 15" descr="First aid kit">
            <a:extLst>
              <a:ext uri="{FF2B5EF4-FFF2-40B4-BE49-F238E27FC236}">
                <a16:creationId xmlns:a16="http://schemas.microsoft.com/office/drawing/2014/main" id="{DC422CD7-DAFC-415C-9745-22FF12F4C8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57755" y="2514600"/>
            <a:ext cx="914400" cy="91440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8" name="Graphic 17" descr="IV">
            <a:extLst>
              <a:ext uri="{FF2B5EF4-FFF2-40B4-BE49-F238E27FC236}">
                <a16:creationId xmlns:a16="http://schemas.microsoft.com/office/drawing/2014/main" id="{CA5D61FE-942E-49FD-A276-DCC18F9DF1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2197" y="2514600"/>
            <a:ext cx="914400" cy="91440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20" name="Graphic 19" descr="Stethoscope">
            <a:extLst>
              <a:ext uri="{FF2B5EF4-FFF2-40B4-BE49-F238E27FC236}">
                <a16:creationId xmlns:a16="http://schemas.microsoft.com/office/drawing/2014/main" id="{2EBA128D-2374-491B-BA5C-58EC21ACF57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557755" y="1274398"/>
            <a:ext cx="914400" cy="91440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22" name="Graphic 21" descr="DNA">
            <a:extLst>
              <a:ext uri="{FF2B5EF4-FFF2-40B4-BE49-F238E27FC236}">
                <a16:creationId xmlns:a16="http://schemas.microsoft.com/office/drawing/2014/main" id="{DE7B05A1-A413-4A05-816B-06B6B79B202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557755" y="5192252"/>
            <a:ext cx="914400" cy="91440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D19B1D-AFB0-496A-A783-1138ED29C397}"/>
              </a:ext>
            </a:extLst>
          </p:cNvPr>
          <p:cNvCxnSpPr/>
          <p:nvPr/>
        </p:nvCxnSpPr>
        <p:spPr>
          <a:xfrm>
            <a:off x="872197" y="900332"/>
            <a:ext cx="104476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ABAA26F-42AF-45F2-BBE5-D6BC53B7208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05801" y="1097143"/>
            <a:ext cx="7655469" cy="57608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79409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8E1D97-47A5-4D2B-B342-7B0CEC892A73}"/>
              </a:ext>
            </a:extLst>
          </p:cNvPr>
          <p:cNvSpPr txBox="1"/>
          <p:nvPr/>
        </p:nvSpPr>
        <p:spPr>
          <a:xfrm>
            <a:off x="872197" y="333123"/>
            <a:ext cx="5720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Colonna MT" panose="04020805060202030203" pitchFamily="82" charset="0"/>
              </a:rPr>
              <a:t>Design Overview</a:t>
            </a:r>
            <a:endParaRPr lang="en-IN" sz="2400" dirty="0">
              <a:latin typeface="Colonna MT" panose="04020805060202030203" pitchFamily="82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AB9980-9FE2-4CAD-881C-DB5DE9111265}"/>
              </a:ext>
            </a:extLst>
          </p:cNvPr>
          <p:cNvCxnSpPr/>
          <p:nvPr/>
        </p:nvCxnSpPr>
        <p:spPr>
          <a:xfrm>
            <a:off x="872197" y="900332"/>
            <a:ext cx="1044760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124D653-575D-409C-8752-83E199E641BB}"/>
              </a:ext>
            </a:extLst>
          </p:cNvPr>
          <p:cNvSpPr/>
          <p:nvPr/>
        </p:nvSpPr>
        <p:spPr>
          <a:xfrm>
            <a:off x="633046" y="1108113"/>
            <a:ext cx="2002493" cy="13191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5F597-1D8F-42DD-93F6-3B108A88C09B}"/>
              </a:ext>
            </a:extLst>
          </p:cNvPr>
          <p:cNvSpPr txBox="1"/>
          <p:nvPr/>
        </p:nvSpPr>
        <p:spPr>
          <a:xfrm>
            <a:off x="689315" y="1268503"/>
            <a:ext cx="2011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NIR transmitter &amp;</a:t>
            </a:r>
          </a:p>
          <a:p>
            <a:r>
              <a:rPr lang="en-IN" dirty="0"/>
              <a:t>Receiver unit(940 nm of light is used)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E74678-8B9D-498A-A38E-2C7F5D9A82D9}"/>
              </a:ext>
            </a:extLst>
          </p:cNvPr>
          <p:cNvSpPr/>
          <p:nvPr/>
        </p:nvSpPr>
        <p:spPr>
          <a:xfrm>
            <a:off x="464232" y="2528420"/>
            <a:ext cx="1899139" cy="12238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D70C5B-4D00-4E42-A129-4F33657C0981}"/>
              </a:ext>
            </a:extLst>
          </p:cNvPr>
          <p:cNvSpPr txBox="1"/>
          <p:nvPr/>
        </p:nvSpPr>
        <p:spPr>
          <a:xfrm>
            <a:off x="675248" y="2664519"/>
            <a:ext cx="2011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Intensity of </a:t>
            </a:r>
          </a:p>
          <a:p>
            <a:r>
              <a:rPr lang="en-IN" dirty="0"/>
              <a:t>light received is </a:t>
            </a:r>
          </a:p>
          <a:p>
            <a:r>
              <a:rPr lang="en-IN" dirty="0"/>
              <a:t>known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63DFB6-9BB6-4100-AF42-1B9A0707A6F8}"/>
              </a:ext>
            </a:extLst>
          </p:cNvPr>
          <p:cNvSpPr/>
          <p:nvPr/>
        </p:nvSpPr>
        <p:spPr>
          <a:xfrm>
            <a:off x="379827" y="3923007"/>
            <a:ext cx="1899139" cy="12238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D8CC28-7653-4E06-94D0-A226D7FF649D}"/>
              </a:ext>
            </a:extLst>
          </p:cNvPr>
          <p:cNvSpPr txBox="1"/>
          <p:nvPr/>
        </p:nvSpPr>
        <p:spPr>
          <a:xfrm>
            <a:off x="576775" y="4094229"/>
            <a:ext cx="2011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 voltage is</a:t>
            </a:r>
          </a:p>
          <a:p>
            <a:r>
              <a:rPr lang="en-IN" dirty="0"/>
              <a:t>filtered and amplified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185944F-A3CF-4BE7-8F5C-C0CB591431E1}"/>
              </a:ext>
            </a:extLst>
          </p:cNvPr>
          <p:cNvSpPr/>
          <p:nvPr/>
        </p:nvSpPr>
        <p:spPr>
          <a:xfrm>
            <a:off x="267285" y="5293829"/>
            <a:ext cx="2447777" cy="128281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6501C6-3042-48D7-9A55-F0E57D634E99}"/>
              </a:ext>
            </a:extLst>
          </p:cNvPr>
          <p:cNvSpPr txBox="1"/>
          <p:nvPr/>
        </p:nvSpPr>
        <p:spPr>
          <a:xfrm>
            <a:off x="478301" y="5459338"/>
            <a:ext cx="2208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ADC block is used and value is fed to system using Arduino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3C570A-DC88-46F5-8734-C08A62C80064}"/>
              </a:ext>
            </a:extLst>
          </p:cNvPr>
          <p:cNvSpPr/>
          <p:nvPr/>
        </p:nvSpPr>
        <p:spPr>
          <a:xfrm>
            <a:off x="2900288" y="5406372"/>
            <a:ext cx="2011681" cy="128281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846870-D052-4A1C-8C09-E5554B60608E}"/>
              </a:ext>
            </a:extLst>
          </p:cNvPr>
          <p:cNvSpPr txBox="1"/>
          <p:nvPr/>
        </p:nvSpPr>
        <p:spPr>
          <a:xfrm>
            <a:off x="3125176" y="5687471"/>
            <a:ext cx="3266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Glucose reading </a:t>
            </a:r>
          </a:p>
          <a:p>
            <a:r>
              <a:rPr lang="en-IN" dirty="0"/>
              <a:t>displayed on</a:t>
            </a:r>
          </a:p>
          <a:p>
            <a:r>
              <a:rPr lang="en-IN" dirty="0"/>
              <a:t>LCD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6BC85F6-55FF-47A2-BF6E-80C77A922754}"/>
              </a:ext>
            </a:extLst>
          </p:cNvPr>
          <p:cNvSpPr/>
          <p:nvPr/>
        </p:nvSpPr>
        <p:spPr>
          <a:xfrm>
            <a:off x="9324533" y="1108112"/>
            <a:ext cx="1899139" cy="12238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219117-FB30-4AD2-9298-EA6217D96244}"/>
              </a:ext>
            </a:extLst>
          </p:cNvPr>
          <p:cNvSpPr txBox="1"/>
          <p:nvPr/>
        </p:nvSpPr>
        <p:spPr>
          <a:xfrm>
            <a:off x="9507413" y="1301054"/>
            <a:ext cx="2321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Voltage reading</a:t>
            </a:r>
          </a:p>
          <a:p>
            <a:r>
              <a:rPr lang="en-IN" dirty="0"/>
              <a:t>received by</a:t>
            </a:r>
          </a:p>
          <a:p>
            <a:r>
              <a:rPr lang="en-IN" dirty="0"/>
              <a:t> web app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2003838-7D30-4C28-851E-582DF45898BE}"/>
              </a:ext>
            </a:extLst>
          </p:cNvPr>
          <p:cNvSpPr/>
          <p:nvPr/>
        </p:nvSpPr>
        <p:spPr>
          <a:xfrm>
            <a:off x="9244817" y="2539766"/>
            <a:ext cx="1995270" cy="118439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296414-2E7C-4294-B3DB-6896535832FE}"/>
              </a:ext>
            </a:extLst>
          </p:cNvPr>
          <p:cNvSpPr txBox="1"/>
          <p:nvPr/>
        </p:nvSpPr>
        <p:spPr>
          <a:xfrm>
            <a:off x="9340947" y="2828537"/>
            <a:ext cx="3160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Machine Learning </a:t>
            </a:r>
          </a:p>
          <a:p>
            <a:r>
              <a:rPr lang="en-IN" dirty="0"/>
              <a:t>Algorithms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290E000-414A-465B-8A30-00F435992752}"/>
              </a:ext>
            </a:extLst>
          </p:cNvPr>
          <p:cNvSpPr/>
          <p:nvPr/>
        </p:nvSpPr>
        <p:spPr>
          <a:xfrm>
            <a:off x="9324533" y="3943956"/>
            <a:ext cx="2134963" cy="12238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34B2AD-2118-46FD-9188-C9AD2FDFCDE1}"/>
              </a:ext>
            </a:extLst>
          </p:cNvPr>
          <p:cNvSpPr txBox="1"/>
          <p:nvPr/>
        </p:nvSpPr>
        <p:spPr>
          <a:xfrm>
            <a:off x="9484571" y="4094229"/>
            <a:ext cx="2640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Gives glucose </a:t>
            </a:r>
          </a:p>
          <a:p>
            <a:r>
              <a:rPr lang="en-IN" dirty="0"/>
              <a:t>reading &amp; diabetes </a:t>
            </a:r>
          </a:p>
          <a:p>
            <a:r>
              <a:rPr lang="en-IN" dirty="0"/>
              <a:t>prediction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C1DE6A1-3016-4D6D-84EF-2160334FE4C6}"/>
              </a:ext>
            </a:extLst>
          </p:cNvPr>
          <p:cNvSpPr/>
          <p:nvPr/>
        </p:nvSpPr>
        <p:spPr>
          <a:xfrm>
            <a:off x="9340947" y="5410874"/>
            <a:ext cx="2134963" cy="12238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93BB58-24ED-43D4-9002-6B84C7B95D37}"/>
              </a:ext>
            </a:extLst>
          </p:cNvPr>
          <p:cNvSpPr txBox="1"/>
          <p:nvPr/>
        </p:nvSpPr>
        <p:spPr>
          <a:xfrm>
            <a:off x="9507413" y="5586113"/>
            <a:ext cx="2640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Display records </a:t>
            </a:r>
          </a:p>
          <a:p>
            <a:r>
              <a:rPr lang="en-IN" dirty="0"/>
              <a:t>through user </a:t>
            </a:r>
          </a:p>
          <a:p>
            <a:r>
              <a:rPr lang="en-IN" dirty="0"/>
              <a:t>interface</a:t>
            </a:r>
          </a:p>
        </p:txBody>
      </p:sp>
      <p:pic>
        <p:nvPicPr>
          <p:cNvPr id="25" name="Graphic 24" descr="Cloud">
            <a:extLst>
              <a:ext uri="{FF2B5EF4-FFF2-40B4-BE49-F238E27FC236}">
                <a16:creationId xmlns:a16="http://schemas.microsoft.com/office/drawing/2014/main" id="{10B15880-F501-4C77-8CB7-BE40FA556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3128" y="2010885"/>
            <a:ext cx="2134963" cy="21349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6" name="Right Brace 25">
            <a:extLst>
              <a:ext uri="{FF2B5EF4-FFF2-40B4-BE49-F238E27FC236}">
                <a16:creationId xmlns:a16="http://schemas.microsoft.com/office/drawing/2014/main" id="{B14203FA-8F35-43AD-A6B7-8B66C2DEBFA8}"/>
              </a:ext>
            </a:extLst>
          </p:cNvPr>
          <p:cNvSpPr/>
          <p:nvPr/>
        </p:nvSpPr>
        <p:spPr>
          <a:xfrm>
            <a:off x="2869805" y="1301054"/>
            <a:ext cx="743550" cy="3973039"/>
          </a:xfrm>
          <a:prstGeom prst="rightBrace">
            <a:avLst>
              <a:gd name="adj1" fmla="val 102150"/>
              <a:gd name="adj2" fmla="val 480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7E0D3B-7832-4BE6-BD9F-450BE728A8F1}"/>
              </a:ext>
            </a:extLst>
          </p:cNvPr>
          <p:cNvSpPr txBox="1"/>
          <p:nvPr/>
        </p:nvSpPr>
        <p:spPr>
          <a:xfrm>
            <a:off x="2553290" y="1711291"/>
            <a:ext cx="3376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H</a:t>
            </a:r>
          </a:p>
          <a:p>
            <a:r>
              <a:rPr lang="en-IN" sz="2800" dirty="0"/>
              <a:t>A</a:t>
            </a:r>
          </a:p>
          <a:p>
            <a:r>
              <a:rPr lang="en-IN" sz="2800" dirty="0"/>
              <a:t>R</a:t>
            </a:r>
          </a:p>
          <a:p>
            <a:r>
              <a:rPr lang="en-IN" sz="2800" dirty="0"/>
              <a:t>D</a:t>
            </a:r>
          </a:p>
          <a:p>
            <a:r>
              <a:rPr lang="en-IN" sz="2800" dirty="0"/>
              <a:t>W</a:t>
            </a:r>
          </a:p>
          <a:p>
            <a:r>
              <a:rPr lang="en-IN" sz="2800" dirty="0"/>
              <a:t>A</a:t>
            </a:r>
          </a:p>
          <a:p>
            <a:r>
              <a:rPr lang="en-IN" sz="2800" dirty="0"/>
              <a:t>R</a:t>
            </a:r>
          </a:p>
          <a:p>
            <a:r>
              <a:rPr lang="en-IN" sz="2800" dirty="0"/>
              <a:t>E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6D6CFC3-AA87-4297-8261-C41514622FDC}"/>
              </a:ext>
            </a:extLst>
          </p:cNvPr>
          <p:cNvSpPr/>
          <p:nvPr/>
        </p:nvSpPr>
        <p:spPr>
          <a:xfrm>
            <a:off x="3892814" y="2902300"/>
            <a:ext cx="994565" cy="64579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B51367-684C-4763-8EBF-CF77C227DB63}"/>
              </a:ext>
            </a:extLst>
          </p:cNvPr>
          <p:cNvSpPr txBox="1"/>
          <p:nvPr/>
        </p:nvSpPr>
        <p:spPr>
          <a:xfrm>
            <a:off x="5560806" y="2986728"/>
            <a:ext cx="213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lgerian" panose="04020705040A02060702" pitchFamily="82" charset="0"/>
              </a:rPr>
              <a:t>CLOUD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5BEC8684-1ED9-4C58-9134-EE19FCE84FB2}"/>
              </a:ext>
            </a:extLst>
          </p:cNvPr>
          <p:cNvSpPr/>
          <p:nvPr/>
        </p:nvSpPr>
        <p:spPr>
          <a:xfrm>
            <a:off x="8822787" y="1277111"/>
            <a:ext cx="422030" cy="5333690"/>
          </a:xfrm>
          <a:prstGeom prst="leftBrace">
            <a:avLst>
              <a:gd name="adj1" fmla="val 13279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D56627-6D72-4744-9E56-C2A5A2B5AB2C}"/>
              </a:ext>
            </a:extLst>
          </p:cNvPr>
          <p:cNvSpPr txBox="1"/>
          <p:nvPr/>
        </p:nvSpPr>
        <p:spPr>
          <a:xfrm>
            <a:off x="8214852" y="1301054"/>
            <a:ext cx="50477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S</a:t>
            </a:r>
            <a:br>
              <a:rPr lang="en-IN" sz="4000" dirty="0"/>
            </a:br>
            <a:r>
              <a:rPr lang="en-IN" sz="4000" dirty="0"/>
              <a:t>O</a:t>
            </a:r>
          </a:p>
          <a:p>
            <a:r>
              <a:rPr lang="en-IN" sz="4000" dirty="0"/>
              <a:t>F</a:t>
            </a:r>
          </a:p>
          <a:p>
            <a:r>
              <a:rPr lang="en-IN" sz="4000" dirty="0"/>
              <a:t>T</a:t>
            </a:r>
            <a:br>
              <a:rPr lang="en-IN" sz="4000" dirty="0"/>
            </a:br>
            <a:r>
              <a:rPr lang="en-IN" sz="4000" dirty="0"/>
              <a:t>W</a:t>
            </a:r>
            <a:br>
              <a:rPr lang="en-IN" sz="4000" dirty="0"/>
            </a:br>
            <a:r>
              <a:rPr lang="en-IN" sz="4000" dirty="0"/>
              <a:t>A</a:t>
            </a:r>
            <a:br>
              <a:rPr lang="en-IN" sz="4000" dirty="0"/>
            </a:br>
            <a:r>
              <a:rPr lang="en-IN" sz="4000" dirty="0"/>
              <a:t>R</a:t>
            </a:r>
            <a:br>
              <a:rPr lang="en-IN" sz="4000" dirty="0"/>
            </a:br>
            <a:r>
              <a:rPr lang="en-IN" sz="4000" dirty="0"/>
              <a:t>E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A6AF5D7B-3CA5-46FE-A709-C66D45B29DF8}"/>
              </a:ext>
            </a:extLst>
          </p:cNvPr>
          <p:cNvSpPr/>
          <p:nvPr/>
        </p:nvSpPr>
        <p:spPr>
          <a:xfrm>
            <a:off x="7441124" y="2924402"/>
            <a:ext cx="743550" cy="64579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DF8C1AEB-5C28-4710-B9A0-E76F6677867A}"/>
              </a:ext>
            </a:extLst>
          </p:cNvPr>
          <p:cNvSpPr/>
          <p:nvPr/>
        </p:nvSpPr>
        <p:spPr>
          <a:xfrm rot="16200000">
            <a:off x="3683382" y="4280513"/>
            <a:ext cx="645792" cy="1762204"/>
          </a:xfrm>
          <a:prstGeom prst="rightBrace">
            <a:avLst>
              <a:gd name="adj1" fmla="val 23141"/>
              <a:gd name="adj2" fmla="val 537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6" grpId="0" animBg="1"/>
      <p:bldP spid="27" grpId="0"/>
      <p:bldP spid="29" grpId="0" animBg="1"/>
      <p:bldP spid="30" grpId="0"/>
      <p:bldP spid="31" grpId="0" animBg="1"/>
      <p:bldP spid="32" grpId="0"/>
      <p:bldP spid="33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4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FA0E62-8493-43FE-94A5-799B45394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67" y="3429000"/>
            <a:ext cx="9720000" cy="324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B0AFCD-726E-47AC-8AEC-3A89B5E18742}"/>
              </a:ext>
            </a:extLst>
          </p:cNvPr>
          <p:cNvSpPr txBox="1"/>
          <p:nvPr/>
        </p:nvSpPr>
        <p:spPr>
          <a:xfrm>
            <a:off x="1181686" y="351692"/>
            <a:ext cx="5697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Colonna MT" panose="04020805060202030203" pitchFamily="82" charset="0"/>
              </a:rPr>
              <a:t>Raspberry PI</a:t>
            </a:r>
            <a:endParaRPr lang="en-IN" sz="2400" dirty="0">
              <a:latin typeface="Colonna MT" panose="04020805060202030203" pitchFamily="8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E3BF4C-7FD2-429B-B925-730A9A53171B}"/>
              </a:ext>
            </a:extLst>
          </p:cNvPr>
          <p:cNvCxnSpPr>
            <a:cxnSpLocks/>
          </p:cNvCxnSpPr>
          <p:nvPr/>
        </p:nvCxnSpPr>
        <p:spPr>
          <a:xfrm>
            <a:off x="1181686" y="900332"/>
            <a:ext cx="605977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940AEA-F143-4ECB-8F02-A98A7334E999}"/>
              </a:ext>
            </a:extLst>
          </p:cNvPr>
          <p:cNvSpPr txBox="1"/>
          <p:nvPr/>
        </p:nvSpPr>
        <p:spPr>
          <a:xfrm>
            <a:off x="1463039" y="1059578"/>
            <a:ext cx="55286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It forms the processing unit of the </a:t>
            </a:r>
            <a:r>
              <a:rPr lang="en-IN" dirty="0"/>
              <a:t>hardware unit</a:t>
            </a:r>
          </a:p>
          <a:p>
            <a:pPr lvl="0"/>
            <a:r>
              <a:rPr lang="en-US" dirty="0"/>
              <a:t>     the Pi is like motherboard having all the required     </a:t>
            </a:r>
          </a:p>
          <a:p>
            <a:pPr lvl="0"/>
            <a:r>
              <a:rPr lang="en-US" dirty="0"/>
              <a:t>     constituents which forms a great CPU</a:t>
            </a:r>
            <a:endParaRPr lang="en-IN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The programming of Pi is done using Python language. </a:t>
            </a:r>
            <a:endParaRPr lang="en-IN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The Raspberry Pi has inbuilt Wi-fi and Bluetooth for connectivity purpose as well as it allows 4 USB devices to be plugged in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Linux or Windows is used as an Operating System</a:t>
            </a:r>
          </a:p>
        </p:txBody>
      </p:sp>
      <p:pic>
        <p:nvPicPr>
          <p:cNvPr id="10" name="Picture 9" descr="A circuit board&#10;&#10;Description automatically generated">
            <a:extLst>
              <a:ext uri="{FF2B5EF4-FFF2-40B4-BE49-F238E27FC236}">
                <a16:creationId xmlns:a16="http://schemas.microsoft.com/office/drawing/2014/main" id="{B9A005B3-6020-4675-9652-2BE81AB2CF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572" y="121460"/>
            <a:ext cx="4586418" cy="31231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98386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6DBF75-F29B-427B-B426-729E2CC333EC}"/>
              </a:ext>
            </a:extLst>
          </p:cNvPr>
          <p:cNvSpPr txBox="1"/>
          <p:nvPr/>
        </p:nvSpPr>
        <p:spPr>
          <a:xfrm>
            <a:off x="787791" y="365760"/>
            <a:ext cx="7610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Colonna MT" panose="04020805060202030203" pitchFamily="82" charset="0"/>
              </a:rPr>
              <a:t>Cost Estimation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39F0F4-99A8-48D7-A669-413032672393}"/>
              </a:ext>
            </a:extLst>
          </p:cNvPr>
          <p:cNvCxnSpPr/>
          <p:nvPr/>
        </p:nvCxnSpPr>
        <p:spPr>
          <a:xfrm>
            <a:off x="900332" y="956603"/>
            <a:ext cx="109587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349A5C-70C9-4A34-99E4-133E711D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763568"/>
              </p:ext>
            </p:extLst>
          </p:nvPr>
        </p:nvGraphicFramePr>
        <p:xfrm>
          <a:off x="2042942" y="1579034"/>
          <a:ext cx="8128000" cy="323596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478997">
                  <a:extLst>
                    <a:ext uri="{9D8B030D-6E8A-4147-A177-3AD203B41FA5}">
                      <a16:colId xmlns:a16="http://schemas.microsoft.com/office/drawing/2014/main" val="3955493388"/>
                    </a:ext>
                  </a:extLst>
                </a:gridCol>
                <a:gridCol w="3649003">
                  <a:extLst>
                    <a:ext uri="{9D8B030D-6E8A-4147-A177-3AD203B41FA5}">
                      <a16:colId xmlns:a16="http://schemas.microsoft.com/office/drawing/2014/main" val="2394021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Equipment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Approximate Price(         )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4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Arduino UNO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400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699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Raspberry PI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3500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3132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Resistors, Capacitors, 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200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700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LCD Display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150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1806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Breadboard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100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9260832"/>
                  </a:ext>
                </a:extLst>
              </a:tr>
              <a:tr h="496278">
                <a:tc>
                  <a:txBody>
                    <a:bodyPr/>
                    <a:lstStyle/>
                    <a:p>
                      <a:r>
                        <a:rPr lang="en-IN" dirty="0"/>
                        <a:t>NIR sensor transmitter and</a:t>
                      </a:r>
                    </a:p>
                    <a:p>
                      <a:r>
                        <a:rPr lang="en-IN" dirty="0"/>
                        <a:t>Receiver unit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150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6951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/>
                        <a:t>4500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213068"/>
                  </a:ext>
                </a:extLst>
              </a:tr>
            </a:tbl>
          </a:graphicData>
        </a:graphic>
      </p:graphicFrame>
      <p:pic>
        <p:nvPicPr>
          <p:cNvPr id="7" name="Graphic 6" descr="Rupee">
            <a:extLst>
              <a:ext uri="{FF2B5EF4-FFF2-40B4-BE49-F238E27FC236}">
                <a16:creationId xmlns:a16="http://schemas.microsoft.com/office/drawing/2014/main" id="{9F8A3AA1-4982-4D00-BF5A-1962902DB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4265" y="1579034"/>
            <a:ext cx="396239" cy="396239"/>
          </a:xfrm>
          <a:prstGeom prst="rect">
            <a:avLst/>
          </a:prstGeom>
        </p:spPr>
      </p:pic>
      <p:pic>
        <p:nvPicPr>
          <p:cNvPr id="9" name="Graphic 8" descr="Money">
            <a:extLst>
              <a:ext uri="{FF2B5EF4-FFF2-40B4-BE49-F238E27FC236}">
                <a16:creationId xmlns:a16="http://schemas.microsoft.com/office/drawing/2014/main" id="{15635A6F-E8BA-4E96-8379-206E1596C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09221" y="1522787"/>
            <a:ext cx="1233267" cy="1233267"/>
          </a:xfrm>
          <a:prstGeom prst="rect">
            <a:avLst/>
          </a:prstGeom>
        </p:spPr>
      </p:pic>
      <p:pic>
        <p:nvPicPr>
          <p:cNvPr id="11" name="Graphic 10" descr="Thought bubble">
            <a:extLst>
              <a:ext uri="{FF2B5EF4-FFF2-40B4-BE49-F238E27FC236}">
                <a16:creationId xmlns:a16="http://schemas.microsoft.com/office/drawing/2014/main" id="{6399A2DB-271D-4228-B959-8DDB92C14B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0895" y="5121879"/>
            <a:ext cx="1969696" cy="14674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75F15F-3C5B-4E00-9DE3-6E34CA9CB184}"/>
              </a:ext>
            </a:extLst>
          </p:cNvPr>
          <p:cNvSpPr txBox="1"/>
          <p:nvPr/>
        </p:nvSpPr>
        <p:spPr>
          <a:xfrm>
            <a:off x="10325687" y="5335213"/>
            <a:ext cx="1533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Cost</a:t>
            </a:r>
          </a:p>
          <a:p>
            <a:r>
              <a:rPr lang="en-IN" dirty="0"/>
              <a:t>Effective</a:t>
            </a:r>
          </a:p>
        </p:txBody>
      </p:sp>
      <p:pic>
        <p:nvPicPr>
          <p:cNvPr id="14" name="Picture 13" descr="A circuit board&#10;&#10;Description automatically generated">
            <a:extLst>
              <a:ext uri="{FF2B5EF4-FFF2-40B4-BE49-F238E27FC236}">
                <a16:creationId xmlns:a16="http://schemas.microsoft.com/office/drawing/2014/main" id="{A81E3F31-9162-4215-9719-AE4A3F85FC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59" y="3586838"/>
            <a:ext cx="1393546" cy="13935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 descr="A circuit board&#10;&#10;Description automatically generated">
            <a:extLst>
              <a:ext uri="{FF2B5EF4-FFF2-40B4-BE49-F238E27FC236}">
                <a16:creationId xmlns:a16="http://schemas.microsoft.com/office/drawing/2014/main" id="{91FA17D7-B331-44ED-9F36-4DE1A54AC9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12" y="1380511"/>
            <a:ext cx="1638558" cy="10931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 descr="A circuit board&#10;&#10;Description automatically generated">
            <a:extLst>
              <a:ext uri="{FF2B5EF4-FFF2-40B4-BE49-F238E27FC236}">
                <a16:creationId xmlns:a16="http://schemas.microsoft.com/office/drawing/2014/main" id="{0ED93B3F-EBEE-4007-A48A-55362C1860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644" y="5163711"/>
            <a:ext cx="1969696" cy="147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74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4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75BE60-66B8-4572-B1EB-BBDB02A70443}"/>
              </a:ext>
            </a:extLst>
          </p:cNvPr>
          <p:cNvSpPr txBox="1"/>
          <p:nvPr/>
        </p:nvSpPr>
        <p:spPr>
          <a:xfrm>
            <a:off x="928468" y="323557"/>
            <a:ext cx="8187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Colonna MT" panose="04020805060202030203" pitchFamily="82" charset="0"/>
              </a:rPr>
              <a:t>Benefits over Invasive methods</a:t>
            </a:r>
            <a:endParaRPr lang="en-IN" sz="2400" dirty="0">
              <a:latin typeface="Colonna MT" panose="04020805060202030203" pitchFamily="8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66AFDC-C2D1-418E-9380-28A772AFB535}"/>
              </a:ext>
            </a:extLst>
          </p:cNvPr>
          <p:cNvCxnSpPr/>
          <p:nvPr/>
        </p:nvCxnSpPr>
        <p:spPr>
          <a:xfrm>
            <a:off x="801858" y="966550"/>
            <a:ext cx="112635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aphic 5" descr="Star">
            <a:extLst>
              <a:ext uri="{FF2B5EF4-FFF2-40B4-BE49-F238E27FC236}">
                <a16:creationId xmlns:a16="http://schemas.microsoft.com/office/drawing/2014/main" id="{4B08CA57-8832-4D28-80ED-A4BBE3BD0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1859" y="1179118"/>
            <a:ext cx="548639" cy="5486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C7A07E-E1FD-456D-8865-F5AF3F0FE524}"/>
              </a:ext>
            </a:extLst>
          </p:cNvPr>
          <p:cNvSpPr txBox="1"/>
          <p:nvPr/>
        </p:nvSpPr>
        <p:spPr>
          <a:xfrm>
            <a:off x="1350498" y="1266092"/>
            <a:ext cx="6710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skerville Old Face" panose="02020602080505020303" pitchFamily="18" charset="0"/>
              </a:rPr>
              <a:t>Accuracy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pic>
        <p:nvPicPr>
          <p:cNvPr id="8" name="Graphic 7" descr="Star">
            <a:extLst>
              <a:ext uri="{FF2B5EF4-FFF2-40B4-BE49-F238E27FC236}">
                <a16:creationId xmlns:a16="http://schemas.microsoft.com/office/drawing/2014/main" id="{2C295859-9A04-46D1-A6ED-5DDFA56C2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1858" y="2173310"/>
            <a:ext cx="548639" cy="548639"/>
          </a:xfrm>
          <a:prstGeom prst="rect">
            <a:avLst/>
          </a:prstGeom>
        </p:spPr>
      </p:pic>
      <p:pic>
        <p:nvPicPr>
          <p:cNvPr id="9" name="Graphic 8" descr="Star">
            <a:extLst>
              <a:ext uri="{FF2B5EF4-FFF2-40B4-BE49-F238E27FC236}">
                <a16:creationId xmlns:a16="http://schemas.microsoft.com/office/drawing/2014/main" id="{C8CE0F3C-DFB5-43C3-929E-BDBD4709D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4683" y="3326823"/>
            <a:ext cx="548639" cy="548639"/>
          </a:xfrm>
          <a:prstGeom prst="rect">
            <a:avLst/>
          </a:prstGeom>
        </p:spPr>
      </p:pic>
      <p:pic>
        <p:nvPicPr>
          <p:cNvPr id="10" name="Graphic 9" descr="Star">
            <a:extLst>
              <a:ext uri="{FF2B5EF4-FFF2-40B4-BE49-F238E27FC236}">
                <a16:creationId xmlns:a16="http://schemas.microsoft.com/office/drawing/2014/main" id="{680A8A18-5CD3-4F4C-B011-0FF649646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339" y="4449857"/>
            <a:ext cx="548639" cy="5486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F254A6-8CBF-417E-AB7A-AC62AE95E6AB}"/>
              </a:ext>
            </a:extLst>
          </p:cNvPr>
          <p:cNvSpPr txBox="1"/>
          <p:nvPr/>
        </p:nvSpPr>
        <p:spPr>
          <a:xfrm>
            <a:off x="1336430" y="2280231"/>
            <a:ext cx="876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skerville Old Face" panose="02020602080505020303" pitchFamily="18" charset="0"/>
              </a:rPr>
              <a:t>Frequent testing and relieves pain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71EF0D-4132-46B3-8571-23140DB15F7C}"/>
              </a:ext>
            </a:extLst>
          </p:cNvPr>
          <p:cNvSpPr txBox="1"/>
          <p:nvPr/>
        </p:nvSpPr>
        <p:spPr>
          <a:xfrm>
            <a:off x="1336430" y="3421763"/>
            <a:ext cx="876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skerville Old Face" panose="02020602080505020303" pitchFamily="18" charset="0"/>
              </a:rPr>
              <a:t>No blood contact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C9A3F5-D0BB-4F9D-B075-62915EC76A51}"/>
              </a:ext>
            </a:extLst>
          </p:cNvPr>
          <p:cNvSpPr txBox="1"/>
          <p:nvPr/>
        </p:nvSpPr>
        <p:spPr>
          <a:xfrm>
            <a:off x="1336430" y="4563295"/>
            <a:ext cx="876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skerville Old Face" panose="02020602080505020303" pitchFamily="18" charset="0"/>
              </a:rPr>
              <a:t>Cheap, Affordable &amp; easy to use</a:t>
            </a:r>
            <a:endParaRPr lang="en-IN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822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4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87E69-E9C5-4D81-9B37-C147C8982037}"/>
              </a:ext>
            </a:extLst>
          </p:cNvPr>
          <p:cNvSpPr txBox="1"/>
          <p:nvPr/>
        </p:nvSpPr>
        <p:spPr>
          <a:xfrm>
            <a:off x="1083212" y="363509"/>
            <a:ext cx="7272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Colonna MT" panose="04020805060202030203" pitchFamily="82" charset="0"/>
              </a:rPr>
              <a:t>Conclusion</a:t>
            </a:r>
            <a:endParaRPr lang="en-IN" dirty="0">
              <a:latin typeface="Colonna MT" panose="04020805060202030203" pitchFamily="82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E4B7AE-2695-4EFD-BF76-24E9038E54F7}"/>
              </a:ext>
            </a:extLst>
          </p:cNvPr>
          <p:cNvCxnSpPr>
            <a:cxnSpLocks/>
          </p:cNvCxnSpPr>
          <p:nvPr/>
        </p:nvCxnSpPr>
        <p:spPr>
          <a:xfrm flipV="1">
            <a:off x="1083212" y="918901"/>
            <a:ext cx="1073365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Graphic 6" descr="Direction">
            <a:extLst>
              <a:ext uri="{FF2B5EF4-FFF2-40B4-BE49-F238E27FC236}">
                <a16:creationId xmlns:a16="http://schemas.microsoft.com/office/drawing/2014/main" id="{24FF66F5-8079-467D-80BC-52AC87D8F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849942">
            <a:off x="626013" y="1359346"/>
            <a:ext cx="654148" cy="6541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17FA12-AD40-4F00-B7D9-05061A61BD61}"/>
              </a:ext>
            </a:extLst>
          </p:cNvPr>
          <p:cNvSpPr txBox="1"/>
          <p:nvPr/>
        </p:nvSpPr>
        <p:spPr>
          <a:xfrm>
            <a:off x="1359877" y="1011767"/>
            <a:ext cx="9416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</a:rPr>
              <a:t>NIGM technologies combined with data analytic approaches are providing important developments for being able to more conveniently acquire more extensive blood glucose data. </a:t>
            </a:r>
            <a:endParaRPr lang="en-IN" sz="2000" dirty="0">
              <a:latin typeface="Baskerville Old Face" panose="02020602080505020303" pitchFamily="18" charset="0"/>
            </a:endParaRPr>
          </a:p>
        </p:txBody>
      </p:sp>
      <p:pic>
        <p:nvPicPr>
          <p:cNvPr id="9" name="Graphic 8" descr="Direction">
            <a:extLst>
              <a:ext uri="{FF2B5EF4-FFF2-40B4-BE49-F238E27FC236}">
                <a16:creationId xmlns:a16="http://schemas.microsoft.com/office/drawing/2014/main" id="{2C7F6988-DB2B-496E-86BE-87F68585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849942">
            <a:off x="626014" y="3054810"/>
            <a:ext cx="654148" cy="6541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758726-F5EB-40FA-AC7A-0C60ECF72987}"/>
              </a:ext>
            </a:extLst>
          </p:cNvPr>
          <p:cNvSpPr txBox="1"/>
          <p:nvPr/>
        </p:nvSpPr>
        <p:spPr>
          <a:xfrm>
            <a:off x="1415200" y="2780715"/>
            <a:ext cx="9416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</a:rPr>
              <a:t>Ability to monitor and manage blood glucose levels for persons with diabetes at a much more detailed level than previously practical or possible </a:t>
            </a:r>
            <a:endParaRPr lang="en-IN" sz="2400" dirty="0">
              <a:latin typeface="Baskerville Old Face" panose="02020602080505020303" pitchFamily="18" charset="0"/>
            </a:endParaRPr>
          </a:p>
        </p:txBody>
      </p:sp>
      <p:pic>
        <p:nvPicPr>
          <p:cNvPr id="12" name="Graphic 11" descr="Direction">
            <a:extLst>
              <a:ext uri="{FF2B5EF4-FFF2-40B4-BE49-F238E27FC236}">
                <a16:creationId xmlns:a16="http://schemas.microsoft.com/office/drawing/2014/main" id="{4660FF63-95AD-4376-ADED-A341D62A9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849942">
            <a:off x="626013" y="4563600"/>
            <a:ext cx="654148" cy="6541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B93E71-8A02-4598-BB3A-D280289749E8}"/>
              </a:ext>
            </a:extLst>
          </p:cNvPr>
          <p:cNvSpPr txBox="1"/>
          <p:nvPr/>
        </p:nvSpPr>
        <p:spPr>
          <a:xfrm>
            <a:off x="1415200" y="4314753"/>
            <a:ext cx="941692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US" sz="2000" dirty="0">
                <a:latin typeface="Baskerville Old Face" panose="02020602080505020303" pitchFamily="18" charset="0"/>
              </a:rPr>
              <a:t>Is an important step towards people with diabetes achieving, with less inconvenience and discomfort during daily life, normal blood glucose levels and hence decreasing the incidence of diabetes-related complications. </a:t>
            </a:r>
            <a:endParaRPr lang="en-IN" sz="2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63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7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C21855FD-1695-4E7E-9A78-B39FB5CCE1B5}"/>
              </a:ext>
            </a:extLst>
          </p:cNvPr>
          <p:cNvSpPr/>
          <p:nvPr/>
        </p:nvSpPr>
        <p:spPr>
          <a:xfrm>
            <a:off x="2367475" y="1379944"/>
            <a:ext cx="1237957" cy="104100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83026D-4393-400A-B2EC-0305DC4C1943}"/>
              </a:ext>
            </a:extLst>
          </p:cNvPr>
          <p:cNvSpPr txBox="1"/>
          <p:nvPr/>
        </p:nvSpPr>
        <p:spPr>
          <a:xfrm>
            <a:off x="2484119" y="1477684"/>
            <a:ext cx="9362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/>
              <a:t>D</a:t>
            </a:r>
            <a:r>
              <a:rPr lang="en-IN" sz="2400" dirty="0"/>
              <a:t>etection and measurement of Blood Glucose level by non invasive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9D906125-0640-41F3-9641-8E66D06DE3F7}"/>
              </a:ext>
            </a:extLst>
          </p:cNvPr>
          <p:cNvSpPr/>
          <p:nvPr/>
        </p:nvSpPr>
        <p:spPr>
          <a:xfrm>
            <a:off x="1403252" y="2428724"/>
            <a:ext cx="1237957" cy="1041009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BF17F-8B0E-4A7F-8606-C02180DD992A}"/>
              </a:ext>
            </a:extLst>
          </p:cNvPr>
          <p:cNvSpPr txBox="1"/>
          <p:nvPr/>
        </p:nvSpPr>
        <p:spPr>
          <a:xfrm>
            <a:off x="1541584" y="2257447"/>
            <a:ext cx="9578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5400" dirty="0"/>
              <a:t>T</a:t>
            </a:r>
            <a:r>
              <a:rPr lang="en-IN" sz="2400" dirty="0"/>
              <a:t>imely monitoring &amp; assessment of situations of Hypo/Hyperglycaemic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E560BA-41D1-4AC1-A2F7-AB76901228DD}"/>
              </a:ext>
            </a:extLst>
          </p:cNvPr>
          <p:cNvSpPr txBox="1"/>
          <p:nvPr/>
        </p:nvSpPr>
        <p:spPr>
          <a:xfrm>
            <a:off x="2641209" y="2880091"/>
            <a:ext cx="1497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conditions</a:t>
            </a:r>
            <a:endParaRPr lang="en-IN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E6DE52C9-6F51-4E9A-A19F-E5B71E6A87DF}"/>
              </a:ext>
            </a:extLst>
          </p:cNvPr>
          <p:cNvSpPr/>
          <p:nvPr/>
        </p:nvSpPr>
        <p:spPr>
          <a:xfrm>
            <a:off x="2367474" y="3424598"/>
            <a:ext cx="1237957" cy="1041009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865C03-CE9B-4413-946D-A22038F0B4B1}"/>
              </a:ext>
            </a:extLst>
          </p:cNvPr>
          <p:cNvSpPr txBox="1"/>
          <p:nvPr/>
        </p:nvSpPr>
        <p:spPr>
          <a:xfrm>
            <a:off x="2869808" y="3458098"/>
            <a:ext cx="9117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P</a:t>
            </a:r>
            <a:r>
              <a:rPr lang="en-IN" sz="2400" dirty="0"/>
              <a:t>ersonal assistant and customized recommendations to guide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AA3864-C13D-497D-A1F1-514CFC922E5A}"/>
              </a:ext>
            </a:extLst>
          </p:cNvPr>
          <p:cNvSpPr txBox="1"/>
          <p:nvPr/>
        </p:nvSpPr>
        <p:spPr>
          <a:xfrm>
            <a:off x="3389727" y="4133969"/>
            <a:ext cx="364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through diabetes lifestyle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18345280-17A7-4ABD-A2B4-B08D7625DC77}"/>
              </a:ext>
            </a:extLst>
          </p:cNvPr>
          <p:cNvSpPr/>
          <p:nvPr/>
        </p:nvSpPr>
        <p:spPr>
          <a:xfrm>
            <a:off x="1355188" y="4279909"/>
            <a:ext cx="1237957" cy="1041009"/>
          </a:xfrm>
          <a:prstGeom prst="hex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4240F0-3F9D-441F-BA5B-6AF1BB8D3B0E}"/>
              </a:ext>
            </a:extLst>
          </p:cNvPr>
          <p:cNvSpPr txBox="1"/>
          <p:nvPr/>
        </p:nvSpPr>
        <p:spPr>
          <a:xfrm>
            <a:off x="1974166" y="4548449"/>
            <a:ext cx="8855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</a:t>
            </a:r>
            <a:r>
              <a:rPr lang="en-US" sz="2400" dirty="0"/>
              <a:t>redicting Diabetes outcome from Blood Glucose level trends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8C4FF-AECB-4D46-9698-1FD9D13CD388}"/>
              </a:ext>
            </a:extLst>
          </p:cNvPr>
          <p:cNvSpPr txBox="1"/>
          <p:nvPr/>
        </p:nvSpPr>
        <p:spPr>
          <a:xfrm>
            <a:off x="1055077" y="340786"/>
            <a:ext cx="3742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lonna MT" panose="04020805060202030203" pitchFamily="82" charset="0"/>
              </a:rPr>
              <a:t>Objective</a:t>
            </a:r>
            <a:endParaRPr lang="en-IN" sz="3200" dirty="0">
              <a:solidFill>
                <a:schemeClr val="accent5">
                  <a:lumMod val="40000"/>
                  <a:lumOff val="60000"/>
                </a:schemeClr>
              </a:solidFill>
              <a:latin typeface="Colonna MT" panose="04020805060202030203" pitchFamily="8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4E435E-0207-42A8-962F-1094B90E5E32}"/>
              </a:ext>
            </a:extLst>
          </p:cNvPr>
          <p:cNvCxnSpPr/>
          <p:nvPr/>
        </p:nvCxnSpPr>
        <p:spPr>
          <a:xfrm>
            <a:off x="1055077" y="928468"/>
            <a:ext cx="10269415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dist="38100" dir="2700000" algn="tl" rotWithShape="0">
              <a:prstClr val="black"/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F1336B-2324-475B-BF19-A2D8B1580A7F}"/>
              </a:ext>
            </a:extLst>
          </p:cNvPr>
          <p:cNvSpPr txBox="1"/>
          <p:nvPr/>
        </p:nvSpPr>
        <p:spPr>
          <a:xfrm>
            <a:off x="3389727" y="2161476"/>
            <a:ext cx="1913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293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/>
      <p:bldP spid="9" grpId="0"/>
      <p:bldP spid="10" grpId="0" animBg="1"/>
      <p:bldP spid="11" grpId="0"/>
      <p:bldP spid="12" grpId="0"/>
      <p:bldP spid="13" grpId="0" animBg="1"/>
      <p:bldP spid="14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4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40380A-D228-465B-AA4A-7CEB123F9B0D}"/>
              </a:ext>
            </a:extLst>
          </p:cNvPr>
          <p:cNvSpPr txBox="1"/>
          <p:nvPr/>
        </p:nvSpPr>
        <p:spPr>
          <a:xfrm>
            <a:off x="1083212" y="363509"/>
            <a:ext cx="7272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Colonna MT" panose="04020805060202030203" pitchFamily="82" charset="0"/>
              </a:rPr>
              <a:t>References</a:t>
            </a:r>
            <a:endParaRPr lang="en-IN" sz="2400" dirty="0">
              <a:latin typeface="Colonna MT" panose="04020805060202030203" pitchFamily="82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B0E6FFE-4EF1-44AB-8316-5AA8E421C29E}"/>
              </a:ext>
            </a:extLst>
          </p:cNvPr>
          <p:cNvCxnSpPr>
            <a:cxnSpLocks/>
          </p:cNvCxnSpPr>
          <p:nvPr/>
        </p:nvCxnSpPr>
        <p:spPr>
          <a:xfrm flipV="1">
            <a:off x="1083212" y="918901"/>
            <a:ext cx="1073365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CE41A5D-C79F-45D8-BA1F-6E12F4AD13AE}"/>
              </a:ext>
            </a:extLst>
          </p:cNvPr>
          <p:cNvSpPr txBox="1"/>
          <p:nvPr/>
        </p:nvSpPr>
        <p:spPr>
          <a:xfrm>
            <a:off x="1083212" y="1181686"/>
            <a:ext cx="101990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>
                <a:latin typeface="Baskerville Old Face" panose="02020602080505020303" pitchFamily="18" charset="0"/>
                <a:hlinkClick r:id="rId3"/>
              </a:rPr>
              <a:t>1. https://www.diabetesaustralia.com.au/blood-glucose-monitoring</a:t>
            </a:r>
            <a:endParaRPr lang="en-US" sz="2400" u="sng" dirty="0">
              <a:latin typeface="Baskerville Old Face" panose="02020602080505020303" pitchFamily="18" charset="0"/>
            </a:endParaRPr>
          </a:p>
          <a:p>
            <a:pPr lvl="0"/>
            <a:endParaRPr lang="en-IN" sz="2400" dirty="0">
              <a:latin typeface="Baskerville Old Face" panose="02020602080505020303" pitchFamily="18" charset="0"/>
            </a:endParaRPr>
          </a:p>
          <a:p>
            <a:pPr lvl="0"/>
            <a:r>
              <a:rPr lang="en-IN" sz="2400" u="sng" dirty="0">
                <a:solidFill>
                  <a:schemeClr val="accent1"/>
                </a:solidFill>
                <a:latin typeface="Baskerville Old Face" panose="02020602080505020303" pitchFamily="18" charset="0"/>
              </a:rPr>
              <a:t>2</a:t>
            </a:r>
            <a:r>
              <a:rPr lang="en-IN" sz="2400" u="sng" dirty="0">
                <a:latin typeface="Baskerville Old Face" panose="02020602080505020303" pitchFamily="18" charset="0"/>
              </a:rPr>
              <a:t>. </a:t>
            </a:r>
            <a:r>
              <a:rPr lang="en-US" sz="2400" u="sng" dirty="0">
                <a:latin typeface="Baskerville Old Face" panose="02020602080505020303" pitchFamily="18" charset="0"/>
                <a:hlinkClick r:id="rId4"/>
              </a:rPr>
              <a:t>https://www.slideshare.net/BariBerger/blood-glucose-monitoring</a:t>
            </a:r>
            <a:endParaRPr lang="en-IN" sz="2400" dirty="0">
              <a:latin typeface="Baskerville Old Face" panose="02020602080505020303" pitchFamily="18" charset="0"/>
            </a:endParaRPr>
          </a:p>
          <a:p>
            <a:pPr lvl="0"/>
            <a:endParaRPr lang="en-US" sz="2400" u="sng" dirty="0">
              <a:latin typeface="Baskerville Old Face" panose="02020602080505020303" pitchFamily="18" charset="0"/>
              <a:hlinkClick r:id="rId5"/>
            </a:endParaRPr>
          </a:p>
          <a:p>
            <a:pPr lvl="0"/>
            <a:r>
              <a:rPr lang="en-US" sz="2400" u="sng" dirty="0">
                <a:latin typeface="Baskerville Old Face" panose="02020602080505020303" pitchFamily="18" charset="0"/>
                <a:hlinkClick r:id="rId5"/>
              </a:rPr>
              <a:t>3. https://bmjopen.bmj.com/content/5/1/e006579</a:t>
            </a:r>
            <a:endParaRPr lang="en-IN" sz="2400" dirty="0">
              <a:latin typeface="Baskerville Old Face" panose="02020602080505020303" pitchFamily="18" charset="0"/>
            </a:endParaRPr>
          </a:p>
          <a:p>
            <a:pPr lvl="0"/>
            <a:endParaRPr lang="en-US" sz="2400" u="sng" dirty="0">
              <a:latin typeface="Baskerville Old Face" panose="02020602080505020303" pitchFamily="18" charset="0"/>
              <a:hlinkClick r:id="rId6"/>
            </a:endParaRPr>
          </a:p>
          <a:p>
            <a:pPr lvl="0"/>
            <a:r>
              <a:rPr lang="en-US" sz="2400" u="sng" dirty="0">
                <a:latin typeface="Baskerville Old Face" panose="02020602080505020303" pitchFamily="18" charset="0"/>
                <a:hlinkClick r:id="rId6"/>
              </a:rPr>
              <a:t>4. http://care.diabetesjournals.org/content/25/12/2268</a:t>
            </a:r>
            <a:endParaRPr lang="en-IN" sz="2400" dirty="0">
              <a:latin typeface="Baskerville Old Face" panose="02020602080505020303" pitchFamily="18" charset="0"/>
            </a:endParaRPr>
          </a:p>
          <a:p>
            <a:pPr lvl="0"/>
            <a:endParaRPr lang="en-US" sz="2400" u="sng" dirty="0">
              <a:latin typeface="Baskerville Old Face" panose="02020602080505020303" pitchFamily="18" charset="0"/>
              <a:hlinkClick r:id="rId7"/>
            </a:endParaRPr>
          </a:p>
          <a:p>
            <a:pPr lvl="0"/>
            <a:r>
              <a:rPr lang="en-US" sz="2400" u="sng" dirty="0">
                <a:latin typeface="Baskerville Old Face" panose="02020602080505020303" pitchFamily="18" charset="0"/>
                <a:hlinkClick r:id="rId7"/>
              </a:rPr>
              <a:t>5. http://www.integrity-app.com/the-diabetes-market/glucose-monitoring-market/</a:t>
            </a:r>
            <a:endParaRPr lang="en-IN" sz="2400" dirty="0">
              <a:latin typeface="Baskerville Old Face" panose="02020602080505020303" pitchFamily="18" charset="0"/>
            </a:endParaRPr>
          </a:p>
          <a:p>
            <a:endParaRPr lang="en-IN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28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4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AE352A-A785-4244-812A-F5985E3B8930}"/>
              </a:ext>
            </a:extLst>
          </p:cNvPr>
          <p:cNvSpPr txBox="1"/>
          <p:nvPr/>
        </p:nvSpPr>
        <p:spPr>
          <a:xfrm>
            <a:off x="3451274" y="2274838"/>
            <a:ext cx="52894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>
                <a:latin typeface="Copperplate Gothic Light" panose="020E0507020206020404" pitchFamily="34" charset="0"/>
              </a:rPr>
              <a:t>Thank You!</a:t>
            </a:r>
            <a:endParaRPr lang="en-IN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90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7113CC-7EEA-4080-A17A-81C2D61464A4}"/>
              </a:ext>
            </a:extLst>
          </p:cNvPr>
          <p:cNvSpPr txBox="1"/>
          <p:nvPr/>
        </p:nvSpPr>
        <p:spPr>
          <a:xfrm>
            <a:off x="1061883" y="339214"/>
            <a:ext cx="6243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Colonna MT" panose="04020805060202030203" pitchFamily="82" charset="0"/>
              </a:rPr>
              <a:t>Problem Statement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03169E6-FCFE-4046-87D7-CA8154C84D50}"/>
              </a:ext>
            </a:extLst>
          </p:cNvPr>
          <p:cNvSpPr/>
          <p:nvPr/>
        </p:nvSpPr>
        <p:spPr>
          <a:xfrm>
            <a:off x="1026929" y="1567605"/>
            <a:ext cx="2180493" cy="140067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7F2CB-6702-4A5D-B0C5-DCD5354BFB3A}"/>
              </a:ext>
            </a:extLst>
          </p:cNvPr>
          <p:cNvSpPr txBox="1"/>
          <p:nvPr/>
        </p:nvSpPr>
        <p:spPr>
          <a:xfrm>
            <a:off x="1195742" y="1852445"/>
            <a:ext cx="2180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Conventional</a:t>
            </a:r>
          </a:p>
          <a:p>
            <a:r>
              <a:rPr lang="en-IN" sz="2400" dirty="0"/>
              <a:t>Glucometers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B688F3-74ED-480E-8A08-BFB2D435E003}"/>
              </a:ext>
            </a:extLst>
          </p:cNvPr>
          <p:cNvSpPr txBox="1"/>
          <p:nvPr/>
        </p:nvSpPr>
        <p:spPr>
          <a:xfrm>
            <a:off x="1026929" y="3889719"/>
            <a:ext cx="24759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Invasive method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Generally uses finger prick methods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Method is painful &amp; expensive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Sporadic monitoring of glucose levels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930985-D74C-4FF4-AEA2-EAA1F66C805E}"/>
              </a:ext>
            </a:extLst>
          </p:cNvPr>
          <p:cNvSpPr/>
          <p:nvPr/>
        </p:nvSpPr>
        <p:spPr>
          <a:xfrm>
            <a:off x="5125315" y="1567604"/>
            <a:ext cx="2180493" cy="140067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4FC3D9-30F8-42E7-B3B3-C65B54CEEDF0}"/>
              </a:ext>
            </a:extLst>
          </p:cNvPr>
          <p:cNvSpPr txBox="1"/>
          <p:nvPr/>
        </p:nvSpPr>
        <p:spPr>
          <a:xfrm>
            <a:off x="4822859" y="1823338"/>
            <a:ext cx="2785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Data </a:t>
            </a:r>
          </a:p>
          <a:p>
            <a:pPr algn="ctr"/>
            <a:r>
              <a:rPr lang="en-IN" sz="2400" dirty="0"/>
              <a:t>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3F7DED-C39B-4E10-87FC-521FCF7DC718}"/>
              </a:ext>
            </a:extLst>
          </p:cNvPr>
          <p:cNvSpPr txBox="1"/>
          <p:nvPr/>
        </p:nvSpPr>
        <p:spPr>
          <a:xfrm>
            <a:off x="5165702" y="3889719"/>
            <a:ext cx="27854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No efficient record keeping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Lack of analytics of glucose levels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Inaccurate data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Absence of customized assistance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A681B5-5743-40AF-872F-A93EC3753851}"/>
              </a:ext>
            </a:extLst>
          </p:cNvPr>
          <p:cNvCxnSpPr/>
          <p:nvPr/>
        </p:nvCxnSpPr>
        <p:spPr>
          <a:xfrm>
            <a:off x="935274" y="886265"/>
            <a:ext cx="10698708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picture containing person&#10;&#10;Description automatically generated">
            <a:extLst>
              <a:ext uri="{FF2B5EF4-FFF2-40B4-BE49-F238E27FC236}">
                <a16:creationId xmlns:a16="http://schemas.microsoft.com/office/drawing/2014/main" id="{8E014ADE-D6B3-410D-B827-88147A1C3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81" y="1138810"/>
            <a:ext cx="3522976" cy="23443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 descr="A picture containing person, hand, indoor, holding&#10;&#10;Description automatically generated">
            <a:extLst>
              <a:ext uri="{FF2B5EF4-FFF2-40B4-BE49-F238E27FC236}">
                <a16:creationId xmlns:a16="http://schemas.microsoft.com/office/drawing/2014/main" id="{EE279EEF-0276-4204-A07A-50684E6130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81" y="4000446"/>
            <a:ext cx="3791627" cy="22994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7109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uiExpand="1" build="p"/>
      <p:bldP spid="7" grpId="0" animBg="1"/>
      <p:bldP spid="8" grpId="0"/>
      <p:bldP spid="1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224B6A-39D1-4D63-AE4F-47C2D318C44A}"/>
              </a:ext>
            </a:extLst>
          </p:cNvPr>
          <p:cNvSpPr txBox="1"/>
          <p:nvPr/>
        </p:nvSpPr>
        <p:spPr>
          <a:xfrm>
            <a:off x="956603" y="422031"/>
            <a:ext cx="6189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Colonna MT" panose="04020805060202030203" pitchFamily="82" charset="0"/>
              </a:rPr>
              <a:t>About Diabetes</a:t>
            </a:r>
            <a:endParaRPr lang="en-IN" sz="4000" dirty="0">
              <a:latin typeface="Colonna MT" panose="04020805060202030203" pitchFamily="82" charset="0"/>
            </a:endParaRPr>
          </a:p>
        </p:txBody>
      </p:sp>
      <p:pic>
        <p:nvPicPr>
          <p:cNvPr id="11" name="Graphic 10" descr="Single gear">
            <a:extLst>
              <a:ext uri="{FF2B5EF4-FFF2-40B4-BE49-F238E27FC236}">
                <a16:creationId xmlns:a16="http://schemas.microsoft.com/office/drawing/2014/main" id="{3E98D68F-53A6-4C55-B770-45CFEA4B8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6603" y="1407755"/>
            <a:ext cx="689317" cy="6893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BBF6A0-0D40-47A5-A085-A076FBCAAD89}"/>
              </a:ext>
            </a:extLst>
          </p:cNvPr>
          <p:cNvSpPr txBox="1"/>
          <p:nvPr/>
        </p:nvSpPr>
        <p:spPr>
          <a:xfrm>
            <a:off x="1671709" y="1507361"/>
            <a:ext cx="80772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Diabetes is one of the most common chronic disease worldwide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AD5776-C2B5-490E-9296-715EF356D683}"/>
              </a:ext>
            </a:extLst>
          </p:cNvPr>
          <p:cNvSpPr txBox="1"/>
          <p:nvPr/>
        </p:nvSpPr>
        <p:spPr>
          <a:xfrm>
            <a:off x="1514621" y="2276772"/>
            <a:ext cx="7343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The body is unable to properly use and store glucose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20D631-07E9-4547-AA46-4EB82A33B718}"/>
              </a:ext>
            </a:extLst>
          </p:cNvPr>
          <p:cNvSpPr txBox="1"/>
          <p:nvPr/>
        </p:nvSpPr>
        <p:spPr>
          <a:xfrm>
            <a:off x="1695153" y="2998113"/>
            <a:ext cx="75590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Insulin helps in efficient uptake of glucose by cells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CBBFF-CB8A-43A9-97C9-9514DEE0906B}"/>
              </a:ext>
            </a:extLst>
          </p:cNvPr>
          <p:cNvSpPr txBox="1"/>
          <p:nvPr/>
        </p:nvSpPr>
        <p:spPr>
          <a:xfrm>
            <a:off x="1338632" y="3853231"/>
            <a:ext cx="7343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It is of three types-Type 1, Type 2 and gestational diabetes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6B8C33-BAC1-4541-B5E6-6B1EE321D68A}"/>
              </a:ext>
            </a:extLst>
          </p:cNvPr>
          <p:cNvSpPr txBox="1"/>
          <p:nvPr/>
        </p:nvSpPr>
        <p:spPr>
          <a:xfrm>
            <a:off x="1645918" y="4484386"/>
            <a:ext cx="7343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Risk factors include obesity, high cholesterol, high blood pressure, and physical inactivity</a:t>
            </a:r>
            <a:endParaRPr lang="en-IN" sz="2200" dirty="0"/>
          </a:p>
        </p:txBody>
      </p:sp>
      <p:pic>
        <p:nvPicPr>
          <p:cNvPr id="17" name="Graphic 16" descr="Single gear">
            <a:extLst>
              <a:ext uri="{FF2B5EF4-FFF2-40B4-BE49-F238E27FC236}">
                <a16:creationId xmlns:a16="http://schemas.microsoft.com/office/drawing/2014/main" id="{6BD8D92E-B98E-45BB-9A17-A02A3FAB2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066" y="2165046"/>
            <a:ext cx="689317" cy="689317"/>
          </a:xfrm>
          <a:prstGeom prst="rect">
            <a:avLst/>
          </a:prstGeom>
        </p:spPr>
      </p:pic>
      <p:pic>
        <p:nvPicPr>
          <p:cNvPr id="18" name="Graphic 17" descr="Single gear">
            <a:extLst>
              <a:ext uri="{FF2B5EF4-FFF2-40B4-BE49-F238E27FC236}">
                <a16:creationId xmlns:a16="http://schemas.microsoft.com/office/drawing/2014/main" id="{B768C21F-C39E-4C18-BB5D-63477C875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6602" y="2879396"/>
            <a:ext cx="689317" cy="689317"/>
          </a:xfrm>
          <a:prstGeom prst="rect">
            <a:avLst/>
          </a:prstGeom>
        </p:spPr>
      </p:pic>
      <p:pic>
        <p:nvPicPr>
          <p:cNvPr id="19" name="Graphic 18" descr="Single gear">
            <a:extLst>
              <a:ext uri="{FF2B5EF4-FFF2-40B4-BE49-F238E27FC236}">
                <a16:creationId xmlns:a16="http://schemas.microsoft.com/office/drawing/2014/main" id="{9592AE8F-97DF-46AF-90D0-E75D67676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064" y="3691727"/>
            <a:ext cx="689317" cy="689317"/>
          </a:xfrm>
          <a:prstGeom prst="rect">
            <a:avLst/>
          </a:prstGeom>
        </p:spPr>
      </p:pic>
      <p:pic>
        <p:nvPicPr>
          <p:cNvPr id="20" name="Graphic 19" descr="Single gear">
            <a:extLst>
              <a:ext uri="{FF2B5EF4-FFF2-40B4-BE49-F238E27FC236}">
                <a16:creationId xmlns:a16="http://schemas.microsoft.com/office/drawing/2014/main" id="{16805F47-2EA1-4388-AFA1-9ABFBCC1D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6601" y="4454444"/>
            <a:ext cx="689317" cy="689317"/>
          </a:xfrm>
          <a:prstGeom prst="rect">
            <a:avLst/>
          </a:prstGeom>
        </p:spPr>
      </p:pic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917F454E-6DA8-4CC5-ABED-58B6F6044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065" y="5311483"/>
            <a:ext cx="689317" cy="68931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00950F3-DB45-423E-8B81-A749B5C31135}"/>
              </a:ext>
            </a:extLst>
          </p:cNvPr>
          <p:cNvSpPr txBox="1"/>
          <p:nvPr/>
        </p:nvSpPr>
        <p:spPr>
          <a:xfrm>
            <a:off x="1514621" y="5495341"/>
            <a:ext cx="9029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Proper medication, diet plans and exercise can keep a</a:t>
            </a:r>
          </a:p>
          <a:p>
            <a:r>
              <a:rPr lang="en-IN" sz="2200" dirty="0"/>
              <a:t> check on the disease</a:t>
            </a:r>
          </a:p>
        </p:txBody>
      </p:sp>
      <p:pic>
        <p:nvPicPr>
          <p:cNvPr id="24" name="Picture 23" descr="A close up of a plate&#10;&#10;Description automatically generated">
            <a:extLst>
              <a:ext uri="{FF2B5EF4-FFF2-40B4-BE49-F238E27FC236}">
                <a16:creationId xmlns:a16="http://schemas.microsoft.com/office/drawing/2014/main" id="{19AFF441-9FAB-4810-88B8-FBBBFE0E08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592" y="1938248"/>
            <a:ext cx="3784209" cy="38885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393C42-E1EA-4F6E-800A-0D9D969E8878}"/>
              </a:ext>
            </a:extLst>
          </p:cNvPr>
          <p:cNvCxnSpPr/>
          <p:nvPr/>
        </p:nvCxnSpPr>
        <p:spPr>
          <a:xfrm>
            <a:off x="956601" y="1120351"/>
            <a:ext cx="103397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51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A6FFB0-7AFC-4BB4-B676-85007C0A9109}"/>
              </a:ext>
            </a:extLst>
          </p:cNvPr>
          <p:cNvSpPr txBox="1"/>
          <p:nvPr/>
        </p:nvSpPr>
        <p:spPr>
          <a:xfrm>
            <a:off x="844062" y="407963"/>
            <a:ext cx="7737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Colonna MT" panose="04020805060202030203" pitchFamily="82" charset="0"/>
              </a:rPr>
              <a:t>Diabetes and its Statistics</a:t>
            </a:r>
            <a:endParaRPr lang="en-IN" sz="2400" dirty="0">
              <a:latin typeface="Colonna MT" panose="04020805060202030203" pitchFamily="82" charset="0"/>
            </a:endParaRPr>
          </a:p>
        </p:txBody>
      </p:sp>
      <p:pic>
        <p:nvPicPr>
          <p:cNvPr id="4" name="Picture 3" descr="A picture containing table, indoor, object, sitting&#10;&#10;Description automatically generated">
            <a:extLst>
              <a:ext uri="{FF2B5EF4-FFF2-40B4-BE49-F238E27FC236}">
                <a16:creationId xmlns:a16="http://schemas.microsoft.com/office/drawing/2014/main" id="{7A39EB5C-2CBF-4535-9F2D-FFD006054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4" y="1306593"/>
            <a:ext cx="4014128" cy="22572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9FD87C-DEAA-4650-94B5-9EA855D77523}"/>
              </a:ext>
            </a:extLst>
          </p:cNvPr>
          <p:cNvSpPr txBox="1"/>
          <p:nvPr/>
        </p:nvSpPr>
        <p:spPr>
          <a:xfrm>
            <a:off x="5190978" y="1306593"/>
            <a:ext cx="6175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It is predicted that diabetes “will be the 7th leading cause of death in 2030” with 422 million already suffering from diabetes</a:t>
            </a:r>
          </a:p>
          <a:p>
            <a:r>
              <a:rPr lang="en-US" dirty="0"/>
              <a:t>worldwide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875469-7865-440A-9F96-3C2F91D8D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400" y="3935657"/>
            <a:ext cx="4869841" cy="27365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BFF58-5ACC-47FF-ADFD-6E076228B925}"/>
              </a:ext>
            </a:extLst>
          </p:cNvPr>
          <p:cNvSpPr txBox="1"/>
          <p:nvPr/>
        </p:nvSpPr>
        <p:spPr>
          <a:xfrm>
            <a:off x="5190978" y="2506922"/>
            <a:ext cx="5978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India currently represents 49 percent of the world’s diabetes burden, with an estimated 72 million </a:t>
            </a:r>
          </a:p>
          <a:p>
            <a:r>
              <a:rPr lang="en-US" dirty="0"/>
              <a:t>cases in 2017, a figure expected to almost double to 134 million by 2025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9B22E-3BB2-44C2-AE43-5B38D6AF7527}"/>
              </a:ext>
            </a:extLst>
          </p:cNvPr>
          <p:cNvSpPr txBox="1"/>
          <p:nvPr/>
        </p:nvSpPr>
        <p:spPr>
          <a:xfrm>
            <a:off x="590843" y="4079631"/>
            <a:ext cx="6288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According to the WHO, India had 69.2 million people living with diabetes in 2015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09CC10-216C-423E-B87D-60D2E844A612}"/>
              </a:ext>
            </a:extLst>
          </p:cNvPr>
          <p:cNvSpPr txBox="1"/>
          <p:nvPr/>
        </p:nvSpPr>
        <p:spPr>
          <a:xfrm>
            <a:off x="703384" y="4842288"/>
            <a:ext cx="5767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Over half of patients are living in just three countries -- China (130 million), </a:t>
            </a:r>
          </a:p>
          <a:p>
            <a:r>
              <a:rPr lang="en-US" dirty="0"/>
              <a:t>India (98 million), and the US (32 million), researchers said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8CB784-E53D-4EB8-8421-2E4C48B9D127}"/>
              </a:ext>
            </a:extLst>
          </p:cNvPr>
          <p:cNvCxnSpPr/>
          <p:nvPr/>
        </p:nvCxnSpPr>
        <p:spPr>
          <a:xfrm flipV="1">
            <a:off x="890954" y="954026"/>
            <a:ext cx="10410092" cy="2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Graphic 13" descr="Arrow: Slight curve">
            <a:extLst>
              <a:ext uri="{FF2B5EF4-FFF2-40B4-BE49-F238E27FC236}">
                <a16:creationId xmlns:a16="http://schemas.microsoft.com/office/drawing/2014/main" id="{DB07876D-A08A-4B15-B959-F6BFFF10BC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10088" y="1306593"/>
            <a:ext cx="457200" cy="457200"/>
          </a:xfrm>
          <a:prstGeom prst="rect">
            <a:avLst/>
          </a:prstGeom>
        </p:spPr>
      </p:pic>
      <p:pic>
        <p:nvPicPr>
          <p:cNvPr id="15" name="Graphic 14" descr="Arrow: Slight curve">
            <a:extLst>
              <a:ext uri="{FF2B5EF4-FFF2-40B4-BE49-F238E27FC236}">
                <a16:creationId xmlns:a16="http://schemas.microsoft.com/office/drawing/2014/main" id="{C3C894E8-B916-48C0-99D0-A14642B425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10088" y="2458039"/>
            <a:ext cx="457200" cy="457200"/>
          </a:xfrm>
          <a:prstGeom prst="rect">
            <a:avLst/>
          </a:prstGeom>
        </p:spPr>
      </p:pic>
      <p:pic>
        <p:nvPicPr>
          <p:cNvPr id="16" name="Graphic 15" descr="Arrow: Slight curve">
            <a:extLst>
              <a:ext uri="{FF2B5EF4-FFF2-40B4-BE49-F238E27FC236}">
                <a16:creationId xmlns:a16="http://schemas.microsoft.com/office/drawing/2014/main" id="{47753ADC-5CEA-444D-91B2-4B3DC722E0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1818" y="4767744"/>
            <a:ext cx="457200" cy="457200"/>
          </a:xfrm>
          <a:prstGeom prst="rect">
            <a:avLst/>
          </a:prstGeom>
        </p:spPr>
      </p:pic>
      <p:pic>
        <p:nvPicPr>
          <p:cNvPr id="17" name="Graphic 16" descr="Arrow: Slight curve">
            <a:extLst>
              <a:ext uri="{FF2B5EF4-FFF2-40B4-BE49-F238E27FC236}">
                <a16:creationId xmlns:a16="http://schemas.microsoft.com/office/drawing/2014/main" id="{0FB350EB-DF52-4936-8B68-97EAEE7981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1818" y="4051516"/>
            <a:ext cx="457200" cy="457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5BD0AF5-164A-4607-A43E-8DE1A51D6472}"/>
              </a:ext>
            </a:extLst>
          </p:cNvPr>
          <p:cNvSpPr txBox="1"/>
          <p:nvPr/>
        </p:nvSpPr>
        <p:spPr>
          <a:xfrm>
            <a:off x="703384" y="5808065"/>
            <a:ext cx="5627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Retinopathy, kidney damage, heart disease or slow-healing wounds are some of the complications</a:t>
            </a:r>
            <a:endParaRPr lang="en-IN" dirty="0"/>
          </a:p>
        </p:txBody>
      </p:sp>
      <p:pic>
        <p:nvPicPr>
          <p:cNvPr id="19" name="Graphic 18" descr="Arrow: Slight curve">
            <a:extLst>
              <a:ext uri="{FF2B5EF4-FFF2-40B4-BE49-F238E27FC236}">
                <a16:creationId xmlns:a16="http://schemas.microsoft.com/office/drawing/2014/main" id="{7B72F915-0CB0-4854-950D-61CD2FD96B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6507" y="576561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83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959F59E-86AC-4677-BFB0-9CD55AB1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7ED08E-7CE7-4539-8E16-6A356378B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7324526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260291-DB48-4344-91B3-F8073802D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92" y="650497"/>
            <a:ext cx="5571066" cy="557106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9F96DC1-4B54-4B36-B945-425E4C04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9003" y="487090"/>
            <a:ext cx="3745983" cy="18562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2552AE65-0689-4D4C-85A0-29A5CF33D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58" y="643467"/>
            <a:ext cx="2180973" cy="153213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4F450A1-0760-4C39-82E4-515AA4FC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9003" y="2511639"/>
            <a:ext cx="3745983" cy="18562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CE759-B49D-470A-BE4E-4EF2B4E0A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448" y="2672506"/>
            <a:ext cx="2723793" cy="153213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185CD32-2E94-4663-81AE-CC54E44AC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9003" y="4528738"/>
            <a:ext cx="3745983" cy="18562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F29F45-BF0C-4A34-BD76-710D1CBE1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188" y="4689429"/>
            <a:ext cx="2932313" cy="153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3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F6F41E-52C4-4C4B-AABE-0685A924A71B}"/>
              </a:ext>
            </a:extLst>
          </p:cNvPr>
          <p:cNvSpPr txBox="1"/>
          <p:nvPr/>
        </p:nvSpPr>
        <p:spPr>
          <a:xfrm>
            <a:off x="618977" y="450166"/>
            <a:ext cx="10564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Colonna MT" panose="04020805060202030203" pitchFamily="82" charset="0"/>
              </a:rPr>
              <a:t>Proposed Solution &amp; Technology Used</a:t>
            </a:r>
            <a:endParaRPr lang="en-IN" sz="2400" dirty="0">
              <a:latin typeface="Colonna MT" panose="04020805060202030203" pitchFamily="8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C8B856-85E6-4555-97F2-328AABAD75F8}"/>
              </a:ext>
            </a:extLst>
          </p:cNvPr>
          <p:cNvCxnSpPr/>
          <p:nvPr/>
        </p:nvCxnSpPr>
        <p:spPr>
          <a:xfrm>
            <a:off x="618978" y="1003307"/>
            <a:ext cx="1119788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" name="Graphic 5" descr="Pin">
            <a:extLst>
              <a:ext uri="{FF2B5EF4-FFF2-40B4-BE49-F238E27FC236}">
                <a16:creationId xmlns:a16="http://schemas.microsoft.com/office/drawing/2014/main" id="{FF1C3C6E-119F-4C4B-A4B1-AA356233D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366" y="1429839"/>
            <a:ext cx="355210" cy="3552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16DF12-4067-4D96-B188-EA9A497941B5}"/>
              </a:ext>
            </a:extLst>
          </p:cNvPr>
          <p:cNvSpPr txBox="1"/>
          <p:nvPr/>
        </p:nvSpPr>
        <p:spPr>
          <a:xfrm>
            <a:off x="847578" y="1363581"/>
            <a:ext cx="8876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non-invasive, non-intrusive, affordable, method to measure glucose level</a:t>
            </a:r>
          </a:p>
          <a:p>
            <a:r>
              <a:rPr lang="en-US" dirty="0"/>
              <a:t>and allows testing without pain. </a:t>
            </a:r>
            <a:endParaRPr lang="en-IN" dirty="0"/>
          </a:p>
        </p:txBody>
      </p:sp>
      <p:pic>
        <p:nvPicPr>
          <p:cNvPr id="8" name="Graphic 7" descr="Pin">
            <a:extLst>
              <a:ext uri="{FF2B5EF4-FFF2-40B4-BE49-F238E27FC236}">
                <a16:creationId xmlns:a16="http://schemas.microsoft.com/office/drawing/2014/main" id="{E04DE1F3-2543-4665-8F34-387E45FBF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361" y="2258838"/>
            <a:ext cx="355210" cy="3552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57A734-D549-4A47-B9AF-C22FFCA68550}"/>
              </a:ext>
            </a:extLst>
          </p:cNvPr>
          <p:cNvSpPr txBox="1"/>
          <p:nvPr/>
        </p:nvSpPr>
        <p:spPr>
          <a:xfrm>
            <a:off x="915571" y="2215441"/>
            <a:ext cx="8257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technology works with the NIR light which is propagated through the fingertip in which it interacts with the glucose molecule and a part of light</a:t>
            </a:r>
          </a:p>
          <a:p>
            <a:r>
              <a:rPr lang="en-US" dirty="0"/>
              <a:t> gets absorbed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4672005-66C0-4469-9B54-BAE1C8E0D800}"/>
              </a:ext>
            </a:extLst>
          </p:cNvPr>
          <p:cNvSpPr/>
          <p:nvPr/>
        </p:nvSpPr>
        <p:spPr>
          <a:xfrm>
            <a:off x="679566" y="5275389"/>
            <a:ext cx="1814733" cy="120982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8BD3FE-9235-4302-993E-4ADAE99603CA}"/>
              </a:ext>
            </a:extLst>
          </p:cNvPr>
          <p:cNvSpPr/>
          <p:nvPr/>
        </p:nvSpPr>
        <p:spPr>
          <a:xfrm>
            <a:off x="5265634" y="5189965"/>
            <a:ext cx="1814733" cy="120982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AFBD8D-9805-4540-84DA-72E1123FB9E7}"/>
              </a:ext>
            </a:extLst>
          </p:cNvPr>
          <p:cNvSpPr txBox="1"/>
          <p:nvPr/>
        </p:nvSpPr>
        <p:spPr>
          <a:xfrm>
            <a:off x="679566" y="5539158"/>
            <a:ext cx="1814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Glucose Level</a:t>
            </a:r>
          </a:p>
          <a:p>
            <a:pPr algn="ctr"/>
            <a:r>
              <a:rPr lang="en-IN" dirty="0"/>
              <a:t>Monitoring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9C97FD-DF7A-4873-A66E-07A08858CA61}"/>
              </a:ext>
            </a:extLst>
          </p:cNvPr>
          <p:cNvSpPr txBox="1"/>
          <p:nvPr/>
        </p:nvSpPr>
        <p:spPr>
          <a:xfrm>
            <a:off x="5265634" y="5471709"/>
            <a:ext cx="1814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Diabetic </a:t>
            </a:r>
          </a:p>
          <a:p>
            <a:pPr algn="ctr"/>
            <a:r>
              <a:rPr lang="en-IN" dirty="0"/>
              <a:t>Informatics</a:t>
            </a:r>
          </a:p>
        </p:txBody>
      </p:sp>
      <p:pic>
        <p:nvPicPr>
          <p:cNvPr id="16" name="Graphic 15" descr="Pin">
            <a:extLst>
              <a:ext uri="{FF2B5EF4-FFF2-40B4-BE49-F238E27FC236}">
                <a16:creationId xmlns:a16="http://schemas.microsoft.com/office/drawing/2014/main" id="{D05B81E4-410E-4197-898B-BF4B8AB2A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081" y="3235751"/>
            <a:ext cx="355210" cy="3552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6DD157-54F8-4131-9723-40C1666BC56B}"/>
              </a:ext>
            </a:extLst>
          </p:cNvPr>
          <p:cNvSpPr txBox="1"/>
          <p:nvPr/>
        </p:nvSpPr>
        <p:spPr>
          <a:xfrm>
            <a:off x="970670" y="3287291"/>
            <a:ext cx="783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solution is divided in two parts-</a:t>
            </a:r>
          </a:p>
        </p:txBody>
      </p:sp>
      <p:pic>
        <p:nvPicPr>
          <p:cNvPr id="20" name="Graphic 19" descr="Lightbulb and gear">
            <a:extLst>
              <a:ext uri="{FF2B5EF4-FFF2-40B4-BE49-F238E27FC236}">
                <a16:creationId xmlns:a16="http://schemas.microsoft.com/office/drawing/2014/main" id="{129AA97A-1097-4559-97B4-945DA163C8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93813" y="3715282"/>
            <a:ext cx="914400" cy="9144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7147CB-F500-429B-BB19-5C6409DB7162}"/>
              </a:ext>
            </a:extLst>
          </p:cNvPr>
          <p:cNvCxnSpPr/>
          <p:nvPr/>
        </p:nvCxnSpPr>
        <p:spPr>
          <a:xfrm flipH="1">
            <a:off x="2227013" y="4417260"/>
            <a:ext cx="1066800" cy="77270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4C345D-F94C-4AB8-8154-5AD76FF7F144}"/>
              </a:ext>
            </a:extLst>
          </p:cNvPr>
          <p:cNvCxnSpPr/>
          <p:nvPr/>
        </p:nvCxnSpPr>
        <p:spPr>
          <a:xfrm>
            <a:off x="4208213" y="4393031"/>
            <a:ext cx="1184031" cy="85812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 close up of a device&#10;&#10;Description automatically generated">
            <a:extLst>
              <a:ext uri="{FF2B5EF4-FFF2-40B4-BE49-F238E27FC236}">
                <a16:creationId xmlns:a16="http://schemas.microsoft.com/office/drawing/2014/main" id="{8D6141C8-52DF-4FE5-A29B-E0878BCDD8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410" y="2699601"/>
            <a:ext cx="3808352" cy="31306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4006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 animBg="1"/>
      <p:bldP spid="12" grpId="0" animBg="1"/>
      <p:bldP spid="13" grpId="0"/>
      <p:bldP spid="14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D2DE4-AB55-42CD-B454-59AE31C0055A}"/>
              </a:ext>
            </a:extLst>
          </p:cNvPr>
          <p:cNvSpPr txBox="1"/>
          <p:nvPr/>
        </p:nvSpPr>
        <p:spPr>
          <a:xfrm>
            <a:off x="773724" y="306337"/>
            <a:ext cx="8778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Colonna MT" panose="04020805060202030203" pitchFamily="82" charset="0"/>
              </a:rPr>
              <a:t>Detailed Description of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0C06D3-0074-4B89-9837-B76A42118F54}"/>
              </a:ext>
            </a:extLst>
          </p:cNvPr>
          <p:cNvSpPr txBox="1"/>
          <p:nvPr/>
        </p:nvSpPr>
        <p:spPr>
          <a:xfrm>
            <a:off x="1062111" y="1044060"/>
            <a:ext cx="820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solution is executed at two levels-Hardware and Software</a:t>
            </a:r>
          </a:p>
        </p:txBody>
      </p:sp>
      <p:pic>
        <p:nvPicPr>
          <p:cNvPr id="4" name="Graphic 3" descr="Pin">
            <a:extLst>
              <a:ext uri="{FF2B5EF4-FFF2-40B4-BE49-F238E27FC236}">
                <a16:creationId xmlns:a16="http://schemas.microsoft.com/office/drawing/2014/main" id="{609E8CE6-ED80-4D38-B05C-B1B74D105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724" y="944812"/>
            <a:ext cx="355210" cy="355210"/>
          </a:xfrm>
          <a:prstGeom prst="rect">
            <a:avLst/>
          </a:prstGeom>
        </p:spPr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FD07B1EA-1CCA-4B6C-B834-3DCC66B35934}"/>
              </a:ext>
            </a:extLst>
          </p:cNvPr>
          <p:cNvSpPr/>
          <p:nvPr/>
        </p:nvSpPr>
        <p:spPr>
          <a:xfrm>
            <a:off x="1230923" y="2644732"/>
            <a:ext cx="1125416" cy="9144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3562A5-8A93-4DB9-8400-C364DDB7C2E5}"/>
              </a:ext>
            </a:extLst>
          </p:cNvPr>
          <p:cNvSpPr txBox="1"/>
          <p:nvPr/>
        </p:nvSpPr>
        <p:spPr>
          <a:xfrm>
            <a:off x="1617783" y="2644732"/>
            <a:ext cx="5345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G</a:t>
            </a:r>
            <a:r>
              <a:rPr lang="en-IN" sz="2000" dirty="0"/>
              <a:t>lucose Level Monitoring(Hardware Part)</a:t>
            </a:r>
            <a:endParaRPr lang="en-IN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EDCFD1CA-733A-4287-B321-A6A18D9A3819}"/>
              </a:ext>
            </a:extLst>
          </p:cNvPr>
          <p:cNvSpPr/>
          <p:nvPr/>
        </p:nvSpPr>
        <p:spPr>
          <a:xfrm>
            <a:off x="7669236" y="2255974"/>
            <a:ext cx="1125416" cy="9144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7C8087-343E-48CB-BCD1-E1839027EE7E}"/>
              </a:ext>
            </a:extLst>
          </p:cNvPr>
          <p:cNvSpPr txBox="1"/>
          <p:nvPr/>
        </p:nvSpPr>
        <p:spPr>
          <a:xfrm>
            <a:off x="7855632" y="2185462"/>
            <a:ext cx="5894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D</a:t>
            </a:r>
            <a:r>
              <a:rPr lang="en-IN" sz="2000" dirty="0"/>
              <a:t>iabetic Informatics(Software Part)</a:t>
            </a:r>
            <a:endParaRPr lang="en-IN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4C3EFE66-C470-42ED-AD4C-F2711A1A14D5}"/>
              </a:ext>
            </a:extLst>
          </p:cNvPr>
          <p:cNvSpPr/>
          <p:nvPr/>
        </p:nvSpPr>
        <p:spPr>
          <a:xfrm>
            <a:off x="284870" y="3093002"/>
            <a:ext cx="1125416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CF6C174-EB5C-4FA1-A85F-7F03E174C468}"/>
              </a:ext>
            </a:extLst>
          </p:cNvPr>
          <p:cNvSpPr/>
          <p:nvPr/>
        </p:nvSpPr>
        <p:spPr>
          <a:xfrm>
            <a:off x="6730216" y="2708035"/>
            <a:ext cx="1125416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ED2754-ACCB-4E65-849E-CEAFE1966291}"/>
              </a:ext>
            </a:extLst>
          </p:cNvPr>
          <p:cNvCxnSpPr/>
          <p:nvPr/>
        </p:nvCxnSpPr>
        <p:spPr>
          <a:xfrm>
            <a:off x="1793631" y="3742006"/>
            <a:ext cx="0" cy="281353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7F7E5A-06DC-455B-A979-D45BCF724A71}"/>
              </a:ext>
            </a:extLst>
          </p:cNvPr>
          <p:cNvCxnSpPr/>
          <p:nvPr/>
        </p:nvCxnSpPr>
        <p:spPr>
          <a:xfrm>
            <a:off x="1793631" y="4002263"/>
            <a:ext cx="562708" cy="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0B1643C-7501-4E40-BAB1-6DD679CCE130}"/>
              </a:ext>
            </a:extLst>
          </p:cNvPr>
          <p:cNvSpPr/>
          <p:nvPr/>
        </p:nvSpPr>
        <p:spPr>
          <a:xfrm>
            <a:off x="2508737" y="3742007"/>
            <a:ext cx="3282458" cy="60876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45F520-1E0F-41D2-9754-7F1F15E32F19}"/>
              </a:ext>
            </a:extLst>
          </p:cNvPr>
          <p:cNvSpPr txBox="1"/>
          <p:nvPr/>
        </p:nvSpPr>
        <p:spPr>
          <a:xfrm>
            <a:off x="2572050" y="3765278"/>
            <a:ext cx="328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Voltage level detected using NIR (Near Infrared Radiation) sensors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147631-0E52-467D-8894-D826897499AF}"/>
              </a:ext>
            </a:extLst>
          </p:cNvPr>
          <p:cNvCxnSpPr/>
          <p:nvPr/>
        </p:nvCxnSpPr>
        <p:spPr>
          <a:xfrm>
            <a:off x="1793631" y="4914319"/>
            <a:ext cx="562708" cy="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5B54B93-9B7A-4770-BFBE-3BDD32D8DF61}"/>
              </a:ext>
            </a:extLst>
          </p:cNvPr>
          <p:cNvSpPr/>
          <p:nvPr/>
        </p:nvSpPr>
        <p:spPr>
          <a:xfrm>
            <a:off x="2508736" y="4537727"/>
            <a:ext cx="3123027" cy="64633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E80523-25C6-4104-8CF7-54C10A6D1E58}"/>
              </a:ext>
            </a:extLst>
          </p:cNvPr>
          <p:cNvSpPr txBox="1"/>
          <p:nvPr/>
        </p:nvSpPr>
        <p:spPr>
          <a:xfrm>
            <a:off x="2501705" y="4508994"/>
            <a:ext cx="3484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Noise filtering and amplification units are used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4040B7-93DE-4C54-A21E-44195F5529EF}"/>
              </a:ext>
            </a:extLst>
          </p:cNvPr>
          <p:cNvCxnSpPr/>
          <p:nvPr/>
        </p:nvCxnSpPr>
        <p:spPr>
          <a:xfrm>
            <a:off x="1793631" y="5633406"/>
            <a:ext cx="562708" cy="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CBF30C5-6570-40FE-ACB0-0A1F7269E663}"/>
              </a:ext>
            </a:extLst>
          </p:cNvPr>
          <p:cNvSpPr/>
          <p:nvPr/>
        </p:nvSpPr>
        <p:spPr>
          <a:xfrm>
            <a:off x="2520459" y="5350094"/>
            <a:ext cx="3123027" cy="64633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50480B6-50D7-4D2D-ADC8-B1BAE9901894}"/>
              </a:ext>
            </a:extLst>
          </p:cNvPr>
          <p:cNvSpPr/>
          <p:nvPr/>
        </p:nvSpPr>
        <p:spPr>
          <a:xfrm>
            <a:off x="2487637" y="6157887"/>
            <a:ext cx="3123027" cy="64633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Wi-fi module &amp; Arduino UNO is used to display readings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E63E2E-E98E-422E-B852-2A6EE3832648}"/>
              </a:ext>
            </a:extLst>
          </p:cNvPr>
          <p:cNvSpPr txBox="1"/>
          <p:nvPr/>
        </p:nvSpPr>
        <p:spPr>
          <a:xfrm>
            <a:off x="2547429" y="5471940"/>
            <a:ext cx="312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ADC convertor circuits are used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59BBAC-169C-4756-8991-05178D90DEF3}"/>
              </a:ext>
            </a:extLst>
          </p:cNvPr>
          <p:cNvCxnSpPr/>
          <p:nvPr/>
        </p:nvCxnSpPr>
        <p:spPr>
          <a:xfrm>
            <a:off x="1793631" y="6531394"/>
            <a:ext cx="562708" cy="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17219E-10BF-4583-99E0-F0808387D32F}"/>
              </a:ext>
            </a:extLst>
          </p:cNvPr>
          <p:cNvCxnSpPr>
            <a:cxnSpLocks/>
          </p:cNvCxnSpPr>
          <p:nvPr/>
        </p:nvCxnSpPr>
        <p:spPr>
          <a:xfrm>
            <a:off x="8231944" y="3338027"/>
            <a:ext cx="0" cy="346619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1EC91B-A5B8-4A58-84ED-17DC73248B5B}"/>
              </a:ext>
            </a:extLst>
          </p:cNvPr>
          <p:cNvCxnSpPr/>
          <p:nvPr/>
        </p:nvCxnSpPr>
        <p:spPr>
          <a:xfrm>
            <a:off x="8231944" y="3362178"/>
            <a:ext cx="562708" cy="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BBD869C-194A-40CE-AAD4-B41FE460718A}"/>
              </a:ext>
            </a:extLst>
          </p:cNvPr>
          <p:cNvSpPr/>
          <p:nvPr/>
        </p:nvSpPr>
        <p:spPr>
          <a:xfrm>
            <a:off x="8915398" y="3172858"/>
            <a:ext cx="3123027" cy="6463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135D0C-492D-459D-9AB8-E0617135423D}"/>
              </a:ext>
            </a:extLst>
          </p:cNvPr>
          <p:cNvSpPr txBox="1"/>
          <p:nvPr/>
        </p:nvSpPr>
        <p:spPr>
          <a:xfrm>
            <a:off x="9010363" y="3202782"/>
            <a:ext cx="323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Glucose level detected corresponding to a voltage reading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635D867-1609-4AE4-8AFF-72C2706484B5}"/>
              </a:ext>
            </a:extLst>
          </p:cNvPr>
          <p:cNvCxnSpPr/>
          <p:nvPr/>
        </p:nvCxnSpPr>
        <p:spPr>
          <a:xfrm>
            <a:off x="8231944" y="4157899"/>
            <a:ext cx="562708" cy="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D37608B-A276-4181-9429-579D65F5EF60}"/>
              </a:ext>
            </a:extLst>
          </p:cNvPr>
          <p:cNvSpPr/>
          <p:nvPr/>
        </p:nvSpPr>
        <p:spPr>
          <a:xfrm>
            <a:off x="8886668" y="3945503"/>
            <a:ext cx="3123027" cy="6463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3018B2-FED2-4979-B01B-E0EBB06B8A46}"/>
              </a:ext>
            </a:extLst>
          </p:cNvPr>
          <p:cNvSpPr txBox="1"/>
          <p:nvPr/>
        </p:nvSpPr>
        <p:spPr>
          <a:xfrm>
            <a:off x="9010363" y="3956729"/>
            <a:ext cx="3308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Efficient record keeping of records digitally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FCB0926-9DB3-4847-8EB3-ACFA6E011B72}"/>
              </a:ext>
            </a:extLst>
          </p:cNvPr>
          <p:cNvCxnSpPr/>
          <p:nvPr/>
        </p:nvCxnSpPr>
        <p:spPr>
          <a:xfrm>
            <a:off x="8231944" y="4970266"/>
            <a:ext cx="562708" cy="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9C57D99-9A2C-4646-B7EE-2292BAB062B2}"/>
              </a:ext>
            </a:extLst>
          </p:cNvPr>
          <p:cNvSpPr/>
          <p:nvPr/>
        </p:nvSpPr>
        <p:spPr>
          <a:xfrm>
            <a:off x="8901336" y="4702022"/>
            <a:ext cx="3123027" cy="6463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350DD2-1EA0-4B0D-82A9-FDDC04744BD0}"/>
              </a:ext>
            </a:extLst>
          </p:cNvPr>
          <p:cNvSpPr txBox="1"/>
          <p:nvPr/>
        </p:nvSpPr>
        <p:spPr>
          <a:xfrm>
            <a:off x="8901336" y="4724876"/>
            <a:ext cx="3308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Personal assistant and advisor in chat bot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021CC40-9C44-4FEF-8B37-CE19D82BC86E}"/>
              </a:ext>
            </a:extLst>
          </p:cNvPr>
          <p:cNvSpPr/>
          <p:nvPr/>
        </p:nvSpPr>
        <p:spPr>
          <a:xfrm>
            <a:off x="8911290" y="5471318"/>
            <a:ext cx="3123027" cy="6463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3510274-91A3-4DB5-95FD-D7B16BF72F9E}"/>
              </a:ext>
            </a:extLst>
          </p:cNvPr>
          <p:cNvSpPr txBox="1"/>
          <p:nvPr/>
        </p:nvSpPr>
        <p:spPr>
          <a:xfrm>
            <a:off x="8921843" y="5471318"/>
            <a:ext cx="3308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Reminders for medication and food intake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F5D857C-CB47-4F11-858C-C9EEDEB1281C}"/>
              </a:ext>
            </a:extLst>
          </p:cNvPr>
          <p:cNvCxnSpPr/>
          <p:nvPr/>
        </p:nvCxnSpPr>
        <p:spPr>
          <a:xfrm>
            <a:off x="773724" y="911732"/>
            <a:ext cx="10975146" cy="4237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8566383-C784-4927-B14D-36286A013B5F}"/>
              </a:ext>
            </a:extLst>
          </p:cNvPr>
          <p:cNvCxnSpPr/>
          <p:nvPr/>
        </p:nvCxnSpPr>
        <p:spPr>
          <a:xfrm>
            <a:off x="8231944" y="5750878"/>
            <a:ext cx="562708" cy="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23B17C1-1528-4F86-A72D-D2C82182AFE5}"/>
              </a:ext>
            </a:extLst>
          </p:cNvPr>
          <p:cNvCxnSpPr>
            <a:cxnSpLocks/>
          </p:cNvCxnSpPr>
          <p:nvPr/>
        </p:nvCxnSpPr>
        <p:spPr>
          <a:xfrm>
            <a:off x="8231944" y="6481052"/>
            <a:ext cx="562708" cy="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E20A4BBD-1ECF-4F15-B444-224BC5AFB903}"/>
              </a:ext>
            </a:extLst>
          </p:cNvPr>
          <p:cNvSpPr/>
          <p:nvPr/>
        </p:nvSpPr>
        <p:spPr>
          <a:xfrm>
            <a:off x="8901336" y="6243387"/>
            <a:ext cx="3123027" cy="6463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45EEE5-0CEF-42AE-95E4-D63E17272C9C}"/>
              </a:ext>
            </a:extLst>
          </p:cNvPr>
          <p:cNvSpPr txBox="1"/>
          <p:nvPr/>
        </p:nvSpPr>
        <p:spPr>
          <a:xfrm>
            <a:off x="8938262" y="6243386"/>
            <a:ext cx="3308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Share reports to personal care team</a:t>
            </a:r>
          </a:p>
        </p:txBody>
      </p:sp>
      <p:pic>
        <p:nvPicPr>
          <p:cNvPr id="69" name="Picture 68" descr="A close up of a lamp&#10;&#10;Description automatically generated">
            <a:extLst>
              <a:ext uri="{FF2B5EF4-FFF2-40B4-BE49-F238E27FC236}">
                <a16:creationId xmlns:a16="http://schemas.microsoft.com/office/drawing/2014/main" id="{64C4D5FB-C6B3-44F5-B6DF-9DB9123814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81085" y="1439924"/>
            <a:ext cx="1821142" cy="10100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8F9F7B70-FDC3-4FF0-A8A9-0A718AEE961F}"/>
              </a:ext>
            </a:extLst>
          </p:cNvPr>
          <p:cNvSpPr txBox="1"/>
          <p:nvPr/>
        </p:nvSpPr>
        <p:spPr>
          <a:xfrm>
            <a:off x="4540797" y="1785981"/>
            <a:ext cx="1496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Cloud</a:t>
            </a:r>
            <a:endParaRPr lang="en-IN" dirty="0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AED1071F-FFB5-4EFF-B8CF-5E53724A7C8E}"/>
              </a:ext>
            </a:extLst>
          </p:cNvPr>
          <p:cNvSpPr/>
          <p:nvPr/>
        </p:nvSpPr>
        <p:spPr>
          <a:xfrm rot="20125040">
            <a:off x="2308962" y="2143110"/>
            <a:ext cx="1547446" cy="52119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7CEB9669-93E6-40DA-BC84-829D5A9709D1}"/>
              </a:ext>
            </a:extLst>
          </p:cNvPr>
          <p:cNvSpPr/>
          <p:nvPr/>
        </p:nvSpPr>
        <p:spPr>
          <a:xfrm rot="1241202">
            <a:off x="6177528" y="1691314"/>
            <a:ext cx="1547446" cy="52119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49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/>
      <p:bldP spid="14" grpId="0" animBg="1"/>
      <p:bldP spid="16" grpId="0"/>
      <p:bldP spid="17" grpId="0" animBg="1"/>
      <p:bldP spid="19" grpId="0" animBg="1"/>
      <p:bldP spid="27" grpId="0" animBg="1"/>
      <p:bldP spid="28" grpId="0"/>
      <p:bldP spid="31" grpId="0" animBg="1"/>
      <p:bldP spid="32" grpId="0"/>
      <p:bldP spid="34" grpId="0" animBg="1"/>
      <p:bldP spid="35" grpId="0" animBg="1"/>
      <p:bldP spid="36" grpId="0"/>
      <p:bldP spid="49" grpId="0" animBg="1"/>
      <p:bldP spid="50" grpId="0"/>
      <p:bldP spid="52" grpId="0" animBg="1"/>
      <p:bldP spid="53" grpId="0"/>
      <p:bldP spid="55" grpId="0" animBg="1"/>
      <p:bldP spid="56" grpId="0"/>
      <p:bldP spid="57" grpId="0" animBg="1"/>
      <p:bldP spid="58" grpId="0"/>
      <p:bldP spid="65" grpId="0" animBg="1"/>
      <p:bldP spid="67" grpId="0"/>
      <p:bldP spid="70" grpId="0"/>
      <p:bldP spid="71" grpId="0" animBg="1"/>
      <p:bldP spid="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D7E88-328C-4CC0-BC34-C9B3457A1AAF}"/>
              </a:ext>
            </a:extLst>
          </p:cNvPr>
          <p:cNvSpPr txBox="1"/>
          <p:nvPr/>
        </p:nvSpPr>
        <p:spPr>
          <a:xfrm>
            <a:off x="833286" y="692957"/>
            <a:ext cx="9393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Colonna MT" panose="04020805060202030203" pitchFamily="82" charset="0"/>
              </a:rPr>
              <a:t>Block Diagram of  Hardware unit</a:t>
            </a:r>
            <a:endParaRPr lang="en-IN" sz="2400" dirty="0">
              <a:latin typeface="Colonna MT" panose="04020805060202030203" pitchFamily="82" charset="0"/>
            </a:endParaRPr>
          </a:p>
        </p:txBody>
      </p:sp>
      <p:pic>
        <p:nvPicPr>
          <p:cNvPr id="1026" name="Picture 2" descr="flow1(1)">
            <a:extLst>
              <a:ext uri="{FF2B5EF4-FFF2-40B4-BE49-F238E27FC236}">
                <a16:creationId xmlns:a16="http://schemas.microsoft.com/office/drawing/2014/main" id="{2373660A-5670-477F-B020-2B4522728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928" y="1523954"/>
            <a:ext cx="6172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957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865</Words>
  <Application>Microsoft Office PowerPoint</Application>
  <PresentationFormat>Widescreen</PresentationFormat>
  <Paragraphs>171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Algerian</vt:lpstr>
      <vt:lpstr>Arial</vt:lpstr>
      <vt:lpstr>Baskerville Old Face</vt:lpstr>
      <vt:lpstr>Calibri</vt:lpstr>
      <vt:lpstr>Calibri Light</vt:lpstr>
      <vt:lpstr>Colonna MT</vt:lpstr>
      <vt:lpstr>Copperplate Gothic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 Sinha</dc:creator>
  <cp:lastModifiedBy>Pooja Sinha</cp:lastModifiedBy>
  <cp:revision>40</cp:revision>
  <dcterms:created xsi:type="dcterms:W3CDTF">2019-06-22T03:44:01Z</dcterms:created>
  <dcterms:modified xsi:type="dcterms:W3CDTF">2019-06-23T18:13:58Z</dcterms:modified>
</cp:coreProperties>
</file>