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8288000" cy="10287000"/>
  <p:notesSz cx="18288000" cy="10287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1" d="100"/>
          <a:sy n="51" d="100"/>
        </p:scale>
        <p:origin x="51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2433" y="2171701"/>
            <a:ext cx="13238487" cy="4994372"/>
          </a:xfrm>
        </p:spPr>
        <p:txBody>
          <a:bodyPr anchor="b"/>
          <a:lstStyle>
            <a:lvl1pPr>
              <a:defRPr sz="10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32433" y="7166070"/>
            <a:ext cx="13238487" cy="129213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429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114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800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486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822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2435" y="7200880"/>
            <a:ext cx="13238486" cy="85010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32433" y="1028700"/>
            <a:ext cx="13238487" cy="5460999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400"/>
            </a:lvl1pPr>
            <a:lvl2pPr marL="685800" indent="0">
              <a:buNone/>
              <a:defRPr sz="2400"/>
            </a:lvl2pPr>
            <a:lvl3pPr marL="1371600" indent="0">
              <a:buNone/>
              <a:defRPr sz="2400"/>
            </a:lvl3pPr>
            <a:lvl4pPr marL="2057400" indent="0">
              <a:buNone/>
              <a:defRPr sz="2400"/>
            </a:lvl4pPr>
            <a:lvl5pPr marL="2743200" indent="0">
              <a:buNone/>
              <a:defRPr sz="2400"/>
            </a:lvl5pPr>
            <a:lvl6pPr marL="3429000" indent="0">
              <a:buNone/>
              <a:defRPr sz="2400"/>
            </a:lvl6pPr>
            <a:lvl7pPr marL="4114800" indent="0">
              <a:buNone/>
              <a:defRPr sz="2400"/>
            </a:lvl7pPr>
            <a:lvl8pPr marL="4800600" indent="0">
              <a:buNone/>
              <a:defRPr sz="2400"/>
            </a:lvl8pPr>
            <a:lvl9pPr marL="5486400" indent="0">
              <a:buNone/>
              <a:defRPr sz="24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2434" y="8050988"/>
            <a:ext cx="13238484" cy="74056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836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2432" y="2171700"/>
            <a:ext cx="13238489" cy="2971800"/>
          </a:xfrm>
        </p:spPr>
        <p:txBody>
          <a:bodyPr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2432" y="5486400"/>
            <a:ext cx="13238489" cy="3543300"/>
          </a:xfrm>
        </p:spPr>
        <p:txBody>
          <a:bodyPr anchor="ctr">
            <a:normAutofit/>
          </a:bodyPr>
          <a:lstStyle>
            <a:lvl1pPr marL="0" indent="0">
              <a:buNone/>
              <a:defRPr sz="27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9034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2202" y="2171700"/>
            <a:ext cx="11998973" cy="3485061"/>
          </a:xfrm>
        </p:spPr>
        <p:txBody>
          <a:bodyPr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2895601" y="5656761"/>
            <a:ext cx="10919474" cy="513261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21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2432" y="6525986"/>
            <a:ext cx="13238489" cy="2514600"/>
          </a:xfrm>
        </p:spPr>
        <p:txBody>
          <a:bodyPr anchor="ctr">
            <a:normAutofit/>
          </a:bodyPr>
          <a:lstStyle>
            <a:lvl1pPr marL="0" indent="0">
              <a:buNone/>
              <a:defRPr sz="27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347443" y="1456880"/>
            <a:ext cx="1202868" cy="2908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83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3995735" y="3920681"/>
            <a:ext cx="1202868" cy="2908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83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476790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2431" y="4686302"/>
            <a:ext cx="13238490" cy="2479770"/>
          </a:xfrm>
        </p:spPr>
        <p:txBody>
          <a:bodyPr anchor="b"/>
          <a:lstStyle>
            <a:lvl1pPr algn="l">
              <a:defRPr sz="6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2432" y="7166072"/>
            <a:ext cx="13238489" cy="1290600"/>
          </a:xfrm>
        </p:spPr>
        <p:txBody>
          <a:bodyPr anchor="t"/>
          <a:lstStyle>
            <a:lvl1pPr marL="0" indent="0" algn="l">
              <a:buNone/>
              <a:defRPr sz="3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5427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63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9421" y="2971800"/>
            <a:ext cx="4420299" cy="864393"/>
          </a:xfrm>
        </p:spPr>
        <p:txBody>
          <a:bodyPr anchor="b">
            <a:noAutofit/>
          </a:bodyPr>
          <a:lstStyle>
            <a:lvl1pPr marL="0" indent="0">
              <a:buNone/>
              <a:defRPr sz="36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978695" y="4000500"/>
            <a:ext cx="4391025" cy="5384007"/>
          </a:xfrm>
        </p:spPr>
        <p:txBody>
          <a:bodyPr anchor="t">
            <a:normAutofit/>
          </a:bodyPr>
          <a:lstStyle>
            <a:lvl1pPr marL="0" indent="0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5489" y="2971800"/>
            <a:ext cx="4404362" cy="864393"/>
          </a:xfrm>
        </p:spPr>
        <p:txBody>
          <a:bodyPr anchor="b">
            <a:noAutofit/>
          </a:bodyPr>
          <a:lstStyle>
            <a:lvl1pPr marL="0" indent="0">
              <a:buNone/>
              <a:defRPr sz="36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5809659" y="4000500"/>
            <a:ext cx="4420191" cy="5384007"/>
          </a:xfrm>
        </p:spPr>
        <p:txBody>
          <a:bodyPr anchor="t">
            <a:normAutofit/>
          </a:bodyPr>
          <a:lstStyle>
            <a:lvl1pPr marL="0" indent="0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0687051" y="2971800"/>
            <a:ext cx="4398170" cy="864393"/>
          </a:xfrm>
        </p:spPr>
        <p:txBody>
          <a:bodyPr anchor="b">
            <a:noAutofit/>
          </a:bodyPr>
          <a:lstStyle>
            <a:lvl1pPr marL="0" indent="0">
              <a:buNone/>
              <a:defRPr sz="36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10687051" y="4000500"/>
            <a:ext cx="4398170" cy="5384007"/>
          </a:xfrm>
        </p:spPr>
        <p:txBody>
          <a:bodyPr anchor="t">
            <a:normAutofit/>
          </a:bodyPr>
          <a:lstStyle>
            <a:lvl1pPr marL="0" indent="0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5589213" y="3200400"/>
            <a:ext cx="0" cy="59436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0443341" y="3200400"/>
            <a:ext cx="0" cy="5950323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8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63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8695" y="6376424"/>
            <a:ext cx="4410075" cy="864393"/>
          </a:xfrm>
        </p:spPr>
        <p:txBody>
          <a:bodyPr anchor="b">
            <a:noAutofit/>
          </a:bodyPr>
          <a:lstStyle>
            <a:lvl1pPr marL="0" indent="0">
              <a:buNone/>
              <a:defRPr sz="36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78695" y="3314700"/>
            <a:ext cx="4410075" cy="2286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400"/>
            </a:lvl1pPr>
            <a:lvl2pPr marL="685800" indent="0">
              <a:buNone/>
              <a:defRPr sz="2400"/>
            </a:lvl2pPr>
            <a:lvl3pPr marL="1371600" indent="0">
              <a:buNone/>
              <a:defRPr sz="2400"/>
            </a:lvl3pPr>
            <a:lvl4pPr marL="2057400" indent="0">
              <a:buNone/>
              <a:defRPr sz="2400"/>
            </a:lvl4pPr>
            <a:lvl5pPr marL="2743200" indent="0">
              <a:buNone/>
              <a:defRPr sz="2400"/>
            </a:lvl5pPr>
            <a:lvl6pPr marL="3429000" indent="0">
              <a:buNone/>
              <a:defRPr sz="2400"/>
            </a:lvl6pPr>
            <a:lvl7pPr marL="4114800" indent="0">
              <a:buNone/>
              <a:defRPr sz="2400"/>
            </a:lvl7pPr>
            <a:lvl8pPr marL="4800600" indent="0">
              <a:buNone/>
              <a:defRPr sz="2400"/>
            </a:lvl8pPr>
            <a:lvl9pPr marL="5486400" indent="0">
              <a:buNone/>
              <a:defRPr sz="24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978695" y="7240817"/>
            <a:ext cx="4410075" cy="988784"/>
          </a:xfrm>
        </p:spPr>
        <p:txBody>
          <a:bodyPr anchor="t">
            <a:normAutofit/>
          </a:bodyPr>
          <a:lstStyle>
            <a:lvl1pPr marL="0" indent="0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34063" y="6376424"/>
            <a:ext cx="4395788" cy="864393"/>
          </a:xfrm>
        </p:spPr>
        <p:txBody>
          <a:bodyPr anchor="b">
            <a:noAutofit/>
          </a:bodyPr>
          <a:lstStyle>
            <a:lvl1pPr marL="0" indent="0">
              <a:buNone/>
              <a:defRPr sz="36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5834062" y="3314700"/>
            <a:ext cx="4395788" cy="2286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400"/>
            </a:lvl1pPr>
            <a:lvl2pPr marL="685800" indent="0">
              <a:buNone/>
              <a:defRPr sz="2400"/>
            </a:lvl2pPr>
            <a:lvl3pPr marL="1371600" indent="0">
              <a:buNone/>
              <a:defRPr sz="2400"/>
            </a:lvl3pPr>
            <a:lvl4pPr marL="2057400" indent="0">
              <a:buNone/>
              <a:defRPr sz="2400"/>
            </a:lvl4pPr>
            <a:lvl5pPr marL="2743200" indent="0">
              <a:buNone/>
              <a:defRPr sz="2400"/>
            </a:lvl5pPr>
            <a:lvl6pPr marL="3429000" indent="0">
              <a:buNone/>
              <a:defRPr sz="2400"/>
            </a:lvl6pPr>
            <a:lvl7pPr marL="4114800" indent="0">
              <a:buNone/>
              <a:defRPr sz="2400"/>
            </a:lvl7pPr>
            <a:lvl8pPr marL="4800600" indent="0">
              <a:buNone/>
              <a:defRPr sz="2400"/>
            </a:lvl8pPr>
            <a:lvl9pPr marL="5486400" indent="0">
              <a:buNone/>
              <a:defRPr sz="24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5832033" y="7240816"/>
            <a:ext cx="4401609" cy="988784"/>
          </a:xfrm>
        </p:spPr>
        <p:txBody>
          <a:bodyPr anchor="t">
            <a:normAutofit/>
          </a:bodyPr>
          <a:lstStyle>
            <a:lvl1pPr marL="0" indent="0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0687051" y="6376424"/>
            <a:ext cx="4398170" cy="864393"/>
          </a:xfrm>
        </p:spPr>
        <p:txBody>
          <a:bodyPr anchor="b">
            <a:noAutofit/>
          </a:bodyPr>
          <a:lstStyle>
            <a:lvl1pPr marL="0" indent="0">
              <a:buNone/>
              <a:defRPr sz="36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10687049" y="3314700"/>
            <a:ext cx="4398170" cy="2286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400"/>
            </a:lvl1pPr>
            <a:lvl2pPr marL="685800" indent="0">
              <a:buNone/>
              <a:defRPr sz="2400"/>
            </a:lvl2pPr>
            <a:lvl3pPr marL="1371600" indent="0">
              <a:buNone/>
              <a:defRPr sz="2400"/>
            </a:lvl3pPr>
            <a:lvl4pPr marL="2057400" indent="0">
              <a:buNone/>
              <a:defRPr sz="2400"/>
            </a:lvl4pPr>
            <a:lvl5pPr marL="2743200" indent="0">
              <a:buNone/>
              <a:defRPr sz="2400"/>
            </a:lvl5pPr>
            <a:lvl6pPr marL="3429000" indent="0">
              <a:buNone/>
              <a:defRPr sz="2400"/>
            </a:lvl6pPr>
            <a:lvl7pPr marL="4114800" indent="0">
              <a:buNone/>
              <a:defRPr sz="2400"/>
            </a:lvl7pPr>
            <a:lvl8pPr marL="4800600" indent="0">
              <a:buNone/>
              <a:defRPr sz="2400"/>
            </a:lvl8pPr>
            <a:lvl9pPr marL="5486400" indent="0">
              <a:buNone/>
              <a:defRPr sz="24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10686863" y="7240813"/>
            <a:ext cx="4403996" cy="988784"/>
          </a:xfrm>
        </p:spPr>
        <p:txBody>
          <a:bodyPr anchor="t">
            <a:normAutofit/>
          </a:bodyPr>
          <a:lstStyle>
            <a:lvl1pPr marL="0" indent="0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5589213" y="3200400"/>
            <a:ext cx="0" cy="59436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10443341" y="3200400"/>
            <a:ext cx="0" cy="5950323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7062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4325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456319" y="645320"/>
            <a:ext cx="2628902" cy="8739188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78695" y="1331121"/>
            <a:ext cx="11134724" cy="805338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473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843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2435" y="4292600"/>
            <a:ext cx="13238486" cy="2873471"/>
          </a:xfrm>
        </p:spPr>
        <p:txBody>
          <a:bodyPr anchor="b"/>
          <a:lstStyle>
            <a:lvl1pPr algn="l">
              <a:defRPr sz="6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2433" y="7166072"/>
            <a:ext cx="13238487" cy="1290600"/>
          </a:xfrm>
        </p:spPr>
        <p:txBody>
          <a:bodyPr anchor="t"/>
          <a:lstStyle>
            <a:lvl1pPr marL="0" indent="0" algn="l">
              <a:buNone/>
              <a:defRPr sz="3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983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54969" y="3090863"/>
            <a:ext cx="6594509" cy="6293645"/>
          </a:xfrm>
        </p:spPr>
        <p:txBody>
          <a:bodyPr>
            <a:normAutofit/>
          </a:bodyPr>
          <a:lstStyle>
            <a:lvl1pPr>
              <a:defRPr sz="2700"/>
            </a:lvl1pPr>
            <a:lvl2pPr>
              <a:defRPr sz="24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81740" y="3084139"/>
            <a:ext cx="6594512" cy="6300368"/>
          </a:xfrm>
        </p:spPr>
        <p:txBody>
          <a:bodyPr>
            <a:normAutofit/>
          </a:bodyPr>
          <a:lstStyle>
            <a:lvl1pPr>
              <a:defRPr sz="2700"/>
            </a:lvl1pPr>
            <a:lvl2pPr>
              <a:defRPr sz="24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922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54970" y="2857500"/>
            <a:ext cx="6594507" cy="864393"/>
          </a:xfrm>
        </p:spPr>
        <p:txBody>
          <a:bodyPr anchor="b">
            <a:noAutofit/>
          </a:bodyPr>
          <a:lstStyle>
            <a:lvl1pPr marL="0" indent="0">
              <a:buNone/>
              <a:defRPr sz="36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54969" y="3771900"/>
            <a:ext cx="6594509" cy="5612607"/>
          </a:xfrm>
        </p:spPr>
        <p:txBody>
          <a:bodyPr>
            <a:normAutofit/>
          </a:bodyPr>
          <a:lstStyle>
            <a:lvl1pPr>
              <a:defRPr sz="2700"/>
            </a:lvl1pPr>
            <a:lvl2pPr>
              <a:defRPr sz="24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481743" y="2857500"/>
            <a:ext cx="6594509" cy="864393"/>
          </a:xfrm>
        </p:spPr>
        <p:txBody>
          <a:bodyPr anchor="b">
            <a:noAutofit/>
          </a:bodyPr>
          <a:lstStyle>
            <a:lvl1pPr marL="0" indent="0">
              <a:buNone/>
              <a:defRPr sz="36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481743" y="3771900"/>
            <a:ext cx="6594509" cy="5612607"/>
          </a:xfrm>
        </p:spPr>
        <p:txBody>
          <a:bodyPr>
            <a:normAutofit/>
          </a:bodyPr>
          <a:lstStyle>
            <a:lvl1pPr>
              <a:defRPr sz="2700"/>
            </a:lvl1pPr>
            <a:lvl2pPr>
              <a:defRPr sz="24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638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5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2430" y="2171700"/>
            <a:ext cx="5101596" cy="2171700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76925" y="2171700"/>
            <a:ext cx="7793996" cy="6858000"/>
          </a:xfrm>
        </p:spPr>
        <p:txBody>
          <a:bodyPr anchor="ctr">
            <a:normAutofit/>
          </a:bodyPr>
          <a:lstStyle>
            <a:lvl1pPr>
              <a:defRPr sz="30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2430" y="4693921"/>
            <a:ext cx="5101595" cy="4343399"/>
          </a:xfrm>
        </p:spPr>
        <p:txBody>
          <a:bodyPr/>
          <a:lstStyle>
            <a:lvl1pPr marL="0" indent="0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039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0861" y="2781288"/>
            <a:ext cx="7639359" cy="2362212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24319" y="1714500"/>
            <a:ext cx="4800600" cy="6858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400"/>
            </a:lvl1pPr>
            <a:lvl2pPr marL="685800" indent="0">
              <a:buNone/>
              <a:defRPr sz="2400"/>
            </a:lvl2pPr>
            <a:lvl3pPr marL="1371600" indent="0">
              <a:buNone/>
              <a:defRPr sz="2400"/>
            </a:lvl3pPr>
            <a:lvl4pPr marL="2057400" indent="0">
              <a:buNone/>
              <a:defRPr sz="2400"/>
            </a:lvl4pPr>
            <a:lvl5pPr marL="2743200" indent="0">
              <a:buNone/>
              <a:defRPr sz="2400"/>
            </a:lvl5pPr>
            <a:lvl6pPr marL="3429000" indent="0">
              <a:buNone/>
              <a:defRPr sz="2400"/>
            </a:lvl6pPr>
            <a:lvl7pPr marL="4114800" indent="0">
              <a:buNone/>
              <a:defRPr sz="2400"/>
            </a:lvl7pPr>
            <a:lvl8pPr marL="4800600" indent="0">
              <a:buNone/>
              <a:defRPr sz="2400"/>
            </a:lvl8pPr>
            <a:lvl9pPr marL="5486400" indent="0">
              <a:buNone/>
              <a:defRPr sz="24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2432" y="5486400"/>
            <a:ext cx="7627469" cy="2057400"/>
          </a:xfrm>
        </p:spPr>
        <p:txBody>
          <a:bodyPr>
            <a:normAutofit/>
          </a:bodyPr>
          <a:lstStyle>
            <a:lvl1pPr marL="0" indent="0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386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4004528"/>
            <a:ext cx="6055518" cy="628247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4338521"/>
            <a:ext cx="2283618" cy="3548180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12913518" y="2514600"/>
            <a:ext cx="4229100" cy="42291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11999119" y="1"/>
            <a:ext cx="2405081" cy="171211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12908817" y="9144000"/>
            <a:ext cx="1490601" cy="1143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5656718" y="0"/>
            <a:ext cx="1028700" cy="1714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69167" y="679077"/>
            <a:ext cx="14107085" cy="210079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54969" y="3079378"/>
            <a:ext cx="13419812" cy="62932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5233459" y="2686052"/>
            <a:ext cx="1485899" cy="4571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65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13427360" y="4837946"/>
            <a:ext cx="5789693" cy="45720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65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5528811" y="443594"/>
            <a:ext cx="1257299" cy="115153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42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2773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  <p:sldLayoutId id="2147483683" r:id="rId17"/>
  </p:sldLayoutIdLst>
  <p:txStyles>
    <p:titleStyle>
      <a:lvl1pPr algn="l" defTabSz="685800" rtl="0" eaLnBrk="1" latinLnBrk="0" hangingPunct="1">
        <a:spcBef>
          <a:spcPct val="0"/>
        </a:spcBef>
        <a:buNone/>
        <a:defRPr sz="63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514350" indent="-514350" algn="l" defTabSz="685800" rtl="0" eaLnBrk="1" latinLnBrk="0" hangingPunct="1">
        <a:spcBef>
          <a:spcPts val="15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3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1114425" indent="-428625" algn="l" defTabSz="685800" rtl="0" eaLnBrk="1" latinLnBrk="0" hangingPunct="1">
        <a:spcBef>
          <a:spcPts val="15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7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7145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4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24003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1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30861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1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37590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1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44577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1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51435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1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58293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1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063245" y="1062453"/>
            <a:ext cx="40005" cy="53340"/>
          </a:xfrm>
          <a:custGeom>
            <a:avLst/>
            <a:gdLst/>
            <a:ahLst/>
            <a:cxnLst/>
            <a:rect l="l" t="t" r="r" b="b"/>
            <a:pathLst>
              <a:path w="40004" h="53340">
                <a:moveTo>
                  <a:pt x="1662" y="37742"/>
                </a:moveTo>
                <a:lnTo>
                  <a:pt x="506" y="33158"/>
                </a:lnTo>
                <a:lnTo>
                  <a:pt x="0" y="26015"/>
                </a:lnTo>
                <a:lnTo>
                  <a:pt x="633" y="20538"/>
                </a:lnTo>
                <a:lnTo>
                  <a:pt x="16103" y="0"/>
                </a:lnTo>
                <a:lnTo>
                  <a:pt x="24437" y="0"/>
                </a:lnTo>
                <a:lnTo>
                  <a:pt x="27414" y="1488"/>
                </a:lnTo>
                <a:lnTo>
                  <a:pt x="32176" y="4345"/>
                </a:lnTo>
                <a:lnTo>
                  <a:pt x="36343" y="13870"/>
                </a:lnTo>
                <a:lnTo>
                  <a:pt x="17889" y="13870"/>
                </a:lnTo>
                <a:lnTo>
                  <a:pt x="10269" y="16728"/>
                </a:lnTo>
                <a:lnTo>
                  <a:pt x="2649" y="24348"/>
                </a:lnTo>
                <a:lnTo>
                  <a:pt x="744" y="32920"/>
                </a:lnTo>
                <a:lnTo>
                  <a:pt x="1662" y="37742"/>
                </a:lnTo>
                <a:close/>
              </a:path>
              <a:path w="40004" h="53340">
                <a:moveTo>
                  <a:pt x="17546" y="51598"/>
                </a:moveTo>
                <a:lnTo>
                  <a:pt x="744" y="32920"/>
                </a:lnTo>
                <a:lnTo>
                  <a:pt x="2649" y="24348"/>
                </a:lnTo>
                <a:lnTo>
                  <a:pt x="10269" y="16728"/>
                </a:lnTo>
                <a:lnTo>
                  <a:pt x="17889" y="13870"/>
                </a:lnTo>
                <a:lnTo>
                  <a:pt x="23604" y="14823"/>
                </a:lnTo>
                <a:lnTo>
                  <a:pt x="28366" y="15775"/>
                </a:lnTo>
                <a:lnTo>
                  <a:pt x="35986" y="20538"/>
                </a:lnTo>
                <a:lnTo>
                  <a:pt x="37176" y="23513"/>
                </a:lnTo>
                <a:lnTo>
                  <a:pt x="30760" y="38625"/>
                </a:lnTo>
                <a:lnTo>
                  <a:pt x="30673" y="38829"/>
                </a:lnTo>
                <a:lnTo>
                  <a:pt x="23485" y="48517"/>
                </a:lnTo>
                <a:lnTo>
                  <a:pt x="17546" y="51598"/>
                </a:lnTo>
                <a:close/>
              </a:path>
              <a:path w="40004" h="53340">
                <a:moveTo>
                  <a:pt x="37176" y="23513"/>
                </a:moveTo>
                <a:lnTo>
                  <a:pt x="35986" y="20538"/>
                </a:lnTo>
                <a:lnTo>
                  <a:pt x="28366" y="15775"/>
                </a:lnTo>
                <a:lnTo>
                  <a:pt x="23604" y="14823"/>
                </a:lnTo>
                <a:lnTo>
                  <a:pt x="17889" y="13870"/>
                </a:lnTo>
                <a:lnTo>
                  <a:pt x="36343" y="13870"/>
                </a:lnTo>
                <a:lnTo>
                  <a:pt x="38844" y="19585"/>
                </a:lnTo>
                <a:lnTo>
                  <a:pt x="37176" y="23513"/>
                </a:lnTo>
                <a:close/>
              </a:path>
              <a:path w="40004" h="53340">
                <a:moveTo>
                  <a:pt x="29268" y="51598"/>
                </a:moveTo>
                <a:lnTo>
                  <a:pt x="17546" y="51598"/>
                </a:lnTo>
                <a:lnTo>
                  <a:pt x="23485" y="48517"/>
                </a:lnTo>
                <a:lnTo>
                  <a:pt x="30673" y="38829"/>
                </a:lnTo>
                <a:lnTo>
                  <a:pt x="37176" y="23513"/>
                </a:lnTo>
                <a:lnTo>
                  <a:pt x="39439" y="29170"/>
                </a:lnTo>
                <a:lnTo>
                  <a:pt x="39439" y="39231"/>
                </a:lnTo>
                <a:lnTo>
                  <a:pt x="34081" y="48160"/>
                </a:lnTo>
                <a:lnTo>
                  <a:pt x="29268" y="51598"/>
                </a:lnTo>
                <a:close/>
              </a:path>
              <a:path w="40004" h="53340">
                <a:moveTo>
                  <a:pt x="3920" y="43928"/>
                </a:moveTo>
                <a:lnTo>
                  <a:pt x="2649" y="42445"/>
                </a:lnTo>
                <a:lnTo>
                  <a:pt x="2199" y="40196"/>
                </a:lnTo>
                <a:lnTo>
                  <a:pt x="3920" y="43928"/>
                </a:lnTo>
                <a:close/>
              </a:path>
              <a:path w="40004" h="53340">
                <a:moveTo>
                  <a:pt x="27414" y="52923"/>
                </a:moveTo>
                <a:lnTo>
                  <a:pt x="15984" y="52923"/>
                </a:lnTo>
                <a:lnTo>
                  <a:pt x="8364" y="50065"/>
                </a:lnTo>
                <a:lnTo>
                  <a:pt x="4554" y="45303"/>
                </a:lnTo>
                <a:lnTo>
                  <a:pt x="3920" y="43928"/>
                </a:lnTo>
                <a:lnTo>
                  <a:pt x="8364" y="49113"/>
                </a:lnTo>
                <a:lnTo>
                  <a:pt x="13126" y="51018"/>
                </a:lnTo>
                <a:lnTo>
                  <a:pt x="17546" y="51598"/>
                </a:lnTo>
                <a:lnTo>
                  <a:pt x="29268" y="51598"/>
                </a:lnTo>
                <a:lnTo>
                  <a:pt x="27414" y="52923"/>
                </a:lnTo>
                <a:close/>
              </a:path>
            </a:pathLst>
          </a:custGeom>
          <a:solidFill>
            <a:srgbClr val="2D8F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6835887" y="1743345"/>
            <a:ext cx="295275" cy="295275"/>
          </a:xfrm>
          <a:custGeom>
            <a:avLst/>
            <a:gdLst/>
            <a:ahLst/>
            <a:cxnLst/>
            <a:rect l="l" t="t" r="r" b="b"/>
            <a:pathLst>
              <a:path w="295275" h="295275">
                <a:moveTo>
                  <a:pt x="294685" y="147340"/>
                </a:moveTo>
                <a:lnTo>
                  <a:pt x="147345" y="294685"/>
                </a:lnTo>
                <a:lnTo>
                  <a:pt x="0" y="147345"/>
                </a:lnTo>
                <a:lnTo>
                  <a:pt x="147340" y="0"/>
                </a:lnTo>
                <a:lnTo>
                  <a:pt x="294685" y="147340"/>
                </a:lnTo>
                <a:close/>
              </a:path>
            </a:pathLst>
          </a:custGeom>
          <a:solidFill>
            <a:srgbClr val="56AEFF">
              <a:alpha val="20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6835907" y="2921732"/>
            <a:ext cx="295275" cy="295275"/>
          </a:xfrm>
          <a:custGeom>
            <a:avLst/>
            <a:gdLst/>
            <a:ahLst/>
            <a:cxnLst/>
            <a:rect l="l" t="t" r="r" b="b"/>
            <a:pathLst>
              <a:path w="295275" h="295275">
                <a:moveTo>
                  <a:pt x="294685" y="147340"/>
                </a:moveTo>
                <a:lnTo>
                  <a:pt x="147345" y="294685"/>
                </a:lnTo>
                <a:lnTo>
                  <a:pt x="0" y="147345"/>
                </a:lnTo>
                <a:lnTo>
                  <a:pt x="147340" y="0"/>
                </a:lnTo>
                <a:lnTo>
                  <a:pt x="294685" y="147340"/>
                </a:lnTo>
                <a:close/>
              </a:path>
            </a:pathLst>
          </a:custGeom>
          <a:solidFill>
            <a:srgbClr val="56AEFF">
              <a:alpha val="20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6835919" y="4100312"/>
            <a:ext cx="295275" cy="291465"/>
          </a:xfrm>
          <a:custGeom>
            <a:avLst/>
            <a:gdLst/>
            <a:ahLst/>
            <a:cxnLst/>
            <a:rect l="l" t="t" r="r" b="b"/>
            <a:pathLst>
              <a:path w="295275" h="291464">
                <a:moveTo>
                  <a:pt x="294666" y="147340"/>
                </a:moveTo>
                <a:lnTo>
                  <a:pt x="151062" y="290948"/>
                </a:lnTo>
                <a:lnTo>
                  <a:pt x="143589" y="290948"/>
                </a:lnTo>
                <a:lnTo>
                  <a:pt x="0" y="147345"/>
                </a:lnTo>
                <a:lnTo>
                  <a:pt x="147320" y="0"/>
                </a:lnTo>
                <a:lnTo>
                  <a:pt x="294666" y="147340"/>
                </a:lnTo>
                <a:close/>
              </a:path>
            </a:pathLst>
          </a:custGeom>
          <a:solidFill>
            <a:srgbClr val="56AEFF">
              <a:alpha val="20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7425184" y="2332352"/>
            <a:ext cx="295275" cy="295275"/>
          </a:xfrm>
          <a:custGeom>
            <a:avLst/>
            <a:gdLst/>
            <a:ahLst/>
            <a:cxnLst/>
            <a:rect l="l" t="t" r="r" b="b"/>
            <a:pathLst>
              <a:path w="295275" h="295275">
                <a:moveTo>
                  <a:pt x="294685" y="147340"/>
                </a:moveTo>
                <a:lnTo>
                  <a:pt x="147345" y="294685"/>
                </a:lnTo>
                <a:lnTo>
                  <a:pt x="0" y="147345"/>
                </a:lnTo>
                <a:lnTo>
                  <a:pt x="147340" y="0"/>
                </a:lnTo>
                <a:lnTo>
                  <a:pt x="294685" y="147340"/>
                </a:lnTo>
                <a:close/>
              </a:path>
            </a:pathLst>
          </a:custGeom>
          <a:solidFill>
            <a:srgbClr val="56AEFF">
              <a:alpha val="20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7425189" y="3510809"/>
            <a:ext cx="295275" cy="295275"/>
          </a:xfrm>
          <a:custGeom>
            <a:avLst/>
            <a:gdLst/>
            <a:ahLst/>
            <a:cxnLst/>
            <a:rect l="l" t="t" r="r" b="b"/>
            <a:pathLst>
              <a:path w="295275" h="295275">
                <a:moveTo>
                  <a:pt x="294685" y="147340"/>
                </a:moveTo>
                <a:lnTo>
                  <a:pt x="147345" y="294685"/>
                </a:lnTo>
                <a:lnTo>
                  <a:pt x="0" y="147345"/>
                </a:lnTo>
                <a:lnTo>
                  <a:pt x="147340" y="0"/>
                </a:lnTo>
                <a:lnTo>
                  <a:pt x="294685" y="147340"/>
                </a:lnTo>
                <a:close/>
              </a:path>
            </a:pathLst>
          </a:custGeom>
          <a:solidFill>
            <a:srgbClr val="56AEFF">
              <a:alpha val="20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8014413" y="1743311"/>
            <a:ext cx="273685" cy="295275"/>
          </a:xfrm>
          <a:custGeom>
            <a:avLst/>
            <a:gdLst/>
            <a:ahLst/>
            <a:cxnLst/>
            <a:rect l="l" t="t" r="r" b="b"/>
            <a:pathLst>
              <a:path w="273684" h="295275">
                <a:moveTo>
                  <a:pt x="273586" y="168490"/>
                </a:moveTo>
                <a:lnTo>
                  <a:pt x="147345" y="294735"/>
                </a:lnTo>
                <a:lnTo>
                  <a:pt x="0" y="147395"/>
                </a:lnTo>
                <a:lnTo>
                  <a:pt x="147340" y="0"/>
                </a:lnTo>
                <a:lnTo>
                  <a:pt x="273586" y="126284"/>
                </a:lnTo>
                <a:lnTo>
                  <a:pt x="273586" y="168490"/>
                </a:lnTo>
                <a:close/>
              </a:path>
            </a:pathLst>
          </a:custGeom>
          <a:solidFill>
            <a:srgbClr val="56AEFF">
              <a:alpha val="20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014413" y="2921819"/>
            <a:ext cx="273685" cy="295275"/>
          </a:xfrm>
          <a:custGeom>
            <a:avLst/>
            <a:gdLst/>
            <a:ahLst/>
            <a:cxnLst/>
            <a:rect l="l" t="t" r="r" b="b"/>
            <a:pathLst>
              <a:path w="273684" h="295275">
                <a:moveTo>
                  <a:pt x="273585" y="168440"/>
                </a:moveTo>
                <a:lnTo>
                  <a:pt x="147345" y="294685"/>
                </a:lnTo>
                <a:lnTo>
                  <a:pt x="0" y="147345"/>
                </a:lnTo>
                <a:lnTo>
                  <a:pt x="147340" y="0"/>
                </a:lnTo>
                <a:lnTo>
                  <a:pt x="273585" y="126241"/>
                </a:lnTo>
                <a:lnTo>
                  <a:pt x="273585" y="168440"/>
                </a:lnTo>
                <a:close/>
              </a:path>
            </a:pathLst>
          </a:custGeom>
          <a:solidFill>
            <a:srgbClr val="56AEFF">
              <a:alpha val="20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8014404" y="4100400"/>
            <a:ext cx="273685" cy="291465"/>
          </a:xfrm>
          <a:custGeom>
            <a:avLst/>
            <a:gdLst/>
            <a:ahLst/>
            <a:cxnLst/>
            <a:rect l="l" t="t" r="r" b="b"/>
            <a:pathLst>
              <a:path w="273684" h="291464">
                <a:moveTo>
                  <a:pt x="273593" y="168432"/>
                </a:moveTo>
                <a:lnTo>
                  <a:pt x="151169" y="290861"/>
                </a:lnTo>
                <a:lnTo>
                  <a:pt x="143520" y="290861"/>
                </a:lnTo>
                <a:lnTo>
                  <a:pt x="0" y="147345"/>
                </a:lnTo>
                <a:lnTo>
                  <a:pt x="147340" y="0"/>
                </a:lnTo>
                <a:lnTo>
                  <a:pt x="273593" y="126249"/>
                </a:lnTo>
                <a:lnTo>
                  <a:pt x="273593" y="168432"/>
                </a:lnTo>
                <a:close/>
              </a:path>
            </a:pathLst>
          </a:custGeom>
          <a:solidFill>
            <a:srgbClr val="56AEFF">
              <a:alpha val="20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32318" y="7171918"/>
            <a:ext cx="123825" cy="123824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32318" y="7705318"/>
            <a:ext cx="123825" cy="123824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32318" y="8238718"/>
            <a:ext cx="123825" cy="123824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876718" y="3683393"/>
            <a:ext cx="16175355" cy="4826000"/>
          </a:xfrm>
          <a:prstGeom prst="rect">
            <a:avLst/>
          </a:prstGeom>
        </p:spPr>
        <p:txBody>
          <a:bodyPr vert="horz" wrap="square" lIns="0" tIns="876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90"/>
              </a:spcBef>
            </a:pPr>
            <a:r>
              <a:rPr sz="3000" b="1" spc="215" dirty="0">
                <a:solidFill>
                  <a:srgbClr val="C1FF72"/>
                </a:solidFill>
                <a:latin typeface="Trebuchet MS"/>
                <a:cs typeface="Trebuchet MS"/>
              </a:rPr>
              <a:t>Why</a:t>
            </a:r>
            <a:r>
              <a:rPr sz="3000" b="1" spc="-175" dirty="0">
                <a:solidFill>
                  <a:srgbClr val="C1FF72"/>
                </a:solidFill>
                <a:latin typeface="Trebuchet MS"/>
                <a:cs typeface="Trebuchet MS"/>
              </a:rPr>
              <a:t> </a:t>
            </a:r>
            <a:r>
              <a:rPr sz="3000" b="1" spc="175" dirty="0">
                <a:solidFill>
                  <a:srgbClr val="C1FF72"/>
                </a:solidFill>
                <a:latin typeface="Trebuchet MS"/>
                <a:cs typeface="Trebuchet MS"/>
              </a:rPr>
              <a:t>do</a:t>
            </a:r>
            <a:r>
              <a:rPr sz="3000" b="1" spc="-170" dirty="0">
                <a:solidFill>
                  <a:srgbClr val="C1FF72"/>
                </a:solidFill>
                <a:latin typeface="Trebuchet MS"/>
                <a:cs typeface="Trebuchet MS"/>
              </a:rPr>
              <a:t> </a:t>
            </a:r>
            <a:r>
              <a:rPr sz="3000" b="1" spc="75" dirty="0">
                <a:solidFill>
                  <a:srgbClr val="C1FF72"/>
                </a:solidFill>
                <a:latin typeface="Trebuchet MS"/>
                <a:cs typeface="Trebuchet MS"/>
              </a:rPr>
              <a:t>we</a:t>
            </a:r>
            <a:r>
              <a:rPr sz="3000" b="1" spc="-170" dirty="0">
                <a:solidFill>
                  <a:srgbClr val="C1FF72"/>
                </a:solidFill>
                <a:latin typeface="Trebuchet MS"/>
                <a:cs typeface="Trebuchet MS"/>
              </a:rPr>
              <a:t> </a:t>
            </a:r>
            <a:r>
              <a:rPr sz="3000" b="1" spc="105" dirty="0">
                <a:solidFill>
                  <a:srgbClr val="C1FF72"/>
                </a:solidFill>
                <a:latin typeface="Trebuchet MS"/>
                <a:cs typeface="Trebuchet MS"/>
              </a:rPr>
              <a:t>need</a:t>
            </a:r>
            <a:r>
              <a:rPr sz="3000" b="1" spc="-170" dirty="0">
                <a:solidFill>
                  <a:srgbClr val="C1FF72"/>
                </a:solidFill>
                <a:latin typeface="Trebuchet MS"/>
                <a:cs typeface="Trebuchet MS"/>
              </a:rPr>
              <a:t> </a:t>
            </a:r>
            <a:r>
              <a:rPr sz="3000" b="1" spc="105" dirty="0">
                <a:solidFill>
                  <a:srgbClr val="C1FF72"/>
                </a:solidFill>
                <a:latin typeface="Trebuchet MS"/>
                <a:cs typeface="Trebuchet MS"/>
              </a:rPr>
              <a:t>to</a:t>
            </a:r>
            <a:r>
              <a:rPr sz="3000" b="1" spc="-170" dirty="0">
                <a:solidFill>
                  <a:srgbClr val="C1FF72"/>
                </a:solidFill>
                <a:latin typeface="Trebuchet MS"/>
                <a:cs typeface="Trebuchet MS"/>
              </a:rPr>
              <a:t> </a:t>
            </a:r>
            <a:r>
              <a:rPr sz="3000" b="1" dirty="0">
                <a:solidFill>
                  <a:srgbClr val="C1FF72"/>
                </a:solidFill>
                <a:latin typeface="Trebuchet MS"/>
                <a:cs typeface="Trebuchet MS"/>
              </a:rPr>
              <a:t>learn</a:t>
            </a:r>
            <a:r>
              <a:rPr sz="3000" b="1" spc="-170" dirty="0">
                <a:solidFill>
                  <a:srgbClr val="C1FF72"/>
                </a:solidFill>
                <a:latin typeface="Trebuchet MS"/>
                <a:cs typeface="Trebuchet MS"/>
              </a:rPr>
              <a:t> </a:t>
            </a:r>
            <a:r>
              <a:rPr sz="3000" b="1" spc="120" dirty="0">
                <a:solidFill>
                  <a:srgbClr val="C1FF72"/>
                </a:solidFill>
                <a:latin typeface="Trebuchet MS"/>
                <a:cs typeface="Trebuchet MS"/>
              </a:rPr>
              <a:t>about</a:t>
            </a:r>
            <a:r>
              <a:rPr sz="3000" b="1" spc="-170" dirty="0">
                <a:solidFill>
                  <a:srgbClr val="C1FF72"/>
                </a:solidFill>
                <a:latin typeface="Trebuchet MS"/>
                <a:cs typeface="Trebuchet MS"/>
              </a:rPr>
              <a:t> </a:t>
            </a:r>
            <a:r>
              <a:rPr sz="3000" b="1" spc="55" dirty="0">
                <a:solidFill>
                  <a:srgbClr val="C1FF72"/>
                </a:solidFill>
                <a:latin typeface="Trebuchet MS"/>
                <a:cs typeface="Trebuchet MS"/>
              </a:rPr>
              <a:t>isolation</a:t>
            </a:r>
            <a:r>
              <a:rPr sz="3000" b="1" spc="-170" dirty="0">
                <a:solidFill>
                  <a:srgbClr val="C1FF72"/>
                </a:solidFill>
                <a:latin typeface="Trebuchet MS"/>
                <a:cs typeface="Trebuchet MS"/>
              </a:rPr>
              <a:t> </a:t>
            </a:r>
            <a:r>
              <a:rPr sz="3000" b="1" spc="-10" dirty="0">
                <a:solidFill>
                  <a:srgbClr val="C1FF72"/>
                </a:solidFill>
                <a:latin typeface="Trebuchet MS"/>
                <a:cs typeface="Trebuchet MS"/>
              </a:rPr>
              <a:t>level?</a:t>
            </a:r>
            <a:endParaRPr sz="3000">
              <a:latin typeface="Trebuchet MS"/>
              <a:cs typeface="Trebuchet MS"/>
            </a:endParaRPr>
          </a:p>
          <a:p>
            <a:pPr marL="12700" marR="80645">
              <a:lnSpc>
                <a:spcPts val="4200"/>
              </a:lnSpc>
              <a:spcBef>
                <a:spcPts val="240"/>
              </a:spcBef>
            </a:pPr>
            <a:r>
              <a:rPr sz="3000" spc="-200" dirty="0">
                <a:solidFill>
                  <a:srgbClr val="FFFFFF"/>
                </a:solidFill>
                <a:latin typeface="Tahoma"/>
                <a:cs typeface="Tahoma"/>
              </a:rPr>
              <a:t>In</a:t>
            </a:r>
            <a:r>
              <a:rPr sz="3000" spc="-1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000" spc="165" dirty="0">
                <a:solidFill>
                  <a:srgbClr val="FFFFFF"/>
                </a:solidFill>
                <a:latin typeface="Tahoma"/>
                <a:cs typeface="Tahoma"/>
              </a:rPr>
              <a:t>systems</a:t>
            </a:r>
            <a:r>
              <a:rPr sz="3000" spc="-1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000" spc="75" dirty="0">
                <a:solidFill>
                  <a:srgbClr val="FFFFFF"/>
                </a:solidFill>
                <a:latin typeface="Tahoma"/>
                <a:cs typeface="Tahoma"/>
              </a:rPr>
              <a:t>where</a:t>
            </a:r>
            <a:r>
              <a:rPr sz="3000" spc="-1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000" spc="90" dirty="0">
                <a:solidFill>
                  <a:srgbClr val="FFFFFF"/>
                </a:solidFill>
                <a:latin typeface="Tahoma"/>
                <a:cs typeface="Tahoma"/>
              </a:rPr>
              <a:t>multiple</a:t>
            </a:r>
            <a:r>
              <a:rPr sz="3000" spc="-11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000" spc="114" dirty="0">
                <a:solidFill>
                  <a:srgbClr val="FFFFFF"/>
                </a:solidFill>
                <a:latin typeface="Tahoma"/>
                <a:cs typeface="Tahoma"/>
              </a:rPr>
              <a:t>transactions</a:t>
            </a:r>
            <a:r>
              <a:rPr sz="3000" spc="-1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000" spc="70" dirty="0">
                <a:solidFill>
                  <a:srgbClr val="FFFFFF"/>
                </a:solidFill>
                <a:latin typeface="Tahoma"/>
                <a:cs typeface="Tahoma"/>
              </a:rPr>
              <a:t>are</a:t>
            </a:r>
            <a:r>
              <a:rPr sz="3000" spc="-1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000" spc="145" dirty="0">
                <a:solidFill>
                  <a:srgbClr val="FFFFFF"/>
                </a:solidFill>
                <a:latin typeface="Tahoma"/>
                <a:cs typeface="Tahoma"/>
              </a:rPr>
              <a:t>executed</a:t>
            </a:r>
            <a:r>
              <a:rPr sz="3000" spc="-1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000" spc="80" dirty="0">
                <a:solidFill>
                  <a:srgbClr val="FFFFFF"/>
                </a:solidFill>
                <a:latin typeface="Tahoma"/>
                <a:cs typeface="Tahoma"/>
              </a:rPr>
              <a:t>concurrently,</a:t>
            </a:r>
            <a:r>
              <a:rPr sz="3000" spc="-1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000" spc="85" dirty="0">
                <a:solidFill>
                  <a:srgbClr val="FFFFFF"/>
                </a:solidFill>
                <a:latin typeface="Tahoma"/>
                <a:cs typeface="Tahoma"/>
              </a:rPr>
              <a:t>isolation</a:t>
            </a:r>
            <a:r>
              <a:rPr sz="3000" spc="-1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000" spc="75" dirty="0">
                <a:solidFill>
                  <a:srgbClr val="FFFFFF"/>
                </a:solidFill>
                <a:latin typeface="Tahoma"/>
                <a:cs typeface="Tahoma"/>
              </a:rPr>
              <a:t>levels</a:t>
            </a:r>
            <a:r>
              <a:rPr sz="3000" spc="-11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000" spc="65" dirty="0">
                <a:solidFill>
                  <a:srgbClr val="FFFFFF"/>
                </a:solidFill>
                <a:latin typeface="Tahoma"/>
                <a:cs typeface="Tahoma"/>
              </a:rPr>
              <a:t>manage </a:t>
            </a:r>
            <a:r>
              <a:rPr sz="3000" spc="114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3000" spc="-1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000" spc="110" dirty="0">
                <a:solidFill>
                  <a:srgbClr val="FFFFFF"/>
                </a:solidFill>
                <a:latin typeface="Tahoma"/>
                <a:cs typeface="Tahoma"/>
              </a:rPr>
              <a:t>extent</a:t>
            </a:r>
            <a:r>
              <a:rPr sz="3000" spc="-1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000" spc="160" dirty="0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sz="3000" spc="-1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000" spc="95" dirty="0">
                <a:solidFill>
                  <a:srgbClr val="FFFFFF"/>
                </a:solidFill>
                <a:latin typeface="Tahoma"/>
                <a:cs typeface="Tahoma"/>
              </a:rPr>
              <a:t>which</a:t>
            </a:r>
            <a:r>
              <a:rPr sz="3000" spc="-1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000" spc="114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3000" spc="-1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000" spc="114" dirty="0">
                <a:solidFill>
                  <a:srgbClr val="FFFFFF"/>
                </a:solidFill>
                <a:latin typeface="Tahoma"/>
                <a:cs typeface="Tahoma"/>
              </a:rPr>
              <a:t>operations</a:t>
            </a:r>
            <a:r>
              <a:rPr sz="3000" spc="-1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000" spc="105" dirty="0">
                <a:solidFill>
                  <a:srgbClr val="FFFFFF"/>
                </a:solidFill>
                <a:latin typeface="Tahoma"/>
                <a:cs typeface="Tahoma"/>
              </a:rPr>
              <a:t>of</a:t>
            </a:r>
            <a:r>
              <a:rPr sz="3000" spc="-1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000" spc="110" dirty="0">
                <a:solidFill>
                  <a:srgbClr val="FFFFFF"/>
                </a:solidFill>
                <a:latin typeface="Tahoma"/>
                <a:cs typeface="Tahoma"/>
              </a:rPr>
              <a:t>one</a:t>
            </a:r>
            <a:r>
              <a:rPr sz="3000" spc="-1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000" spc="110" dirty="0">
                <a:solidFill>
                  <a:srgbClr val="FFFFFF"/>
                </a:solidFill>
                <a:latin typeface="Tahoma"/>
                <a:cs typeface="Tahoma"/>
              </a:rPr>
              <a:t>transaction</a:t>
            </a:r>
            <a:r>
              <a:rPr sz="3000" spc="-1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000" spc="70" dirty="0">
                <a:solidFill>
                  <a:srgbClr val="FFFFFF"/>
                </a:solidFill>
                <a:latin typeface="Tahoma"/>
                <a:cs typeface="Tahoma"/>
              </a:rPr>
              <a:t>are</a:t>
            </a:r>
            <a:r>
              <a:rPr sz="3000" spc="-1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000" spc="114" dirty="0">
                <a:solidFill>
                  <a:srgbClr val="FFFFFF"/>
                </a:solidFill>
                <a:latin typeface="Tahoma"/>
                <a:cs typeface="Tahoma"/>
              </a:rPr>
              <a:t>isolated</a:t>
            </a:r>
            <a:r>
              <a:rPr sz="3000" spc="-1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000" spc="100" dirty="0">
                <a:solidFill>
                  <a:srgbClr val="FFFFFF"/>
                </a:solidFill>
                <a:latin typeface="Tahoma"/>
                <a:cs typeface="Tahoma"/>
              </a:rPr>
              <a:t>from</a:t>
            </a:r>
            <a:r>
              <a:rPr sz="3000" spc="-1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000" spc="135" dirty="0">
                <a:solidFill>
                  <a:srgbClr val="FFFFFF"/>
                </a:solidFill>
                <a:latin typeface="Tahoma"/>
                <a:cs typeface="Tahoma"/>
              </a:rPr>
              <a:t>those</a:t>
            </a:r>
            <a:r>
              <a:rPr sz="3000" spc="-1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000" spc="105" dirty="0">
                <a:solidFill>
                  <a:srgbClr val="FFFFFF"/>
                </a:solidFill>
                <a:latin typeface="Tahoma"/>
                <a:cs typeface="Tahoma"/>
              </a:rPr>
              <a:t>of</a:t>
            </a:r>
            <a:r>
              <a:rPr sz="3000" spc="-1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000" spc="85" dirty="0">
                <a:solidFill>
                  <a:srgbClr val="FFFFFF"/>
                </a:solidFill>
                <a:latin typeface="Tahoma"/>
                <a:cs typeface="Tahoma"/>
              </a:rPr>
              <a:t>other </a:t>
            </a:r>
            <a:r>
              <a:rPr sz="3000" spc="70" dirty="0">
                <a:solidFill>
                  <a:srgbClr val="FFFFFF"/>
                </a:solidFill>
                <a:latin typeface="Tahoma"/>
                <a:cs typeface="Tahoma"/>
              </a:rPr>
              <a:t>transactions.</a:t>
            </a:r>
            <a:endParaRPr sz="3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940"/>
              </a:spcBef>
            </a:pPr>
            <a:endParaRPr sz="3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3000" dirty="0">
                <a:solidFill>
                  <a:srgbClr val="FFFFFF"/>
                </a:solidFill>
                <a:latin typeface="Tahoma"/>
                <a:cs typeface="Tahoma"/>
              </a:rPr>
              <a:t>Isolation</a:t>
            </a:r>
            <a:r>
              <a:rPr sz="3000" spc="-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000" spc="75" dirty="0">
                <a:solidFill>
                  <a:srgbClr val="FFFFFF"/>
                </a:solidFill>
                <a:latin typeface="Tahoma"/>
                <a:cs typeface="Tahoma"/>
              </a:rPr>
              <a:t>levels</a:t>
            </a:r>
            <a:r>
              <a:rPr sz="3000" spc="-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000" spc="95" dirty="0">
                <a:solidFill>
                  <a:srgbClr val="FFFFFF"/>
                </a:solidFill>
                <a:latin typeface="Tahoma"/>
                <a:cs typeface="Tahoma"/>
              </a:rPr>
              <a:t>help</a:t>
            </a:r>
            <a:r>
              <a:rPr sz="3000" spc="-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000" spc="110" dirty="0">
                <a:solidFill>
                  <a:srgbClr val="FFFFFF"/>
                </a:solidFill>
                <a:latin typeface="Tahoma"/>
                <a:cs typeface="Tahoma"/>
              </a:rPr>
              <a:t>prevent</a:t>
            </a:r>
            <a:r>
              <a:rPr sz="3000" spc="-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000" spc="170" dirty="0">
                <a:solidFill>
                  <a:srgbClr val="FFFFFF"/>
                </a:solidFill>
                <a:latin typeface="Tahoma"/>
                <a:cs typeface="Tahoma"/>
              </a:rPr>
              <a:t>common</a:t>
            </a:r>
            <a:r>
              <a:rPr sz="3000" spc="-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000" spc="95" dirty="0">
                <a:solidFill>
                  <a:srgbClr val="FFFFFF"/>
                </a:solidFill>
                <a:latin typeface="Tahoma"/>
                <a:cs typeface="Tahoma"/>
              </a:rPr>
              <a:t>transactional</a:t>
            </a:r>
            <a:r>
              <a:rPr sz="3000" spc="-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000" spc="-10" dirty="0">
                <a:solidFill>
                  <a:srgbClr val="FFFFFF"/>
                </a:solidFill>
                <a:latin typeface="Tahoma"/>
                <a:cs typeface="Tahoma"/>
              </a:rPr>
              <a:t>anomalies:</a:t>
            </a:r>
            <a:endParaRPr sz="3000">
              <a:latin typeface="Tahoma"/>
              <a:cs typeface="Tahoma"/>
            </a:endParaRPr>
          </a:p>
          <a:p>
            <a:pPr marL="666750">
              <a:lnSpc>
                <a:spcPct val="100000"/>
              </a:lnSpc>
              <a:spcBef>
                <a:spcPts val="600"/>
              </a:spcBef>
            </a:pPr>
            <a:r>
              <a:rPr sz="3000" spc="85" dirty="0">
                <a:solidFill>
                  <a:srgbClr val="FFFFFF"/>
                </a:solidFill>
                <a:latin typeface="Tahoma"/>
                <a:cs typeface="Tahoma"/>
              </a:rPr>
              <a:t>Dirty</a:t>
            </a:r>
            <a:r>
              <a:rPr sz="3000" spc="-1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000" spc="-10" dirty="0">
                <a:solidFill>
                  <a:srgbClr val="FFFFFF"/>
                </a:solidFill>
                <a:latin typeface="Tahoma"/>
                <a:cs typeface="Tahoma"/>
              </a:rPr>
              <a:t>Read:</a:t>
            </a:r>
            <a:r>
              <a:rPr sz="3000" spc="-1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000" spc="55" dirty="0">
                <a:solidFill>
                  <a:srgbClr val="FFFFFF"/>
                </a:solidFill>
                <a:latin typeface="Tahoma"/>
                <a:cs typeface="Tahoma"/>
              </a:rPr>
              <a:t>Reading</a:t>
            </a:r>
            <a:r>
              <a:rPr sz="3000" spc="-1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000" spc="145" dirty="0">
                <a:solidFill>
                  <a:srgbClr val="FFFFFF"/>
                </a:solidFill>
                <a:latin typeface="Tahoma"/>
                <a:cs typeface="Tahoma"/>
              </a:rPr>
              <a:t>uncommitted</a:t>
            </a:r>
            <a:r>
              <a:rPr sz="3000" spc="-1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000" spc="125" dirty="0">
                <a:solidFill>
                  <a:srgbClr val="FFFFFF"/>
                </a:solidFill>
                <a:latin typeface="Tahoma"/>
                <a:cs typeface="Tahoma"/>
              </a:rPr>
              <a:t>data</a:t>
            </a:r>
            <a:r>
              <a:rPr sz="3000" spc="-1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000" spc="100" dirty="0">
                <a:solidFill>
                  <a:srgbClr val="FFFFFF"/>
                </a:solidFill>
                <a:latin typeface="Tahoma"/>
                <a:cs typeface="Tahoma"/>
              </a:rPr>
              <a:t>from</a:t>
            </a:r>
            <a:r>
              <a:rPr sz="3000" spc="-1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000" spc="85" dirty="0">
                <a:solidFill>
                  <a:srgbClr val="FFFFFF"/>
                </a:solidFill>
                <a:latin typeface="Tahoma"/>
                <a:cs typeface="Tahoma"/>
              </a:rPr>
              <a:t>another</a:t>
            </a:r>
            <a:r>
              <a:rPr sz="3000" spc="-1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000" spc="65" dirty="0">
                <a:solidFill>
                  <a:srgbClr val="FFFFFF"/>
                </a:solidFill>
                <a:latin typeface="Tahoma"/>
                <a:cs typeface="Tahoma"/>
              </a:rPr>
              <a:t>transaction.</a:t>
            </a:r>
            <a:endParaRPr sz="3000">
              <a:latin typeface="Tahoma"/>
              <a:cs typeface="Tahoma"/>
            </a:endParaRPr>
          </a:p>
          <a:p>
            <a:pPr marL="666750" marR="5080">
              <a:lnSpc>
                <a:spcPts val="4200"/>
              </a:lnSpc>
              <a:spcBef>
                <a:spcPts val="105"/>
              </a:spcBef>
            </a:pPr>
            <a:r>
              <a:rPr sz="3000" spc="185" dirty="0">
                <a:solidFill>
                  <a:srgbClr val="FFFFFF"/>
                </a:solidFill>
                <a:latin typeface="Tahoma"/>
                <a:cs typeface="Tahoma"/>
              </a:rPr>
              <a:t>Non-</a:t>
            </a:r>
            <a:r>
              <a:rPr sz="3000" spc="110" dirty="0">
                <a:solidFill>
                  <a:srgbClr val="FFFFFF"/>
                </a:solidFill>
                <a:latin typeface="Tahoma"/>
                <a:cs typeface="Tahoma"/>
              </a:rPr>
              <a:t>repeatable</a:t>
            </a:r>
            <a:r>
              <a:rPr sz="3000" spc="-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000" spc="-10" dirty="0">
                <a:solidFill>
                  <a:srgbClr val="FFFFFF"/>
                </a:solidFill>
                <a:latin typeface="Tahoma"/>
                <a:cs typeface="Tahoma"/>
              </a:rPr>
              <a:t>Read:</a:t>
            </a:r>
            <a:r>
              <a:rPr sz="3000" spc="-1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000" spc="85" dirty="0">
                <a:solidFill>
                  <a:srgbClr val="FFFFFF"/>
                </a:solidFill>
                <a:latin typeface="Tahoma"/>
                <a:cs typeface="Tahoma"/>
              </a:rPr>
              <a:t>Data</a:t>
            </a:r>
            <a:r>
              <a:rPr sz="3000" spc="-1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000" spc="110" dirty="0">
                <a:solidFill>
                  <a:srgbClr val="FFFFFF"/>
                </a:solidFill>
                <a:latin typeface="Tahoma"/>
                <a:cs typeface="Tahoma"/>
              </a:rPr>
              <a:t>changes</a:t>
            </a:r>
            <a:r>
              <a:rPr sz="3000" spc="-1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000" spc="85" dirty="0">
                <a:solidFill>
                  <a:srgbClr val="FFFFFF"/>
                </a:solidFill>
                <a:latin typeface="Tahoma"/>
                <a:cs typeface="Tahoma"/>
              </a:rPr>
              <a:t>after</a:t>
            </a:r>
            <a:r>
              <a:rPr sz="3000" spc="-1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000" spc="95" dirty="0">
                <a:solidFill>
                  <a:srgbClr val="FFFFFF"/>
                </a:solidFill>
                <a:latin typeface="Tahoma"/>
                <a:cs typeface="Tahoma"/>
              </a:rPr>
              <a:t>it</a:t>
            </a:r>
            <a:r>
              <a:rPr sz="3000" spc="-1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000" spc="90" dirty="0">
                <a:solidFill>
                  <a:srgbClr val="FFFFFF"/>
                </a:solidFill>
                <a:latin typeface="Tahoma"/>
                <a:cs typeface="Tahoma"/>
              </a:rPr>
              <a:t>has</a:t>
            </a:r>
            <a:r>
              <a:rPr sz="3000" spc="-1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000" spc="135" dirty="0">
                <a:solidFill>
                  <a:srgbClr val="FFFFFF"/>
                </a:solidFill>
                <a:latin typeface="Tahoma"/>
                <a:cs typeface="Tahoma"/>
              </a:rPr>
              <a:t>been</a:t>
            </a:r>
            <a:r>
              <a:rPr sz="3000" spc="-1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000" spc="110" dirty="0">
                <a:solidFill>
                  <a:srgbClr val="FFFFFF"/>
                </a:solidFill>
                <a:latin typeface="Tahoma"/>
                <a:cs typeface="Tahoma"/>
              </a:rPr>
              <a:t>read</a:t>
            </a:r>
            <a:r>
              <a:rPr sz="3000" spc="-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000" spc="55" dirty="0">
                <a:solidFill>
                  <a:srgbClr val="FFFFFF"/>
                </a:solidFill>
                <a:latin typeface="Tahoma"/>
                <a:cs typeface="Tahoma"/>
              </a:rPr>
              <a:t>within</a:t>
            </a:r>
            <a:r>
              <a:rPr sz="3000" spc="-1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000" spc="114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3000" spc="-1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000" spc="135" dirty="0">
                <a:solidFill>
                  <a:srgbClr val="FFFFFF"/>
                </a:solidFill>
                <a:latin typeface="Tahoma"/>
                <a:cs typeface="Tahoma"/>
              </a:rPr>
              <a:t>same</a:t>
            </a:r>
            <a:r>
              <a:rPr sz="3000" spc="-1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000" spc="65" dirty="0">
                <a:solidFill>
                  <a:srgbClr val="FFFFFF"/>
                </a:solidFill>
                <a:latin typeface="Tahoma"/>
                <a:cs typeface="Tahoma"/>
              </a:rPr>
              <a:t>transaction. </a:t>
            </a:r>
            <a:r>
              <a:rPr sz="3000" spc="105" dirty="0">
                <a:solidFill>
                  <a:srgbClr val="FFFFFF"/>
                </a:solidFill>
                <a:latin typeface="Tahoma"/>
                <a:cs typeface="Tahoma"/>
              </a:rPr>
              <a:t>Phantom</a:t>
            </a:r>
            <a:r>
              <a:rPr sz="3000" spc="-1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000" spc="-10" dirty="0">
                <a:solidFill>
                  <a:srgbClr val="FFFFFF"/>
                </a:solidFill>
                <a:latin typeface="Tahoma"/>
                <a:cs typeface="Tahoma"/>
              </a:rPr>
              <a:t>Read:</a:t>
            </a:r>
            <a:r>
              <a:rPr sz="3000" spc="-1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000" spc="85" dirty="0">
                <a:solidFill>
                  <a:srgbClr val="FFFFFF"/>
                </a:solidFill>
                <a:latin typeface="Tahoma"/>
                <a:cs typeface="Tahoma"/>
              </a:rPr>
              <a:t>New</a:t>
            </a:r>
            <a:r>
              <a:rPr sz="3000" spc="-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000" spc="95" dirty="0">
                <a:solidFill>
                  <a:srgbClr val="FFFFFF"/>
                </a:solidFill>
                <a:latin typeface="Tahoma"/>
                <a:cs typeface="Tahoma"/>
              </a:rPr>
              <a:t>rows</a:t>
            </a:r>
            <a:r>
              <a:rPr sz="3000" spc="-1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000" spc="70" dirty="0">
                <a:solidFill>
                  <a:srgbClr val="FFFFFF"/>
                </a:solidFill>
                <a:latin typeface="Tahoma"/>
                <a:cs typeface="Tahoma"/>
              </a:rPr>
              <a:t>are</a:t>
            </a:r>
            <a:r>
              <a:rPr sz="3000" spc="-1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000" spc="175" dirty="0">
                <a:solidFill>
                  <a:srgbClr val="FFFFFF"/>
                </a:solidFill>
                <a:latin typeface="Tahoma"/>
                <a:cs typeface="Tahoma"/>
              </a:rPr>
              <a:t>added</a:t>
            </a:r>
            <a:r>
              <a:rPr sz="3000" spc="-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000" spc="85" dirty="0">
                <a:solidFill>
                  <a:srgbClr val="FFFFFF"/>
                </a:solidFill>
                <a:latin typeface="Tahoma"/>
                <a:cs typeface="Tahoma"/>
              </a:rPr>
              <a:t>or</a:t>
            </a:r>
            <a:r>
              <a:rPr sz="3000" spc="-1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000" spc="130" dirty="0">
                <a:solidFill>
                  <a:srgbClr val="FFFFFF"/>
                </a:solidFill>
                <a:latin typeface="Tahoma"/>
                <a:cs typeface="Tahoma"/>
              </a:rPr>
              <a:t>removed</a:t>
            </a:r>
            <a:r>
              <a:rPr sz="3000" spc="-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000" spc="200" dirty="0">
                <a:solidFill>
                  <a:srgbClr val="FFFFFF"/>
                </a:solidFill>
                <a:latin typeface="Tahoma"/>
                <a:cs typeface="Tahoma"/>
              </a:rPr>
              <a:t>by</a:t>
            </a:r>
            <a:r>
              <a:rPr sz="3000" spc="-1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000" spc="85" dirty="0">
                <a:solidFill>
                  <a:srgbClr val="FFFFFF"/>
                </a:solidFill>
                <a:latin typeface="Tahoma"/>
                <a:cs typeface="Tahoma"/>
              </a:rPr>
              <a:t>another</a:t>
            </a:r>
            <a:r>
              <a:rPr sz="3000" spc="-1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000" spc="110" dirty="0">
                <a:solidFill>
                  <a:srgbClr val="FFFFFF"/>
                </a:solidFill>
                <a:latin typeface="Tahoma"/>
                <a:cs typeface="Tahoma"/>
              </a:rPr>
              <a:t>transaction</a:t>
            </a:r>
            <a:r>
              <a:rPr sz="3000" spc="-1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000" spc="85" dirty="0">
                <a:solidFill>
                  <a:srgbClr val="FFFFFF"/>
                </a:solidFill>
                <a:latin typeface="Tahoma"/>
                <a:cs typeface="Tahoma"/>
              </a:rPr>
              <a:t>after</a:t>
            </a:r>
            <a:r>
              <a:rPr sz="3000" spc="-1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000" spc="6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3000" spc="-1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000" spc="-10" dirty="0">
                <a:solidFill>
                  <a:srgbClr val="FFFFFF"/>
                </a:solidFill>
                <a:latin typeface="Tahoma"/>
                <a:cs typeface="Tahoma"/>
              </a:rPr>
              <a:t>query.</a:t>
            </a:r>
            <a:endParaRPr sz="30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4872695" y="431186"/>
            <a:ext cx="211454" cy="3295015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175">
              <a:lnSpc>
                <a:spcPct val="100000"/>
              </a:lnSpc>
              <a:spcBef>
                <a:spcPts val="5"/>
              </a:spcBef>
            </a:pPr>
            <a:r>
              <a:rPr sz="1700" b="1" spc="-229" dirty="0">
                <a:solidFill>
                  <a:srgbClr val="FFFFFF"/>
                </a:solidFill>
                <a:latin typeface="Trebuchet MS"/>
                <a:cs typeface="Trebuchet MS"/>
              </a:rPr>
              <a:t>T1</a:t>
            </a:r>
            <a:endParaRPr sz="1700">
              <a:latin typeface="Trebuchet MS"/>
              <a:cs typeface="Trebuchet MS"/>
            </a:endParaRPr>
          </a:p>
          <a:p>
            <a:pPr indent="40640" algn="just">
              <a:lnSpc>
                <a:spcPct val="290400"/>
              </a:lnSpc>
            </a:pPr>
            <a:r>
              <a:rPr sz="1700" spc="-50" dirty="0">
                <a:solidFill>
                  <a:srgbClr val="FFFFFF"/>
                </a:solidFill>
                <a:latin typeface="Tahoma"/>
                <a:cs typeface="Tahoma"/>
              </a:rPr>
              <a:t>R R </a:t>
            </a:r>
            <a:r>
              <a:rPr sz="1700" spc="70" dirty="0">
                <a:solidFill>
                  <a:srgbClr val="FFFFFF"/>
                </a:solidFill>
                <a:latin typeface="Tahoma"/>
                <a:cs typeface="Tahoma"/>
              </a:rPr>
              <a:t>W W</a:t>
            </a:r>
            <a:endParaRPr sz="17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6650535" y="431186"/>
            <a:ext cx="254000" cy="3295015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r>
              <a:rPr sz="1700" b="1" spc="-50" dirty="0">
                <a:solidFill>
                  <a:srgbClr val="FFFFFF"/>
                </a:solidFill>
                <a:latin typeface="Trebuchet MS"/>
                <a:cs typeface="Trebuchet MS"/>
              </a:rPr>
              <a:t>T2</a:t>
            </a:r>
            <a:endParaRPr sz="1700">
              <a:latin typeface="Trebuchet MS"/>
              <a:cs typeface="Trebuchet MS"/>
            </a:endParaRPr>
          </a:p>
          <a:p>
            <a:pPr marL="20955" marR="13335" indent="40640" algn="just">
              <a:lnSpc>
                <a:spcPct val="290400"/>
              </a:lnSpc>
            </a:pPr>
            <a:r>
              <a:rPr sz="1700" spc="-50" dirty="0">
                <a:solidFill>
                  <a:srgbClr val="FFFFFF"/>
                </a:solidFill>
                <a:latin typeface="Tahoma"/>
                <a:cs typeface="Tahoma"/>
              </a:rPr>
              <a:t>R </a:t>
            </a:r>
            <a:r>
              <a:rPr sz="1700" spc="70" dirty="0">
                <a:solidFill>
                  <a:srgbClr val="FFFFFF"/>
                </a:solidFill>
                <a:latin typeface="Tahoma"/>
                <a:cs typeface="Tahoma"/>
              </a:rPr>
              <a:t>W </a:t>
            </a:r>
            <a:r>
              <a:rPr sz="1700" spc="-50" dirty="0">
                <a:solidFill>
                  <a:srgbClr val="FFFFFF"/>
                </a:solidFill>
                <a:latin typeface="Tahoma"/>
                <a:cs typeface="Tahoma"/>
              </a:rPr>
              <a:t>R </a:t>
            </a:r>
            <a:r>
              <a:rPr sz="1700" spc="70" dirty="0">
                <a:solidFill>
                  <a:srgbClr val="FFFFFF"/>
                </a:solidFill>
                <a:latin typeface="Tahoma"/>
                <a:cs typeface="Tahoma"/>
              </a:rPr>
              <a:t>W</a:t>
            </a:r>
            <a:endParaRPr sz="1700">
              <a:latin typeface="Tahoma"/>
              <a:cs typeface="Tahoma"/>
            </a:endParaRPr>
          </a:p>
        </p:txBody>
      </p:sp>
      <p:graphicFrame>
        <p:nvGraphicFramePr>
          <p:cNvPr id="18" name="object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7106818"/>
              </p:ext>
            </p:extLst>
          </p:nvPr>
        </p:nvGraphicFramePr>
        <p:xfrm>
          <a:off x="14059796" y="181216"/>
          <a:ext cx="3597910" cy="3759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98955"/>
                <a:gridCol w="1798955"/>
              </a:tblGrid>
              <a:tr h="751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51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51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51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51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9" name="object 19"/>
          <p:cNvSpPr/>
          <p:nvPr/>
        </p:nvSpPr>
        <p:spPr>
          <a:xfrm>
            <a:off x="10819540" y="2201840"/>
            <a:ext cx="59690" cy="38100"/>
          </a:xfrm>
          <a:custGeom>
            <a:avLst/>
            <a:gdLst/>
            <a:ahLst/>
            <a:cxnLst/>
            <a:rect l="l" t="t" r="r" b="b"/>
            <a:pathLst>
              <a:path w="59690" h="38100">
                <a:moveTo>
                  <a:pt x="59080" y="38099"/>
                </a:moveTo>
                <a:lnTo>
                  <a:pt x="0" y="38099"/>
                </a:lnTo>
                <a:lnTo>
                  <a:pt x="0" y="0"/>
                </a:lnTo>
                <a:lnTo>
                  <a:pt x="59080" y="0"/>
                </a:lnTo>
                <a:lnTo>
                  <a:pt x="59080" y="38099"/>
                </a:lnTo>
                <a:close/>
              </a:path>
            </a:pathLst>
          </a:custGeom>
          <a:solidFill>
            <a:srgbClr val="FF9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5691881" y="1726130"/>
            <a:ext cx="5986145" cy="5467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400" b="1" u="heavy" spc="65" dirty="0">
                <a:solidFill>
                  <a:srgbClr val="FF904D"/>
                </a:solidFill>
                <a:uFill>
                  <a:solidFill>
                    <a:srgbClr val="FF904D"/>
                  </a:solidFill>
                </a:uFill>
                <a:latin typeface="Trebuchet MS"/>
                <a:cs typeface="Trebuchet MS"/>
              </a:rPr>
              <a:t>Isolation</a:t>
            </a:r>
            <a:r>
              <a:rPr sz="3400" b="1" u="heavy" spc="-200" dirty="0">
                <a:solidFill>
                  <a:srgbClr val="FF904D"/>
                </a:solidFill>
                <a:uFill>
                  <a:solidFill>
                    <a:srgbClr val="FF904D"/>
                  </a:solidFill>
                </a:uFill>
                <a:latin typeface="Trebuchet MS"/>
                <a:cs typeface="Trebuchet MS"/>
              </a:rPr>
              <a:t> </a:t>
            </a:r>
            <a:r>
              <a:rPr sz="3400" b="1" u="heavy" spc="50" dirty="0">
                <a:solidFill>
                  <a:srgbClr val="FF904D"/>
                </a:solidFill>
                <a:uFill>
                  <a:solidFill>
                    <a:srgbClr val="FF904D"/>
                  </a:solidFill>
                </a:uFill>
                <a:latin typeface="Trebuchet MS"/>
                <a:cs typeface="Trebuchet MS"/>
              </a:rPr>
              <a:t>levels</a:t>
            </a:r>
            <a:r>
              <a:rPr sz="3400" b="1" u="heavy" spc="-204" dirty="0">
                <a:solidFill>
                  <a:srgbClr val="FF904D"/>
                </a:solidFill>
                <a:uFill>
                  <a:solidFill>
                    <a:srgbClr val="FF904D"/>
                  </a:solidFill>
                </a:uFill>
                <a:latin typeface="Trebuchet MS"/>
                <a:cs typeface="Trebuchet MS"/>
              </a:rPr>
              <a:t> </a:t>
            </a:r>
            <a:r>
              <a:rPr sz="3400" b="1" u="heavy" spc="145" dirty="0">
                <a:solidFill>
                  <a:srgbClr val="FF904D"/>
                </a:solidFill>
                <a:uFill>
                  <a:solidFill>
                    <a:srgbClr val="FF904D"/>
                  </a:solidFill>
                </a:uFill>
                <a:latin typeface="Trebuchet MS"/>
                <a:cs typeface="Trebuchet MS"/>
              </a:rPr>
              <a:t>and</a:t>
            </a:r>
            <a:r>
              <a:rPr sz="3400" b="1" u="heavy" spc="-200" dirty="0">
                <a:solidFill>
                  <a:srgbClr val="FF904D"/>
                </a:solidFill>
                <a:uFill>
                  <a:solidFill>
                    <a:srgbClr val="FF904D"/>
                  </a:solidFill>
                </a:uFill>
                <a:latin typeface="Trebuchet MS"/>
                <a:cs typeface="Trebuchet MS"/>
              </a:rPr>
              <a:t> </a:t>
            </a:r>
            <a:r>
              <a:rPr sz="3400" b="1" u="heavy" spc="100" dirty="0">
                <a:solidFill>
                  <a:srgbClr val="FF904D"/>
                </a:solidFill>
                <a:uFill>
                  <a:solidFill>
                    <a:srgbClr val="FF904D"/>
                  </a:solidFill>
                </a:uFill>
                <a:latin typeface="Trebuchet MS"/>
                <a:cs typeface="Trebuchet MS"/>
              </a:rPr>
              <a:t>its</a:t>
            </a:r>
            <a:r>
              <a:rPr sz="3400" b="1" u="heavy" spc="-200" dirty="0">
                <a:solidFill>
                  <a:srgbClr val="FF904D"/>
                </a:solidFill>
                <a:uFill>
                  <a:solidFill>
                    <a:srgbClr val="FF904D"/>
                  </a:solidFill>
                </a:uFill>
                <a:latin typeface="Trebuchet MS"/>
                <a:cs typeface="Trebuchet MS"/>
              </a:rPr>
              <a:t> </a:t>
            </a:r>
            <a:r>
              <a:rPr sz="3400" b="1" u="heavy" spc="175" dirty="0">
                <a:solidFill>
                  <a:srgbClr val="FF904D"/>
                </a:solidFill>
                <a:uFill>
                  <a:solidFill>
                    <a:srgbClr val="FF904D"/>
                  </a:solidFill>
                </a:uFill>
                <a:latin typeface="Trebuchet MS"/>
                <a:cs typeface="Trebuchet MS"/>
              </a:rPr>
              <a:t>t</a:t>
            </a:r>
            <a:r>
              <a:rPr sz="3400" b="1" spc="175" dirty="0">
                <a:solidFill>
                  <a:srgbClr val="FF904D"/>
                </a:solidFill>
                <a:latin typeface="Trebuchet MS"/>
                <a:cs typeface="Trebuchet MS"/>
              </a:rPr>
              <a:t>y</a:t>
            </a:r>
            <a:r>
              <a:rPr sz="3400" b="1" u="heavy" spc="175" dirty="0">
                <a:solidFill>
                  <a:srgbClr val="FF904D"/>
                </a:solidFill>
                <a:uFill>
                  <a:solidFill>
                    <a:srgbClr val="FF904D"/>
                  </a:solidFill>
                </a:uFill>
                <a:latin typeface="Trebuchet MS"/>
                <a:cs typeface="Trebuchet MS"/>
              </a:rPr>
              <a:t>pes</a:t>
            </a:r>
            <a:endParaRPr sz="3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063245" y="1062453"/>
            <a:ext cx="40005" cy="53340"/>
          </a:xfrm>
          <a:custGeom>
            <a:avLst/>
            <a:gdLst/>
            <a:ahLst/>
            <a:cxnLst/>
            <a:rect l="l" t="t" r="r" b="b"/>
            <a:pathLst>
              <a:path w="40004" h="53340">
                <a:moveTo>
                  <a:pt x="1662" y="37742"/>
                </a:moveTo>
                <a:lnTo>
                  <a:pt x="506" y="33158"/>
                </a:lnTo>
                <a:lnTo>
                  <a:pt x="0" y="26015"/>
                </a:lnTo>
                <a:lnTo>
                  <a:pt x="633" y="20538"/>
                </a:lnTo>
                <a:lnTo>
                  <a:pt x="16103" y="0"/>
                </a:lnTo>
                <a:lnTo>
                  <a:pt x="24437" y="0"/>
                </a:lnTo>
                <a:lnTo>
                  <a:pt x="27414" y="1488"/>
                </a:lnTo>
                <a:lnTo>
                  <a:pt x="32176" y="4345"/>
                </a:lnTo>
                <a:lnTo>
                  <a:pt x="36343" y="13870"/>
                </a:lnTo>
                <a:lnTo>
                  <a:pt x="17889" y="13870"/>
                </a:lnTo>
                <a:lnTo>
                  <a:pt x="10269" y="16728"/>
                </a:lnTo>
                <a:lnTo>
                  <a:pt x="2649" y="24348"/>
                </a:lnTo>
                <a:lnTo>
                  <a:pt x="744" y="32920"/>
                </a:lnTo>
                <a:lnTo>
                  <a:pt x="1662" y="37742"/>
                </a:lnTo>
                <a:close/>
              </a:path>
              <a:path w="40004" h="53340">
                <a:moveTo>
                  <a:pt x="17546" y="51598"/>
                </a:moveTo>
                <a:lnTo>
                  <a:pt x="744" y="32920"/>
                </a:lnTo>
                <a:lnTo>
                  <a:pt x="2649" y="24348"/>
                </a:lnTo>
                <a:lnTo>
                  <a:pt x="10269" y="16728"/>
                </a:lnTo>
                <a:lnTo>
                  <a:pt x="17889" y="13870"/>
                </a:lnTo>
                <a:lnTo>
                  <a:pt x="23604" y="14823"/>
                </a:lnTo>
                <a:lnTo>
                  <a:pt x="28366" y="15775"/>
                </a:lnTo>
                <a:lnTo>
                  <a:pt x="35986" y="20538"/>
                </a:lnTo>
                <a:lnTo>
                  <a:pt x="37176" y="23513"/>
                </a:lnTo>
                <a:lnTo>
                  <a:pt x="30760" y="38625"/>
                </a:lnTo>
                <a:lnTo>
                  <a:pt x="30673" y="38829"/>
                </a:lnTo>
                <a:lnTo>
                  <a:pt x="23485" y="48517"/>
                </a:lnTo>
                <a:lnTo>
                  <a:pt x="17546" y="51598"/>
                </a:lnTo>
                <a:close/>
              </a:path>
              <a:path w="40004" h="53340">
                <a:moveTo>
                  <a:pt x="37176" y="23513"/>
                </a:moveTo>
                <a:lnTo>
                  <a:pt x="35986" y="20538"/>
                </a:lnTo>
                <a:lnTo>
                  <a:pt x="28366" y="15775"/>
                </a:lnTo>
                <a:lnTo>
                  <a:pt x="23604" y="14823"/>
                </a:lnTo>
                <a:lnTo>
                  <a:pt x="17889" y="13870"/>
                </a:lnTo>
                <a:lnTo>
                  <a:pt x="36343" y="13870"/>
                </a:lnTo>
                <a:lnTo>
                  <a:pt x="38844" y="19585"/>
                </a:lnTo>
                <a:lnTo>
                  <a:pt x="37176" y="23513"/>
                </a:lnTo>
                <a:close/>
              </a:path>
              <a:path w="40004" h="53340">
                <a:moveTo>
                  <a:pt x="29268" y="51598"/>
                </a:moveTo>
                <a:lnTo>
                  <a:pt x="17546" y="51598"/>
                </a:lnTo>
                <a:lnTo>
                  <a:pt x="23485" y="48517"/>
                </a:lnTo>
                <a:lnTo>
                  <a:pt x="30673" y="38829"/>
                </a:lnTo>
                <a:lnTo>
                  <a:pt x="37176" y="23513"/>
                </a:lnTo>
                <a:lnTo>
                  <a:pt x="39439" y="29170"/>
                </a:lnTo>
                <a:lnTo>
                  <a:pt x="39439" y="39231"/>
                </a:lnTo>
                <a:lnTo>
                  <a:pt x="34081" y="48160"/>
                </a:lnTo>
                <a:lnTo>
                  <a:pt x="29268" y="51598"/>
                </a:lnTo>
                <a:close/>
              </a:path>
              <a:path w="40004" h="53340">
                <a:moveTo>
                  <a:pt x="3920" y="43928"/>
                </a:moveTo>
                <a:lnTo>
                  <a:pt x="2649" y="42445"/>
                </a:lnTo>
                <a:lnTo>
                  <a:pt x="2199" y="40196"/>
                </a:lnTo>
                <a:lnTo>
                  <a:pt x="3920" y="43928"/>
                </a:lnTo>
                <a:close/>
              </a:path>
              <a:path w="40004" h="53340">
                <a:moveTo>
                  <a:pt x="27414" y="52923"/>
                </a:moveTo>
                <a:lnTo>
                  <a:pt x="15984" y="52923"/>
                </a:lnTo>
                <a:lnTo>
                  <a:pt x="8364" y="50065"/>
                </a:lnTo>
                <a:lnTo>
                  <a:pt x="4554" y="45303"/>
                </a:lnTo>
                <a:lnTo>
                  <a:pt x="3920" y="43928"/>
                </a:lnTo>
                <a:lnTo>
                  <a:pt x="8364" y="49113"/>
                </a:lnTo>
                <a:lnTo>
                  <a:pt x="13126" y="51018"/>
                </a:lnTo>
                <a:lnTo>
                  <a:pt x="17546" y="51598"/>
                </a:lnTo>
                <a:lnTo>
                  <a:pt x="29268" y="51598"/>
                </a:lnTo>
                <a:lnTo>
                  <a:pt x="27414" y="52923"/>
                </a:lnTo>
                <a:close/>
              </a:path>
            </a:pathLst>
          </a:custGeom>
          <a:solidFill>
            <a:srgbClr val="2D8F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6835887" y="1743345"/>
            <a:ext cx="295275" cy="295275"/>
          </a:xfrm>
          <a:custGeom>
            <a:avLst/>
            <a:gdLst/>
            <a:ahLst/>
            <a:cxnLst/>
            <a:rect l="l" t="t" r="r" b="b"/>
            <a:pathLst>
              <a:path w="295275" h="295275">
                <a:moveTo>
                  <a:pt x="294685" y="147340"/>
                </a:moveTo>
                <a:lnTo>
                  <a:pt x="147345" y="294685"/>
                </a:lnTo>
                <a:lnTo>
                  <a:pt x="0" y="147345"/>
                </a:lnTo>
                <a:lnTo>
                  <a:pt x="147340" y="0"/>
                </a:lnTo>
                <a:lnTo>
                  <a:pt x="294685" y="147340"/>
                </a:lnTo>
                <a:close/>
              </a:path>
            </a:pathLst>
          </a:custGeom>
          <a:solidFill>
            <a:srgbClr val="56AEFF">
              <a:alpha val="20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6835907" y="2921732"/>
            <a:ext cx="295275" cy="295275"/>
          </a:xfrm>
          <a:custGeom>
            <a:avLst/>
            <a:gdLst/>
            <a:ahLst/>
            <a:cxnLst/>
            <a:rect l="l" t="t" r="r" b="b"/>
            <a:pathLst>
              <a:path w="295275" h="295275">
                <a:moveTo>
                  <a:pt x="294685" y="147340"/>
                </a:moveTo>
                <a:lnTo>
                  <a:pt x="147345" y="294685"/>
                </a:lnTo>
                <a:lnTo>
                  <a:pt x="0" y="147345"/>
                </a:lnTo>
                <a:lnTo>
                  <a:pt x="147340" y="0"/>
                </a:lnTo>
                <a:lnTo>
                  <a:pt x="294685" y="147340"/>
                </a:lnTo>
                <a:close/>
              </a:path>
            </a:pathLst>
          </a:custGeom>
          <a:solidFill>
            <a:srgbClr val="56AEFF">
              <a:alpha val="20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6835919" y="4100312"/>
            <a:ext cx="295275" cy="291465"/>
          </a:xfrm>
          <a:custGeom>
            <a:avLst/>
            <a:gdLst/>
            <a:ahLst/>
            <a:cxnLst/>
            <a:rect l="l" t="t" r="r" b="b"/>
            <a:pathLst>
              <a:path w="295275" h="291464">
                <a:moveTo>
                  <a:pt x="294666" y="147340"/>
                </a:moveTo>
                <a:lnTo>
                  <a:pt x="151062" y="290948"/>
                </a:lnTo>
                <a:lnTo>
                  <a:pt x="143589" y="290948"/>
                </a:lnTo>
                <a:lnTo>
                  <a:pt x="0" y="147345"/>
                </a:lnTo>
                <a:lnTo>
                  <a:pt x="147320" y="0"/>
                </a:lnTo>
                <a:lnTo>
                  <a:pt x="294666" y="147340"/>
                </a:lnTo>
                <a:close/>
              </a:path>
            </a:pathLst>
          </a:custGeom>
          <a:solidFill>
            <a:srgbClr val="56AEFF">
              <a:alpha val="20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7425184" y="2332352"/>
            <a:ext cx="295275" cy="295275"/>
          </a:xfrm>
          <a:custGeom>
            <a:avLst/>
            <a:gdLst/>
            <a:ahLst/>
            <a:cxnLst/>
            <a:rect l="l" t="t" r="r" b="b"/>
            <a:pathLst>
              <a:path w="295275" h="295275">
                <a:moveTo>
                  <a:pt x="294685" y="147340"/>
                </a:moveTo>
                <a:lnTo>
                  <a:pt x="147345" y="294685"/>
                </a:lnTo>
                <a:lnTo>
                  <a:pt x="0" y="147345"/>
                </a:lnTo>
                <a:lnTo>
                  <a:pt x="147340" y="0"/>
                </a:lnTo>
                <a:lnTo>
                  <a:pt x="294685" y="147340"/>
                </a:lnTo>
                <a:close/>
              </a:path>
            </a:pathLst>
          </a:custGeom>
          <a:solidFill>
            <a:srgbClr val="56AEFF">
              <a:alpha val="20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7425189" y="3510809"/>
            <a:ext cx="295275" cy="295275"/>
          </a:xfrm>
          <a:custGeom>
            <a:avLst/>
            <a:gdLst/>
            <a:ahLst/>
            <a:cxnLst/>
            <a:rect l="l" t="t" r="r" b="b"/>
            <a:pathLst>
              <a:path w="295275" h="295275">
                <a:moveTo>
                  <a:pt x="294685" y="147340"/>
                </a:moveTo>
                <a:lnTo>
                  <a:pt x="147345" y="294685"/>
                </a:lnTo>
                <a:lnTo>
                  <a:pt x="0" y="147345"/>
                </a:lnTo>
                <a:lnTo>
                  <a:pt x="147340" y="0"/>
                </a:lnTo>
                <a:lnTo>
                  <a:pt x="294685" y="147340"/>
                </a:lnTo>
                <a:close/>
              </a:path>
            </a:pathLst>
          </a:custGeom>
          <a:solidFill>
            <a:srgbClr val="56AEFF">
              <a:alpha val="20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8014413" y="1743311"/>
            <a:ext cx="273685" cy="295275"/>
          </a:xfrm>
          <a:custGeom>
            <a:avLst/>
            <a:gdLst/>
            <a:ahLst/>
            <a:cxnLst/>
            <a:rect l="l" t="t" r="r" b="b"/>
            <a:pathLst>
              <a:path w="273684" h="295275">
                <a:moveTo>
                  <a:pt x="273586" y="168490"/>
                </a:moveTo>
                <a:lnTo>
                  <a:pt x="147345" y="294735"/>
                </a:lnTo>
                <a:lnTo>
                  <a:pt x="0" y="147395"/>
                </a:lnTo>
                <a:lnTo>
                  <a:pt x="147340" y="0"/>
                </a:lnTo>
                <a:lnTo>
                  <a:pt x="273586" y="126284"/>
                </a:lnTo>
                <a:lnTo>
                  <a:pt x="273586" y="168490"/>
                </a:lnTo>
                <a:close/>
              </a:path>
            </a:pathLst>
          </a:custGeom>
          <a:solidFill>
            <a:srgbClr val="56AEFF">
              <a:alpha val="20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014413" y="2921819"/>
            <a:ext cx="273685" cy="295275"/>
          </a:xfrm>
          <a:custGeom>
            <a:avLst/>
            <a:gdLst/>
            <a:ahLst/>
            <a:cxnLst/>
            <a:rect l="l" t="t" r="r" b="b"/>
            <a:pathLst>
              <a:path w="273684" h="295275">
                <a:moveTo>
                  <a:pt x="273585" y="168440"/>
                </a:moveTo>
                <a:lnTo>
                  <a:pt x="147345" y="294685"/>
                </a:lnTo>
                <a:lnTo>
                  <a:pt x="0" y="147345"/>
                </a:lnTo>
                <a:lnTo>
                  <a:pt x="147340" y="0"/>
                </a:lnTo>
                <a:lnTo>
                  <a:pt x="273585" y="126241"/>
                </a:lnTo>
                <a:lnTo>
                  <a:pt x="273585" y="168440"/>
                </a:lnTo>
                <a:close/>
              </a:path>
            </a:pathLst>
          </a:custGeom>
          <a:solidFill>
            <a:srgbClr val="56AEFF">
              <a:alpha val="20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8014404" y="4100400"/>
            <a:ext cx="273685" cy="291465"/>
          </a:xfrm>
          <a:custGeom>
            <a:avLst/>
            <a:gdLst/>
            <a:ahLst/>
            <a:cxnLst/>
            <a:rect l="l" t="t" r="r" b="b"/>
            <a:pathLst>
              <a:path w="273684" h="291464">
                <a:moveTo>
                  <a:pt x="273593" y="168432"/>
                </a:moveTo>
                <a:lnTo>
                  <a:pt x="151169" y="290861"/>
                </a:lnTo>
                <a:lnTo>
                  <a:pt x="143520" y="290861"/>
                </a:lnTo>
                <a:lnTo>
                  <a:pt x="0" y="147345"/>
                </a:lnTo>
                <a:lnTo>
                  <a:pt x="147340" y="0"/>
                </a:lnTo>
                <a:lnTo>
                  <a:pt x="273593" y="126249"/>
                </a:lnTo>
                <a:lnTo>
                  <a:pt x="273593" y="168432"/>
                </a:lnTo>
                <a:close/>
              </a:path>
            </a:pathLst>
          </a:custGeom>
          <a:solidFill>
            <a:srgbClr val="56AEFF">
              <a:alpha val="20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819540" y="2201840"/>
            <a:ext cx="59690" cy="38100"/>
          </a:xfrm>
          <a:custGeom>
            <a:avLst/>
            <a:gdLst/>
            <a:ahLst/>
            <a:cxnLst/>
            <a:rect l="l" t="t" r="r" b="b"/>
            <a:pathLst>
              <a:path w="59690" h="38100">
                <a:moveTo>
                  <a:pt x="59080" y="38099"/>
                </a:moveTo>
                <a:lnTo>
                  <a:pt x="0" y="38099"/>
                </a:lnTo>
                <a:lnTo>
                  <a:pt x="0" y="0"/>
                </a:lnTo>
                <a:lnTo>
                  <a:pt x="59080" y="0"/>
                </a:lnTo>
                <a:lnTo>
                  <a:pt x="59080" y="38099"/>
                </a:lnTo>
                <a:close/>
              </a:path>
            </a:pathLst>
          </a:custGeom>
          <a:solidFill>
            <a:srgbClr val="FF9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>
            <a:spLocks noGrp="1"/>
          </p:cNvSpPr>
          <p:nvPr>
            <p:ph idx="1"/>
          </p:nvPr>
        </p:nvSpPr>
        <p:spPr>
          <a:xfrm>
            <a:off x="381000" y="1719763"/>
            <a:ext cx="17633404" cy="556716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4469765" indent="0">
              <a:lnSpc>
                <a:spcPct val="100000"/>
              </a:lnSpc>
              <a:spcBef>
                <a:spcPts val="120"/>
              </a:spcBef>
              <a:buNone/>
            </a:pPr>
            <a:r>
              <a:rPr lang="en-US" sz="3200" b="1" u="heavy" spc="65" dirty="0">
                <a:solidFill>
                  <a:srgbClr val="FF904D"/>
                </a:solidFill>
                <a:uFill>
                  <a:solidFill>
                    <a:srgbClr val="FF904D"/>
                  </a:solidFill>
                </a:uFill>
                <a:latin typeface="Trebuchet MS"/>
                <a:cs typeface="Trebuchet MS"/>
              </a:rPr>
              <a:t>Isolation</a:t>
            </a:r>
            <a:r>
              <a:rPr lang="en-US" sz="3200" b="1" u="heavy" spc="-200" dirty="0">
                <a:solidFill>
                  <a:srgbClr val="FF904D"/>
                </a:solidFill>
                <a:uFill>
                  <a:solidFill>
                    <a:srgbClr val="FF904D"/>
                  </a:solidFill>
                </a:uFill>
                <a:latin typeface="Trebuchet MS"/>
                <a:cs typeface="Trebuchet MS"/>
              </a:rPr>
              <a:t> </a:t>
            </a:r>
            <a:r>
              <a:rPr lang="en-US" sz="3200" b="1" u="heavy" spc="50" dirty="0">
                <a:solidFill>
                  <a:srgbClr val="FF904D"/>
                </a:solidFill>
                <a:uFill>
                  <a:solidFill>
                    <a:srgbClr val="FF904D"/>
                  </a:solidFill>
                </a:uFill>
                <a:latin typeface="Trebuchet MS"/>
                <a:cs typeface="Trebuchet MS"/>
              </a:rPr>
              <a:t>levels</a:t>
            </a:r>
            <a:r>
              <a:rPr lang="en-US" sz="3200" b="1" u="heavy" spc="-204" dirty="0">
                <a:solidFill>
                  <a:srgbClr val="FF904D"/>
                </a:solidFill>
                <a:uFill>
                  <a:solidFill>
                    <a:srgbClr val="FF904D"/>
                  </a:solidFill>
                </a:uFill>
                <a:latin typeface="Trebuchet MS"/>
                <a:cs typeface="Trebuchet MS"/>
              </a:rPr>
              <a:t> </a:t>
            </a:r>
            <a:r>
              <a:rPr lang="en-US" sz="3200" b="1" u="heavy" spc="145" dirty="0">
                <a:solidFill>
                  <a:srgbClr val="FF904D"/>
                </a:solidFill>
                <a:uFill>
                  <a:solidFill>
                    <a:srgbClr val="FF904D"/>
                  </a:solidFill>
                </a:uFill>
                <a:latin typeface="Trebuchet MS"/>
                <a:cs typeface="Trebuchet MS"/>
              </a:rPr>
              <a:t>and</a:t>
            </a:r>
            <a:r>
              <a:rPr lang="en-US" sz="3200" b="1" u="heavy" spc="-200" dirty="0">
                <a:solidFill>
                  <a:srgbClr val="FF904D"/>
                </a:solidFill>
                <a:uFill>
                  <a:solidFill>
                    <a:srgbClr val="FF904D"/>
                  </a:solidFill>
                </a:uFill>
                <a:latin typeface="Trebuchet MS"/>
                <a:cs typeface="Trebuchet MS"/>
              </a:rPr>
              <a:t> </a:t>
            </a:r>
            <a:r>
              <a:rPr lang="en-US" sz="3200" b="1" u="heavy" spc="100" dirty="0">
                <a:solidFill>
                  <a:srgbClr val="FF904D"/>
                </a:solidFill>
                <a:uFill>
                  <a:solidFill>
                    <a:srgbClr val="FF904D"/>
                  </a:solidFill>
                </a:uFill>
                <a:latin typeface="Trebuchet MS"/>
                <a:cs typeface="Trebuchet MS"/>
              </a:rPr>
              <a:t>its</a:t>
            </a:r>
            <a:r>
              <a:rPr lang="en-US" sz="3200" b="1" u="heavy" spc="-200" dirty="0">
                <a:solidFill>
                  <a:srgbClr val="FF904D"/>
                </a:solidFill>
                <a:uFill>
                  <a:solidFill>
                    <a:srgbClr val="FF904D"/>
                  </a:solidFill>
                </a:uFill>
                <a:latin typeface="Trebuchet MS"/>
                <a:cs typeface="Trebuchet MS"/>
              </a:rPr>
              <a:t> </a:t>
            </a:r>
            <a:r>
              <a:rPr lang="en-US" sz="3200" b="1" u="heavy" spc="175" dirty="0">
                <a:solidFill>
                  <a:srgbClr val="FF904D"/>
                </a:solidFill>
                <a:uFill>
                  <a:solidFill>
                    <a:srgbClr val="FF904D"/>
                  </a:solidFill>
                </a:uFill>
                <a:latin typeface="Trebuchet MS"/>
                <a:cs typeface="Trebuchet MS"/>
              </a:rPr>
              <a:t>t</a:t>
            </a:r>
            <a:r>
              <a:rPr lang="en-US" sz="3200" b="1" spc="175" dirty="0">
                <a:solidFill>
                  <a:srgbClr val="FF904D"/>
                </a:solidFill>
                <a:latin typeface="Trebuchet MS"/>
                <a:cs typeface="Trebuchet MS"/>
              </a:rPr>
              <a:t>y</a:t>
            </a:r>
            <a:r>
              <a:rPr lang="en-US" sz="3200" b="1" u="heavy" spc="175" dirty="0">
                <a:solidFill>
                  <a:srgbClr val="FF904D"/>
                </a:solidFill>
                <a:uFill>
                  <a:solidFill>
                    <a:srgbClr val="FF904D"/>
                  </a:solidFill>
                </a:uFill>
                <a:latin typeface="Trebuchet MS"/>
                <a:cs typeface="Trebuchet MS"/>
              </a:rPr>
              <a:t>pes</a:t>
            </a:r>
            <a:endParaRPr lang="en-US" sz="32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920"/>
              </a:spcBef>
            </a:pPr>
            <a:endParaRPr spc="175" dirty="0"/>
          </a:p>
          <a:p>
            <a:pPr marL="0" marR="5080" indent="0">
              <a:lnSpc>
                <a:spcPct val="117200"/>
              </a:lnSpc>
              <a:buNone/>
            </a:pPr>
            <a:r>
              <a:rPr sz="3200" u="none" spc="-20" dirty="0">
                <a:solidFill>
                  <a:srgbClr val="C1FF72"/>
                </a:solidFill>
              </a:rPr>
              <a:t>Serializable:</a:t>
            </a:r>
            <a:r>
              <a:rPr sz="3200" u="none" spc="-180" dirty="0">
                <a:solidFill>
                  <a:srgbClr val="C1FF72"/>
                </a:solidFill>
              </a:rPr>
              <a:t> </a:t>
            </a:r>
            <a:r>
              <a:rPr sz="3200" b="0" u="none" spc="-150" dirty="0">
                <a:solidFill>
                  <a:srgbClr val="FFFFFF"/>
                </a:solidFill>
                <a:latin typeface="Tahoma"/>
                <a:cs typeface="Tahoma"/>
              </a:rPr>
              <a:t>It</a:t>
            </a:r>
            <a:r>
              <a:rPr sz="3200" b="0" u="none" spc="-1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b="0" u="none" spc="100" dirty="0">
                <a:solidFill>
                  <a:srgbClr val="FFFFFF"/>
                </a:solidFill>
                <a:latin typeface="Tahoma"/>
                <a:cs typeface="Tahoma"/>
              </a:rPr>
              <a:t>ensures</a:t>
            </a:r>
            <a:r>
              <a:rPr sz="3200" b="0" u="none" spc="-1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b="0" u="none" spc="6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3200" b="0" u="none" spc="-1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b="0" u="none" spc="60" dirty="0">
                <a:solidFill>
                  <a:srgbClr val="FFFFFF"/>
                </a:solidFill>
                <a:latin typeface="Tahoma"/>
                <a:cs typeface="Tahoma"/>
              </a:rPr>
              <a:t>serial</a:t>
            </a:r>
            <a:r>
              <a:rPr sz="3200" b="0" u="none" spc="-1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b="0" u="none" spc="110" dirty="0">
                <a:solidFill>
                  <a:srgbClr val="FFFFFF"/>
                </a:solidFill>
                <a:latin typeface="Tahoma"/>
                <a:cs typeface="Tahoma"/>
              </a:rPr>
              <a:t>transaction</a:t>
            </a:r>
            <a:r>
              <a:rPr sz="3200" b="0" u="none" spc="-1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b="0" u="none" spc="60" dirty="0">
                <a:solidFill>
                  <a:srgbClr val="FFFFFF"/>
                </a:solidFill>
                <a:latin typeface="Tahoma"/>
                <a:cs typeface="Tahoma"/>
              </a:rPr>
              <a:t>execution,</a:t>
            </a:r>
            <a:r>
              <a:rPr sz="3200" b="0" u="none" spc="-1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b="0" u="none" spc="165" dirty="0">
                <a:solidFill>
                  <a:srgbClr val="FFFFFF"/>
                </a:solidFill>
                <a:latin typeface="Tahoma"/>
                <a:cs typeface="Tahoma"/>
              </a:rPr>
              <a:t>so</a:t>
            </a:r>
            <a:r>
              <a:rPr sz="3200" b="0" u="none" spc="-1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b="0" u="none" spc="105" dirty="0">
                <a:solidFill>
                  <a:srgbClr val="FFFFFF"/>
                </a:solidFill>
                <a:latin typeface="Tahoma"/>
                <a:cs typeface="Tahoma"/>
              </a:rPr>
              <a:t>that</a:t>
            </a:r>
            <a:r>
              <a:rPr sz="3200" b="0" u="none" spc="-1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b="0" u="none" spc="95" dirty="0">
                <a:solidFill>
                  <a:srgbClr val="FFFFFF"/>
                </a:solidFill>
                <a:latin typeface="Tahoma"/>
                <a:cs typeface="Tahoma"/>
              </a:rPr>
              <a:t>there</a:t>
            </a:r>
            <a:r>
              <a:rPr sz="3200" b="0" u="none" spc="-1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b="0" u="none" spc="105" dirty="0">
                <a:solidFill>
                  <a:srgbClr val="FFFFFF"/>
                </a:solidFill>
                <a:latin typeface="Tahoma"/>
                <a:cs typeface="Tahoma"/>
              </a:rPr>
              <a:t>is</a:t>
            </a:r>
            <a:r>
              <a:rPr sz="3200" b="0" u="none" spc="-1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b="0" u="none" spc="160" dirty="0">
                <a:solidFill>
                  <a:srgbClr val="FFFFFF"/>
                </a:solidFill>
                <a:latin typeface="Tahoma"/>
                <a:cs typeface="Tahoma"/>
              </a:rPr>
              <a:t>complete</a:t>
            </a:r>
            <a:r>
              <a:rPr sz="3200" b="0" u="none" spc="-1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b="0" u="none" spc="-10" dirty="0">
                <a:solidFill>
                  <a:srgbClr val="FFFFFF"/>
                </a:solidFill>
                <a:latin typeface="Tahoma"/>
                <a:cs typeface="Tahoma"/>
              </a:rPr>
              <a:t>isolation. </a:t>
            </a:r>
            <a:r>
              <a:rPr sz="3200" b="0" u="none" spc="-215" dirty="0">
                <a:solidFill>
                  <a:srgbClr val="FFFFFF"/>
                </a:solidFill>
                <a:latin typeface="Tahoma"/>
                <a:cs typeface="Tahoma"/>
              </a:rPr>
              <a:t>If</a:t>
            </a:r>
            <a:r>
              <a:rPr sz="3200" b="0" u="none" spc="-1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b="0" u="none" spc="90" dirty="0">
                <a:solidFill>
                  <a:srgbClr val="FFFFFF"/>
                </a:solidFill>
                <a:latin typeface="Tahoma"/>
                <a:cs typeface="Tahoma"/>
              </a:rPr>
              <a:t>Transaction</a:t>
            </a:r>
            <a:r>
              <a:rPr sz="3200" b="0" u="none" spc="-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b="0" u="none" spc="-434" dirty="0">
                <a:solidFill>
                  <a:srgbClr val="FFFFFF"/>
                </a:solidFill>
                <a:latin typeface="Tahoma"/>
                <a:cs typeface="Tahoma"/>
              </a:rPr>
              <a:t>T1</a:t>
            </a:r>
            <a:r>
              <a:rPr sz="3200" b="0" u="none" spc="-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b="0" u="none" spc="105" dirty="0">
                <a:solidFill>
                  <a:srgbClr val="FFFFFF"/>
                </a:solidFill>
                <a:latin typeface="Tahoma"/>
                <a:cs typeface="Tahoma"/>
              </a:rPr>
              <a:t>is</a:t>
            </a:r>
            <a:r>
              <a:rPr sz="3200" b="0" u="none" spc="-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b="0" u="none" spc="45" dirty="0">
                <a:solidFill>
                  <a:srgbClr val="FFFFFF"/>
                </a:solidFill>
                <a:latin typeface="Tahoma"/>
                <a:cs typeface="Tahoma"/>
              </a:rPr>
              <a:t>executing,</a:t>
            </a:r>
            <a:r>
              <a:rPr sz="3200" b="0" u="none" spc="-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b="0" u="none" spc="90" dirty="0">
                <a:solidFill>
                  <a:srgbClr val="FFFFFF"/>
                </a:solidFill>
                <a:latin typeface="Tahoma"/>
                <a:cs typeface="Tahoma"/>
              </a:rPr>
              <a:t>Transaction</a:t>
            </a:r>
            <a:r>
              <a:rPr sz="3200" b="0" u="none" spc="-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b="0" u="none" dirty="0">
                <a:solidFill>
                  <a:srgbClr val="FFFFFF"/>
                </a:solidFill>
                <a:latin typeface="Tahoma"/>
                <a:cs typeface="Tahoma"/>
              </a:rPr>
              <a:t>T2</a:t>
            </a:r>
            <a:r>
              <a:rPr sz="3200" b="0" u="none" spc="-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b="0" u="none" spc="140" dirty="0">
                <a:solidFill>
                  <a:srgbClr val="FFFFFF"/>
                </a:solidFill>
                <a:latin typeface="Tahoma"/>
                <a:cs typeface="Tahoma"/>
              </a:rPr>
              <a:t>must</a:t>
            </a:r>
            <a:r>
              <a:rPr sz="3200" b="0" u="none" spc="-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b="0" u="none" spc="70" dirty="0">
                <a:solidFill>
                  <a:srgbClr val="FFFFFF"/>
                </a:solidFill>
                <a:latin typeface="Tahoma"/>
                <a:cs typeface="Tahoma"/>
              </a:rPr>
              <a:t>wait</a:t>
            </a:r>
            <a:r>
              <a:rPr sz="3200" b="0" u="none" spc="-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b="0" u="none" spc="50" dirty="0">
                <a:solidFill>
                  <a:srgbClr val="FFFFFF"/>
                </a:solidFill>
                <a:latin typeface="Tahoma"/>
                <a:cs typeface="Tahoma"/>
              </a:rPr>
              <a:t>until</a:t>
            </a:r>
            <a:r>
              <a:rPr sz="3200" b="0" u="none" spc="-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b="0" u="none" spc="-434" dirty="0">
                <a:solidFill>
                  <a:srgbClr val="FFFFFF"/>
                </a:solidFill>
                <a:latin typeface="Tahoma"/>
                <a:cs typeface="Tahoma"/>
              </a:rPr>
              <a:t>T1</a:t>
            </a:r>
            <a:r>
              <a:rPr sz="3200" b="0" u="none" spc="-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b="0" u="none" spc="150" dirty="0">
                <a:solidFill>
                  <a:srgbClr val="FFFFFF"/>
                </a:solidFill>
                <a:latin typeface="Tahoma"/>
                <a:cs typeface="Tahoma"/>
              </a:rPr>
              <a:t>completes</a:t>
            </a:r>
            <a:endParaRPr sz="32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300"/>
              </a:spcBef>
            </a:pPr>
            <a:endParaRPr sz="3200" dirty="0">
              <a:latin typeface="Tahoma"/>
              <a:cs typeface="Tahoma"/>
            </a:endParaRPr>
          </a:p>
          <a:p>
            <a:pPr marL="650240" indent="-457200">
              <a:buFont typeface="Arial" panose="020B0604020202020204" pitchFamily="34" charset="0"/>
              <a:buChar char="•"/>
            </a:pPr>
            <a:r>
              <a:rPr sz="3200" b="0" u="none" spc="85" dirty="0">
                <a:solidFill>
                  <a:srgbClr val="FFFFFF"/>
                </a:solidFill>
                <a:latin typeface="Tahoma"/>
                <a:cs typeface="Tahoma"/>
              </a:rPr>
              <a:t>Dirty</a:t>
            </a:r>
            <a:r>
              <a:rPr sz="3200" b="0" u="none" spc="-1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b="0" u="none" dirty="0">
                <a:solidFill>
                  <a:srgbClr val="FFFFFF"/>
                </a:solidFill>
                <a:latin typeface="Tahoma"/>
                <a:cs typeface="Tahoma"/>
              </a:rPr>
              <a:t>Reads:</a:t>
            </a:r>
            <a:r>
              <a:rPr sz="3200" b="0" u="none" spc="-1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b="0" u="none" spc="80" dirty="0">
                <a:solidFill>
                  <a:srgbClr val="FFFFFF"/>
                </a:solidFill>
                <a:latin typeface="Tahoma"/>
                <a:cs typeface="Tahoma"/>
              </a:rPr>
              <a:t>No</a:t>
            </a:r>
            <a:endParaRPr sz="3200" dirty="0">
              <a:latin typeface="Tahoma"/>
              <a:cs typeface="Tahoma"/>
            </a:endParaRPr>
          </a:p>
          <a:p>
            <a:pPr marL="650240" marR="10926445" indent="-457200">
              <a:lnSpc>
                <a:spcPct val="117200"/>
              </a:lnSpc>
              <a:buFont typeface="Arial" panose="020B0604020202020204" pitchFamily="34" charset="0"/>
              <a:buChar char="•"/>
            </a:pPr>
            <a:r>
              <a:rPr sz="3200" b="0" u="none" spc="185" dirty="0" smtClean="0">
                <a:solidFill>
                  <a:srgbClr val="FFFFFF"/>
                </a:solidFill>
                <a:latin typeface="Tahoma"/>
                <a:cs typeface="Tahoma"/>
              </a:rPr>
              <a:t>Non</a:t>
            </a:r>
            <a:r>
              <a:rPr lang="en-US" sz="3200" b="0" u="none" spc="185" dirty="0" smtClean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b="0" u="none" spc="100" dirty="0" smtClean="0">
                <a:solidFill>
                  <a:srgbClr val="FFFFFF"/>
                </a:solidFill>
                <a:latin typeface="Tahoma"/>
                <a:cs typeface="Tahoma"/>
              </a:rPr>
              <a:t>Repeatable</a:t>
            </a:r>
            <a:r>
              <a:rPr lang="en-US" sz="3200" b="0" u="none" spc="100" dirty="0" smtClean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b="0" u="none" dirty="0" smtClean="0">
                <a:solidFill>
                  <a:srgbClr val="FFFFFF"/>
                </a:solidFill>
                <a:latin typeface="Tahoma"/>
                <a:cs typeface="Tahoma"/>
              </a:rPr>
              <a:t>Reads</a:t>
            </a:r>
            <a:r>
              <a:rPr lang="en-US" sz="3200" b="0" u="none" dirty="0" smtClean="0">
                <a:solidFill>
                  <a:srgbClr val="FFFFFF"/>
                </a:solidFill>
                <a:latin typeface="Tahoma"/>
                <a:cs typeface="Tahoma"/>
              </a:rPr>
              <a:t>: No</a:t>
            </a:r>
          </a:p>
          <a:p>
            <a:pPr marL="650240" marR="10926445" indent="-457200">
              <a:lnSpc>
                <a:spcPct val="117200"/>
              </a:lnSpc>
              <a:buFont typeface="Arial" panose="020B0604020202020204" pitchFamily="34" charset="0"/>
              <a:buChar char="•"/>
            </a:pPr>
            <a:r>
              <a:rPr sz="3200" b="0" u="none" spc="105" dirty="0" smtClean="0">
                <a:solidFill>
                  <a:srgbClr val="FFFFFF"/>
                </a:solidFill>
                <a:latin typeface="Tahoma"/>
                <a:cs typeface="Tahoma"/>
              </a:rPr>
              <a:t>Phantom</a:t>
            </a:r>
            <a:r>
              <a:rPr sz="3200" b="0" u="none" spc="-145" dirty="0" smtClean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b="0" u="none" dirty="0">
                <a:solidFill>
                  <a:srgbClr val="FFFFFF"/>
                </a:solidFill>
                <a:latin typeface="Tahoma"/>
                <a:cs typeface="Tahoma"/>
              </a:rPr>
              <a:t>Reads:</a:t>
            </a:r>
            <a:r>
              <a:rPr sz="3200" b="0" u="none" spc="-1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b="0" u="none" spc="80" dirty="0">
                <a:solidFill>
                  <a:srgbClr val="FFFFFF"/>
                </a:solidFill>
                <a:latin typeface="Tahoma"/>
                <a:cs typeface="Tahoma"/>
              </a:rPr>
              <a:t>No</a:t>
            </a:r>
            <a:endParaRPr sz="32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063245" y="1062453"/>
            <a:ext cx="40005" cy="53340"/>
          </a:xfrm>
          <a:custGeom>
            <a:avLst/>
            <a:gdLst/>
            <a:ahLst/>
            <a:cxnLst/>
            <a:rect l="l" t="t" r="r" b="b"/>
            <a:pathLst>
              <a:path w="40004" h="53340">
                <a:moveTo>
                  <a:pt x="1662" y="37742"/>
                </a:moveTo>
                <a:lnTo>
                  <a:pt x="506" y="33158"/>
                </a:lnTo>
                <a:lnTo>
                  <a:pt x="0" y="26015"/>
                </a:lnTo>
                <a:lnTo>
                  <a:pt x="633" y="20538"/>
                </a:lnTo>
                <a:lnTo>
                  <a:pt x="16103" y="0"/>
                </a:lnTo>
                <a:lnTo>
                  <a:pt x="24437" y="0"/>
                </a:lnTo>
                <a:lnTo>
                  <a:pt x="27414" y="1488"/>
                </a:lnTo>
                <a:lnTo>
                  <a:pt x="32176" y="4345"/>
                </a:lnTo>
                <a:lnTo>
                  <a:pt x="36343" y="13870"/>
                </a:lnTo>
                <a:lnTo>
                  <a:pt x="17889" y="13870"/>
                </a:lnTo>
                <a:lnTo>
                  <a:pt x="10269" y="16728"/>
                </a:lnTo>
                <a:lnTo>
                  <a:pt x="2649" y="24348"/>
                </a:lnTo>
                <a:lnTo>
                  <a:pt x="744" y="32920"/>
                </a:lnTo>
                <a:lnTo>
                  <a:pt x="1662" y="37742"/>
                </a:lnTo>
                <a:close/>
              </a:path>
              <a:path w="40004" h="53340">
                <a:moveTo>
                  <a:pt x="17546" y="51598"/>
                </a:moveTo>
                <a:lnTo>
                  <a:pt x="744" y="32920"/>
                </a:lnTo>
                <a:lnTo>
                  <a:pt x="2649" y="24348"/>
                </a:lnTo>
                <a:lnTo>
                  <a:pt x="10269" y="16728"/>
                </a:lnTo>
                <a:lnTo>
                  <a:pt x="17889" y="13870"/>
                </a:lnTo>
                <a:lnTo>
                  <a:pt x="23604" y="14823"/>
                </a:lnTo>
                <a:lnTo>
                  <a:pt x="28366" y="15775"/>
                </a:lnTo>
                <a:lnTo>
                  <a:pt x="35986" y="20538"/>
                </a:lnTo>
                <a:lnTo>
                  <a:pt x="37176" y="23513"/>
                </a:lnTo>
                <a:lnTo>
                  <a:pt x="30760" y="38625"/>
                </a:lnTo>
                <a:lnTo>
                  <a:pt x="30673" y="38829"/>
                </a:lnTo>
                <a:lnTo>
                  <a:pt x="23485" y="48517"/>
                </a:lnTo>
                <a:lnTo>
                  <a:pt x="17546" y="51598"/>
                </a:lnTo>
                <a:close/>
              </a:path>
              <a:path w="40004" h="53340">
                <a:moveTo>
                  <a:pt x="37176" y="23513"/>
                </a:moveTo>
                <a:lnTo>
                  <a:pt x="35986" y="20538"/>
                </a:lnTo>
                <a:lnTo>
                  <a:pt x="28366" y="15775"/>
                </a:lnTo>
                <a:lnTo>
                  <a:pt x="23604" y="14823"/>
                </a:lnTo>
                <a:lnTo>
                  <a:pt x="17889" y="13870"/>
                </a:lnTo>
                <a:lnTo>
                  <a:pt x="36343" y="13870"/>
                </a:lnTo>
                <a:lnTo>
                  <a:pt x="38844" y="19585"/>
                </a:lnTo>
                <a:lnTo>
                  <a:pt x="37176" y="23513"/>
                </a:lnTo>
                <a:close/>
              </a:path>
              <a:path w="40004" h="53340">
                <a:moveTo>
                  <a:pt x="29268" y="51598"/>
                </a:moveTo>
                <a:lnTo>
                  <a:pt x="17546" y="51598"/>
                </a:lnTo>
                <a:lnTo>
                  <a:pt x="23485" y="48517"/>
                </a:lnTo>
                <a:lnTo>
                  <a:pt x="30673" y="38829"/>
                </a:lnTo>
                <a:lnTo>
                  <a:pt x="37176" y="23513"/>
                </a:lnTo>
                <a:lnTo>
                  <a:pt x="39439" y="29170"/>
                </a:lnTo>
                <a:lnTo>
                  <a:pt x="39439" y="39231"/>
                </a:lnTo>
                <a:lnTo>
                  <a:pt x="34081" y="48160"/>
                </a:lnTo>
                <a:lnTo>
                  <a:pt x="29268" y="51598"/>
                </a:lnTo>
                <a:close/>
              </a:path>
              <a:path w="40004" h="53340">
                <a:moveTo>
                  <a:pt x="3920" y="43928"/>
                </a:moveTo>
                <a:lnTo>
                  <a:pt x="2649" y="42445"/>
                </a:lnTo>
                <a:lnTo>
                  <a:pt x="2199" y="40196"/>
                </a:lnTo>
                <a:lnTo>
                  <a:pt x="3920" y="43928"/>
                </a:lnTo>
                <a:close/>
              </a:path>
              <a:path w="40004" h="53340">
                <a:moveTo>
                  <a:pt x="27414" y="52923"/>
                </a:moveTo>
                <a:lnTo>
                  <a:pt x="15984" y="52923"/>
                </a:lnTo>
                <a:lnTo>
                  <a:pt x="8364" y="50065"/>
                </a:lnTo>
                <a:lnTo>
                  <a:pt x="4554" y="45303"/>
                </a:lnTo>
                <a:lnTo>
                  <a:pt x="3920" y="43928"/>
                </a:lnTo>
                <a:lnTo>
                  <a:pt x="8364" y="49113"/>
                </a:lnTo>
                <a:lnTo>
                  <a:pt x="13126" y="51018"/>
                </a:lnTo>
                <a:lnTo>
                  <a:pt x="17546" y="51598"/>
                </a:lnTo>
                <a:lnTo>
                  <a:pt x="29268" y="51598"/>
                </a:lnTo>
                <a:lnTo>
                  <a:pt x="27414" y="52923"/>
                </a:lnTo>
                <a:close/>
              </a:path>
            </a:pathLst>
          </a:custGeom>
          <a:solidFill>
            <a:srgbClr val="2D8F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6835887" y="1743345"/>
            <a:ext cx="295275" cy="295275"/>
          </a:xfrm>
          <a:custGeom>
            <a:avLst/>
            <a:gdLst/>
            <a:ahLst/>
            <a:cxnLst/>
            <a:rect l="l" t="t" r="r" b="b"/>
            <a:pathLst>
              <a:path w="295275" h="295275">
                <a:moveTo>
                  <a:pt x="294685" y="147340"/>
                </a:moveTo>
                <a:lnTo>
                  <a:pt x="147345" y="294685"/>
                </a:lnTo>
                <a:lnTo>
                  <a:pt x="0" y="147345"/>
                </a:lnTo>
                <a:lnTo>
                  <a:pt x="147340" y="0"/>
                </a:lnTo>
                <a:lnTo>
                  <a:pt x="294685" y="147340"/>
                </a:lnTo>
                <a:close/>
              </a:path>
            </a:pathLst>
          </a:custGeom>
          <a:solidFill>
            <a:srgbClr val="56AEFF">
              <a:alpha val="20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6835907" y="2921732"/>
            <a:ext cx="295275" cy="295275"/>
          </a:xfrm>
          <a:custGeom>
            <a:avLst/>
            <a:gdLst/>
            <a:ahLst/>
            <a:cxnLst/>
            <a:rect l="l" t="t" r="r" b="b"/>
            <a:pathLst>
              <a:path w="295275" h="295275">
                <a:moveTo>
                  <a:pt x="294685" y="147340"/>
                </a:moveTo>
                <a:lnTo>
                  <a:pt x="147345" y="294685"/>
                </a:lnTo>
                <a:lnTo>
                  <a:pt x="0" y="147345"/>
                </a:lnTo>
                <a:lnTo>
                  <a:pt x="147340" y="0"/>
                </a:lnTo>
                <a:lnTo>
                  <a:pt x="294685" y="147340"/>
                </a:lnTo>
                <a:close/>
              </a:path>
            </a:pathLst>
          </a:custGeom>
          <a:solidFill>
            <a:srgbClr val="56AEFF">
              <a:alpha val="20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6835919" y="4100312"/>
            <a:ext cx="295275" cy="291465"/>
          </a:xfrm>
          <a:custGeom>
            <a:avLst/>
            <a:gdLst/>
            <a:ahLst/>
            <a:cxnLst/>
            <a:rect l="l" t="t" r="r" b="b"/>
            <a:pathLst>
              <a:path w="295275" h="291464">
                <a:moveTo>
                  <a:pt x="294666" y="147340"/>
                </a:moveTo>
                <a:lnTo>
                  <a:pt x="151062" y="290948"/>
                </a:lnTo>
                <a:lnTo>
                  <a:pt x="143589" y="290948"/>
                </a:lnTo>
                <a:lnTo>
                  <a:pt x="0" y="147345"/>
                </a:lnTo>
                <a:lnTo>
                  <a:pt x="147320" y="0"/>
                </a:lnTo>
                <a:lnTo>
                  <a:pt x="294666" y="147340"/>
                </a:lnTo>
                <a:close/>
              </a:path>
            </a:pathLst>
          </a:custGeom>
          <a:solidFill>
            <a:srgbClr val="56AEFF">
              <a:alpha val="20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7425184" y="2332352"/>
            <a:ext cx="295275" cy="295275"/>
          </a:xfrm>
          <a:custGeom>
            <a:avLst/>
            <a:gdLst/>
            <a:ahLst/>
            <a:cxnLst/>
            <a:rect l="l" t="t" r="r" b="b"/>
            <a:pathLst>
              <a:path w="295275" h="295275">
                <a:moveTo>
                  <a:pt x="294685" y="147340"/>
                </a:moveTo>
                <a:lnTo>
                  <a:pt x="147345" y="294685"/>
                </a:lnTo>
                <a:lnTo>
                  <a:pt x="0" y="147345"/>
                </a:lnTo>
                <a:lnTo>
                  <a:pt x="147340" y="0"/>
                </a:lnTo>
                <a:lnTo>
                  <a:pt x="294685" y="147340"/>
                </a:lnTo>
                <a:close/>
              </a:path>
            </a:pathLst>
          </a:custGeom>
          <a:solidFill>
            <a:srgbClr val="56AEFF">
              <a:alpha val="20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7425189" y="3510809"/>
            <a:ext cx="295275" cy="295275"/>
          </a:xfrm>
          <a:custGeom>
            <a:avLst/>
            <a:gdLst/>
            <a:ahLst/>
            <a:cxnLst/>
            <a:rect l="l" t="t" r="r" b="b"/>
            <a:pathLst>
              <a:path w="295275" h="295275">
                <a:moveTo>
                  <a:pt x="294685" y="147340"/>
                </a:moveTo>
                <a:lnTo>
                  <a:pt x="147345" y="294685"/>
                </a:lnTo>
                <a:lnTo>
                  <a:pt x="0" y="147345"/>
                </a:lnTo>
                <a:lnTo>
                  <a:pt x="147340" y="0"/>
                </a:lnTo>
                <a:lnTo>
                  <a:pt x="294685" y="147340"/>
                </a:lnTo>
                <a:close/>
              </a:path>
            </a:pathLst>
          </a:custGeom>
          <a:solidFill>
            <a:srgbClr val="56AEFF">
              <a:alpha val="20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8014413" y="1743311"/>
            <a:ext cx="273685" cy="295275"/>
          </a:xfrm>
          <a:custGeom>
            <a:avLst/>
            <a:gdLst/>
            <a:ahLst/>
            <a:cxnLst/>
            <a:rect l="l" t="t" r="r" b="b"/>
            <a:pathLst>
              <a:path w="273684" h="295275">
                <a:moveTo>
                  <a:pt x="273586" y="168490"/>
                </a:moveTo>
                <a:lnTo>
                  <a:pt x="147345" y="294735"/>
                </a:lnTo>
                <a:lnTo>
                  <a:pt x="0" y="147395"/>
                </a:lnTo>
                <a:lnTo>
                  <a:pt x="147340" y="0"/>
                </a:lnTo>
                <a:lnTo>
                  <a:pt x="273586" y="126284"/>
                </a:lnTo>
                <a:lnTo>
                  <a:pt x="273586" y="168490"/>
                </a:lnTo>
                <a:close/>
              </a:path>
            </a:pathLst>
          </a:custGeom>
          <a:solidFill>
            <a:srgbClr val="56AEFF">
              <a:alpha val="20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014413" y="2921819"/>
            <a:ext cx="273685" cy="295275"/>
          </a:xfrm>
          <a:custGeom>
            <a:avLst/>
            <a:gdLst/>
            <a:ahLst/>
            <a:cxnLst/>
            <a:rect l="l" t="t" r="r" b="b"/>
            <a:pathLst>
              <a:path w="273684" h="295275">
                <a:moveTo>
                  <a:pt x="273585" y="168440"/>
                </a:moveTo>
                <a:lnTo>
                  <a:pt x="147345" y="294685"/>
                </a:lnTo>
                <a:lnTo>
                  <a:pt x="0" y="147345"/>
                </a:lnTo>
                <a:lnTo>
                  <a:pt x="147340" y="0"/>
                </a:lnTo>
                <a:lnTo>
                  <a:pt x="273585" y="126241"/>
                </a:lnTo>
                <a:lnTo>
                  <a:pt x="273585" y="168440"/>
                </a:lnTo>
                <a:close/>
              </a:path>
            </a:pathLst>
          </a:custGeom>
          <a:solidFill>
            <a:srgbClr val="56AEFF">
              <a:alpha val="20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8014404" y="4100400"/>
            <a:ext cx="273685" cy="291465"/>
          </a:xfrm>
          <a:custGeom>
            <a:avLst/>
            <a:gdLst/>
            <a:ahLst/>
            <a:cxnLst/>
            <a:rect l="l" t="t" r="r" b="b"/>
            <a:pathLst>
              <a:path w="273684" h="291464">
                <a:moveTo>
                  <a:pt x="273593" y="168432"/>
                </a:moveTo>
                <a:lnTo>
                  <a:pt x="151169" y="290861"/>
                </a:lnTo>
                <a:lnTo>
                  <a:pt x="143520" y="290861"/>
                </a:lnTo>
                <a:lnTo>
                  <a:pt x="0" y="147345"/>
                </a:lnTo>
                <a:lnTo>
                  <a:pt x="147340" y="0"/>
                </a:lnTo>
                <a:lnTo>
                  <a:pt x="273593" y="126249"/>
                </a:lnTo>
                <a:lnTo>
                  <a:pt x="273593" y="168432"/>
                </a:lnTo>
                <a:close/>
              </a:path>
            </a:pathLst>
          </a:custGeom>
          <a:solidFill>
            <a:srgbClr val="56AEFF">
              <a:alpha val="20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10537" y="6100179"/>
            <a:ext cx="2305049" cy="1028699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11436" y="6860796"/>
            <a:ext cx="2305049" cy="1028699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11436" y="5071421"/>
            <a:ext cx="2305049" cy="1028699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828994" y="5418480"/>
            <a:ext cx="1952319" cy="1952625"/>
          </a:xfrm>
          <a:prstGeom prst="rect">
            <a:avLst/>
          </a:prstGeom>
        </p:spPr>
      </p:pic>
      <p:sp>
        <p:nvSpPr>
          <p:cNvPr id="16" name="object 16"/>
          <p:cNvSpPr/>
          <p:nvPr/>
        </p:nvSpPr>
        <p:spPr>
          <a:xfrm>
            <a:off x="10819540" y="2201840"/>
            <a:ext cx="59690" cy="38100"/>
          </a:xfrm>
          <a:custGeom>
            <a:avLst/>
            <a:gdLst/>
            <a:ahLst/>
            <a:cxnLst/>
            <a:rect l="l" t="t" r="r" b="b"/>
            <a:pathLst>
              <a:path w="59690" h="38100">
                <a:moveTo>
                  <a:pt x="59080" y="38099"/>
                </a:moveTo>
                <a:lnTo>
                  <a:pt x="0" y="38099"/>
                </a:lnTo>
                <a:lnTo>
                  <a:pt x="0" y="0"/>
                </a:lnTo>
                <a:lnTo>
                  <a:pt x="59080" y="0"/>
                </a:lnTo>
                <a:lnTo>
                  <a:pt x="59080" y="38099"/>
                </a:lnTo>
                <a:close/>
              </a:path>
            </a:pathLst>
          </a:custGeom>
          <a:solidFill>
            <a:srgbClr val="FF9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016000" y="1726130"/>
            <a:ext cx="16563975" cy="20808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4688205">
              <a:lnSpc>
                <a:spcPct val="100000"/>
              </a:lnSpc>
              <a:spcBef>
                <a:spcPts val="120"/>
              </a:spcBef>
            </a:pPr>
            <a:r>
              <a:rPr sz="3400" b="1" u="heavy" spc="65" dirty="0">
                <a:solidFill>
                  <a:srgbClr val="FF904D"/>
                </a:solidFill>
                <a:uFill>
                  <a:solidFill>
                    <a:srgbClr val="FF904D"/>
                  </a:solidFill>
                </a:uFill>
                <a:latin typeface="Trebuchet MS"/>
                <a:cs typeface="Trebuchet MS"/>
              </a:rPr>
              <a:t>Isolation</a:t>
            </a:r>
            <a:r>
              <a:rPr sz="3400" b="1" u="heavy" spc="-200" dirty="0">
                <a:solidFill>
                  <a:srgbClr val="FF904D"/>
                </a:solidFill>
                <a:uFill>
                  <a:solidFill>
                    <a:srgbClr val="FF904D"/>
                  </a:solidFill>
                </a:uFill>
                <a:latin typeface="Trebuchet MS"/>
                <a:cs typeface="Trebuchet MS"/>
              </a:rPr>
              <a:t> </a:t>
            </a:r>
            <a:r>
              <a:rPr sz="3400" b="1" u="heavy" spc="50" dirty="0">
                <a:solidFill>
                  <a:srgbClr val="FF904D"/>
                </a:solidFill>
                <a:uFill>
                  <a:solidFill>
                    <a:srgbClr val="FF904D"/>
                  </a:solidFill>
                </a:uFill>
                <a:latin typeface="Trebuchet MS"/>
                <a:cs typeface="Trebuchet MS"/>
              </a:rPr>
              <a:t>levels</a:t>
            </a:r>
            <a:r>
              <a:rPr sz="3400" b="1" u="heavy" spc="-204" dirty="0">
                <a:solidFill>
                  <a:srgbClr val="FF904D"/>
                </a:solidFill>
                <a:uFill>
                  <a:solidFill>
                    <a:srgbClr val="FF904D"/>
                  </a:solidFill>
                </a:uFill>
                <a:latin typeface="Trebuchet MS"/>
                <a:cs typeface="Trebuchet MS"/>
              </a:rPr>
              <a:t> </a:t>
            </a:r>
            <a:r>
              <a:rPr sz="3400" b="1" u="heavy" spc="145" dirty="0">
                <a:solidFill>
                  <a:srgbClr val="FF904D"/>
                </a:solidFill>
                <a:uFill>
                  <a:solidFill>
                    <a:srgbClr val="FF904D"/>
                  </a:solidFill>
                </a:uFill>
                <a:latin typeface="Trebuchet MS"/>
                <a:cs typeface="Trebuchet MS"/>
              </a:rPr>
              <a:t>and</a:t>
            </a:r>
            <a:r>
              <a:rPr sz="3400" b="1" u="heavy" spc="-200" dirty="0">
                <a:solidFill>
                  <a:srgbClr val="FF904D"/>
                </a:solidFill>
                <a:uFill>
                  <a:solidFill>
                    <a:srgbClr val="FF904D"/>
                  </a:solidFill>
                </a:uFill>
                <a:latin typeface="Trebuchet MS"/>
                <a:cs typeface="Trebuchet MS"/>
              </a:rPr>
              <a:t> </a:t>
            </a:r>
            <a:r>
              <a:rPr sz="3400" b="1" u="heavy" spc="100" dirty="0">
                <a:solidFill>
                  <a:srgbClr val="FF904D"/>
                </a:solidFill>
                <a:uFill>
                  <a:solidFill>
                    <a:srgbClr val="FF904D"/>
                  </a:solidFill>
                </a:uFill>
                <a:latin typeface="Trebuchet MS"/>
                <a:cs typeface="Trebuchet MS"/>
              </a:rPr>
              <a:t>its</a:t>
            </a:r>
            <a:r>
              <a:rPr sz="3400" b="1" u="heavy" spc="-200" dirty="0">
                <a:solidFill>
                  <a:srgbClr val="FF904D"/>
                </a:solidFill>
                <a:uFill>
                  <a:solidFill>
                    <a:srgbClr val="FF904D"/>
                  </a:solidFill>
                </a:uFill>
                <a:latin typeface="Trebuchet MS"/>
                <a:cs typeface="Trebuchet MS"/>
              </a:rPr>
              <a:t> </a:t>
            </a:r>
            <a:r>
              <a:rPr sz="3400" b="1" u="heavy" spc="175" dirty="0">
                <a:solidFill>
                  <a:srgbClr val="FF904D"/>
                </a:solidFill>
                <a:uFill>
                  <a:solidFill>
                    <a:srgbClr val="FF904D"/>
                  </a:solidFill>
                </a:uFill>
                <a:latin typeface="Trebuchet MS"/>
                <a:cs typeface="Trebuchet MS"/>
              </a:rPr>
              <a:t>t</a:t>
            </a:r>
            <a:r>
              <a:rPr sz="3400" b="1" spc="175" dirty="0">
                <a:solidFill>
                  <a:srgbClr val="FF904D"/>
                </a:solidFill>
                <a:latin typeface="Trebuchet MS"/>
                <a:cs typeface="Trebuchet MS"/>
              </a:rPr>
              <a:t>y</a:t>
            </a:r>
            <a:r>
              <a:rPr sz="3400" b="1" u="heavy" spc="175" dirty="0">
                <a:solidFill>
                  <a:srgbClr val="FF904D"/>
                </a:solidFill>
                <a:uFill>
                  <a:solidFill>
                    <a:srgbClr val="FF904D"/>
                  </a:solidFill>
                </a:uFill>
                <a:latin typeface="Trebuchet MS"/>
                <a:cs typeface="Trebuchet MS"/>
              </a:rPr>
              <a:t>pes</a:t>
            </a:r>
            <a:endParaRPr sz="3400">
              <a:latin typeface="Trebuchet MS"/>
              <a:cs typeface="Trebuchet MS"/>
            </a:endParaRPr>
          </a:p>
          <a:p>
            <a:pPr marL="12700" marR="5080">
              <a:lnSpc>
                <a:spcPct val="117200"/>
              </a:lnSpc>
              <a:spcBef>
                <a:spcPts val="3075"/>
              </a:spcBef>
            </a:pPr>
            <a:r>
              <a:rPr sz="3200" b="1" spc="60" dirty="0">
                <a:solidFill>
                  <a:srgbClr val="C1FF72"/>
                </a:solidFill>
                <a:latin typeface="Trebuchet MS"/>
                <a:cs typeface="Trebuchet MS"/>
              </a:rPr>
              <a:t>Isolation</a:t>
            </a:r>
            <a:r>
              <a:rPr sz="3200" b="1" spc="-185" dirty="0">
                <a:solidFill>
                  <a:srgbClr val="C1FF72"/>
                </a:solidFill>
                <a:latin typeface="Trebuchet MS"/>
                <a:cs typeface="Trebuchet MS"/>
              </a:rPr>
              <a:t> </a:t>
            </a:r>
            <a:r>
              <a:rPr sz="3200" b="1" dirty="0">
                <a:solidFill>
                  <a:srgbClr val="C1FF72"/>
                </a:solidFill>
                <a:latin typeface="Trebuchet MS"/>
                <a:cs typeface="Trebuchet MS"/>
              </a:rPr>
              <a:t>level</a:t>
            </a:r>
            <a:r>
              <a:rPr sz="3200" b="1" spc="-185" dirty="0">
                <a:solidFill>
                  <a:srgbClr val="C1FF72"/>
                </a:solidFill>
                <a:latin typeface="Trebuchet MS"/>
                <a:cs typeface="Trebuchet MS"/>
              </a:rPr>
              <a:t> </a:t>
            </a:r>
            <a:r>
              <a:rPr sz="3200" b="1" spc="-400" dirty="0">
                <a:solidFill>
                  <a:srgbClr val="C1FF72"/>
                </a:solidFill>
                <a:latin typeface="Trebuchet MS"/>
                <a:cs typeface="Trebuchet MS"/>
              </a:rPr>
              <a:t>:</a:t>
            </a:r>
            <a:r>
              <a:rPr sz="3200" b="1" spc="-180" dirty="0">
                <a:solidFill>
                  <a:srgbClr val="C1FF72"/>
                </a:solidFill>
                <a:latin typeface="Trebuchet MS"/>
                <a:cs typeface="Trebuchet MS"/>
              </a:rPr>
              <a:t> </a:t>
            </a:r>
            <a:r>
              <a:rPr sz="3200" spc="-150" dirty="0">
                <a:solidFill>
                  <a:srgbClr val="FFFFFF"/>
                </a:solidFill>
                <a:latin typeface="Tahoma"/>
                <a:cs typeface="Tahoma"/>
              </a:rPr>
              <a:t>It</a:t>
            </a:r>
            <a:r>
              <a:rPr sz="3200" spc="-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120" dirty="0">
                <a:solidFill>
                  <a:srgbClr val="FFFFFF"/>
                </a:solidFill>
                <a:latin typeface="Tahoma"/>
                <a:cs typeface="Tahoma"/>
              </a:rPr>
              <a:t>determines</a:t>
            </a:r>
            <a:r>
              <a:rPr sz="3200" spc="-1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110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3200" spc="-1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100" dirty="0">
                <a:solidFill>
                  <a:srgbClr val="FFFFFF"/>
                </a:solidFill>
                <a:latin typeface="Tahoma"/>
                <a:cs typeface="Tahoma"/>
              </a:rPr>
              <a:t>degree</a:t>
            </a:r>
            <a:r>
              <a:rPr sz="3200" spc="-1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155" dirty="0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sz="3200" spc="-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100" dirty="0">
                <a:solidFill>
                  <a:srgbClr val="FFFFFF"/>
                </a:solidFill>
                <a:latin typeface="Tahoma"/>
                <a:cs typeface="Tahoma"/>
              </a:rPr>
              <a:t>which</a:t>
            </a:r>
            <a:r>
              <a:rPr sz="3200" spc="-1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110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3200" spc="-1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110" dirty="0">
                <a:solidFill>
                  <a:srgbClr val="FFFFFF"/>
                </a:solidFill>
                <a:latin typeface="Tahoma"/>
                <a:cs typeface="Tahoma"/>
              </a:rPr>
              <a:t>operations</a:t>
            </a:r>
            <a:r>
              <a:rPr sz="3200" spc="-1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dirty="0">
                <a:solidFill>
                  <a:srgbClr val="FFFFFF"/>
                </a:solidFill>
                <a:latin typeface="Tahoma"/>
                <a:cs typeface="Tahoma"/>
              </a:rPr>
              <a:t>in</a:t>
            </a:r>
            <a:r>
              <a:rPr sz="3200" spc="-1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110" dirty="0">
                <a:solidFill>
                  <a:srgbClr val="FFFFFF"/>
                </a:solidFill>
                <a:latin typeface="Tahoma"/>
                <a:cs typeface="Tahoma"/>
              </a:rPr>
              <a:t>one</a:t>
            </a:r>
            <a:r>
              <a:rPr sz="3200" spc="-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110" dirty="0">
                <a:solidFill>
                  <a:srgbClr val="FFFFFF"/>
                </a:solidFill>
                <a:latin typeface="Tahoma"/>
                <a:cs typeface="Tahoma"/>
              </a:rPr>
              <a:t>transaction</a:t>
            </a:r>
            <a:r>
              <a:rPr sz="3200" spc="-1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40" dirty="0">
                <a:solidFill>
                  <a:srgbClr val="FFFFFF"/>
                </a:solidFill>
                <a:latin typeface="Tahoma"/>
                <a:cs typeface="Tahoma"/>
              </a:rPr>
              <a:t>are </a:t>
            </a:r>
            <a:r>
              <a:rPr sz="3200" spc="110" dirty="0">
                <a:solidFill>
                  <a:srgbClr val="FFFFFF"/>
                </a:solidFill>
                <a:latin typeface="Tahoma"/>
                <a:cs typeface="Tahoma"/>
              </a:rPr>
              <a:t>isolated</a:t>
            </a:r>
            <a:r>
              <a:rPr sz="3200" spc="-1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95" dirty="0">
                <a:solidFill>
                  <a:srgbClr val="FFFFFF"/>
                </a:solidFill>
                <a:latin typeface="Tahoma"/>
                <a:cs typeface="Tahoma"/>
              </a:rPr>
              <a:t>from</a:t>
            </a:r>
            <a:r>
              <a:rPr sz="3200" spc="-1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130" dirty="0">
                <a:solidFill>
                  <a:srgbClr val="FFFFFF"/>
                </a:solidFill>
                <a:latin typeface="Tahoma"/>
                <a:cs typeface="Tahoma"/>
              </a:rPr>
              <a:t>those</a:t>
            </a:r>
            <a:r>
              <a:rPr sz="3200" spc="-11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dirty="0">
                <a:solidFill>
                  <a:srgbClr val="FFFFFF"/>
                </a:solidFill>
                <a:latin typeface="Tahoma"/>
                <a:cs typeface="Tahoma"/>
              </a:rPr>
              <a:t>in</a:t>
            </a:r>
            <a:r>
              <a:rPr sz="3200" spc="-1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95" dirty="0">
                <a:solidFill>
                  <a:srgbClr val="FFFFFF"/>
                </a:solidFill>
                <a:latin typeface="Tahoma"/>
                <a:cs typeface="Tahoma"/>
              </a:rPr>
              <a:t>other</a:t>
            </a:r>
            <a:r>
              <a:rPr sz="3200" spc="-11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70" dirty="0">
                <a:solidFill>
                  <a:srgbClr val="FFFFFF"/>
                </a:solidFill>
                <a:latin typeface="Tahoma"/>
                <a:cs typeface="Tahoma"/>
              </a:rPr>
              <a:t>transactions.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364137" y="6324636"/>
            <a:ext cx="2198370" cy="5194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200" spc="130" dirty="0">
                <a:solidFill>
                  <a:srgbClr val="FFFFFF"/>
                </a:solidFill>
                <a:latin typeface="Tahoma"/>
                <a:cs typeface="Tahoma"/>
              </a:rPr>
              <a:t>Application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469569" y="5295877"/>
            <a:ext cx="491490" cy="5194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200" spc="-25" dirty="0">
                <a:solidFill>
                  <a:srgbClr val="FFFFFF"/>
                </a:solidFill>
                <a:latin typeface="Tahoma"/>
                <a:cs typeface="Tahoma"/>
              </a:rPr>
              <a:t>T2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469569" y="7177909"/>
            <a:ext cx="380365" cy="5194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200" spc="-459" dirty="0">
                <a:solidFill>
                  <a:srgbClr val="FFFFFF"/>
                </a:solidFill>
                <a:latin typeface="Tahoma"/>
                <a:cs typeface="Tahoma"/>
              </a:rPr>
              <a:t>T1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736771" y="5255208"/>
            <a:ext cx="1663064" cy="1927225"/>
          </a:xfrm>
          <a:custGeom>
            <a:avLst/>
            <a:gdLst/>
            <a:ahLst/>
            <a:cxnLst/>
            <a:rect l="l" t="t" r="r" b="b"/>
            <a:pathLst>
              <a:path w="1663064" h="1927225">
                <a:moveTo>
                  <a:pt x="1298308" y="2032"/>
                </a:moveTo>
                <a:lnTo>
                  <a:pt x="1293507" y="2654"/>
                </a:lnTo>
                <a:lnTo>
                  <a:pt x="1289215" y="4711"/>
                </a:lnTo>
                <a:lnTo>
                  <a:pt x="1288542" y="5156"/>
                </a:lnTo>
                <a:lnTo>
                  <a:pt x="1296847" y="2362"/>
                </a:lnTo>
                <a:lnTo>
                  <a:pt x="1298308" y="2032"/>
                </a:lnTo>
                <a:close/>
              </a:path>
              <a:path w="1663064" h="1927225">
                <a:moveTo>
                  <a:pt x="1334465" y="5156"/>
                </a:moveTo>
                <a:lnTo>
                  <a:pt x="1333665" y="4902"/>
                </a:lnTo>
                <a:lnTo>
                  <a:pt x="1334287" y="5156"/>
                </a:lnTo>
                <a:lnTo>
                  <a:pt x="1334465" y="5156"/>
                </a:lnTo>
                <a:close/>
              </a:path>
              <a:path w="1663064" h="1927225">
                <a:moveTo>
                  <a:pt x="1663026" y="1863128"/>
                </a:moveTo>
                <a:lnTo>
                  <a:pt x="1662099" y="1857743"/>
                </a:lnTo>
                <a:lnTo>
                  <a:pt x="1662315" y="1860054"/>
                </a:lnTo>
                <a:lnTo>
                  <a:pt x="1661350" y="1853349"/>
                </a:lnTo>
                <a:lnTo>
                  <a:pt x="1628114" y="1807527"/>
                </a:lnTo>
                <a:lnTo>
                  <a:pt x="1619910" y="1802587"/>
                </a:lnTo>
                <a:lnTo>
                  <a:pt x="1601609" y="1791563"/>
                </a:lnTo>
                <a:lnTo>
                  <a:pt x="1494358" y="1736178"/>
                </a:lnTo>
                <a:lnTo>
                  <a:pt x="1447241" y="1712722"/>
                </a:lnTo>
                <a:lnTo>
                  <a:pt x="1341640" y="1661934"/>
                </a:lnTo>
                <a:lnTo>
                  <a:pt x="1239748" y="1614792"/>
                </a:lnTo>
                <a:lnTo>
                  <a:pt x="1123962" y="1563103"/>
                </a:lnTo>
                <a:lnTo>
                  <a:pt x="1051153" y="1536280"/>
                </a:lnTo>
                <a:lnTo>
                  <a:pt x="1009789" y="1525206"/>
                </a:lnTo>
                <a:lnTo>
                  <a:pt x="964768" y="1515351"/>
                </a:lnTo>
                <a:lnTo>
                  <a:pt x="867092" y="1495907"/>
                </a:lnTo>
                <a:lnTo>
                  <a:pt x="816089" y="1484617"/>
                </a:lnTo>
                <a:lnTo>
                  <a:pt x="764743" y="1471142"/>
                </a:lnTo>
                <a:lnTo>
                  <a:pt x="720813" y="1457388"/>
                </a:lnTo>
                <a:lnTo>
                  <a:pt x="673061" y="1440967"/>
                </a:lnTo>
                <a:lnTo>
                  <a:pt x="622960" y="1422793"/>
                </a:lnTo>
                <a:lnTo>
                  <a:pt x="428967" y="1350213"/>
                </a:lnTo>
                <a:lnTo>
                  <a:pt x="389521" y="1336573"/>
                </a:lnTo>
                <a:lnTo>
                  <a:pt x="334314" y="1320507"/>
                </a:lnTo>
                <a:lnTo>
                  <a:pt x="265074" y="1311605"/>
                </a:lnTo>
                <a:lnTo>
                  <a:pt x="196926" y="1307122"/>
                </a:lnTo>
                <a:lnTo>
                  <a:pt x="127800" y="1303477"/>
                </a:lnTo>
                <a:lnTo>
                  <a:pt x="141084" y="1275537"/>
                </a:lnTo>
                <a:lnTo>
                  <a:pt x="182067" y="1207655"/>
                </a:lnTo>
                <a:lnTo>
                  <a:pt x="206273" y="1171587"/>
                </a:lnTo>
                <a:lnTo>
                  <a:pt x="233197" y="1133640"/>
                </a:lnTo>
                <a:lnTo>
                  <a:pt x="264071" y="1093444"/>
                </a:lnTo>
                <a:lnTo>
                  <a:pt x="300151" y="1050620"/>
                </a:lnTo>
                <a:lnTo>
                  <a:pt x="327202" y="1020851"/>
                </a:lnTo>
                <a:lnTo>
                  <a:pt x="358025" y="988479"/>
                </a:lnTo>
                <a:lnTo>
                  <a:pt x="392010" y="953998"/>
                </a:lnTo>
                <a:lnTo>
                  <a:pt x="428586" y="917867"/>
                </a:lnTo>
                <a:lnTo>
                  <a:pt x="467144" y="880592"/>
                </a:lnTo>
                <a:lnTo>
                  <a:pt x="507098" y="842657"/>
                </a:lnTo>
                <a:lnTo>
                  <a:pt x="547852" y="804545"/>
                </a:lnTo>
                <a:lnTo>
                  <a:pt x="588835" y="766737"/>
                </a:lnTo>
                <a:lnTo>
                  <a:pt x="629424" y="729742"/>
                </a:lnTo>
                <a:lnTo>
                  <a:pt x="707136" y="660069"/>
                </a:lnTo>
                <a:lnTo>
                  <a:pt x="776236" y="599440"/>
                </a:lnTo>
                <a:lnTo>
                  <a:pt x="817562" y="564489"/>
                </a:lnTo>
                <a:lnTo>
                  <a:pt x="857694" y="532333"/>
                </a:lnTo>
                <a:lnTo>
                  <a:pt x="969619" y="446354"/>
                </a:lnTo>
                <a:lnTo>
                  <a:pt x="1003655" y="419112"/>
                </a:lnTo>
                <a:lnTo>
                  <a:pt x="1035824" y="391566"/>
                </a:lnTo>
                <a:lnTo>
                  <a:pt x="1075563" y="353415"/>
                </a:lnTo>
                <a:lnTo>
                  <a:pt x="1110907" y="316255"/>
                </a:lnTo>
                <a:lnTo>
                  <a:pt x="1145349" y="279628"/>
                </a:lnTo>
                <a:lnTo>
                  <a:pt x="1182395" y="243090"/>
                </a:lnTo>
                <a:lnTo>
                  <a:pt x="1220343" y="211632"/>
                </a:lnTo>
                <a:lnTo>
                  <a:pt x="1305572" y="148945"/>
                </a:lnTo>
                <a:lnTo>
                  <a:pt x="1340624" y="119557"/>
                </a:lnTo>
                <a:lnTo>
                  <a:pt x="1340726" y="119430"/>
                </a:lnTo>
                <a:lnTo>
                  <a:pt x="1340853" y="119278"/>
                </a:lnTo>
                <a:lnTo>
                  <a:pt x="1362481" y="92697"/>
                </a:lnTo>
                <a:lnTo>
                  <a:pt x="1362608" y="92405"/>
                </a:lnTo>
                <a:lnTo>
                  <a:pt x="1364322" y="88557"/>
                </a:lnTo>
                <a:lnTo>
                  <a:pt x="1369187" y="81203"/>
                </a:lnTo>
                <a:lnTo>
                  <a:pt x="1372311" y="72136"/>
                </a:lnTo>
                <a:lnTo>
                  <a:pt x="1373378" y="62522"/>
                </a:lnTo>
                <a:lnTo>
                  <a:pt x="1372819" y="52908"/>
                </a:lnTo>
                <a:lnTo>
                  <a:pt x="1371104" y="43840"/>
                </a:lnTo>
                <a:lnTo>
                  <a:pt x="1349070" y="12230"/>
                </a:lnTo>
                <a:lnTo>
                  <a:pt x="1337970" y="6286"/>
                </a:lnTo>
                <a:lnTo>
                  <a:pt x="1337056" y="6286"/>
                </a:lnTo>
                <a:lnTo>
                  <a:pt x="1334617" y="5156"/>
                </a:lnTo>
                <a:lnTo>
                  <a:pt x="1337919" y="6692"/>
                </a:lnTo>
                <a:lnTo>
                  <a:pt x="1333665" y="4902"/>
                </a:lnTo>
                <a:lnTo>
                  <a:pt x="1333093" y="4711"/>
                </a:lnTo>
                <a:lnTo>
                  <a:pt x="1333220" y="4711"/>
                </a:lnTo>
                <a:lnTo>
                  <a:pt x="1326083" y="1689"/>
                </a:lnTo>
                <a:lnTo>
                  <a:pt x="1319352" y="508"/>
                </a:lnTo>
                <a:lnTo>
                  <a:pt x="1316456" y="0"/>
                </a:lnTo>
                <a:lnTo>
                  <a:pt x="1306563" y="381"/>
                </a:lnTo>
                <a:lnTo>
                  <a:pt x="1298867" y="1955"/>
                </a:lnTo>
                <a:lnTo>
                  <a:pt x="1298740" y="1981"/>
                </a:lnTo>
                <a:lnTo>
                  <a:pt x="1296847" y="2362"/>
                </a:lnTo>
                <a:lnTo>
                  <a:pt x="1288808" y="5156"/>
                </a:lnTo>
                <a:lnTo>
                  <a:pt x="1288542" y="5156"/>
                </a:lnTo>
                <a:lnTo>
                  <a:pt x="1287767" y="5524"/>
                </a:lnTo>
                <a:lnTo>
                  <a:pt x="1279791" y="9982"/>
                </a:lnTo>
                <a:lnTo>
                  <a:pt x="1287614" y="5600"/>
                </a:lnTo>
                <a:lnTo>
                  <a:pt x="1219898" y="47574"/>
                </a:lnTo>
                <a:lnTo>
                  <a:pt x="1176540" y="83832"/>
                </a:lnTo>
                <a:lnTo>
                  <a:pt x="1134516" y="121551"/>
                </a:lnTo>
                <a:lnTo>
                  <a:pt x="1098092" y="154965"/>
                </a:lnTo>
                <a:lnTo>
                  <a:pt x="1070330" y="182422"/>
                </a:lnTo>
                <a:lnTo>
                  <a:pt x="1023061" y="235915"/>
                </a:lnTo>
                <a:lnTo>
                  <a:pt x="993686" y="266077"/>
                </a:lnTo>
                <a:lnTo>
                  <a:pt x="964819" y="292341"/>
                </a:lnTo>
                <a:lnTo>
                  <a:pt x="932497" y="320116"/>
                </a:lnTo>
                <a:lnTo>
                  <a:pt x="897293" y="349364"/>
                </a:lnTo>
                <a:lnTo>
                  <a:pt x="820623" y="412216"/>
                </a:lnTo>
                <a:lnTo>
                  <a:pt x="780300" y="445782"/>
                </a:lnTo>
                <a:lnTo>
                  <a:pt x="739444" y="480733"/>
                </a:lnTo>
                <a:lnTo>
                  <a:pt x="698639" y="517055"/>
                </a:lnTo>
                <a:lnTo>
                  <a:pt x="632879" y="576821"/>
                </a:lnTo>
                <a:lnTo>
                  <a:pt x="583692" y="622579"/>
                </a:lnTo>
                <a:lnTo>
                  <a:pt x="529945" y="674293"/>
                </a:lnTo>
                <a:lnTo>
                  <a:pt x="501281" y="702716"/>
                </a:lnTo>
                <a:lnTo>
                  <a:pt x="471398" y="733018"/>
                </a:lnTo>
                <a:lnTo>
                  <a:pt x="440245" y="765327"/>
                </a:lnTo>
                <a:lnTo>
                  <a:pt x="407822" y="799782"/>
                </a:lnTo>
                <a:lnTo>
                  <a:pt x="374065" y="836510"/>
                </a:lnTo>
                <a:lnTo>
                  <a:pt x="338963" y="875652"/>
                </a:lnTo>
                <a:lnTo>
                  <a:pt x="302488" y="917321"/>
                </a:lnTo>
                <a:lnTo>
                  <a:pt x="264604" y="961669"/>
                </a:lnTo>
                <a:lnTo>
                  <a:pt x="225285" y="1008799"/>
                </a:lnTo>
                <a:lnTo>
                  <a:pt x="184492" y="1058875"/>
                </a:lnTo>
                <a:lnTo>
                  <a:pt x="142201" y="1111999"/>
                </a:lnTo>
                <a:lnTo>
                  <a:pt x="98386" y="1168323"/>
                </a:lnTo>
                <a:lnTo>
                  <a:pt x="53022" y="1227963"/>
                </a:lnTo>
                <a:lnTo>
                  <a:pt x="6057" y="1291056"/>
                </a:lnTo>
                <a:lnTo>
                  <a:pt x="0" y="1318945"/>
                </a:lnTo>
                <a:lnTo>
                  <a:pt x="317" y="1330325"/>
                </a:lnTo>
                <a:lnTo>
                  <a:pt x="21386" y="1363853"/>
                </a:lnTo>
                <a:lnTo>
                  <a:pt x="40601" y="1372260"/>
                </a:lnTo>
                <a:lnTo>
                  <a:pt x="41503" y="1375346"/>
                </a:lnTo>
                <a:lnTo>
                  <a:pt x="67373" y="1404086"/>
                </a:lnTo>
                <a:lnTo>
                  <a:pt x="105232" y="1411630"/>
                </a:lnTo>
                <a:lnTo>
                  <a:pt x="111366" y="1411630"/>
                </a:lnTo>
                <a:lnTo>
                  <a:pt x="158496" y="1412468"/>
                </a:lnTo>
                <a:lnTo>
                  <a:pt x="215417" y="1411630"/>
                </a:lnTo>
                <a:lnTo>
                  <a:pt x="261835" y="1413675"/>
                </a:lnTo>
                <a:lnTo>
                  <a:pt x="313829" y="1423098"/>
                </a:lnTo>
                <a:lnTo>
                  <a:pt x="370382" y="1440192"/>
                </a:lnTo>
                <a:lnTo>
                  <a:pt x="413689" y="1455737"/>
                </a:lnTo>
                <a:lnTo>
                  <a:pt x="628446" y="1536903"/>
                </a:lnTo>
                <a:lnTo>
                  <a:pt x="681621" y="1555813"/>
                </a:lnTo>
                <a:lnTo>
                  <a:pt x="730250" y="1571726"/>
                </a:lnTo>
                <a:lnTo>
                  <a:pt x="779957" y="1585302"/>
                </a:lnTo>
                <a:lnTo>
                  <a:pt x="826757" y="1595704"/>
                </a:lnTo>
                <a:lnTo>
                  <a:pt x="872388" y="1604899"/>
                </a:lnTo>
                <a:lnTo>
                  <a:pt x="918578" y="1614792"/>
                </a:lnTo>
                <a:lnTo>
                  <a:pt x="967054" y="1627365"/>
                </a:lnTo>
                <a:lnTo>
                  <a:pt x="1019543" y="1644523"/>
                </a:lnTo>
                <a:lnTo>
                  <a:pt x="1059281" y="1660728"/>
                </a:lnTo>
                <a:lnTo>
                  <a:pt x="1103896" y="1681289"/>
                </a:lnTo>
                <a:lnTo>
                  <a:pt x="1152245" y="1705279"/>
                </a:lnTo>
                <a:lnTo>
                  <a:pt x="1203172" y="1731746"/>
                </a:lnTo>
                <a:lnTo>
                  <a:pt x="1409954" y="1843582"/>
                </a:lnTo>
                <a:lnTo>
                  <a:pt x="1456690" y="1868322"/>
                </a:lnTo>
                <a:lnTo>
                  <a:pt x="1499158" y="1889887"/>
                </a:lnTo>
                <a:lnTo>
                  <a:pt x="1536217" y="1907349"/>
                </a:lnTo>
                <a:lnTo>
                  <a:pt x="1589506" y="1926158"/>
                </a:lnTo>
                <a:lnTo>
                  <a:pt x="1600962" y="1927174"/>
                </a:lnTo>
                <a:lnTo>
                  <a:pt x="1602600" y="1927174"/>
                </a:lnTo>
                <a:lnTo>
                  <a:pt x="1603451" y="1927174"/>
                </a:lnTo>
                <a:lnTo>
                  <a:pt x="1644472" y="1909038"/>
                </a:lnTo>
                <a:lnTo>
                  <a:pt x="1657235" y="1890953"/>
                </a:lnTo>
                <a:lnTo>
                  <a:pt x="1657997" y="1889696"/>
                </a:lnTo>
                <a:lnTo>
                  <a:pt x="1658988" y="1886585"/>
                </a:lnTo>
                <a:lnTo>
                  <a:pt x="1660271" y="1883397"/>
                </a:lnTo>
                <a:lnTo>
                  <a:pt x="1660906" y="1880577"/>
                </a:lnTo>
                <a:lnTo>
                  <a:pt x="1661109" y="1879942"/>
                </a:lnTo>
                <a:lnTo>
                  <a:pt x="1661185" y="1879371"/>
                </a:lnTo>
                <a:lnTo>
                  <a:pt x="1662557" y="1873351"/>
                </a:lnTo>
                <a:lnTo>
                  <a:pt x="1663026" y="1863128"/>
                </a:lnTo>
                <a:close/>
              </a:path>
            </a:pathLst>
          </a:custGeom>
          <a:solidFill>
            <a:srgbClr val="E718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117551" y="5437942"/>
            <a:ext cx="2043430" cy="1002030"/>
          </a:xfrm>
          <a:custGeom>
            <a:avLst/>
            <a:gdLst/>
            <a:ahLst/>
            <a:cxnLst/>
            <a:rect l="l" t="t" r="r" b="b"/>
            <a:pathLst>
              <a:path w="2043429" h="1002029">
                <a:moveTo>
                  <a:pt x="109322" y="106568"/>
                </a:moveTo>
                <a:lnTo>
                  <a:pt x="62264" y="106059"/>
                </a:lnTo>
                <a:lnTo>
                  <a:pt x="19427" y="94085"/>
                </a:lnTo>
                <a:lnTo>
                  <a:pt x="0" y="54122"/>
                </a:lnTo>
                <a:lnTo>
                  <a:pt x="433" y="44244"/>
                </a:lnTo>
                <a:lnTo>
                  <a:pt x="25156" y="9242"/>
                </a:lnTo>
                <a:lnTo>
                  <a:pt x="50889" y="0"/>
                </a:lnTo>
                <a:lnTo>
                  <a:pt x="145823" y="2820"/>
                </a:lnTo>
                <a:lnTo>
                  <a:pt x="208938" y="5778"/>
                </a:lnTo>
                <a:lnTo>
                  <a:pt x="249110" y="9242"/>
                </a:lnTo>
                <a:lnTo>
                  <a:pt x="296117" y="19158"/>
                </a:lnTo>
                <a:lnTo>
                  <a:pt x="337292" y="31955"/>
                </a:lnTo>
                <a:lnTo>
                  <a:pt x="381970" y="48255"/>
                </a:lnTo>
                <a:lnTo>
                  <a:pt x="432576" y="69404"/>
                </a:lnTo>
                <a:lnTo>
                  <a:pt x="491533" y="96750"/>
                </a:lnTo>
                <a:lnTo>
                  <a:pt x="508915" y="105281"/>
                </a:lnTo>
                <a:lnTo>
                  <a:pt x="159254" y="105281"/>
                </a:lnTo>
                <a:lnTo>
                  <a:pt x="109322" y="106568"/>
                </a:lnTo>
                <a:close/>
              </a:path>
              <a:path w="2043429" h="1002029">
                <a:moveTo>
                  <a:pt x="1987402" y="1001432"/>
                </a:moveTo>
                <a:lnTo>
                  <a:pt x="1946071" y="995858"/>
                </a:lnTo>
                <a:lnTo>
                  <a:pt x="1905620" y="984279"/>
                </a:lnTo>
                <a:lnTo>
                  <a:pt x="1857198" y="967873"/>
                </a:lnTo>
                <a:lnTo>
                  <a:pt x="1804006" y="948222"/>
                </a:lnTo>
                <a:lnTo>
                  <a:pt x="1749241" y="926911"/>
                </a:lnTo>
                <a:lnTo>
                  <a:pt x="1647795" y="885634"/>
                </a:lnTo>
                <a:lnTo>
                  <a:pt x="1607512" y="868835"/>
                </a:lnTo>
                <a:lnTo>
                  <a:pt x="1567953" y="851293"/>
                </a:lnTo>
                <a:lnTo>
                  <a:pt x="1501766" y="818723"/>
                </a:lnTo>
                <a:lnTo>
                  <a:pt x="1463824" y="797948"/>
                </a:lnTo>
                <a:lnTo>
                  <a:pt x="1426780" y="775338"/>
                </a:lnTo>
                <a:lnTo>
                  <a:pt x="1387760" y="749728"/>
                </a:lnTo>
                <a:lnTo>
                  <a:pt x="1256655" y="660097"/>
                </a:lnTo>
                <a:lnTo>
                  <a:pt x="1207547" y="627684"/>
                </a:lnTo>
                <a:lnTo>
                  <a:pt x="1155373" y="594869"/>
                </a:lnTo>
                <a:lnTo>
                  <a:pt x="941340" y="464558"/>
                </a:lnTo>
                <a:lnTo>
                  <a:pt x="792440" y="376223"/>
                </a:lnTo>
                <a:lnTo>
                  <a:pt x="693877" y="319092"/>
                </a:lnTo>
                <a:lnTo>
                  <a:pt x="601050" y="266721"/>
                </a:lnTo>
                <a:lnTo>
                  <a:pt x="558173" y="243218"/>
                </a:lnTo>
                <a:lnTo>
                  <a:pt x="518394" y="221983"/>
                </a:lnTo>
                <a:lnTo>
                  <a:pt x="482265" y="203375"/>
                </a:lnTo>
                <a:lnTo>
                  <a:pt x="397776" y="164358"/>
                </a:lnTo>
                <a:lnTo>
                  <a:pt x="352395" y="146442"/>
                </a:lnTo>
                <a:lnTo>
                  <a:pt x="312401" y="132657"/>
                </a:lnTo>
                <a:lnTo>
                  <a:pt x="255974" y="116163"/>
                </a:lnTo>
                <a:lnTo>
                  <a:pt x="201283" y="106329"/>
                </a:lnTo>
                <a:lnTo>
                  <a:pt x="159254" y="105281"/>
                </a:lnTo>
                <a:lnTo>
                  <a:pt x="508915" y="105281"/>
                </a:lnTo>
                <a:lnTo>
                  <a:pt x="559607" y="130856"/>
                </a:lnTo>
                <a:lnTo>
                  <a:pt x="599388" y="151710"/>
                </a:lnTo>
                <a:lnTo>
                  <a:pt x="642314" y="174684"/>
                </a:lnTo>
                <a:lnTo>
                  <a:pt x="735555" y="225750"/>
                </a:lnTo>
                <a:lnTo>
                  <a:pt x="886197" y="310486"/>
                </a:lnTo>
                <a:lnTo>
                  <a:pt x="1131853" y="452718"/>
                </a:lnTo>
                <a:lnTo>
                  <a:pt x="1286608" y="545057"/>
                </a:lnTo>
                <a:lnTo>
                  <a:pt x="1334194" y="575032"/>
                </a:lnTo>
                <a:lnTo>
                  <a:pt x="1375766" y="602852"/>
                </a:lnTo>
                <a:lnTo>
                  <a:pt x="1448745" y="652983"/>
                </a:lnTo>
                <a:lnTo>
                  <a:pt x="1484091" y="675773"/>
                </a:lnTo>
                <a:lnTo>
                  <a:pt x="1521299" y="697367"/>
                </a:lnTo>
                <a:lnTo>
                  <a:pt x="1563938" y="718993"/>
                </a:lnTo>
                <a:lnTo>
                  <a:pt x="1606071" y="738412"/>
                </a:lnTo>
                <a:lnTo>
                  <a:pt x="1648342" y="756405"/>
                </a:lnTo>
                <a:lnTo>
                  <a:pt x="1735873" y="791243"/>
                </a:lnTo>
                <a:lnTo>
                  <a:pt x="1782230" y="807971"/>
                </a:lnTo>
                <a:lnTo>
                  <a:pt x="1834042" y="824486"/>
                </a:lnTo>
                <a:lnTo>
                  <a:pt x="1936256" y="856027"/>
                </a:lnTo>
                <a:lnTo>
                  <a:pt x="1977771" y="870626"/>
                </a:lnTo>
                <a:lnTo>
                  <a:pt x="1996763" y="879431"/>
                </a:lnTo>
                <a:lnTo>
                  <a:pt x="1986849" y="879431"/>
                </a:lnTo>
                <a:lnTo>
                  <a:pt x="1971283" y="880808"/>
                </a:lnTo>
                <a:lnTo>
                  <a:pt x="1934343" y="901793"/>
                </a:lnTo>
                <a:lnTo>
                  <a:pt x="1919794" y="943552"/>
                </a:lnTo>
                <a:lnTo>
                  <a:pt x="1920777" y="953196"/>
                </a:lnTo>
                <a:lnTo>
                  <a:pt x="1920827" y="953685"/>
                </a:lnTo>
                <a:lnTo>
                  <a:pt x="1945239" y="988230"/>
                </a:lnTo>
                <a:lnTo>
                  <a:pt x="1987807" y="1001028"/>
                </a:lnTo>
                <a:lnTo>
                  <a:pt x="1990029" y="1001028"/>
                </a:lnTo>
                <a:lnTo>
                  <a:pt x="1987402" y="1001432"/>
                </a:lnTo>
                <a:close/>
              </a:path>
              <a:path w="2043429" h="1002029">
                <a:moveTo>
                  <a:pt x="1987807" y="1001028"/>
                </a:moveTo>
                <a:lnTo>
                  <a:pt x="1945239" y="988230"/>
                </a:lnTo>
                <a:lnTo>
                  <a:pt x="1920943" y="954076"/>
                </a:lnTo>
                <a:lnTo>
                  <a:pt x="1920827" y="953685"/>
                </a:lnTo>
                <a:lnTo>
                  <a:pt x="1926739" y="915534"/>
                </a:lnTo>
                <a:lnTo>
                  <a:pt x="1956076" y="885059"/>
                </a:lnTo>
                <a:lnTo>
                  <a:pt x="1986849" y="879431"/>
                </a:lnTo>
                <a:lnTo>
                  <a:pt x="2000260" y="881287"/>
                </a:lnTo>
                <a:lnTo>
                  <a:pt x="2034071" y="911193"/>
                </a:lnTo>
                <a:lnTo>
                  <a:pt x="2042989" y="941507"/>
                </a:lnTo>
                <a:lnTo>
                  <a:pt x="2042662" y="946430"/>
                </a:lnTo>
                <a:lnTo>
                  <a:pt x="2041614" y="953196"/>
                </a:lnTo>
                <a:lnTo>
                  <a:pt x="2041538" y="953476"/>
                </a:lnTo>
                <a:lnTo>
                  <a:pt x="2041481" y="953685"/>
                </a:lnTo>
                <a:lnTo>
                  <a:pt x="2033098" y="972879"/>
                </a:lnTo>
                <a:lnTo>
                  <a:pt x="2027591" y="980690"/>
                </a:lnTo>
                <a:lnTo>
                  <a:pt x="2023505" y="984743"/>
                </a:lnTo>
                <a:lnTo>
                  <a:pt x="2021511" y="986829"/>
                </a:lnTo>
                <a:lnTo>
                  <a:pt x="2019596" y="988230"/>
                </a:lnTo>
                <a:lnTo>
                  <a:pt x="2012970" y="992900"/>
                </a:lnTo>
                <a:lnTo>
                  <a:pt x="2012470" y="993124"/>
                </a:lnTo>
                <a:lnTo>
                  <a:pt x="2005217" y="996944"/>
                </a:lnTo>
                <a:lnTo>
                  <a:pt x="1997557" y="999756"/>
                </a:lnTo>
                <a:lnTo>
                  <a:pt x="1997354" y="999756"/>
                </a:lnTo>
                <a:lnTo>
                  <a:pt x="1987807" y="1001028"/>
                </a:lnTo>
                <a:close/>
              </a:path>
              <a:path w="2043429" h="1002029">
                <a:moveTo>
                  <a:pt x="2040016" y="922528"/>
                </a:moveTo>
                <a:lnTo>
                  <a:pt x="2012608" y="888143"/>
                </a:lnTo>
                <a:lnTo>
                  <a:pt x="1986849" y="879431"/>
                </a:lnTo>
                <a:lnTo>
                  <a:pt x="1996763" y="879431"/>
                </a:lnTo>
                <a:lnTo>
                  <a:pt x="2031078" y="903694"/>
                </a:lnTo>
                <a:lnTo>
                  <a:pt x="2039445" y="920218"/>
                </a:lnTo>
                <a:lnTo>
                  <a:pt x="2040016" y="922528"/>
                </a:lnTo>
                <a:close/>
              </a:path>
              <a:path w="2043429" h="1002029">
                <a:moveTo>
                  <a:pt x="2042965" y="939516"/>
                </a:moveTo>
                <a:lnTo>
                  <a:pt x="2042231" y="933210"/>
                </a:lnTo>
                <a:lnTo>
                  <a:pt x="2041938" y="930351"/>
                </a:lnTo>
                <a:lnTo>
                  <a:pt x="2040016" y="922528"/>
                </a:lnTo>
                <a:lnTo>
                  <a:pt x="2040492" y="923436"/>
                </a:lnTo>
                <a:lnTo>
                  <a:pt x="2042887" y="933210"/>
                </a:lnTo>
                <a:lnTo>
                  <a:pt x="2042965" y="939516"/>
                </a:lnTo>
                <a:close/>
              </a:path>
              <a:path w="2043429" h="1002029">
                <a:moveTo>
                  <a:pt x="2042662" y="946430"/>
                </a:moveTo>
                <a:lnTo>
                  <a:pt x="2042854" y="943552"/>
                </a:lnTo>
                <a:lnTo>
                  <a:pt x="2043082" y="941507"/>
                </a:lnTo>
                <a:lnTo>
                  <a:pt x="2043108" y="943552"/>
                </a:lnTo>
                <a:lnTo>
                  <a:pt x="2042662" y="946430"/>
                </a:lnTo>
                <a:close/>
              </a:path>
              <a:path w="2043429" h="1002029">
                <a:moveTo>
                  <a:pt x="2041614" y="953196"/>
                </a:moveTo>
                <a:lnTo>
                  <a:pt x="2042662" y="946430"/>
                </a:lnTo>
                <a:lnTo>
                  <a:pt x="2042408" y="950258"/>
                </a:lnTo>
                <a:lnTo>
                  <a:pt x="2041614" y="953196"/>
                </a:lnTo>
                <a:close/>
              </a:path>
              <a:path w="2043429" h="1002029">
                <a:moveTo>
                  <a:pt x="2038943" y="961583"/>
                </a:moveTo>
                <a:lnTo>
                  <a:pt x="2041376" y="954076"/>
                </a:lnTo>
                <a:lnTo>
                  <a:pt x="2039968" y="959283"/>
                </a:lnTo>
                <a:lnTo>
                  <a:pt x="2038943" y="961583"/>
                </a:lnTo>
                <a:close/>
              </a:path>
              <a:path w="2043429" h="1002029">
                <a:moveTo>
                  <a:pt x="2038066" y="963549"/>
                </a:moveTo>
                <a:lnTo>
                  <a:pt x="2038943" y="961583"/>
                </a:lnTo>
                <a:lnTo>
                  <a:pt x="2038577" y="962711"/>
                </a:lnTo>
                <a:lnTo>
                  <a:pt x="2038066" y="963549"/>
                </a:lnTo>
                <a:close/>
              </a:path>
              <a:path w="2043429" h="1002029">
                <a:moveTo>
                  <a:pt x="2034434" y="970827"/>
                </a:moveTo>
                <a:lnTo>
                  <a:pt x="2037486" y="964848"/>
                </a:lnTo>
                <a:lnTo>
                  <a:pt x="2035822" y="968578"/>
                </a:lnTo>
                <a:lnTo>
                  <a:pt x="2034434" y="970827"/>
                </a:lnTo>
                <a:close/>
              </a:path>
              <a:path w="2043429" h="1002029">
                <a:moveTo>
                  <a:pt x="2028417" y="979722"/>
                </a:moveTo>
                <a:lnTo>
                  <a:pt x="2030021" y="977334"/>
                </a:lnTo>
                <a:lnTo>
                  <a:pt x="2033140" y="972879"/>
                </a:lnTo>
                <a:lnTo>
                  <a:pt x="2030419" y="977334"/>
                </a:lnTo>
                <a:lnTo>
                  <a:pt x="2028417" y="979722"/>
                </a:lnTo>
                <a:close/>
              </a:path>
              <a:path w="2043429" h="1002029">
                <a:moveTo>
                  <a:pt x="2027606" y="980690"/>
                </a:moveTo>
                <a:lnTo>
                  <a:pt x="2028273" y="979722"/>
                </a:lnTo>
                <a:lnTo>
                  <a:pt x="2028104" y="980216"/>
                </a:lnTo>
                <a:lnTo>
                  <a:pt x="2027587" y="980690"/>
                </a:lnTo>
                <a:close/>
              </a:path>
              <a:path w="2043429" h="1002029">
                <a:moveTo>
                  <a:pt x="2021511" y="986829"/>
                </a:moveTo>
                <a:lnTo>
                  <a:pt x="2023536" y="984743"/>
                </a:lnTo>
                <a:lnTo>
                  <a:pt x="2023962" y="984279"/>
                </a:lnTo>
                <a:lnTo>
                  <a:pt x="2027499" y="980690"/>
                </a:lnTo>
                <a:lnTo>
                  <a:pt x="2024208" y="984743"/>
                </a:lnTo>
                <a:lnTo>
                  <a:pt x="2021511" y="986829"/>
                </a:lnTo>
                <a:close/>
              </a:path>
              <a:path w="2043429" h="1002029">
                <a:moveTo>
                  <a:pt x="2012900" y="992900"/>
                </a:moveTo>
                <a:lnTo>
                  <a:pt x="2013578" y="992472"/>
                </a:lnTo>
                <a:lnTo>
                  <a:pt x="2021588" y="986829"/>
                </a:lnTo>
                <a:lnTo>
                  <a:pt x="2019764" y="988230"/>
                </a:lnTo>
                <a:lnTo>
                  <a:pt x="2016365" y="990925"/>
                </a:lnTo>
                <a:lnTo>
                  <a:pt x="2013706" y="992472"/>
                </a:lnTo>
                <a:lnTo>
                  <a:pt x="2012900" y="992900"/>
                </a:lnTo>
                <a:close/>
              </a:path>
              <a:path w="2043429" h="1002029">
                <a:moveTo>
                  <a:pt x="2005219" y="996944"/>
                </a:moveTo>
                <a:lnTo>
                  <a:pt x="2012543" y="993124"/>
                </a:lnTo>
                <a:lnTo>
                  <a:pt x="2007444" y="996118"/>
                </a:lnTo>
                <a:lnTo>
                  <a:pt x="2005219" y="996944"/>
                </a:lnTo>
                <a:close/>
              </a:path>
              <a:path w="2043429" h="1002029">
                <a:moveTo>
                  <a:pt x="1990029" y="1001028"/>
                </a:moveTo>
                <a:lnTo>
                  <a:pt x="1987807" y="1001028"/>
                </a:lnTo>
                <a:lnTo>
                  <a:pt x="1997354" y="999756"/>
                </a:lnTo>
                <a:lnTo>
                  <a:pt x="1997557" y="999756"/>
                </a:lnTo>
                <a:lnTo>
                  <a:pt x="1997026" y="999950"/>
                </a:lnTo>
                <a:lnTo>
                  <a:pt x="1990029" y="1001028"/>
                </a:lnTo>
                <a:close/>
              </a:path>
            </a:pathLst>
          </a:custGeom>
          <a:solidFill>
            <a:srgbClr val="E718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324972" y="6531769"/>
            <a:ext cx="1769110" cy="1023619"/>
          </a:xfrm>
          <a:custGeom>
            <a:avLst/>
            <a:gdLst/>
            <a:ahLst/>
            <a:cxnLst/>
            <a:rect l="l" t="t" r="r" b="b"/>
            <a:pathLst>
              <a:path w="1769109" h="1023620">
                <a:moveTo>
                  <a:pt x="1679941" y="6978"/>
                </a:moveTo>
                <a:lnTo>
                  <a:pt x="1684595" y="3951"/>
                </a:lnTo>
                <a:lnTo>
                  <a:pt x="1694541" y="1077"/>
                </a:lnTo>
                <a:lnTo>
                  <a:pt x="1694801" y="1077"/>
                </a:lnTo>
                <a:lnTo>
                  <a:pt x="1704711" y="0"/>
                </a:lnTo>
                <a:lnTo>
                  <a:pt x="1715039" y="853"/>
                </a:lnTo>
                <a:lnTo>
                  <a:pt x="1701086" y="853"/>
                </a:lnTo>
                <a:lnTo>
                  <a:pt x="1691181" y="2634"/>
                </a:lnTo>
                <a:lnTo>
                  <a:pt x="1681646" y="6061"/>
                </a:lnTo>
                <a:lnTo>
                  <a:pt x="1679941" y="6978"/>
                </a:lnTo>
                <a:close/>
              </a:path>
              <a:path w="1769109" h="1023620">
                <a:moveTo>
                  <a:pt x="1703873" y="122613"/>
                </a:moveTo>
                <a:lnTo>
                  <a:pt x="1666244" y="111537"/>
                </a:lnTo>
                <a:lnTo>
                  <a:pt x="1645185" y="78040"/>
                </a:lnTo>
                <a:lnTo>
                  <a:pt x="1643479" y="57385"/>
                </a:lnTo>
                <a:lnTo>
                  <a:pt x="1645320" y="47057"/>
                </a:lnTo>
                <a:lnTo>
                  <a:pt x="1649726" y="38799"/>
                </a:lnTo>
                <a:lnTo>
                  <a:pt x="1656665" y="31805"/>
                </a:lnTo>
                <a:lnTo>
                  <a:pt x="1662323" y="23468"/>
                </a:lnTo>
                <a:lnTo>
                  <a:pt x="1701086" y="853"/>
                </a:lnTo>
                <a:lnTo>
                  <a:pt x="1702460" y="853"/>
                </a:lnTo>
                <a:lnTo>
                  <a:pt x="1748177" y="20954"/>
                </a:lnTo>
                <a:lnTo>
                  <a:pt x="1766497" y="61905"/>
                </a:lnTo>
                <a:lnTo>
                  <a:pt x="1765120" y="77681"/>
                </a:lnTo>
                <a:lnTo>
                  <a:pt x="1742369" y="114291"/>
                </a:lnTo>
                <a:lnTo>
                  <a:pt x="1719873" y="121970"/>
                </a:lnTo>
                <a:lnTo>
                  <a:pt x="1703873" y="122613"/>
                </a:lnTo>
                <a:close/>
              </a:path>
              <a:path w="1769109" h="1023620">
                <a:moveTo>
                  <a:pt x="1737358" y="11520"/>
                </a:moveTo>
                <a:lnTo>
                  <a:pt x="1724708" y="5073"/>
                </a:lnTo>
                <a:lnTo>
                  <a:pt x="1711417" y="1077"/>
                </a:lnTo>
                <a:lnTo>
                  <a:pt x="1702460" y="853"/>
                </a:lnTo>
                <a:lnTo>
                  <a:pt x="1715039" y="853"/>
                </a:lnTo>
                <a:lnTo>
                  <a:pt x="1724828" y="3951"/>
                </a:lnTo>
                <a:lnTo>
                  <a:pt x="1736368" y="10656"/>
                </a:lnTo>
                <a:lnTo>
                  <a:pt x="1737358" y="11520"/>
                </a:lnTo>
                <a:close/>
              </a:path>
              <a:path w="1769109" h="1023620">
                <a:moveTo>
                  <a:pt x="1665289" y="18883"/>
                </a:moveTo>
                <a:lnTo>
                  <a:pt x="1666903" y="16389"/>
                </a:lnTo>
                <a:lnTo>
                  <a:pt x="1673099" y="10656"/>
                </a:lnTo>
                <a:lnTo>
                  <a:pt x="1679941" y="6978"/>
                </a:lnTo>
                <a:lnTo>
                  <a:pt x="1673205" y="11360"/>
                </a:lnTo>
                <a:lnTo>
                  <a:pt x="1665289" y="18883"/>
                </a:lnTo>
                <a:close/>
              </a:path>
              <a:path w="1769109" h="1023620">
                <a:moveTo>
                  <a:pt x="1763940" y="43116"/>
                </a:moveTo>
                <a:lnTo>
                  <a:pt x="1758370" y="33048"/>
                </a:lnTo>
                <a:lnTo>
                  <a:pt x="1748177" y="20954"/>
                </a:lnTo>
                <a:lnTo>
                  <a:pt x="1737358" y="11520"/>
                </a:lnTo>
                <a:lnTo>
                  <a:pt x="1738717" y="12213"/>
                </a:lnTo>
                <a:lnTo>
                  <a:pt x="1751290" y="21687"/>
                </a:lnTo>
                <a:lnTo>
                  <a:pt x="1760270" y="32688"/>
                </a:lnTo>
                <a:lnTo>
                  <a:pt x="1763940" y="43116"/>
                </a:lnTo>
                <a:close/>
              </a:path>
              <a:path w="1769109" h="1023620">
                <a:moveTo>
                  <a:pt x="1649726" y="38799"/>
                </a:moveTo>
                <a:lnTo>
                  <a:pt x="1651861" y="34799"/>
                </a:lnTo>
                <a:lnTo>
                  <a:pt x="1661725" y="22271"/>
                </a:lnTo>
                <a:lnTo>
                  <a:pt x="1665289" y="18883"/>
                </a:lnTo>
                <a:lnTo>
                  <a:pt x="1662323" y="23468"/>
                </a:lnTo>
                <a:lnTo>
                  <a:pt x="1656665" y="31805"/>
                </a:lnTo>
                <a:lnTo>
                  <a:pt x="1649726" y="38799"/>
                </a:lnTo>
                <a:close/>
              </a:path>
              <a:path w="1769109" h="1023620">
                <a:moveTo>
                  <a:pt x="51697" y="1023539"/>
                </a:moveTo>
                <a:lnTo>
                  <a:pt x="14698" y="1003542"/>
                </a:lnTo>
                <a:lnTo>
                  <a:pt x="0" y="971676"/>
                </a:lnTo>
                <a:lnTo>
                  <a:pt x="808" y="961513"/>
                </a:lnTo>
                <a:lnTo>
                  <a:pt x="24277" y="926310"/>
                </a:lnTo>
                <a:lnTo>
                  <a:pt x="106512" y="893237"/>
                </a:lnTo>
                <a:lnTo>
                  <a:pt x="165415" y="871616"/>
                </a:lnTo>
                <a:lnTo>
                  <a:pt x="215704" y="852256"/>
                </a:lnTo>
                <a:lnTo>
                  <a:pt x="259408" y="834472"/>
                </a:lnTo>
                <a:lnTo>
                  <a:pt x="298465" y="817614"/>
                </a:lnTo>
                <a:lnTo>
                  <a:pt x="335171" y="800880"/>
                </a:lnTo>
                <a:lnTo>
                  <a:pt x="453635" y="744685"/>
                </a:lnTo>
                <a:lnTo>
                  <a:pt x="546147" y="699417"/>
                </a:lnTo>
                <a:lnTo>
                  <a:pt x="642889" y="650379"/>
                </a:lnTo>
                <a:lnTo>
                  <a:pt x="690993" y="625223"/>
                </a:lnTo>
                <a:lnTo>
                  <a:pt x="737931" y="600054"/>
                </a:lnTo>
                <a:lnTo>
                  <a:pt x="782960" y="575185"/>
                </a:lnTo>
                <a:lnTo>
                  <a:pt x="825339" y="550925"/>
                </a:lnTo>
                <a:lnTo>
                  <a:pt x="867922" y="525049"/>
                </a:lnTo>
                <a:lnTo>
                  <a:pt x="907900" y="499107"/>
                </a:lnTo>
                <a:lnTo>
                  <a:pt x="946172" y="473029"/>
                </a:lnTo>
                <a:lnTo>
                  <a:pt x="1059731" y="393316"/>
                </a:lnTo>
                <a:lnTo>
                  <a:pt x="1100158" y="366026"/>
                </a:lnTo>
                <a:lnTo>
                  <a:pt x="1143369" y="338265"/>
                </a:lnTo>
                <a:lnTo>
                  <a:pt x="1183138" y="313891"/>
                </a:lnTo>
                <a:lnTo>
                  <a:pt x="1227790" y="287597"/>
                </a:lnTo>
                <a:lnTo>
                  <a:pt x="1522990" y="120640"/>
                </a:lnTo>
                <a:lnTo>
                  <a:pt x="1564196" y="96465"/>
                </a:lnTo>
                <a:lnTo>
                  <a:pt x="1599535" y="74815"/>
                </a:lnTo>
                <a:lnTo>
                  <a:pt x="1627663" y="56244"/>
                </a:lnTo>
                <a:lnTo>
                  <a:pt x="1647236" y="41309"/>
                </a:lnTo>
                <a:lnTo>
                  <a:pt x="1649726" y="38799"/>
                </a:lnTo>
                <a:lnTo>
                  <a:pt x="1645320" y="47057"/>
                </a:lnTo>
                <a:lnTo>
                  <a:pt x="1643479" y="57385"/>
                </a:lnTo>
                <a:lnTo>
                  <a:pt x="1643524" y="67892"/>
                </a:lnTo>
                <a:lnTo>
                  <a:pt x="1645127" y="77681"/>
                </a:lnTo>
                <a:lnTo>
                  <a:pt x="1645185" y="78040"/>
                </a:lnTo>
                <a:lnTo>
                  <a:pt x="1666244" y="111537"/>
                </a:lnTo>
                <a:lnTo>
                  <a:pt x="1703873" y="122613"/>
                </a:lnTo>
                <a:lnTo>
                  <a:pt x="1735485" y="122613"/>
                </a:lnTo>
                <a:lnTo>
                  <a:pt x="1729482" y="128466"/>
                </a:lnTo>
                <a:lnTo>
                  <a:pt x="1681887" y="165750"/>
                </a:lnTo>
                <a:lnTo>
                  <a:pt x="1646071" y="188684"/>
                </a:lnTo>
                <a:lnTo>
                  <a:pt x="1603623" y="213987"/>
                </a:lnTo>
                <a:lnTo>
                  <a:pt x="1556111" y="241117"/>
                </a:lnTo>
                <a:lnTo>
                  <a:pt x="1346809" y="357110"/>
                </a:lnTo>
                <a:lnTo>
                  <a:pt x="1297515" y="385274"/>
                </a:lnTo>
                <a:lnTo>
                  <a:pt x="1252572" y="412025"/>
                </a:lnTo>
                <a:lnTo>
                  <a:pt x="1207501" y="440591"/>
                </a:lnTo>
                <a:lnTo>
                  <a:pt x="1164473" y="468842"/>
                </a:lnTo>
                <a:lnTo>
                  <a:pt x="1040239" y="552159"/>
                </a:lnTo>
                <a:lnTo>
                  <a:pt x="997974" y="579602"/>
                </a:lnTo>
                <a:lnTo>
                  <a:pt x="954049" y="606955"/>
                </a:lnTo>
                <a:lnTo>
                  <a:pt x="907720" y="634263"/>
                </a:lnTo>
                <a:lnTo>
                  <a:pt x="866132" y="657182"/>
                </a:lnTo>
                <a:lnTo>
                  <a:pt x="822630" y="680386"/>
                </a:lnTo>
                <a:lnTo>
                  <a:pt x="777630" y="703732"/>
                </a:lnTo>
                <a:lnTo>
                  <a:pt x="731546" y="727079"/>
                </a:lnTo>
                <a:lnTo>
                  <a:pt x="637785" y="773201"/>
                </a:lnTo>
                <a:lnTo>
                  <a:pt x="499378" y="838823"/>
                </a:lnTo>
                <a:lnTo>
                  <a:pt x="246511" y="954340"/>
                </a:lnTo>
                <a:lnTo>
                  <a:pt x="193139" y="977576"/>
                </a:lnTo>
                <a:lnTo>
                  <a:pt x="144893" y="997310"/>
                </a:lnTo>
                <a:lnTo>
                  <a:pt x="104172" y="1012050"/>
                </a:lnTo>
                <a:lnTo>
                  <a:pt x="61322" y="1022596"/>
                </a:lnTo>
                <a:lnTo>
                  <a:pt x="51697" y="1023539"/>
                </a:lnTo>
                <a:close/>
              </a:path>
              <a:path w="1769109" h="1023620">
                <a:moveTo>
                  <a:pt x="1762004" y="88443"/>
                </a:moveTo>
                <a:lnTo>
                  <a:pt x="1765016" y="78040"/>
                </a:lnTo>
                <a:lnTo>
                  <a:pt x="1765120" y="77681"/>
                </a:lnTo>
                <a:lnTo>
                  <a:pt x="1766497" y="61905"/>
                </a:lnTo>
                <a:lnTo>
                  <a:pt x="1765088" y="47057"/>
                </a:lnTo>
                <a:lnTo>
                  <a:pt x="1765000" y="46129"/>
                </a:lnTo>
                <a:lnTo>
                  <a:pt x="1763940" y="43116"/>
                </a:lnTo>
                <a:lnTo>
                  <a:pt x="1765060" y="45142"/>
                </a:lnTo>
                <a:lnTo>
                  <a:pt x="1768143" y="54646"/>
                </a:lnTo>
                <a:lnTo>
                  <a:pt x="1768892" y="64419"/>
                </a:lnTo>
                <a:lnTo>
                  <a:pt x="1767485" y="74373"/>
                </a:lnTo>
                <a:lnTo>
                  <a:pt x="1764103" y="84416"/>
                </a:lnTo>
                <a:lnTo>
                  <a:pt x="1762004" y="88443"/>
                </a:lnTo>
                <a:close/>
              </a:path>
              <a:path w="1769109" h="1023620">
                <a:moveTo>
                  <a:pt x="1747804" y="109852"/>
                </a:moveTo>
                <a:lnTo>
                  <a:pt x="1756514" y="98979"/>
                </a:lnTo>
                <a:lnTo>
                  <a:pt x="1762004" y="88443"/>
                </a:lnTo>
                <a:lnTo>
                  <a:pt x="1761229" y="91121"/>
                </a:lnTo>
                <a:lnTo>
                  <a:pt x="1756619" y="100042"/>
                </a:lnTo>
                <a:lnTo>
                  <a:pt x="1750212" y="107885"/>
                </a:lnTo>
                <a:lnTo>
                  <a:pt x="1747804" y="109852"/>
                </a:lnTo>
                <a:close/>
              </a:path>
              <a:path w="1769109" h="1023620">
                <a:moveTo>
                  <a:pt x="1735485" y="122613"/>
                </a:moveTo>
                <a:lnTo>
                  <a:pt x="1703873" y="122613"/>
                </a:lnTo>
                <a:lnTo>
                  <a:pt x="1719873" y="121970"/>
                </a:lnTo>
                <a:lnTo>
                  <a:pt x="1733448" y="118902"/>
                </a:lnTo>
                <a:lnTo>
                  <a:pt x="1742369" y="114291"/>
                </a:lnTo>
                <a:lnTo>
                  <a:pt x="1747804" y="109852"/>
                </a:lnTo>
                <a:lnTo>
                  <a:pt x="1745064" y="113273"/>
                </a:lnTo>
                <a:lnTo>
                  <a:pt x="1735485" y="122613"/>
                </a:lnTo>
                <a:close/>
              </a:path>
            </a:pathLst>
          </a:custGeom>
          <a:solidFill>
            <a:srgbClr val="E718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11709475" y="7841570"/>
            <a:ext cx="528320" cy="4902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050" spc="-25" dirty="0">
                <a:solidFill>
                  <a:srgbClr val="FFFFFF"/>
                </a:solidFill>
                <a:latin typeface="Tahoma"/>
                <a:cs typeface="Tahoma"/>
              </a:rPr>
              <a:t>DB</a:t>
            </a:r>
            <a:endParaRPr sz="30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063245" y="1062453"/>
            <a:ext cx="40005" cy="53340"/>
          </a:xfrm>
          <a:custGeom>
            <a:avLst/>
            <a:gdLst/>
            <a:ahLst/>
            <a:cxnLst/>
            <a:rect l="l" t="t" r="r" b="b"/>
            <a:pathLst>
              <a:path w="40004" h="53340">
                <a:moveTo>
                  <a:pt x="1662" y="37742"/>
                </a:moveTo>
                <a:lnTo>
                  <a:pt x="506" y="33158"/>
                </a:lnTo>
                <a:lnTo>
                  <a:pt x="0" y="26015"/>
                </a:lnTo>
                <a:lnTo>
                  <a:pt x="633" y="20538"/>
                </a:lnTo>
                <a:lnTo>
                  <a:pt x="16103" y="0"/>
                </a:lnTo>
                <a:lnTo>
                  <a:pt x="24437" y="0"/>
                </a:lnTo>
                <a:lnTo>
                  <a:pt x="27414" y="1488"/>
                </a:lnTo>
                <a:lnTo>
                  <a:pt x="32176" y="4345"/>
                </a:lnTo>
                <a:lnTo>
                  <a:pt x="36343" y="13870"/>
                </a:lnTo>
                <a:lnTo>
                  <a:pt x="17889" y="13870"/>
                </a:lnTo>
                <a:lnTo>
                  <a:pt x="10269" y="16728"/>
                </a:lnTo>
                <a:lnTo>
                  <a:pt x="2649" y="24348"/>
                </a:lnTo>
                <a:lnTo>
                  <a:pt x="744" y="32920"/>
                </a:lnTo>
                <a:lnTo>
                  <a:pt x="1662" y="37742"/>
                </a:lnTo>
                <a:close/>
              </a:path>
              <a:path w="40004" h="53340">
                <a:moveTo>
                  <a:pt x="17546" y="51598"/>
                </a:moveTo>
                <a:lnTo>
                  <a:pt x="744" y="32920"/>
                </a:lnTo>
                <a:lnTo>
                  <a:pt x="2649" y="24348"/>
                </a:lnTo>
                <a:lnTo>
                  <a:pt x="10269" y="16728"/>
                </a:lnTo>
                <a:lnTo>
                  <a:pt x="17889" y="13870"/>
                </a:lnTo>
                <a:lnTo>
                  <a:pt x="23604" y="14823"/>
                </a:lnTo>
                <a:lnTo>
                  <a:pt x="28366" y="15775"/>
                </a:lnTo>
                <a:lnTo>
                  <a:pt x="35986" y="20538"/>
                </a:lnTo>
                <a:lnTo>
                  <a:pt x="37176" y="23513"/>
                </a:lnTo>
                <a:lnTo>
                  <a:pt x="30760" y="38625"/>
                </a:lnTo>
                <a:lnTo>
                  <a:pt x="30673" y="38829"/>
                </a:lnTo>
                <a:lnTo>
                  <a:pt x="23485" y="48517"/>
                </a:lnTo>
                <a:lnTo>
                  <a:pt x="17546" y="51598"/>
                </a:lnTo>
                <a:close/>
              </a:path>
              <a:path w="40004" h="53340">
                <a:moveTo>
                  <a:pt x="37176" y="23513"/>
                </a:moveTo>
                <a:lnTo>
                  <a:pt x="35986" y="20538"/>
                </a:lnTo>
                <a:lnTo>
                  <a:pt x="28366" y="15775"/>
                </a:lnTo>
                <a:lnTo>
                  <a:pt x="23604" y="14823"/>
                </a:lnTo>
                <a:lnTo>
                  <a:pt x="17889" y="13870"/>
                </a:lnTo>
                <a:lnTo>
                  <a:pt x="36343" y="13870"/>
                </a:lnTo>
                <a:lnTo>
                  <a:pt x="38844" y="19585"/>
                </a:lnTo>
                <a:lnTo>
                  <a:pt x="37176" y="23513"/>
                </a:lnTo>
                <a:close/>
              </a:path>
              <a:path w="40004" h="53340">
                <a:moveTo>
                  <a:pt x="29268" y="51598"/>
                </a:moveTo>
                <a:lnTo>
                  <a:pt x="17546" y="51598"/>
                </a:lnTo>
                <a:lnTo>
                  <a:pt x="23485" y="48517"/>
                </a:lnTo>
                <a:lnTo>
                  <a:pt x="30673" y="38829"/>
                </a:lnTo>
                <a:lnTo>
                  <a:pt x="37176" y="23513"/>
                </a:lnTo>
                <a:lnTo>
                  <a:pt x="39439" y="29170"/>
                </a:lnTo>
                <a:lnTo>
                  <a:pt x="39439" y="39231"/>
                </a:lnTo>
                <a:lnTo>
                  <a:pt x="34081" y="48160"/>
                </a:lnTo>
                <a:lnTo>
                  <a:pt x="29268" y="51598"/>
                </a:lnTo>
                <a:close/>
              </a:path>
              <a:path w="40004" h="53340">
                <a:moveTo>
                  <a:pt x="3920" y="43928"/>
                </a:moveTo>
                <a:lnTo>
                  <a:pt x="2649" y="42445"/>
                </a:lnTo>
                <a:lnTo>
                  <a:pt x="2199" y="40196"/>
                </a:lnTo>
                <a:lnTo>
                  <a:pt x="3920" y="43928"/>
                </a:lnTo>
                <a:close/>
              </a:path>
              <a:path w="40004" h="53340">
                <a:moveTo>
                  <a:pt x="27414" y="52923"/>
                </a:moveTo>
                <a:lnTo>
                  <a:pt x="15984" y="52923"/>
                </a:lnTo>
                <a:lnTo>
                  <a:pt x="8364" y="50065"/>
                </a:lnTo>
                <a:lnTo>
                  <a:pt x="4554" y="45303"/>
                </a:lnTo>
                <a:lnTo>
                  <a:pt x="3920" y="43928"/>
                </a:lnTo>
                <a:lnTo>
                  <a:pt x="8364" y="49113"/>
                </a:lnTo>
                <a:lnTo>
                  <a:pt x="13126" y="51018"/>
                </a:lnTo>
                <a:lnTo>
                  <a:pt x="17546" y="51598"/>
                </a:lnTo>
                <a:lnTo>
                  <a:pt x="29268" y="51598"/>
                </a:lnTo>
                <a:lnTo>
                  <a:pt x="27414" y="52923"/>
                </a:lnTo>
                <a:close/>
              </a:path>
            </a:pathLst>
          </a:custGeom>
          <a:solidFill>
            <a:srgbClr val="2D8F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6835887" y="1743345"/>
            <a:ext cx="295275" cy="295275"/>
          </a:xfrm>
          <a:custGeom>
            <a:avLst/>
            <a:gdLst/>
            <a:ahLst/>
            <a:cxnLst/>
            <a:rect l="l" t="t" r="r" b="b"/>
            <a:pathLst>
              <a:path w="295275" h="295275">
                <a:moveTo>
                  <a:pt x="294685" y="147340"/>
                </a:moveTo>
                <a:lnTo>
                  <a:pt x="147345" y="294685"/>
                </a:lnTo>
                <a:lnTo>
                  <a:pt x="0" y="147345"/>
                </a:lnTo>
                <a:lnTo>
                  <a:pt x="147340" y="0"/>
                </a:lnTo>
                <a:lnTo>
                  <a:pt x="294685" y="147340"/>
                </a:lnTo>
                <a:close/>
              </a:path>
            </a:pathLst>
          </a:custGeom>
          <a:solidFill>
            <a:srgbClr val="56AEFF">
              <a:alpha val="20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6835907" y="2921732"/>
            <a:ext cx="295275" cy="295275"/>
          </a:xfrm>
          <a:custGeom>
            <a:avLst/>
            <a:gdLst/>
            <a:ahLst/>
            <a:cxnLst/>
            <a:rect l="l" t="t" r="r" b="b"/>
            <a:pathLst>
              <a:path w="295275" h="295275">
                <a:moveTo>
                  <a:pt x="294685" y="147340"/>
                </a:moveTo>
                <a:lnTo>
                  <a:pt x="147345" y="294685"/>
                </a:lnTo>
                <a:lnTo>
                  <a:pt x="0" y="147345"/>
                </a:lnTo>
                <a:lnTo>
                  <a:pt x="147340" y="0"/>
                </a:lnTo>
                <a:lnTo>
                  <a:pt x="294685" y="147340"/>
                </a:lnTo>
                <a:close/>
              </a:path>
            </a:pathLst>
          </a:custGeom>
          <a:solidFill>
            <a:srgbClr val="56AEFF">
              <a:alpha val="20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6835919" y="4100312"/>
            <a:ext cx="295275" cy="291465"/>
          </a:xfrm>
          <a:custGeom>
            <a:avLst/>
            <a:gdLst/>
            <a:ahLst/>
            <a:cxnLst/>
            <a:rect l="l" t="t" r="r" b="b"/>
            <a:pathLst>
              <a:path w="295275" h="291464">
                <a:moveTo>
                  <a:pt x="294666" y="147340"/>
                </a:moveTo>
                <a:lnTo>
                  <a:pt x="151062" y="290948"/>
                </a:lnTo>
                <a:lnTo>
                  <a:pt x="143589" y="290948"/>
                </a:lnTo>
                <a:lnTo>
                  <a:pt x="0" y="147345"/>
                </a:lnTo>
                <a:lnTo>
                  <a:pt x="147320" y="0"/>
                </a:lnTo>
                <a:lnTo>
                  <a:pt x="294666" y="147340"/>
                </a:lnTo>
                <a:close/>
              </a:path>
            </a:pathLst>
          </a:custGeom>
          <a:solidFill>
            <a:srgbClr val="56AEFF">
              <a:alpha val="20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7425184" y="2332352"/>
            <a:ext cx="295275" cy="295275"/>
          </a:xfrm>
          <a:custGeom>
            <a:avLst/>
            <a:gdLst/>
            <a:ahLst/>
            <a:cxnLst/>
            <a:rect l="l" t="t" r="r" b="b"/>
            <a:pathLst>
              <a:path w="295275" h="295275">
                <a:moveTo>
                  <a:pt x="294685" y="147340"/>
                </a:moveTo>
                <a:lnTo>
                  <a:pt x="147345" y="294685"/>
                </a:lnTo>
                <a:lnTo>
                  <a:pt x="0" y="147345"/>
                </a:lnTo>
                <a:lnTo>
                  <a:pt x="147340" y="0"/>
                </a:lnTo>
                <a:lnTo>
                  <a:pt x="294685" y="147340"/>
                </a:lnTo>
                <a:close/>
              </a:path>
            </a:pathLst>
          </a:custGeom>
          <a:solidFill>
            <a:srgbClr val="56AEFF">
              <a:alpha val="20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7425189" y="3510809"/>
            <a:ext cx="295275" cy="295275"/>
          </a:xfrm>
          <a:custGeom>
            <a:avLst/>
            <a:gdLst/>
            <a:ahLst/>
            <a:cxnLst/>
            <a:rect l="l" t="t" r="r" b="b"/>
            <a:pathLst>
              <a:path w="295275" h="295275">
                <a:moveTo>
                  <a:pt x="294685" y="147340"/>
                </a:moveTo>
                <a:lnTo>
                  <a:pt x="147345" y="294685"/>
                </a:lnTo>
                <a:lnTo>
                  <a:pt x="0" y="147345"/>
                </a:lnTo>
                <a:lnTo>
                  <a:pt x="147340" y="0"/>
                </a:lnTo>
                <a:lnTo>
                  <a:pt x="294685" y="147340"/>
                </a:lnTo>
                <a:close/>
              </a:path>
            </a:pathLst>
          </a:custGeom>
          <a:solidFill>
            <a:srgbClr val="56AEFF">
              <a:alpha val="20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8014413" y="1743311"/>
            <a:ext cx="273685" cy="295275"/>
          </a:xfrm>
          <a:custGeom>
            <a:avLst/>
            <a:gdLst/>
            <a:ahLst/>
            <a:cxnLst/>
            <a:rect l="l" t="t" r="r" b="b"/>
            <a:pathLst>
              <a:path w="273684" h="295275">
                <a:moveTo>
                  <a:pt x="273586" y="168490"/>
                </a:moveTo>
                <a:lnTo>
                  <a:pt x="147345" y="294735"/>
                </a:lnTo>
                <a:lnTo>
                  <a:pt x="0" y="147395"/>
                </a:lnTo>
                <a:lnTo>
                  <a:pt x="147340" y="0"/>
                </a:lnTo>
                <a:lnTo>
                  <a:pt x="273586" y="126284"/>
                </a:lnTo>
                <a:lnTo>
                  <a:pt x="273586" y="168490"/>
                </a:lnTo>
                <a:close/>
              </a:path>
            </a:pathLst>
          </a:custGeom>
          <a:solidFill>
            <a:srgbClr val="56AEFF">
              <a:alpha val="20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014413" y="2921819"/>
            <a:ext cx="273685" cy="295275"/>
          </a:xfrm>
          <a:custGeom>
            <a:avLst/>
            <a:gdLst/>
            <a:ahLst/>
            <a:cxnLst/>
            <a:rect l="l" t="t" r="r" b="b"/>
            <a:pathLst>
              <a:path w="273684" h="295275">
                <a:moveTo>
                  <a:pt x="273585" y="168440"/>
                </a:moveTo>
                <a:lnTo>
                  <a:pt x="147345" y="294685"/>
                </a:lnTo>
                <a:lnTo>
                  <a:pt x="0" y="147345"/>
                </a:lnTo>
                <a:lnTo>
                  <a:pt x="147340" y="0"/>
                </a:lnTo>
                <a:lnTo>
                  <a:pt x="273585" y="126241"/>
                </a:lnTo>
                <a:lnTo>
                  <a:pt x="273585" y="168440"/>
                </a:lnTo>
                <a:close/>
              </a:path>
            </a:pathLst>
          </a:custGeom>
          <a:solidFill>
            <a:srgbClr val="56AEFF">
              <a:alpha val="20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8014404" y="4100400"/>
            <a:ext cx="273685" cy="291465"/>
          </a:xfrm>
          <a:custGeom>
            <a:avLst/>
            <a:gdLst/>
            <a:ahLst/>
            <a:cxnLst/>
            <a:rect l="l" t="t" r="r" b="b"/>
            <a:pathLst>
              <a:path w="273684" h="291464">
                <a:moveTo>
                  <a:pt x="273593" y="168432"/>
                </a:moveTo>
                <a:lnTo>
                  <a:pt x="151169" y="290861"/>
                </a:lnTo>
                <a:lnTo>
                  <a:pt x="143520" y="290861"/>
                </a:lnTo>
                <a:lnTo>
                  <a:pt x="0" y="147345"/>
                </a:lnTo>
                <a:lnTo>
                  <a:pt x="147340" y="0"/>
                </a:lnTo>
                <a:lnTo>
                  <a:pt x="273593" y="126249"/>
                </a:lnTo>
                <a:lnTo>
                  <a:pt x="273593" y="168432"/>
                </a:lnTo>
                <a:close/>
              </a:path>
            </a:pathLst>
          </a:custGeom>
          <a:solidFill>
            <a:srgbClr val="56AEFF">
              <a:alpha val="20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607468" y="5526819"/>
            <a:ext cx="519430" cy="130429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700" b="1" spc="-25" dirty="0">
                <a:solidFill>
                  <a:srgbClr val="FFFFFF"/>
                </a:solidFill>
                <a:latin typeface="Trebuchet MS"/>
                <a:cs typeface="Trebuchet MS"/>
              </a:rPr>
              <a:t>T1</a:t>
            </a:r>
            <a:endParaRPr sz="17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7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7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sz="170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</a:pPr>
            <a:r>
              <a:rPr sz="1700" spc="-20" dirty="0">
                <a:solidFill>
                  <a:srgbClr val="FFFFFF"/>
                </a:solidFill>
                <a:latin typeface="Tahoma"/>
                <a:cs typeface="Tahoma"/>
              </a:rPr>
              <a:t>W(A)</a:t>
            </a:r>
            <a:endParaRPr sz="17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286946" y="5526819"/>
            <a:ext cx="437515" cy="2323465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5"/>
              </a:spcBef>
            </a:pPr>
            <a:r>
              <a:rPr sz="1700" b="1" spc="-25" dirty="0">
                <a:solidFill>
                  <a:srgbClr val="FFFFFF"/>
                </a:solidFill>
                <a:latin typeface="Trebuchet MS"/>
                <a:cs typeface="Trebuchet MS"/>
              </a:rPr>
              <a:t>T2</a:t>
            </a:r>
            <a:endParaRPr sz="17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7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7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7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7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7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7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90"/>
              </a:spcBef>
            </a:pPr>
            <a:endParaRPr sz="17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r>
              <a:rPr sz="1700" spc="-20" dirty="0">
                <a:solidFill>
                  <a:srgbClr val="FFFFFF"/>
                </a:solidFill>
                <a:latin typeface="Tahoma"/>
                <a:cs typeface="Tahoma"/>
              </a:rPr>
              <a:t>R(A)</a:t>
            </a:r>
            <a:endParaRPr sz="1700">
              <a:latin typeface="Tahoma"/>
              <a:cs typeface="Tahoma"/>
            </a:endParaRPr>
          </a:p>
        </p:txBody>
      </p:sp>
      <p:graphicFrame>
        <p:nvGraphicFramePr>
          <p:cNvPr id="14" name="object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8259314"/>
              </p:ext>
            </p:extLst>
          </p:nvPr>
        </p:nvGraphicFramePr>
        <p:xfrm>
          <a:off x="1028700" y="5143500"/>
          <a:ext cx="7277100" cy="30556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38550"/>
                <a:gridCol w="3638550"/>
              </a:tblGrid>
              <a:tr h="10185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185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185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3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5" name="object 15"/>
          <p:cNvSpPr/>
          <p:nvPr/>
        </p:nvSpPr>
        <p:spPr>
          <a:xfrm>
            <a:off x="10819540" y="2201840"/>
            <a:ext cx="59690" cy="38100"/>
          </a:xfrm>
          <a:custGeom>
            <a:avLst/>
            <a:gdLst/>
            <a:ahLst/>
            <a:cxnLst/>
            <a:rect l="l" t="t" r="r" b="b"/>
            <a:pathLst>
              <a:path w="59690" h="38100">
                <a:moveTo>
                  <a:pt x="59080" y="38099"/>
                </a:moveTo>
                <a:lnTo>
                  <a:pt x="0" y="38099"/>
                </a:lnTo>
                <a:lnTo>
                  <a:pt x="0" y="0"/>
                </a:lnTo>
                <a:lnTo>
                  <a:pt x="59080" y="0"/>
                </a:lnTo>
                <a:lnTo>
                  <a:pt x="59080" y="38099"/>
                </a:lnTo>
                <a:close/>
              </a:path>
            </a:pathLst>
          </a:custGeom>
          <a:solidFill>
            <a:srgbClr val="FF9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719949" y="1726130"/>
            <a:ext cx="15535910" cy="256286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93700" algn="ctr">
              <a:lnSpc>
                <a:spcPct val="100000"/>
              </a:lnSpc>
              <a:spcBef>
                <a:spcPts val="120"/>
              </a:spcBef>
            </a:pPr>
            <a:r>
              <a:rPr sz="3400" b="1" u="heavy" spc="65" dirty="0">
                <a:solidFill>
                  <a:srgbClr val="FF904D"/>
                </a:solidFill>
                <a:uFill>
                  <a:solidFill>
                    <a:srgbClr val="FF904D"/>
                  </a:solidFill>
                </a:uFill>
                <a:latin typeface="Trebuchet MS"/>
                <a:cs typeface="Trebuchet MS"/>
              </a:rPr>
              <a:t>Isolation</a:t>
            </a:r>
            <a:r>
              <a:rPr sz="3400" b="1" u="heavy" spc="-200" dirty="0">
                <a:solidFill>
                  <a:srgbClr val="FF904D"/>
                </a:solidFill>
                <a:uFill>
                  <a:solidFill>
                    <a:srgbClr val="FF904D"/>
                  </a:solidFill>
                </a:uFill>
                <a:latin typeface="Trebuchet MS"/>
                <a:cs typeface="Trebuchet MS"/>
              </a:rPr>
              <a:t> </a:t>
            </a:r>
            <a:r>
              <a:rPr sz="3400" b="1" u="heavy" spc="50" dirty="0">
                <a:solidFill>
                  <a:srgbClr val="FF904D"/>
                </a:solidFill>
                <a:uFill>
                  <a:solidFill>
                    <a:srgbClr val="FF904D"/>
                  </a:solidFill>
                </a:uFill>
                <a:latin typeface="Trebuchet MS"/>
                <a:cs typeface="Trebuchet MS"/>
              </a:rPr>
              <a:t>levels</a:t>
            </a:r>
            <a:r>
              <a:rPr sz="3400" b="1" u="heavy" spc="-204" dirty="0">
                <a:solidFill>
                  <a:srgbClr val="FF904D"/>
                </a:solidFill>
                <a:uFill>
                  <a:solidFill>
                    <a:srgbClr val="FF904D"/>
                  </a:solidFill>
                </a:uFill>
                <a:latin typeface="Trebuchet MS"/>
                <a:cs typeface="Trebuchet MS"/>
              </a:rPr>
              <a:t> </a:t>
            </a:r>
            <a:r>
              <a:rPr sz="3400" b="1" u="heavy" spc="145" dirty="0">
                <a:solidFill>
                  <a:srgbClr val="FF904D"/>
                </a:solidFill>
                <a:uFill>
                  <a:solidFill>
                    <a:srgbClr val="FF904D"/>
                  </a:solidFill>
                </a:uFill>
                <a:latin typeface="Trebuchet MS"/>
                <a:cs typeface="Trebuchet MS"/>
              </a:rPr>
              <a:t>and</a:t>
            </a:r>
            <a:r>
              <a:rPr sz="3400" b="1" u="heavy" spc="-200" dirty="0">
                <a:solidFill>
                  <a:srgbClr val="FF904D"/>
                </a:solidFill>
                <a:uFill>
                  <a:solidFill>
                    <a:srgbClr val="FF904D"/>
                  </a:solidFill>
                </a:uFill>
                <a:latin typeface="Trebuchet MS"/>
                <a:cs typeface="Trebuchet MS"/>
              </a:rPr>
              <a:t> </a:t>
            </a:r>
            <a:r>
              <a:rPr sz="3400" b="1" u="heavy" spc="100" dirty="0">
                <a:solidFill>
                  <a:srgbClr val="FF904D"/>
                </a:solidFill>
                <a:uFill>
                  <a:solidFill>
                    <a:srgbClr val="FF904D"/>
                  </a:solidFill>
                </a:uFill>
                <a:latin typeface="Trebuchet MS"/>
                <a:cs typeface="Trebuchet MS"/>
              </a:rPr>
              <a:t>its</a:t>
            </a:r>
            <a:r>
              <a:rPr sz="3400" b="1" u="heavy" spc="-200" dirty="0">
                <a:solidFill>
                  <a:srgbClr val="FF904D"/>
                </a:solidFill>
                <a:uFill>
                  <a:solidFill>
                    <a:srgbClr val="FF904D"/>
                  </a:solidFill>
                </a:uFill>
                <a:latin typeface="Trebuchet MS"/>
                <a:cs typeface="Trebuchet MS"/>
              </a:rPr>
              <a:t> </a:t>
            </a:r>
            <a:r>
              <a:rPr sz="3400" b="1" u="heavy" spc="175" dirty="0">
                <a:solidFill>
                  <a:srgbClr val="FF904D"/>
                </a:solidFill>
                <a:uFill>
                  <a:solidFill>
                    <a:srgbClr val="FF904D"/>
                  </a:solidFill>
                </a:uFill>
                <a:latin typeface="Trebuchet MS"/>
                <a:cs typeface="Trebuchet MS"/>
              </a:rPr>
              <a:t>t</a:t>
            </a:r>
            <a:r>
              <a:rPr sz="3400" b="1" spc="175" dirty="0">
                <a:solidFill>
                  <a:srgbClr val="FF904D"/>
                </a:solidFill>
                <a:latin typeface="Trebuchet MS"/>
                <a:cs typeface="Trebuchet MS"/>
              </a:rPr>
              <a:t>y</a:t>
            </a:r>
            <a:r>
              <a:rPr sz="3400" b="1" u="heavy" spc="175" dirty="0">
                <a:solidFill>
                  <a:srgbClr val="FF904D"/>
                </a:solidFill>
                <a:uFill>
                  <a:solidFill>
                    <a:srgbClr val="FF904D"/>
                  </a:solidFill>
                </a:uFill>
                <a:latin typeface="Trebuchet MS"/>
                <a:cs typeface="Trebuchet MS"/>
              </a:rPr>
              <a:t>pes</a:t>
            </a:r>
            <a:endParaRPr sz="3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3030"/>
              </a:spcBef>
            </a:pPr>
            <a:r>
              <a:rPr sz="3200" b="1" spc="85" dirty="0">
                <a:solidFill>
                  <a:srgbClr val="C1FF72"/>
                </a:solidFill>
                <a:latin typeface="Trebuchet MS"/>
                <a:cs typeface="Trebuchet MS"/>
              </a:rPr>
              <a:t>Anamolies/Voilations</a:t>
            </a:r>
            <a:r>
              <a:rPr sz="3200" b="1" spc="-175" dirty="0">
                <a:solidFill>
                  <a:srgbClr val="C1FF72"/>
                </a:solidFill>
                <a:latin typeface="Trebuchet MS"/>
                <a:cs typeface="Trebuchet MS"/>
              </a:rPr>
              <a:t> </a:t>
            </a:r>
            <a:r>
              <a:rPr sz="3200" b="1" spc="95" dirty="0">
                <a:solidFill>
                  <a:srgbClr val="C1FF72"/>
                </a:solidFill>
                <a:latin typeface="Trebuchet MS"/>
                <a:cs typeface="Trebuchet MS"/>
              </a:rPr>
              <a:t>to</a:t>
            </a:r>
            <a:r>
              <a:rPr sz="3200" b="1" spc="-170" dirty="0">
                <a:solidFill>
                  <a:srgbClr val="C1FF72"/>
                </a:solidFill>
                <a:latin typeface="Trebuchet MS"/>
                <a:cs typeface="Trebuchet MS"/>
              </a:rPr>
              <a:t> </a:t>
            </a:r>
            <a:r>
              <a:rPr sz="3200" b="1" spc="60" dirty="0">
                <a:solidFill>
                  <a:srgbClr val="C1FF72"/>
                </a:solidFill>
                <a:latin typeface="Trebuchet MS"/>
                <a:cs typeface="Trebuchet MS"/>
              </a:rPr>
              <a:t>Isolation</a:t>
            </a:r>
            <a:r>
              <a:rPr sz="3200" b="1" spc="-170" dirty="0">
                <a:solidFill>
                  <a:srgbClr val="C1FF72"/>
                </a:solidFill>
                <a:latin typeface="Trebuchet MS"/>
                <a:cs typeface="Trebuchet MS"/>
              </a:rPr>
              <a:t> </a:t>
            </a:r>
            <a:r>
              <a:rPr sz="3200" b="1" spc="-10" dirty="0">
                <a:solidFill>
                  <a:srgbClr val="C1FF72"/>
                </a:solidFill>
                <a:latin typeface="Trebuchet MS"/>
                <a:cs typeface="Trebuchet MS"/>
              </a:rPr>
              <a:t>level</a:t>
            </a:r>
            <a:endParaRPr sz="3200">
              <a:latin typeface="Trebuchet MS"/>
              <a:cs typeface="Trebuchet MS"/>
            </a:endParaRPr>
          </a:p>
          <a:p>
            <a:pPr marL="12700" marR="5080" indent="450850">
              <a:lnSpc>
                <a:spcPct val="117200"/>
              </a:lnSpc>
            </a:pPr>
            <a:r>
              <a:rPr sz="3200" spc="-570" dirty="0">
                <a:solidFill>
                  <a:srgbClr val="FFFFFF"/>
                </a:solidFill>
                <a:latin typeface="Tahoma"/>
                <a:cs typeface="Tahoma"/>
              </a:rPr>
              <a:t>1.</a:t>
            </a:r>
            <a:r>
              <a:rPr sz="3200" spc="-6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b="1" spc="55" dirty="0">
                <a:solidFill>
                  <a:srgbClr val="C1FF72"/>
                </a:solidFill>
                <a:latin typeface="Trebuchet MS"/>
                <a:cs typeface="Trebuchet MS"/>
              </a:rPr>
              <a:t>Dirty</a:t>
            </a:r>
            <a:r>
              <a:rPr sz="3200" b="1" spc="-190" dirty="0">
                <a:solidFill>
                  <a:srgbClr val="C1FF72"/>
                </a:solidFill>
                <a:latin typeface="Trebuchet MS"/>
                <a:cs typeface="Trebuchet MS"/>
              </a:rPr>
              <a:t> </a:t>
            </a:r>
            <a:r>
              <a:rPr sz="3200" b="1" spc="114" dirty="0">
                <a:solidFill>
                  <a:srgbClr val="C1FF72"/>
                </a:solidFill>
                <a:latin typeface="Trebuchet MS"/>
                <a:cs typeface="Trebuchet MS"/>
              </a:rPr>
              <a:t>Read</a:t>
            </a:r>
            <a:r>
              <a:rPr sz="3200" b="1" spc="-190" dirty="0">
                <a:solidFill>
                  <a:srgbClr val="C1FF72"/>
                </a:solidFill>
                <a:latin typeface="Trebuchet MS"/>
                <a:cs typeface="Trebuchet MS"/>
              </a:rPr>
              <a:t> </a:t>
            </a:r>
            <a:r>
              <a:rPr sz="3200" b="1" spc="-400" dirty="0">
                <a:solidFill>
                  <a:srgbClr val="C1FF72"/>
                </a:solidFill>
                <a:latin typeface="Trebuchet MS"/>
                <a:cs typeface="Trebuchet MS"/>
              </a:rPr>
              <a:t>:</a:t>
            </a:r>
            <a:r>
              <a:rPr sz="3200" b="1" spc="-185" dirty="0">
                <a:solidFill>
                  <a:srgbClr val="C1FF72"/>
                </a:solidFill>
                <a:latin typeface="Trebuchet MS"/>
                <a:cs typeface="Trebuchet MS"/>
              </a:rPr>
              <a:t> </a:t>
            </a:r>
            <a:r>
              <a:rPr sz="3200" spc="55" dirty="0">
                <a:solidFill>
                  <a:srgbClr val="FFFFFF"/>
                </a:solidFill>
                <a:latin typeface="Tahoma"/>
                <a:cs typeface="Tahoma"/>
              </a:rPr>
              <a:t>Reading</a:t>
            </a:r>
            <a:r>
              <a:rPr sz="3200" spc="-1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125" dirty="0">
                <a:solidFill>
                  <a:srgbClr val="FFFFFF"/>
                </a:solidFill>
                <a:latin typeface="Tahoma"/>
                <a:cs typeface="Tahoma"/>
              </a:rPr>
              <a:t>data</a:t>
            </a:r>
            <a:r>
              <a:rPr sz="3200" spc="-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80" dirty="0">
                <a:solidFill>
                  <a:srgbClr val="FFFFFF"/>
                </a:solidFill>
                <a:latin typeface="Tahoma"/>
                <a:cs typeface="Tahoma"/>
              </a:rPr>
              <a:t>written</a:t>
            </a:r>
            <a:r>
              <a:rPr sz="3200" spc="-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200" dirty="0">
                <a:solidFill>
                  <a:srgbClr val="FFFFFF"/>
                </a:solidFill>
                <a:latin typeface="Tahoma"/>
                <a:cs typeface="Tahoma"/>
              </a:rPr>
              <a:t>by</a:t>
            </a:r>
            <a:r>
              <a:rPr sz="3200" spc="-1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6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3200" spc="-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110" dirty="0">
                <a:solidFill>
                  <a:srgbClr val="FFFFFF"/>
                </a:solidFill>
                <a:latin typeface="Tahoma"/>
                <a:cs typeface="Tahoma"/>
              </a:rPr>
              <a:t>transaction</a:t>
            </a:r>
            <a:r>
              <a:rPr sz="3200" spc="-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105" dirty="0">
                <a:solidFill>
                  <a:srgbClr val="FFFFFF"/>
                </a:solidFill>
                <a:latin typeface="Tahoma"/>
                <a:cs typeface="Tahoma"/>
              </a:rPr>
              <a:t>that</a:t>
            </a:r>
            <a:r>
              <a:rPr sz="3200" spc="-1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95" dirty="0">
                <a:solidFill>
                  <a:srgbClr val="FFFFFF"/>
                </a:solidFill>
                <a:latin typeface="Tahoma"/>
                <a:cs typeface="Tahoma"/>
              </a:rPr>
              <a:t>has</a:t>
            </a:r>
            <a:r>
              <a:rPr sz="3200" spc="-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120" dirty="0">
                <a:solidFill>
                  <a:srgbClr val="FFFFFF"/>
                </a:solidFill>
                <a:latin typeface="Tahoma"/>
                <a:cs typeface="Tahoma"/>
              </a:rPr>
              <a:t>not</a:t>
            </a:r>
            <a:r>
              <a:rPr sz="3200" spc="-1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150" dirty="0">
                <a:solidFill>
                  <a:srgbClr val="FFFFFF"/>
                </a:solidFill>
                <a:latin typeface="Tahoma"/>
                <a:cs typeface="Tahoma"/>
              </a:rPr>
              <a:t>yet</a:t>
            </a:r>
            <a:r>
              <a:rPr sz="3200" spc="-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160" dirty="0">
                <a:solidFill>
                  <a:srgbClr val="FFFFFF"/>
                </a:solidFill>
                <a:latin typeface="Tahoma"/>
                <a:cs typeface="Tahoma"/>
              </a:rPr>
              <a:t>committed </a:t>
            </a:r>
            <a:r>
              <a:rPr sz="3200" spc="140" dirty="0">
                <a:solidFill>
                  <a:srgbClr val="FFFFFF"/>
                </a:solidFill>
                <a:latin typeface="Tahoma"/>
                <a:cs typeface="Tahoma"/>
              </a:rPr>
              <a:t>Consider</a:t>
            </a:r>
            <a:r>
              <a:rPr sz="3200" spc="-1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dirty="0">
                <a:solidFill>
                  <a:srgbClr val="FFFFFF"/>
                </a:solidFill>
                <a:latin typeface="Tahoma"/>
                <a:cs typeface="Tahoma"/>
              </a:rPr>
              <a:t>if</a:t>
            </a:r>
            <a:r>
              <a:rPr sz="3200" spc="-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dirty="0">
                <a:solidFill>
                  <a:srgbClr val="FFFFFF"/>
                </a:solidFill>
                <a:latin typeface="Tahoma"/>
                <a:cs typeface="Tahoma"/>
              </a:rPr>
              <a:t>T2</a:t>
            </a:r>
            <a:r>
              <a:rPr sz="3200" spc="-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120" dirty="0">
                <a:solidFill>
                  <a:srgbClr val="FFFFFF"/>
                </a:solidFill>
                <a:latin typeface="Tahoma"/>
                <a:cs typeface="Tahoma"/>
              </a:rPr>
              <a:t>reads</a:t>
            </a:r>
            <a:r>
              <a:rPr sz="3200" spc="-1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110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3200" spc="-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125" dirty="0">
                <a:solidFill>
                  <a:srgbClr val="FFFFFF"/>
                </a:solidFill>
                <a:latin typeface="Tahoma"/>
                <a:cs typeface="Tahoma"/>
              </a:rPr>
              <a:t>data</a:t>
            </a:r>
            <a:r>
              <a:rPr sz="3200" spc="-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80" dirty="0">
                <a:solidFill>
                  <a:srgbClr val="FFFFFF"/>
                </a:solidFill>
                <a:latin typeface="Tahoma"/>
                <a:cs typeface="Tahoma"/>
              </a:rPr>
              <a:t>written</a:t>
            </a:r>
            <a:r>
              <a:rPr sz="3200" spc="-1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200" dirty="0">
                <a:solidFill>
                  <a:srgbClr val="FFFFFF"/>
                </a:solidFill>
                <a:latin typeface="Tahoma"/>
                <a:cs typeface="Tahoma"/>
              </a:rPr>
              <a:t>by</a:t>
            </a:r>
            <a:r>
              <a:rPr sz="3200" spc="-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434" dirty="0">
                <a:solidFill>
                  <a:srgbClr val="FFFFFF"/>
                </a:solidFill>
                <a:latin typeface="Tahoma"/>
                <a:cs typeface="Tahoma"/>
              </a:rPr>
              <a:t>T1</a:t>
            </a:r>
            <a:r>
              <a:rPr sz="3200" spc="-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110" dirty="0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sz="3200" spc="-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dirty="0">
                <a:solidFill>
                  <a:srgbClr val="FFFFFF"/>
                </a:solidFill>
                <a:latin typeface="Tahoma"/>
                <a:cs typeface="Tahoma"/>
              </a:rPr>
              <a:t>if</a:t>
            </a:r>
            <a:r>
              <a:rPr sz="3200" spc="-1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434" dirty="0">
                <a:solidFill>
                  <a:srgbClr val="FFFFFF"/>
                </a:solidFill>
                <a:latin typeface="Tahoma"/>
                <a:cs typeface="Tahoma"/>
              </a:rPr>
              <a:t>T1</a:t>
            </a:r>
            <a:r>
              <a:rPr sz="3200" spc="-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10" dirty="0">
                <a:solidFill>
                  <a:srgbClr val="FFFFFF"/>
                </a:solidFill>
                <a:latin typeface="Tahoma"/>
                <a:cs typeface="Tahoma"/>
              </a:rPr>
              <a:t>fails,</a:t>
            </a:r>
            <a:r>
              <a:rPr sz="3200" spc="-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95" dirty="0">
                <a:solidFill>
                  <a:srgbClr val="FFFFFF"/>
                </a:solidFill>
                <a:latin typeface="Tahoma"/>
                <a:cs typeface="Tahoma"/>
              </a:rPr>
              <a:t>it</a:t>
            </a:r>
            <a:r>
              <a:rPr sz="3200" spc="-1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190" dirty="0">
                <a:solidFill>
                  <a:srgbClr val="FFFFFF"/>
                </a:solidFill>
                <a:latin typeface="Tahoma"/>
                <a:cs typeface="Tahoma"/>
              </a:rPr>
              <a:t>becomes</a:t>
            </a:r>
            <a:r>
              <a:rPr sz="3200" spc="-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10" dirty="0">
                <a:solidFill>
                  <a:srgbClr val="FFFFFF"/>
                </a:solidFill>
                <a:latin typeface="Tahoma"/>
                <a:cs typeface="Tahoma"/>
              </a:rPr>
              <a:t>irrelevant.</a:t>
            </a:r>
            <a:endParaRPr sz="3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063245" y="1062453"/>
            <a:ext cx="40005" cy="53340"/>
          </a:xfrm>
          <a:custGeom>
            <a:avLst/>
            <a:gdLst/>
            <a:ahLst/>
            <a:cxnLst/>
            <a:rect l="l" t="t" r="r" b="b"/>
            <a:pathLst>
              <a:path w="40004" h="53340">
                <a:moveTo>
                  <a:pt x="1662" y="37742"/>
                </a:moveTo>
                <a:lnTo>
                  <a:pt x="506" y="33158"/>
                </a:lnTo>
                <a:lnTo>
                  <a:pt x="0" y="26015"/>
                </a:lnTo>
                <a:lnTo>
                  <a:pt x="633" y="20538"/>
                </a:lnTo>
                <a:lnTo>
                  <a:pt x="16103" y="0"/>
                </a:lnTo>
                <a:lnTo>
                  <a:pt x="24437" y="0"/>
                </a:lnTo>
                <a:lnTo>
                  <a:pt x="27414" y="1488"/>
                </a:lnTo>
                <a:lnTo>
                  <a:pt x="32176" y="4345"/>
                </a:lnTo>
                <a:lnTo>
                  <a:pt x="36343" y="13870"/>
                </a:lnTo>
                <a:lnTo>
                  <a:pt x="17889" y="13870"/>
                </a:lnTo>
                <a:lnTo>
                  <a:pt x="10269" y="16728"/>
                </a:lnTo>
                <a:lnTo>
                  <a:pt x="2649" y="24348"/>
                </a:lnTo>
                <a:lnTo>
                  <a:pt x="744" y="32920"/>
                </a:lnTo>
                <a:lnTo>
                  <a:pt x="1662" y="37742"/>
                </a:lnTo>
                <a:close/>
              </a:path>
              <a:path w="40004" h="53340">
                <a:moveTo>
                  <a:pt x="17546" y="51598"/>
                </a:moveTo>
                <a:lnTo>
                  <a:pt x="744" y="32920"/>
                </a:lnTo>
                <a:lnTo>
                  <a:pt x="2649" y="24348"/>
                </a:lnTo>
                <a:lnTo>
                  <a:pt x="10269" y="16728"/>
                </a:lnTo>
                <a:lnTo>
                  <a:pt x="17889" y="13870"/>
                </a:lnTo>
                <a:lnTo>
                  <a:pt x="23604" y="14823"/>
                </a:lnTo>
                <a:lnTo>
                  <a:pt x="28366" y="15775"/>
                </a:lnTo>
                <a:lnTo>
                  <a:pt x="35986" y="20538"/>
                </a:lnTo>
                <a:lnTo>
                  <a:pt x="37176" y="23513"/>
                </a:lnTo>
                <a:lnTo>
                  <a:pt x="30760" y="38625"/>
                </a:lnTo>
                <a:lnTo>
                  <a:pt x="30673" y="38829"/>
                </a:lnTo>
                <a:lnTo>
                  <a:pt x="23485" y="48517"/>
                </a:lnTo>
                <a:lnTo>
                  <a:pt x="17546" y="51598"/>
                </a:lnTo>
                <a:close/>
              </a:path>
              <a:path w="40004" h="53340">
                <a:moveTo>
                  <a:pt x="37176" y="23513"/>
                </a:moveTo>
                <a:lnTo>
                  <a:pt x="35986" y="20538"/>
                </a:lnTo>
                <a:lnTo>
                  <a:pt x="28366" y="15775"/>
                </a:lnTo>
                <a:lnTo>
                  <a:pt x="23604" y="14823"/>
                </a:lnTo>
                <a:lnTo>
                  <a:pt x="17889" y="13870"/>
                </a:lnTo>
                <a:lnTo>
                  <a:pt x="36343" y="13870"/>
                </a:lnTo>
                <a:lnTo>
                  <a:pt x="38844" y="19585"/>
                </a:lnTo>
                <a:lnTo>
                  <a:pt x="37176" y="23513"/>
                </a:lnTo>
                <a:close/>
              </a:path>
              <a:path w="40004" h="53340">
                <a:moveTo>
                  <a:pt x="29268" y="51598"/>
                </a:moveTo>
                <a:lnTo>
                  <a:pt x="17546" y="51598"/>
                </a:lnTo>
                <a:lnTo>
                  <a:pt x="23485" y="48517"/>
                </a:lnTo>
                <a:lnTo>
                  <a:pt x="30673" y="38829"/>
                </a:lnTo>
                <a:lnTo>
                  <a:pt x="37176" y="23513"/>
                </a:lnTo>
                <a:lnTo>
                  <a:pt x="39439" y="29170"/>
                </a:lnTo>
                <a:lnTo>
                  <a:pt x="39439" y="39231"/>
                </a:lnTo>
                <a:lnTo>
                  <a:pt x="34081" y="48160"/>
                </a:lnTo>
                <a:lnTo>
                  <a:pt x="29268" y="51598"/>
                </a:lnTo>
                <a:close/>
              </a:path>
              <a:path w="40004" h="53340">
                <a:moveTo>
                  <a:pt x="3920" y="43928"/>
                </a:moveTo>
                <a:lnTo>
                  <a:pt x="2649" y="42445"/>
                </a:lnTo>
                <a:lnTo>
                  <a:pt x="2199" y="40196"/>
                </a:lnTo>
                <a:lnTo>
                  <a:pt x="3920" y="43928"/>
                </a:lnTo>
                <a:close/>
              </a:path>
              <a:path w="40004" h="53340">
                <a:moveTo>
                  <a:pt x="27414" y="52923"/>
                </a:moveTo>
                <a:lnTo>
                  <a:pt x="15984" y="52923"/>
                </a:lnTo>
                <a:lnTo>
                  <a:pt x="8364" y="50065"/>
                </a:lnTo>
                <a:lnTo>
                  <a:pt x="4554" y="45303"/>
                </a:lnTo>
                <a:lnTo>
                  <a:pt x="3920" y="43928"/>
                </a:lnTo>
                <a:lnTo>
                  <a:pt x="8364" y="49113"/>
                </a:lnTo>
                <a:lnTo>
                  <a:pt x="13126" y="51018"/>
                </a:lnTo>
                <a:lnTo>
                  <a:pt x="17546" y="51598"/>
                </a:lnTo>
                <a:lnTo>
                  <a:pt x="29268" y="51598"/>
                </a:lnTo>
                <a:lnTo>
                  <a:pt x="27414" y="52923"/>
                </a:lnTo>
                <a:close/>
              </a:path>
            </a:pathLst>
          </a:custGeom>
          <a:solidFill>
            <a:srgbClr val="2D8F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6835887" y="1743345"/>
            <a:ext cx="295275" cy="295275"/>
          </a:xfrm>
          <a:custGeom>
            <a:avLst/>
            <a:gdLst/>
            <a:ahLst/>
            <a:cxnLst/>
            <a:rect l="l" t="t" r="r" b="b"/>
            <a:pathLst>
              <a:path w="295275" h="295275">
                <a:moveTo>
                  <a:pt x="294685" y="147340"/>
                </a:moveTo>
                <a:lnTo>
                  <a:pt x="147345" y="294685"/>
                </a:lnTo>
                <a:lnTo>
                  <a:pt x="0" y="147345"/>
                </a:lnTo>
                <a:lnTo>
                  <a:pt x="147340" y="0"/>
                </a:lnTo>
                <a:lnTo>
                  <a:pt x="294685" y="147340"/>
                </a:lnTo>
                <a:close/>
              </a:path>
            </a:pathLst>
          </a:custGeom>
          <a:solidFill>
            <a:srgbClr val="56AEFF">
              <a:alpha val="20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6835907" y="2921732"/>
            <a:ext cx="295275" cy="295275"/>
          </a:xfrm>
          <a:custGeom>
            <a:avLst/>
            <a:gdLst/>
            <a:ahLst/>
            <a:cxnLst/>
            <a:rect l="l" t="t" r="r" b="b"/>
            <a:pathLst>
              <a:path w="295275" h="295275">
                <a:moveTo>
                  <a:pt x="294685" y="147340"/>
                </a:moveTo>
                <a:lnTo>
                  <a:pt x="147345" y="294685"/>
                </a:lnTo>
                <a:lnTo>
                  <a:pt x="0" y="147345"/>
                </a:lnTo>
                <a:lnTo>
                  <a:pt x="147340" y="0"/>
                </a:lnTo>
                <a:lnTo>
                  <a:pt x="294685" y="147340"/>
                </a:lnTo>
                <a:close/>
              </a:path>
            </a:pathLst>
          </a:custGeom>
          <a:solidFill>
            <a:srgbClr val="56AEFF">
              <a:alpha val="20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6835919" y="4100312"/>
            <a:ext cx="295275" cy="291465"/>
          </a:xfrm>
          <a:custGeom>
            <a:avLst/>
            <a:gdLst/>
            <a:ahLst/>
            <a:cxnLst/>
            <a:rect l="l" t="t" r="r" b="b"/>
            <a:pathLst>
              <a:path w="295275" h="291464">
                <a:moveTo>
                  <a:pt x="294666" y="147340"/>
                </a:moveTo>
                <a:lnTo>
                  <a:pt x="151062" y="290948"/>
                </a:lnTo>
                <a:lnTo>
                  <a:pt x="143589" y="290948"/>
                </a:lnTo>
                <a:lnTo>
                  <a:pt x="0" y="147345"/>
                </a:lnTo>
                <a:lnTo>
                  <a:pt x="147320" y="0"/>
                </a:lnTo>
                <a:lnTo>
                  <a:pt x="294666" y="147340"/>
                </a:lnTo>
                <a:close/>
              </a:path>
            </a:pathLst>
          </a:custGeom>
          <a:solidFill>
            <a:srgbClr val="56AEFF">
              <a:alpha val="20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7425184" y="2332352"/>
            <a:ext cx="295275" cy="295275"/>
          </a:xfrm>
          <a:custGeom>
            <a:avLst/>
            <a:gdLst/>
            <a:ahLst/>
            <a:cxnLst/>
            <a:rect l="l" t="t" r="r" b="b"/>
            <a:pathLst>
              <a:path w="295275" h="295275">
                <a:moveTo>
                  <a:pt x="294685" y="147340"/>
                </a:moveTo>
                <a:lnTo>
                  <a:pt x="147345" y="294685"/>
                </a:lnTo>
                <a:lnTo>
                  <a:pt x="0" y="147345"/>
                </a:lnTo>
                <a:lnTo>
                  <a:pt x="147340" y="0"/>
                </a:lnTo>
                <a:lnTo>
                  <a:pt x="294685" y="147340"/>
                </a:lnTo>
                <a:close/>
              </a:path>
            </a:pathLst>
          </a:custGeom>
          <a:solidFill>
            <a:srgbClr val="56AEFF">
              <a:alpha val="20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7425189" y="3510809"/>
            <a:ext cx="295275" cy="295275"/>
          </a:xfrm>
          <a:custGeom>
            <a:avLst/>
            <a:gdLst/>
            <a:ahLst/>
            <a:cxnLst/>
            <a:rect l="l" t="t" r="r" b="b"/>
            <a:pathLst>
              <a:path w="295275" h="295275">
                <a:moveTo>
                  <a:pt x="294685" y="147340"/>
                </a:moveTo>
                <a:lnTo>
                  <a:pt x="147345" y="294685"/>
                </a:lnTo>
                <a:lnTo>
                  <a:pt x="0" y="147345"/>
                </a:lnTo>
                <a:lnTo>
                  <a:pt x="147340" y="0"/>
                </a:lnTo>
                <a:lnTo>
                  <a:pt x="294685" y="147340"/>
                </a:lnTo>
                <a:close/>
              </a:path>
            </a:pathLst>
          </a:custGeom>
          <a:solidFill>
            <a:srgbClr val="56AEFF">
              <a:alpha val="20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8014413" y="1743311"/>
            <a:ext cx="273685" cy="295275"/>
          </a:xfrm>
          <a:custGeom>
            <a:avLst/>
            <a:gdLst/>
            <a:ahLst/>
            <a:cxnLst/>
            <a:rect l="l" t="t" r="r" b="b"/>
            <a:pathLst>
              <a:path w="273684" h="295275">
                <a:moveTo>
                  <a:pt x="273586" y="168490"/>
                </a:moveTo>
                <a:lnTo>
                  <a:pt x="147345" y="294735"/>
                </a:lnTo>
                <a:lnTo>
                  <a:pt x="0" y="147395"/>
                </a:lnTo>
                <a:lnTo>
                  <a:pt x="147340" y="0"/>
                </a:lnTo>
                <a:lnTo>
                  <a:pt x="273586" y="126284"/>
                </a:lnTo>
                <a:lnTo>
                  <a:pt x="273586" y="168490"/>
                </a:lnTo>
                <a:close/>
              </a:path>
            </a:pathLst>
          </a:custGeom>
          <a:solidFill>
            <a:srgbClr val="56AEFF">
              <a:alpha val="20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014413" y="2921819"/>
            <a:ext cx="273685" cy="295275"/>
          </a:xfrm>
          <a:custGeom>
            <a:avLst/>
            <a:gdLst/>
            <a:ahLst/>
            <a:cxnLst/>
            <a:rect l="l" t="t" r="r" b="b"/>
            <a:pathLst>
              <a:path w="273684" h="295275">
                <a:moveTo>
                  <a:pt x="273585" y="168440"/>
                </a:moveTo>
                <a:lnTo>
                  <a:pt x="147345" y="294685"/>
                </a:lnTo>
                <a:lnTo>
                  <a:pt x="0" y="147345"/>
                </a:lnTo>
                <a:lnTo>
                  <a:pt x="147340" y="0"/>
                </a:lnTo>
                <a:lnTo>
                  <a:pt x="273585" y="126241"/>
                </a:lnTo>
                <a:lnTo>
                  <a:pt x="273585" y="168440"/>
                </a:lnTo>
                <a:close/>
              </a:path>
            </a:pathLst>
          </a:custGeom>
          <a:solidFill>
            <a:srgbClr val="56AEFF">
              <a:alpha val="20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8014404" y="4100400"/>
            <a:ext cx="273685" cy="291465"/>
          </a:xfrm>
          <a:custGeom>
            <a:avLst/>
            <a:gdLst/>
            <a:ahLst/>
            <a:cxnLst/>
            <a:rect l="l" t="t" r="r" b="b"/>
            <a:pathLst>
              <a:path w="273684" h="291464">
                <a:moveTo>
                  <a:pt x="273593" y="168432"/>
                </a:moveTo>
                <a:lnTo>
                  <a:pt x="151169" y="290861"/>
                </a:lnTo>
                <a:lnTo>
                  <a:pt x="143520" y="290861"/>
                </a:lnTo>
                <a:lnTo>
                  <a:pt x="0" y="147345"/>
                </a:lnTo>
                <a:lnTo>
                  <a:pt x="147340" y="0"/>
                </a:lnTo>
                <a:lnTo>
                  <a:pt x="273593" y="126249"/>
                </a:lnTo>
                <a:lnTo>
                  <a:pt x="273593" y="168432"/>
                </a:lnTo>
                <a:close/>
              </a:path>
            </a:pathLst>
          </a:custGeom>
          <a:solidFill>
            <a:srgbClr val="56AEFF">
              <a:alpha val="20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7966529" y="5781386"/>
            <a:ext cx="814705" cy="3295015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700" b="1" spc="-25" dirty="0">
                <a:solidFill>
                  <a:srgbClr val="FFFFFF"/>
                </a:solidFill>
                <a:latin typeface="Trebuchet MS"/>
                <a:cs typeface="Trebuchet MS"/>
              </a:rPr>
              <a:t>T2</a:t>
            </a:r>
            <a:endParaRPr sz="17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7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7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7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914"/>
              </a:spcBef>
            </a:pPr>
            <a:endParaRPr sz="170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</a:pPr>
            <a:r>
              <a:rPr sz="1700" spc="-20" dirty="0">
                <a:solidFill>
                  <a:srgbClr val="FFFFFF"/>
                </a:solidFill>
                <a:latin typeface="Tahoma"/>
                <a:cs typeface="Tahoma"/>
              </a:rPr>
              <a:t>R(A)</a:t>
            </a:r>
            <a:endParaRPr sz="17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830"/>
              </a:spcBef>
            </a:pPr>
            <a:endParaRPr sz="170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700" spc="-20" dirty="0">
                <a:solidFill>
                  <a:srgbClr val="FFFFFF"/>
                </a:solidFill>
                <a:latin typeface="Tahoma"/>
                <a:cs typeface="Tahoma"/>
              </a:rPr>
              <a:t>W(A)</a:t>
            </a:r>
            <a:endParaRPr sz="17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830"/>
              </a:spcBef>
            </a:pPr>
            <a:endParaRPr sz="170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</a:pPr>
            <a:r>
              <a:rPr sz="1700" spc="95" dirty="0">
                <a:solidFill>
                  <a:srgbClr val="FFFFFF"/>
                </a:solidFill>
                <a:latin typeface="Tahoma"/>
                <a:cs typeface="Tahoma"/>
              </a:rPr>
              <a:t>Commit</a:t>
            </a:r>
            <a:endParaRPr sz="17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920438" y="5781386"/>
            <a:ext cx="437515" cy="404749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16205">
              <a:lnSpc>
                <a:spcPct val="100000"/>
              </a:lnSpc>
              <a:spcBef>
                <a:spcPts val="5"/>
              </a:spcBef>
            </a:pPr>
            <a:r>
              <a:rPr sz="1700" b="1" spc="-25" dirty="0">
                <a:solidFill>
                  <a:srgbClr val="FFFFFF"/>
                </a:solidFill>
                <a:latin typeface="Trebuchet MS"/>
                <a:cs typeface="Trebuchet MS"/>
              </a:rPr>
              <a:t>T1</a:t>
            </a:r>
            <a:endParaRPr sz="17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910"/>
              </a:spcBef>
            </a:pPr>
            <a:endParaRPr sz="17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r>
              <a:rPr sz="1700" spc="-20" dirty="0">
                <a:solidFill>
                  <a:srgbClr val="FFFFFF"/>
                </a:solidFill>
                <a:latin typeface="Tahoma"/>
                <a:cs typeface="Tahoma"/>
              </a:rPr>
              <a:t>R(A)</a:t>
            </a:r>
            <a:endParaRPr sz="17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7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7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7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7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7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7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7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7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7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140"/>
              </a:spcBef>
            </a:pPr>
            <a:endParaRPr sz="17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700" spc="-20" dirty="0">
                <a:solidFill>
                  <a:srgbClr val="FFFFFF"/>
                </a:solidFill>
                <a:latin typeface="Tahoma"/>
                <a:cs typeface="Tahoma"/>
              </a:rPr>
              <a:t>R(A)</a:t>
            </a:r>
            <a:endParaRPr sz="1700">
              <a:latin typeface="Tahoma"/>
              <a:cs typeface="Tahoma"/>
            </a:endParaRPr>
          </a:p>
        </p:txBody>
      </p:sp>
      <p:graphicFrame>
        <p:nvGraphicFramePr>
          <p:cNvPr id="14" name="object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9338286"/>
              </p:ext>
            </p:extLst>
          </p:nvPr>
        </p:nvGraphicFramePr>
        <p:xfrm>
          <a:off x="4982069" y="5549611"/>
          <a:ext cx="4469130" cy="4511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34565"/>
                <a:gridCol w="2234565"/>
              </a:tblGrid>
              <a:tr h="751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3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51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51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3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51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51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51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3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5" name="object 15"/>
          <p:cNvSpPr/>
          <p:nvPr/>
        </p:nvSpPr>
        <p:spPr>
          <a:xfrm>
            <a:off x="10819540" y="2201840"/>
            <a:ext cx="59690" cy="38100"/>
          </a:xfrm>
          <a:custGeom>
            <a:avLst/>
            <a:gdLst/>
            <a:ahLst/>
            <a:cxnLst/>
            <a:rect l="l" t="t" r="r" b="b"/>
            <a:pathLst>
              <a:path w="59690" h="38100">
                <a:moveTo>
                  <a:pt x="59080" y="38099"/>
                </a:moveTo>
                <a:lnTo>
                  <a:pt x="0" y="38099"/>
                </a:lnTo>
                <a:lnTo>
                  <a:pt x="0" y="0"/>
                </a:lnTo>
                <a:lnTo>
                  <a:pt x="59080" y="0"/>
                </a:lnTo>
                <a:lnTo>
                  <a:pt x="59080" y="38099"/>
                </a:lnTo>
                <a:close/>
              </a:path>
            </a:pathLst>
          </a:custGeom>
          <a:solidFill>
            <a:srgbClr val="FF9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719949" y="1726130"/>
            <a:ext cx="17462500" cy="427736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4984115">
              <a:lnSpc>
                <a:spcPct val="100000"/>
              </a:lnSpc>
              <a:spcBef>
                <a:spcPts val="120"/>
              </a:spcBef>
            </a:pPr>
            <a:r>
              <a:rPr sz="3400" b="1" u="heavy" spc="65" dirty="0">
                <a:solidFill>
                  <a:srgbClr val="FF904D"/>
                </a:solidFill>
                <a:uFill>
                  <a:solidFill>
                    <a:srgbClr val="FF904D"/>
                  </a:solidFill>
                </a:uFill>
                <a:latin typeface="Trebuchet MS"/>
                <a:cs typeface="Trebuchet MS"/>
              </a:rPr>
              <a:t>Isolation</a:t>
            </a:r>
            <a:r>
              <a:rPr sz="3400" b="1" u="heavy" spc="-200" dirty="0">
                <a:solidFill>
                  <a:srgbClr val="FF904D"/>
                </a:solidFill>
                <a:uFill>
                  <a:solidFill>
                    <a:srgbClr val="FF904D"/>
                  </a:solidFill>
                </a:uFill>
                <a:latin typeface="Trebuchet MS"/>
                <a:cs typeface="Trebuchet MS"/>
              </a:rPr>
              <a:t> </a:t>
            </a:r>
            <a:r>
              <a:rPr sz="3400" b="1" u="heavy" spc="50" dirty="0">
                <a:solidFill>
                  <a:srgbClr val="FF904D"/>
                </a:solidFill>
                <a:uFill>
                  <a:solidFill>
                    <a:srgbClr val="FF904D"/>
                  </a:solidFill>
                </a:uFill>
                <a:latin typeface="Trebuchet MS"/>
                <a:cs typeface="Trebuchet MS"/>
              </a:rPr>
              <a:t>levels</a:t>
            </a:r>
            <a:r>
              <a:rPr sz="3400" b="1" u="heavy" spc="-204" dirty="0">
                <a:solidFill>
                  <a:srgbClr val="FF904D"/>
                </a:solidFill>
                <a:uFill>
                  <a:solidFill>
                    <a:srgbClr val="FF904D"/>
                  </a:solidFill>
                </a:uFill>
                <a:latin typeface="Trebuchet MS"/>
                <a:cs typeface="Trebuchet MS"/>
              </a:rPr>
              <a:t> </a:t>
            </a:r>
            <a:r>
              <a:rPr sz="3400" b="1" u="heavy" spc="145" dirty="0">
                <a:solidFill>
                  <a:srgbClr val="FF904D"/>
                </a:solidFill>
                <a:uFill>
                  <a:solidFill>
                    <a:srgbClr val="FF904D"/>
                  </a:solidFill>
                </a:uFill>
                <a:latin typeface="Trebuchet MS"/>
                <a:cs typeface="Trebuchet MS"/>
              </a:rPr>
              <a:t>and</a:t>
            </a:r>
            <a:r>
              <a:rPr sz="3400" b="1" u="heavy" spc="-200" dirty="0">
                <a:solidFill>
                  <a:srgbClr val="FF904D"/>
                </a:solidFill>
                <a:uFill>
                  <a:solidFill>
                    <a:srgbClr val="FF904D"/>
                  </a:solidFill>
                </a:uFill>
                <a:latin typeface="Trebuchet MS"/>
                <a:cs typeface="Trebuchet MS"/>
              </a:rPr>
              <a:t> </a:t>
            </a:r>
            <a:r>
              <a:rPr sz="3400" b="1" u="heavy" spc="100" dirty="0">
                <a:solidFill>
                  <a:srgbClr val="FF904D"/>
                </a:solidFill>
                <a:uFill>
                  <a:solidFill>
                    <a:srgbClr val="FF904D"/>
                  </a:solidFill>
                </a:uFill>
                <a:latin typeface="Trebuchet MS"/>
                <a:cs typeface="Trebuchet MS"/>
              </a:rPr>
              <a:t>its</a:t>
            </a:r>
            <a:r>
              <a:rPr sz="3400" b="1" u="heavy" spc="-200" dirty="0">
                <a:solidFill>
                  <a:srgbClr val="FF904D"/>
                </a:solidFill>
                <a:uFill>
                  <a:solidFill>
                    <a:srgbClr val="FF904D"/>
                  </a:solidFill>
                </a:uFill>
                <a:latin typeface="Trebuchet MS"/>
                <a:cs typeface="Trebuchet MS"/>
              </a:rPr>
              <a:t> </a:t>
            </a:r>
            <a:r>
              <a:rPr sz="3400" b="1" u="heavy" spc="175" dirty="0">
                <a:solidFill>
                  <a:srgbClr val="FF904D"/>
                </a:solidFill>
                <a:uFill>
                  <a:solidFill>
                    <a:srgbClr val="FF904D"/>
                  </a:solidFill>
                </a:uFill>
                <a:latin typeface="Trebuchet MS"/>
                <a:cs typeface="Trebuchet MS"/>
              </a:rPr>
              <a:t>t</a:t>
            </a:r>
            <a:r>
              <a:rPr sz="3400" b="1" spc="175" dirty="0">
                <a:solidFill>
                  <a:srgbClr val="FF904D"/>
                </a:solidFill>
                <a:latin typeface="Trebuchet MS"/>
                <a:cs typeface="Trebuchet MS"/>
              </a:rPr>
              <a:t>y</a:t>
            </a:r>
            <a:r>
              <a:rPr sz="3400" b="1" u="heavy" spc="175" dirty="0">
                <a:solidFill>
                  <a:srgbClr val="FF904D"/>
                </a:solidFill>
                <a:uFill>
                  <a:solidFill>
                    <a:srgbClr val="FF904D"/>
                  </a:solidFill>
                </a:uFill>
                <a:latin typeface="Trebuchet MS"/>
                <a:cs typeface="Trebuchet MS"/>
              </a:rPr>
              <a:t>pes</a:t>
            </a:r>
            <a:endParaRPr sz="34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3030"/>
              </a:spcBef>
            </a:pPr>
            <a:r>
              <a:rPr sz="3200" b="1" spc="85" dirty="0">
                <a:solidFill>
                  <a:srgbClr val="C1FF72"/>
                </a:solidFill>
                <a:latin typeface="Trebuchet MS"/>
                <a:cs typeface="Trebuchet MS"/>
              </a:rPr>
              <a:t>Anamolies/Voilations</a:t>
            </a:r>
            <a:r>
              <a:rPr sz="3200" b="1" spc="-175" dirty="0">
                <a:solidFill>
                  <a:srgbClr val="C1FF72"/>
                </a:solidFill>
                <a:latin typeface="Trebuchet MS"/>
                <a:cs typeface="Trebuchet MS"/>
              </a:rPr>
              <a:t> </a:t>
            </a:r>
            <a:r>
              <a:rPr sz="3200" b="1" spc="95" dirty="0">
                <a:solidFill>
                  <a:srgbClr val="C1FF72"/>
                </a:solidFill>
                <a:latin typeface="Trebuchet MS"/>
                <a:cs typeface="Trebuchet MS"/>
              </a:rPr>
              <a:t>to</a:t>
            </a:r>
            <a:r>
              <a:rPr sz="3200" b="1" spc="-170" dirty="0">
                <a:solidFill>
                  <a:srgbClr val="C1FF72"/>
                </a:solidFill>
                <a:latin typeface="Trebuchet MS"/>
                <a:cs typeface="Trebuchet MS"/>
              </a:rPr>
              <a:t> </a:t>
            </a:r>
            <a:r>
              <a:rPr sz="3200" b="1" spc="60" dirty="0">
                <a:solidFill>
                  <a:srgbClr val="C1FF72"/>
                </a:solidFill>
                <a:latin typeface="Trebuchet MS"/>
                <a:cs typeface="Trebuchet MS"/>
              </a:rPr>
              <a:t>Isolation</a:t>
            </a:r>
            <a:r>
              <a:rPr sz="3200" b="1" spc="-170" dirty="0">
                <a:solidFill>
                  <a:srgbClr val="C1FF72"/>
                </a:solidFill>
                <a:latin typeface="Trebuchet MS"/>
                <a:cs typeface="Trebuchet MS"/>
              </a:rPr>
              <a:t> </a:t>
            </a:r>
            <a:r>
              <a:rPr sz="3200" b="1" spc="-10" dirty="0">
                <a:solidFill>
                  <a:srgbClr val="C1FF72"/>
                </a:solidFill>
                <a:latin typeface="Trebuchet MS"/>
                <a:cs typeface="Trebuchet MS"/>
              </a:rPr>
              <a:t>level</a:t>
            </a:r>
            <a:endParaRPr sz="3200" dirty="0">
              <a:latin typeface="Trebuchet MS"/>
              <a:cs typeface="Trebuchet MS"/>
            </a:endParaRPr>
          </a:p>
          <a:p>
            <a:pPr marL="12700" marR="927100">
              <a:lnSpc>
                <a:spcPct val="117200"/>
              </a:lnSpc>
            </a:pPr>
            <a:r>
              <a:rPr sz="3200" b="1" spc="-235" dirty="0">
                <a:solidFill>
                  <a:srgbClr val="FFFFFF"/>
                </a:solidFill>
                <a:latin typeface="Trebuchet MS"/>
                <a:cs typeface="Trebuchet MS"/>
              </a:rPr>
              <a:t>2.</a:t>
            </a:r>
            <a:r>
              <a:rPr sz="3200" b="1" spc="-1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b="1" spc="210" dirty="0">
                <a:solidFill>
                  <a:srgbClr val="C1FF72"/>
                </a:solidFill>
                <a:latin typeface="Trebuchet MS"/>
                <a:cs typeface="Trebuchet MS"/>
              </a:rPr>
              <a:t>Non-</a:t>
            </a:r>
            <a:r>
              <a:rPr sz="3200" b="1" spc="90" dirty="0">
                <a:solidFill>
                  <a:srgbClr val="C1FF72"/>
                </a:solidFill>
                <a:latin typeface="Trebuchet MS"/>
                <a:cs typeface="Trebuchet MS"/>
              </a:rPr>
              <a:t>Repeatable</a:t>
            </a:r>
            <a:r>
              <a:rPr sz="3200" b="1" spc="-185" dirty="0">
                <a:solidFill>
                  <a:srgbClr val="C1FF72"/>
                </a:solidFill>
                <a:latin typeface="Trebuchet MS"/>
                <a:cs typeface="Trebuchet MS"/>
              </a:rPr>
              <a:t> </a:t>
            </a:r>
            <a:r>
              <a:rPr sz="3200" b="1" spc="114" dirty="0">
                <a:solidFill>
                  <a:srgbClr val="C1FF72"/>
                </a:solidFill>
                <a:latin typeface="Trebuchet MS"/>
                <a:cs typeface="Trebuchet MS"/>
              </a:rPr>
              <a:t>Read</a:t>
            </a:r>
            <a:r>
              <a:rPr sz="3200" b="1" spc="-190" dirty="0">
                <a:solidFill>
                  <a:srgbClr val="C1FF72"/>
                </a:solidFill>
                <a:latin typeface="Trebuchet MS"/>
                <a:cs typeface="Trebuchet MS"/>
              </a:rPr>
              <a:t> </a:t>
            </a:r>
            <a:r>
              <a:rPr sz="3200" b="1" spc="-400" dirty="0">
                <a:solidFill>
                  <a:srgbClr val="C1FF72"/>
                </a:solidFill>
                <a:latin typeface="Trebuchet MS"/>
                <a:cs typeface="Trebuchet MS"/>
              </a:rPr>
              <a:t>:</a:t>
            </a:r>
            <a:r>
              <a:rPr sz="3200" b="1" spc="-185" dirty="0">
                <a:solidFill>
                  <a:srgbClr val="C1FF72"/>
                </a:solidFill>
                <a:latin typeface="Trebuchet MS"/>
                <a:cs typeface="Trebuchet MS"/>
              </a:rPr>
              <a:t> </a:t>
            </a:r>
            <a:r>
              <a:rPr sz="3200" spc="55" dirty="0">
                <a:solidFill>
                  <a:srgbClr val="FFFFFF"/>
                </a:solidFill>
                <a:latin typeface="Tahoma"/>
                <a:cs typeface="Tahoma"/>
              </a:rPr>
              <a:t>Reading</a:t>
            </a:r>
            <a:r>
              <a:rPr sz="3200" spc="-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110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3200" spc="-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140" dirty="0">
                <a:solidFill>
                  <a:srgbClr val="FFFFFF"/>
                </a:solidFill>
                <a:latin typeface="Tahoma"/>
                <a:cs typeface="Tahoma"/>
              </a:rPr>
              <a:t>same</a:t>
            </a:r>
            <a:r>
              <a:rPr sz="3200" spc="-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65" dirty="0">
                <a:solidFill>
                  <a:srgbClr val="FFFFFF"/>
                </a:solidFill>
                <a:latin typeface="Tahoma"/>
                <a:cs typeface="Tahoma"/>
              </a:rPr>
              <a:t>row</a:t>
            </a:r>
            <a:r>
              <a:rPr sz="3200" spc="-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140" dirty="0">
                <a:solidFill>
                  <a:srgbClr val="FFFFFF"/>
                </a:solidFill>
                <a:latin typeface="Tahoma"/>
                <a:cs typeface="Tahoma"/>
              </a:rPr>
              <a:t>twice</a:t>
            </a:r>
            <a:r>
              <a:rPr sz="3200" spc="-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60" dirty="0">
                <a:solidFill>
                  <a:srgbClr val="FFFFFF"/>
                </a:solidFill>
                <a:latin typeface="Tahoma"/>
                <a:cs typeface="Tahoma"/>
              </a:rPr>
              <a:t>within</a:t>
            </a:r>
            <a:r>
              <a:rPr sz="3200" spc="-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6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3200" spc="-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110" dirty="0">
                <a:solidFill>
                  <a:srgbClr val="FFFFFF"/>
                </a:solidFill>
                <a:latin typeface="Tahoma"/>
                <a:cs typeface="Tahoma"/>
              </a:rPr>
              <a:t>transaction</a:t>
            </a:r>
            <a:r>
              <a:rPr sz="3200" spc="-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110" dirty="0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sz="3200" spc="-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60" dirty="0">
                <a:solidFill>
                  <a:srgbClr val="FFFFFF"/>
                </a:solidFill>
                <a:latin typeface="Tahoma"/>
                <a:cs typeface="Tahoma"/>
              </a:rPr>
              <a:t>getting </a:t>
            </a:r>
            <a:r>
              <a:rPr sz="3200" spc="85" dirty="0">
                <a:solidFill>
                  <a:srgbClr val="FFFFFF"/>
                </a:solidFill>
                <a:latin typeface="Tahoma"/>
                <a:cs typeface="Tahoma"/>
              </a:rPr>
              <a:t>different</a:t>
            </a:r>
            <a:r>
              <a:rPr sz="3200" spc="-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75" dirty="0">
                <a:solidFill>
                  <a:srgbClr val="FFFFFF"/>
                </a:solidFill>
                <a:latin typeface="Tahoma"/>
                <a:cs typeface="Tahoma"/>
              </a:rPr>
              <a:t>values</a:t>
            </a:r>
            <a:r>
              <a:rPr sz="3200" spc="-1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160" dirty="0">
                <a:solidFill>
                  <a:srgbClr val="FFFFFF"/>
                </a:solidFill>
                <a:latin typeface="Tahoma"/>
                <a:cs typeface="Tahoma"/>
              </a:rPr>
              <a:t>because</a:t>
            </a:r>
            <a:r>
              <a:rPr sz="3200" spc="-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85" dirty="0">
                <a:solidFill>
                  <a:srgbClr val="FFFFFF"/>
                </a:solidFill>
                <a:latin typeface="Tahoma"/>
                <a:cs typeface="Tahoma"/>
              </a:rPr>
              <a:t>another</a:t>
            </a:r>
            <a:r>
              <a:rPr sz="3200" spc="-1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110" dirty="0">
                <a:solidFill>
                  <a:srgbClr val="FFFFFF"/>
                </a:solidFill>
                <a:latin typeface="Tahoma"/>
                <a:cs typeface="Tahoma"/>
              </a:rPr>
              <a:t>transaction</a:t>
            </a:r>
            <a:r>
              <a:rPr sz="3200" spc="-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125" dirty="0">
                <a:solidFill>
                  <a:srgbClr val="FFFFFF"/>
                </a:solidFill>
                <a:latin typeface="Tahoma"/>
                <a:cs typeface="Tahoma"/>
              </a:rPr>
              <a:t>modified</a:t>
            </a:r>
            <a:r>
              <a:rPr sz="3200" spc="-1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110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3200" spc="-1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65" dirty="0">
                <a:solidFill>
                  <a:srgbClr val="FFFFFF"/>
                </a:solidFill>
                <a:latin typeface="Tahoma"/>
                <a:cs typeface="Tahoma"/>
              </a:rPr>
              <a:t>row</a:t>
            </a:r>
            <a:r>
              <a:rPr sz="3200" spc="-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110" dirty="0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sz="3200" spc="-1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110" dirty="0">
                <a:solidFill>
                  <a:srgbClr val="FFFFFF"/>
                </a:solidFill>
                <a:latin typeface="Tahoma"/>
                <a:cs typeface="Tahoma"/>
              </a:rPr>
              <a:t>committed.</a:t>
            </a:r>
            <a:endParaRPr sz="32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635"/>
              </a:spcBef>
            </a:pPr>
            <a:endParaRPr sz="3200" dirty="0">
              <a:latin typeface="Tahoma"/>
              <a:cs typeface="Tahoma"/>
            </a:endParaRPr>
          </a:p>
          <a:p>
            <a:pPr marL="12700" marR="5080">
              <a:lnSpc>
                <a:spcPct val="117200"/>
              </a:lnSpc>
            </a:pPr>
            <a:r>
              <a:rPr sz="3200" spc="140" dirty="0">
                <a:solidFill>
                  <a:srgbClr val="FFFFFF"/>
                </a:solidFill>
                <a:latin typeface="Tahoma"/>
                <a:cs typeface="Tahoma"/>
              </a:rPr>
              <a:t>Consider</a:t>
            </a:r>
            <a:r>
              <a:rPr sz="3200" spc="-1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dirty="0">
                <a:solidFill>
                  <a:srgbClr val="FFFFFF"/>
                </a:solidFill>
                <a:latin typeface="Tahoma"/>
                <a:cs typeface="Tahoma"/>
              </a:rPr>
              <a:t>if</a:t>
            </a:r>
            <a:r>
              <a:rPr sz="3200" spc="-1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dirty="0">
                <a:solidFill>
                  <a:srgbClr val="FFFFFF"/>
                </a:solidFill>
                <a:latin typeface="Tahoma"/>
                <a:cs typeface="Tahoma"/>
              </a:rPr>
              <a:t>T2</a:t>
            </a:r>
            <a:r>
              <a:rPr sz="3200" spc="-1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120" dirty="0">
                <a:solidFill>
                  <a:srgbClr val="FFFFFF"/>
                </a:solidFill>
                <a:latin typeface="Tahoma"/>
                <a:cs typeface="Tahoma"/>
              </a:rPr>
              <a:t>modifies</a:t>
            </a:r>
            <a:r>
              <a:rPr sz="3200" spc="-1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110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3200" spc="-1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125" dirty="0">
                <a:solidFill>
                  <a:srgbClr val="FFFFFF"/>
                </a:solidFill>
                <a:latin typeface="Tahoma"/>
                <a:cs typeface="Tahoma"/>
              </a:rPr>
              <a:t>data</a:t>
            </a:r>
            <a:r>
              <a:rPr sz="3200" spc="-1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100" dirty="0">
                <a:solidFill>
                  <a:srgbClr val="FFFFFF"/>
                </a:solidFill>
                <a:latin typeface="Tahoma"/>
                <a:cs typeface="Tahoma"/>
              </a:rPr>
              <a:t>which</a:t>
            </a:r>
            <a:r>
              <a:rPr sz="3200" spc="-1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434" dirty="0">
                <a:solidFill>
                  <a:srgbClr val="FFFFFF"/>
                </a:solidFill>
                <a:latin typeface="Tahoma"/>
                <a:cs typeface="Tahoma"/>
              </a:rPr>
              <a:t>T1</a:t>
            </a:r>
            <a:r>
              <a:rPr sz="3200" spc="-1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90" dirty="0">
                <a:solidFill>
                  <a:srgbClr val="FFFFFF"/>
                </a:solidFill>
                <a:latin typeface="Tahoma"/>
                <a:cs typeface="Tahoma"/>
              </a:rPr>
              <a:t>already</a:t>
            </a:r>
            <a:r>
              <a:rPr sz="3200" spc="-1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80" dirty="0">
                <a:solidFill>
                  <a:srgbClr val="FFFFFF"/>
                </a:solidFill>
                <a:latin typeface="Tahoma"/>
                <a:cs typeface="Tahoma"/>
              </a:rPr>
              <a:t>Read</a:t>
            </a:r>
            <a:r>
              <a:rPr sz="3200" spc="-1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110" dirty="0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sz="3200" spc="-1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dirty="0">
                <a:solidFill>
                  <a:srgbClr val="FFFFFF"/>
                </a:solidFill>
                <a:latin typeface="Tahoma"/>
                <a:cs typeface="Tahoma"/>
              </a:rPr>
              <a:t>if</a:t>
            </a:r>
            <a:r>
              <a:rPr sz="3200" spc="-1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434" dirty="0">
                <a:solidFill>
                  <a:srgbClr val="FFFFFF"/>
                </a:solidFill>
                <a:latin typeface="Tahoma"/>
                <a:cs typeface="Tahoma"/>
              </a:rPr>
              <a:t>T1</a:t>
            </a:r>
            <a:r>
              <a:rPr sz="3200" spc="-1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120" dirty="0">
                <a:solidFill>
                  <a:srgbClr val="FFFFFF"/>
                </a:solidFill>
                <a:latin typeface="Tahoma"/>
                <a:cs typeface="Tahoma"/>
              </a:rPr>
              <a:t>continue</a:t>
            </a:r>
            <a:r>
              <a:rPr sz="3200" spc="-1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110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3200" spc="-1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110" dirty="0">
                <a:solidFill>
                  <a:srgbClr val="FFFFFF"/>
                </a:solidFill>
                <a:latin typeface="Tahoma"/>
                <a:cs typeface="Tahoma"/>
              </a:rPr>
              <a:t>transaction</a:t>
            </a:r>
            <a:r>
              <a:rPr sz="3200" spc="-1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85" dirty="0">
                <a:solidFill>
                  <a:srgbClr val="FFFFFF"/>
                </a:solidFill>
                <a:latin typeface="Tahoma"/>
                <a:cs typeface="Tahoma"/>
              </a:rPr>
              <a:t>the </a:t>
            </a:r>
            <a:r>
              <a:rPr sz="3200" spc="125" dirty="0">
                <a:solidFill>
                  <a:srgbClr val="FFFFFF"/>
                </a:solidFill>
                <a:latin typeface="Tahoma"/>
                <a:cs typeface="Tahoma"/>
              </a:rPr>
              <a:t>data</a:t>
            </a:r>
            <a:r>
              <a:rPr sz="3200" spc="-1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dirty="0">
                <a:solidFill>
                  <a:srgbClr val="FFFFFF"/>
                </a:solidFill>
                <a:latin typeface="Tahoma"/>
                <a:cs typeface="Tahoma"/>
              </a:rPr>
              <a:t>will</a:t>
            </a:r>
            <a:r>
              <a:rPr sz="3200" spc="-1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180" dirty="0">
                <a:solidFill>
                  <a:srgbClr val="FFFFFF"/>
                </a:solidFill>
                <a:latin typeface="Tahoma"/>
                <a:cs typeface="Tahoma"/>
              </a:rPr>
              <a:t>be</a:t>
            </a:r>
            <a:r>
              <a:rPr sz="3200" spc="-1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110" dirty="0">
                <a:solidFill>
                  <a:srgbClr val="FFFFFF"/>
                </a:solidFill>
                <a:latin typeface="Tahoma"/>
                <a:cs typeface="Tahoma"/>
              </a:rPr>
              <a:t>changed</a:t>
            </a:r>
            <a:endParaRPr sz="32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063245" y="1062453"/>
            <a:ext cx="40005" cy="53340"/>
          </a:xfrm>
          <a:custGeom>
            <a:avLst/>
            <a:gdLst/>
            <a:ahLst/>
            <a:cxnLst/>
            <a:rect l="l" t="t" r="r" b="b"/>
            <a:pathLst>
              <a:path w="40004" h="53340">
                <a:moveTo>
                  <a:pt x="1662" y="37742"/>
                </a:moveTo>
                <a:lnTo>
                  <a:pt x="506" y="33158"/>
                </a:lnTo>
                <a:lnTo>
                  <a:pt x="0" y="26015"/>
                </a:lnTo>
                <a:lnTo>
                  <a:pt x="633" y="20538"/>
                </a:lnTo>
                <a:lnTo>
                  <a:pt x="16103" y="0"/>
                </a:lnTo>
                <a:lnTo>
                  <a:pt x="24437" y="0"/>
                </a:lnTo>
                <a:lnTo>
                  <a:pt x="27414" y="1488"/>
                </a:lnTo>
                <a:lnTo>
                  <a:pt x="32176" y="4345"/>
                </a:lnTo>
                <a:lnTo>
                  <a:pt x="36343" y="13870"/>
                </a:lnTo>
                <a:lnTo>
                  <a:pt x="17889" y="13870"/>
                </a:lnTo>
                <a:lnTo>
                  <a:pt x="10269" y="16728"/>
                </a:lnTo>
                <a:lnTo>
                  <a:pt x="2649" y="24348"/>
                </a:lnTo>
                <a:lnTo>
                  <a:pt x="744" y="32920"/>
                </a:lnTo>
                <a:lnTo>
                  <a:pt x="1662" y="37742"/>
                </a:lnTo>
                <a:close/>
              </a:path>
              <a:path w="40004" h="53340">
                <a:moveTo>
                  <a:pt x="17546" y="51598"/>
                </a:moveTo>
                <a:lnTo>
                  <a:pt x="744" y="32920"/>
                </a:lnTo>
                <a:lnTo>
                  <a:pt x="2649" y="24348"/>
                </a:lnTo>
                <a:lnTo>
                  <a:pt x="10269" y="16728"/>
                </a:lnTo>
                <a:lnTo>
                  <a:pt x="17889" y="13870"/>
                </a:lnTo>
                <a:lnTo>
                  <a:pt x="23604" y="14823"/>
                </a:lnTo>
                <a:lnTo>
                  <a:pt x="28366" y="15775"/>
                </a:lnTo>
                <a:lnTo>
                  <a:pt x="35986" y="20538"/>
                </a:lnTo>
                <a:lnTo>
                  <a:pt x="37176" y="23513"/>
                </a:lnTo>
                <a:lnTo>
                  <a:pt x="30760" y="38625"/>
                </a:lnTo>
                <a:lnTo>
                  <a:pt x="30673" y="38829"/>
                </a:lnTo>
                <a:lnTo>
                  <a:pt x="23485" y="48517"/>
                </a:lnTo>
                <a:lnTo>
                  <a:pt x="17546" y="51598"/>
                </a:lnTo>
                <a:close/>
              </a:path>
              <a:path w="40004" h="53340">
                <a:moveTo>
                  <a:pt x="37176" y="23513"/>
                </a:moveTo>
                <a:lnTo>
                  <a:pt x="35986" y="20538"/>
                </a:lnTo>
                <a:lnTo>
                  <a:pt x="28366" y="15775"/>
                </a:lnTo>
                <a:lnTo>
                  <a:pt x="23604" y="14823"/>
                </a:lnTo>
                <a:lnTo>
                  <a:pt x="17889" y="13870"/>
                </a:lnTo>
                <a:lnTo>
                  <a:pt x="36343" y="13870"/>
                </a:lnTo>
                <a:lnTo>
                  <a:pt x="38844" y="19585"/>
                </a:lnTo>
                <a:lnTo>
                  <a:pt x="37176" y="23513"/>
                </a:lnTo>
                <a:close/>
              </a:path>
              <a:path w="40004" h="53340">
                <a:moveTo>
                  <a:pt x="29268" y="51598"/>
                </a:moveTo>
                <a:lnTo>
                  <a:pt x="17546" y="51598"/>
                </a:lnTo>
                <a:lnTo>
                  <a:pt x="23485" y="48517"/>
                </a:lnTo>
                <a:lnTo>
                  <a:pt x="30673" y="38829"/>
                </a:lnTo>
                <a:lnTo>
                  <a:pt x="37176" y="23513"/>
                </a:lnTo>
                <a:lnTo>
                  <a:pt x="39439" y="29170"/>
                </a:lnTo>
                <a:lnTo>
                  <a:pt x="39439" y="39231"/>
                </a:lnTo>
                <a:lnTo>
                  <a:pt x="34081" y="48160"/>
                </a:lnTo>
                <a:lnTo>
                  <a:pt x="29268" y="51598"/>
                </a:lnTo>
                <a:close/>
              </a:path>
              <a:path w="40004" h="53340">
                <a:moveTo>
                  <a:pt x="3920" y="43928"/>
                </a:moveTo>
                <a:lnTo>
                  <a:pt x="2649" y="42445"/>
                </a:lnTo>
                <a:lnTo>
                  <a:pt x="2199" y="40196"/>
                </a:lnTo>
                <a:lnTo>
                  <a:pt x="3920" y="43928"/>
                </a:lnTo>
                <a:close/>
              </a:path>
              <a:path w="40004" h="53340">
                <a:moveTo>
                  <a:pt x="27414" y="52923"/>
                </a:moveTo>
                <a:lnTo>
                  <a:pt x="15984" y="52923"/>
                </a:lnTo>
                <a:lnTo>
                  <a:pt x="8364" y="50065"/>
                </a:lnTo>
                <a:lnTo>
                  <a:pt x="4554" y="45303"/>
                </a:lnTo>
                <a:lnTo>
                  <a:pt x="3920" y="43928"/>
                </a:lnTo>
                <a:lnTo>
                  <a:pt x="8364" y="49113"/>
                </a:lnTo>
                <a:lnTo>
                  <a:pt x="13126" y="51018"/>
                </a:lnTo>
                <a:lnTo>
                  <a:pt x="17546" y="51598"/>
                </a:lnTo>
                <a:lnTo>
                  <a:pt x="29268" y="51598"/>
                </a:lnTo>
                <a:lnTo>
                  <a:pt x="27414" y="52923"/>
                </a:lnTo>
                <a:close/>
              </a:path>
            </a:pathLst>
          </a:custGeom>
          <a:solidFill>
            <a:srgbClr val="2D8F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6835887" y="1743345"/>
            <a:ext cx="295275" cy="295275"/>
          </a:xfrm>
          <a:custGeom>
            <a:avLst/>
            <a:gdLst/>
            <a:ahLst/>
            <a:cxnLst/>
            <a:rect l="l" t="t" r="r" b="b"/>
            <a:pathLst>
              <a:path w="295275" h="295275">
                <a:moveTo>
                  <a:pt x="294685" y="147340"/>
                </a:moveTo>
                <a:lnTo>
                  <a:pt x="147345" y="294685"/>
                </a:lnTo>
                <a:lnTo>
                  <a:pt x="0" y="147345"/>
                </a:lnTo>
                <a:lnTo>
                  <a:pt x="147340" y="0"/>
                </a:lnTo>
                <a:lnTo>
                  <a:pt x="294685" y="147340"/>
                </a:lnTo>
                <a:close/>
              </a:path>
            </a:pathLst>
          </a:custGeom>
          <a:solidFill>
            <a:srgbClr val="56AEFF">
              <a:alpha val="20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6835907" y="2921732"/>
            <a:ext cx="295275" cy="295275"/>
          </a:xfrm>
          <a:custGeom>
            <a:avLst/>
            <a:gdLst/>
            <a:ahLst/>
            <a:cxnLst/>
            <a:rect l="l" t="t" r="r" b="b"/>
            <a:pathLst>
              <a:path w="295275" h="295275">
                <a:moveTo>
                  <a:pt x="294685" y="147340"/>
                </a:moveTo>
                <a:lnTo>
                  <a:pt x="147345" y="294685"/>
                </a:lnTo>
                <a:lnTo>
                  <a:pt x="0" y="147345"/>
                </a:lnTo>
                <a:lnTo>
                  <a:pt x="147340" y="0"/>
                </a:lnTo>
                <a:lnTo>
                  <a:pt x="294685" y="147340"/>
                </a:lnTo>
                <a:close/>
              </a:path>
            </a:pathLst>
          </a:custGeom>
          <a:solidFill>
            <a:srgbClr val="56AEFF">
              <a:alpha val="20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6835919" y="4100312"/>
            <a:ext cx="295275" cy="291465"/>
          </a:xfrm>
          <a:custGeom>
            <a:avLst/>
            <a:gdLst/>
            <a:ahLst/>
            <a:cxnLst/>
            <a:rect l="l" t="t" r="r" b="b"/>
            <a:pathLst>
              <a:path w="295275" h="291464">
                <a:moveTo>
                  <a:pt x="294666" y="147340"/>
                </a:moveTo>
                <a:lnTo>
                  <a:pt x="151062" y="290948"/>
                </a:lnTo>
                <a:lnTo>
                  <a:pt x="143589" y="290948"/>
                </a:lnTo>
                <a:lnTo>
                  <a:pt x="0" y="147345"/>
                </a:lnTo>
                <a:lnTo>
                  <a:pt x="147320" y="0"/>
                </a:lnTo>
                <a:lnTo>
                  <a:pt x="294666" y="147340"/>
                </a:lnTo>
                <a:close/>
              </a:path>
            </a:pathLst>
          </a:custGeom>
          <a:solidFill>
            <a:srgbClr val="56AEFF">
              <a:alpha val="20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7425184" y="2332352"/>
            <a:ext cx="295275" cy="295275"/>
          </a:xfrm>
          <a:custGeom>
            <a:avLst/>
            <a:gdLst/>
            <a:ahLst/>
            <a:cxnLst/>
            <a:rect l="l" t="t" r="r" b="b"/>
            <a:pathLst>
              <a:path w="295275" h="295275">
                <a:moveTo>
                  <a:pt x="294685" y="147340"/>
                </a:moveTo>
                <a:lnTo>
                  <a:pt x="147345" y="294685"/>
                </a:lnTo>
                <a:lnTo>
                  <a:pt x="0" y="147345"/>
                </a:lnTo>
                <a:lnTo>
                  <a:pt x="147340" y="0"/>
                </a:lnTo>
                <a:lnTo>
                  <a:pt x="294685" y="147340"/>
                </a:lnTo>
                <a:close/>
              </a:path>
            </a:pathLst>
          </a:custGeom>
          <a:solidFill>
            <a:srgbClr val="56AEFF">
              <a:alpha val="20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7425189" y="3510809"/>
            <a:ext cx="295275" cy="295275"/>
          </a:xfrm>
          <a:custGeom>
            <a:avLst/>
            <a:gdLst/>
            <a:ahLst/>
            <a:cxnLst/>
            <a:rect l="l" t="t" r="r" b="b"/>
            <a:pathLst>
              <a:path w="295275" h="295275">
                <a:moveTo>
                  <a:pt x="294685" y="147340"/>
                </a:moveTo>
                <a:lnTo>
                  <a:pt x="147345" y="294685"/>
                </a:lnTo>
                <a:lnTo>
                  <a:pt x="0" y="147345"/>
                </a:lnTo>
                <a:lnTo>
                  <a:pt x="147340" y="0"/>
                </a:lnTo>
                <a:lnTo>
                  <a:pt x="294685" y="147340"/>
                </a:lnTo>
                <a:close/>
              </a:path>
            </a:pathLst>
          </a:custGeom>
          <a:solidFill>
            <a:srgbClr val="56AEFF">
              <a:alpha val="20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8014413" y="1743311"/>
            <a:ext cx="273685" cy="295275"/>
          </a:xfrm>
          <a:custGeom>
            <a:avLst/>
            <a:gdLst/>
            <a:ahLst/>
            <a:cxnLst/>
            <a:rect l="l" t="t" r="r" b="b"/>
            <a:pathLst>
              <a:path w="273684" h="295275">
                <a:moveTo>
                  <a:pt x="273586" y="168490"/>
                </a:moveTo>
                <a:lnTo>
                  <a:pt x="147345" y="294735"/>
                </a:lnTo>
                <a:lnTo>
                  <a:pt x="0" y="147395"/>
                </a:lnTo>
                <a:lnTo>
                  <a:pt x="147340" y="0"/>
                </a:lnTo>
                <a:lnTo>
                  <a:pt x="273586" y="126284"/>
                </a:lnTo>
                <a:lnTo>
                  <a:pt x="273586" y="168490"/>
                </a:lnTo>
                <a:close/>
              </a:path>
            </a:pathLst>
          </a:custGeom>
          <a:solidFill>
            <a:srgbClr val="56AEFF">
              <a:alpha val="20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014413" y="2921819"/>
            <a:ext cx="273685" cy="295275"/>
          </a:xfrm>
          <a:custGeom>
            <a:avLst/>
            <a:gdLst/>
            <a:ahLst/>
            <a:cxnLst/>
            <a:rect l="l" t="t" r="r" b="b"/>
            <a:pathLst>
              <a:path w="273684" h="295275">
                <a:moveTo>
                  <a:pt x="273585" y="168440"/>
                </a:moveTo>
                <a:lnTo>
                  <a:pt x="147345" y="294685"/>
                </a:lnTo>
                <a:lnTo>
                  <a:pt x="0" y="147345"/>
                </a:lnTo>
                <a:lnTo>
                  <a:pt x="147340" y="0"/>
                </a:lnTo>
                <a:lnTo>
                  <a:pt x="273585" y="126241"/>
                </a:lnTo>
                <a:lnTo>
                  <a:pt x="273585" y="168440"/>
                </a:lnTo>
                <a:close/>
              </a:path>
            </a:pathLst>
          </a:custGeom>
          <a:solidFill>
            <a:srgbClr val="56AEFF">
              <a:alpha val="20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8014404" y="4100400"/>
            <a:ext cx="273685" cy="291465"/>
          </a:xfrm>
          <a:custGeom>
            <a:avLst/>
            <a:gdLst/>
            <a:ahLst/>
            <a:cxnLst/>
            <a:rect l="l" t="t" r="r" b="b"/>
            <a:pathLst>
              <a:path w="273684" h="291464">
                <a:moveTo>
                  <a:pt x="273593" y="168432"/>
                </a:moveTo>
                <a:lnTo>
                  <a:pt x="151169" y="290861"/>
                </a:lnTo>
                <a:lnTo>
                  <a:pt x="143520" y="290861"/>
                </a:lnTo>
                <a:lnTo>
                  <a:pt x="0" y="147345"/>
                </a:lnTo>
                <a:lnTo>
                  <a:pt x="147340" y="0"/>
                </a:lnTo>
                <a:lnTo>
                  <a:pt x="273593" y="126249"/>
                </a:lnTo>
                <a:lnTo>
                  <a:pt x="273593" y="168432"/>
                </a:lnTo>
                <a:close/>
              </a:path>
            </a:pathLst>
          </a:custGeom>
          <a:solidFill>
            <a:srgbClr val="56AEFF">
              <a:alpha val="20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819540" y="2201840"/>
            <a:ext cx="59690" cy="38100"/>
          </a:xfrm>
          <a:custGeom>
            <a:avLst/>
            <a:gdLst/>
            <a:ahLst/>
            <a:cxnLst/>
            <a:rect l="l" t="t" r="r" b="b"/>
            <a:pathLst>
              <a:path w="59690" h="38100">
                <a:moveTo>
                  <a:pt x="59080" y="38099"/>
                </a:moveTo>
                <a:lnTo>
                  <a:pt x="0" y="38099"/>
                </a:lnTo>
                <a:lnTo>
                  <a:pt x="0" y="0"/>
                </a:lnTo>
                <a:lnTo>
                  <a:pt x="59080" y="0"/>
                </a:lnTo>
                <a:lnTo>
                  <a:pt x="59080" y="38099"/>
                </a:lnTo>
                <a:close/>
              </a:path>
            </a:pathLst>
          </a:custGeom>
          <a:solidFill>
            <a:srgbClr val="FF9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719949" y="1726130"/>
            <a:ext cx="16624300" cy="484886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R="687070" algn="ctr">
              <a:lnSpc>
                <a:spcPct val="100000"/>
              </a:lnSpc>
              <a:spcBef>
                <a:spcPts val="120"/>
              </a:spcBef>
            </a:pPr>
            <a:r>
              <a:rPr sz="3400" b="1" u="heavy" spc="65" dirty="0">
                <a:solidFill>
                  <a:srgbClr val="FF904D"/>
                </a:solidFill>
                <a:uFill>
                  <a:solidFill>
                    <a:srgbClr val="FF904D"/>
                  </a:solidFill>
                </a:uFill>
                <a:latin typeface="Trebuchet MS"/>
                <a:cs typeface="Trebuchet MS"/>
              </a:rPr>
              <a:t>Isolation</a:t>
            </a:r>
            <a:r>
              <a:rPr sz="3400" b="1" u="heavy" spc="-200" dirty="0">
                <a:solidFill>
                  <a:srgbClr val="FF904D"/>
                </a:solidFill>
                <a:uFill>
                  <a:solidFill>
                    <a:srgbClr val="FF904D"/>
                  </a:solidFill>
                </a:uFill>
                <a:latin typeface="Trebuchet MS"/>
                <a:cs typeface="Trebuchet MS"/>
              </a:rPr>
              <a:t> </a:t>
            </a:r>
            <a:r>
              <a:rPr sz="3400" b="1" u="heavy" spc="50" dirty="0">
                <a:solidFill>
                  <a:srgbClr val="FF904D"/>
                </a:solidFill>
                <a:uFill>
                  <a:solidFill>
                    <a:srgbClr val="FF904D"/>
                  </a:solidFill>
                </a:uFill>
                <a:latin typeface="Trebuchet MS"/>
                <a:cs typeface="Trebuchet MS"/>
              </a:rPr>
              <a:t>levels</a:t>
            </a:r>
            <a:r>
              <a:rPr sz="3400" b="1" u="heavy" spc="-204" dirty="0">
                <a:solidFill>
                  <a:srgbClr val="FF904D"/>
                </a:solidFill>
                <a:uFill>
                  <a:solidFill>
                    <a:srgbClr val="FF904D"/>
                  </a:solidFill>
                </a:uFill>
                <a:latin typeface="Trebuchet MS"/>
                <a:cs typeface="Trebuchet MS"/>
              </a:rPr>
              <a:t> </a:t>
            </a:r>
            <a:r>
              <a:rPr sz="3400" b="1" u="heavy" spc="145" dirty="0">
                <a:solidFill>
                  <a:srgbClr val="FF904D"/>
                </a:solidFill>
                <a:uFill>
                  <a:solidFill>
                    <a:srgbClr val="FF904D"/>
                  </a:solidFill>
                </a:uFill>
                <a:latin typeface="Trebuchet MS"/>
                <a:cs typeface="Trebuchet MS"/>
              </a:rPr>
              <a:t>and</a:t>
            </a:r>
            <a:r>
              <a:rPr sz="3400" b="1" u="heavy" spc="-200" dirty="0">
                <a:solidFill>
                  <a:srgbClr val="FF904D"/>
                </a:solidFill>
                <a:uFill>
                  <a:solidFill>
                    <a:srgbClr val="FF904D"/>
                  </a:solidFill>
                </a:uFill>
                <a:latin typeface="Trebuchet MS"/>
                <a:cs typeface="Trebuchet MS"/>
              </a:rPr>
              <a:t> </a:t>
            </a:r>
            <a:r>
              <a:rPr sz="3400" b="1" u="heavy" spc="100" dirty="0">
                <a:solidFill>
                  <a:srgbClr val="FF904D"/>
                </a:solidFill>
                <a:uFill>
                  <a:solidFill>
                    <a:srgbClr val="FF904D"/>
                  </a:solidFill>
                </a:uFill>
                <a:latin typeface="Trebuchet MS"/>
                <a:cs typeface="Trebuchet MS"/>
              </a:rPr>
              <a:t>its</a:t>
            </a:r>
            <a:r>
              <a:rPr sz="3400" b="1" u="heavy" spc="-200" dirty="0">
                <a:solidFill>
                  <a:srgbClr val="FF904D"/>
                </a:solidFill>
                <a:uFill>
                  <a:solidFill>
                    <a:srgbClr val="FF904D"/>
                  </a:solidFill>
                </a:uFill>
                <a:latin typeface="Trebuchet MS"/>
                <a:cs typeface="Trebuchet MS"/>
              </a:rPr>
              <a:t> </a:t>
            </a:r>
            <a:r>
              <a:rPr sz="3400" b="1" u="heavy" spc="175" dirty="0">
                <a:solidFill>
                  <a:srgbClr val="FF904D"/>
                </a:solidFill>
                <a:uFill>
                  <a:solidFill>
                    <a:srgbClr val="FF904D"/>
                  </a:solidFill>
                </a:uFill>
                <a:latin typeface="Trebuchet MS"/>
                <a:cs typeface="Trebuchet MS"/>
              </a:rPr>
              <a:t>t</a:t>
            </a:r>
            <a:r>
              <a:rPr sz="3400" b="1" spc="175" dirty="0">
                <a:solidFill>
                  <a:srgbClr val="FF904D"/>
                </a:solidFill>
                <a:latin typeface="Trebuchet MS"/>
                <a:cs typeface="Trebuchet MS"/>
              </a:rPr>
              <a:t>y</a:t>
            </a:r>
            <a:r>
              <a:rPr sz="3400" b="1" u="heavy" spc="175" dirty="0">
                <a:solidFill>
                  <a:srgbClr val="FF904D"/>
                </a:solidFill>
                <a:uFill>
                  <a:solidFill>
                    <a:srgbClr val="FF904D"/>
                  </a:solidFill>
                </a:uFill>
                <a:latin typeface="Trebuchet MS"/>
                <a:cs typeface="Trebuchet MS"/>
              </a:rPr>
              <a:t>pes</a:t>
            </a:r>
            <a:endParaRPr sz="3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3030"/>
              </a:spcBef>
            </a:pPr>
            <a:r>
              <a:rPr sz="3200" b="1" spc="85" dirty="0">
                <a:solidFill>
                  <a:srgbClr val="C1FF72"/>
                </a:solidFill>
                <a:latin typeface="Trebuchet MS"/>
                <a:cs typeface="Trebuchet MS"/>
              </a:rPr>
              <a:t>Anamolies/Voilations</a:t>
            </a:r>
            <a:r>
              <a:rPr sz="3200" b="1" spc="-175" dirty="0">
                <a:solidFill>
                  <a:srgbClr val="C1FF72"/>
                </a:solidFill>
                <a:latin typeface="Trebuchet MS"/>
                <a:cs typeface="Trebuchet MS"/>
              </a:rPr>
              <a:t> </a:t>
            </a:r>
            <a:r>
              <a:rPr sz="3200" b="1" spc="95" dirty="0">
                <a:solidFill>
                  <a:srgbClr val="C1FF72"/>
                </a:solidFill>
                <a:latin typeface="Trebuchet MS"/>
                <a:cs typeface="Trebuchet MS"/>
              </a:rPr>
              <a:t>to</a:t>
            </a:r>
            <a:r>
              <a:rPr sz="3200" b="1" spc="-170" dirty="0">
                <a:solidFill>
                  <a:srgbClr val="C1FF72"/>
                </a:solidFill>
                <a:latin typeface="Trebuchet MS"/>
                <a:cs typeface="Trebuchet MS"/>
              </a:rPr>
              <a:t> </a:t>
            </a:r>
            <a:r>
              <a:rPr sz="3200" b="1" spc="60" dirty="0">
                <a:solidFill>
                  <a:srgbClr val="C1FF72"/>
                </a:solidFill>
                <a:latin typeface="Trebuchet MS"/>
                <a:cs typeface="Trebuchet MS"/>
              </a:rPr>
              <a:t>Isolation</a:t>
            </a:r>
            <a:r>
              <a:rPr sz="3200" b="1" spc="-170" dirty="0">
                <a:solidFill>
                  <a:srgbClr val="C1FF72"/>
                </a:solidFill>
                <a:latin typeface="Trebuchet MS"/>
                <a:cs typeface="Trebuchet MS"/>
              </a:rPr>
              <a:t> </a:t>
            </a:r>
            <a:r>
              <a:rPr sz="3200" b="1" spc="-10" dirty="0">
                <a:solidFill>
                  <a:srgbClr val="C1FF72"/>
                </a:solidFill>
                <a:latin typeface="Trebuchet MS"/>
                <a:cs typeface="Trebuchet MS"/>
              </a:rPr>
              <a:t>level</a:t>
            </a:r>
            <a:endParaRPr sz="3200">
              <a:latin typeface="Trebuchet MS"/>
              <a:cs typeface="Trebuchet MS"/>
            </a:endParaRPr>
          </a:p>
          <a:p>
            <a:pPr marL="12700" marR="5080">
              <a:lnSpc>
                <a:spcPct val="117200"/>
              </a:lnSpc>
            </a:pPr>
            <a:r>
              <a:rPr sz="3200" b="1" spc="-195" dirty="0">
                <a:solidFill>
                  <a:srgbClr val="FFFFFF"/>
                </a:solidFill>
                <a:latin typeface="Trebuchet MS"/>
                <a:cs typeface="Trebuchet MS"/>
              </a:rPr>
              <a:t>3.</a:t>
            </a:r>
            <a:r>
              <a:rPr sz="3200" b="1" spc="-1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b="1" spc="105" dirty="0">
                <a:solidFill>
                  <a:srgbClr val="C1FF72"/>
                </a:solidFill>
                <a:latin typeface="Trebuchet MS"/>
                <a:cs typeface="Trebuchet MS"/>
              </a:rPr>
              <a:t>Phantom</a:t>
            </a:r>
            <a:r>
              <a:rPr sz="3200" b="1" spc="-185" dirty="0">
                <a:solidFill>
                  <a:srgbClr val="C1FF72"/>
                </a:solidFill>
                <a:latin typeface="Trebuchet MS"/>
                <a:cs typeface="Trebuchet MS"/>
              </a:rPr>
              <a:t> </a:t>
            </a:r>
            <a:r>
              <a:rPr sz="3200" b="1" spc="114" dirty="0">
                <a:solidFill>
                  <a:srgbClr val="C1FF72"/>
                </a:solidFill>
                <a:latin typeface="Trebuchet MS"/>
                <a:cs typeface="Trebuchet MS"/>
              </a:rPr>
              <a:t>Read</a:t>
            </a:r>
            <a:r>
              <a:rPr sz="3200" b="1" spc="-180" dirty="0">
                <a:solidFill>
                  <a:srgbClr val="C1FF72"/>
                </a:solidFill>
                <a:latin typeface="Trebuchet MS"/>
                <a:cs typeface="Trebuchet MS"/>
              </a:rPr>
              <a:t> </a:t>
            </a:r>
            <a:r>
              <a:rPr sz="3200" b="1" spc="-400" dirty="0">
                <a:solidFill>
                  <a:srgbClr val="C1FF72"/>
                </a:solidFill>
                <a:latin typeface="Trebuchet MS"/>
                <a:cs typeface="Trebuchet MS"/>
              </a:rPr>
              <a:t>:</a:t>
            </a:r>
            <a:r>
              <a:rPr sz="3200" b="1" spc="-185" dirty="0">
                <a:solidFill>
                  <a:srgbClr val="C1FF72"/>
                </a:solidFill>
                <a:latin typeface="Trebuchet MS"/>
                <a:cs typeface="Trebuchet MS"/>
              </a:rPr>
              <a:t> </a:t>
            </a:r>
            <a:r>
              <a:rPr sz="3200" spc="114" dirty="0">
                <a:solidFill>
                  <a:srgbClr val="FFFFFF"/>
                </a:solidFill>
                <a:latin typeface="Tahoma"/>
                <a:cs typeface="Tahoma"/>
              </a:rPr>
              <a:t>Getting</a:t>
            </a:r>
            <a:r>
              <a:rPr sz="3200" spc="-1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85" dirty="0">
                <a:solidFill>
                  <a:srgbClr val="FFFFFF"/>
                </a:solidFill>
                <a:latin typeface="Tahoma"/>
                <a:cs typeface="Tahoma"/>
              </a:rPr>
              <a:t>different</a:t>
            </a:r>
            <a:r>
              <a:rPr sz="3200" spc="-1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160" dirty="0">
                <a:solidFill>
                  <a:srgbClr val="FFFFFF"/>
                </a:solidFill>
                <a:latin typeface="Tahoma"/>
                <a:cs typeface="Tahoma"/>
              </a:rPr>
              <a:t>sets</a:t>
            </a:r>
            <a:r>
              <a:rPr sz="3200" spc="-1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95" dirty="0">
                <a:solidFill>
                  <a:srgbClr val="FFFFFF"/>
                </a:solidFill>
                <a:latin typeface="Tahoma"/>
                <a:cs typeface="Tahoma"/>
              </a:rPr>
              <a:t>of</a:t>
            </a:r>
            <a:r>
              <a:rPr sz="3200" spc="-1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95" dirty="0">
                <a:solidFill>
                  <a:srgbClr val="FFFFFF"/>
                </a:solidFill>
                <a:latin typeface="Tahoma"/>
                <a:cs typeface="Tahoma"/>
              </a:rPr>
              <a:t>rows</a:t>
            </a:r>
            <a:r>
              <a:rPr sz="3200" spc="-1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dirty="0">
                <a:solidFill>
                  <a:srgbClr val="FFFFFF"/>
                </a:solidFill>
                <a:latin typeface="Tahoma"/>
                <a:cs typeface="Tahoma"/>
              </a:rPr>
              <a:t>in</a:t>
            </a:r>
            <a:r>
              <a:rPr sz="3200" spc="-1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135" dirty="0">
                <a:solidFill>
                  <a:srgbClr val="FFFFFF"/>
                </a:solidFill>
                <a:latin typeface="Tahoma"/>
                <a:cs typeface="Tahoma"/>
              </a:rPr>
              <a:t>subsequent</a:t>
            </a:r>
            <a:r>
              <a:rPr sz="3200" spc="-1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105" dirty="0">
                <a:solidFill>
                  <a:srgbClr val="FFFFFF"/>
                </a:solidFill>
                <a:latin typeface="Tahoma"/>
                <a:cs typeface="Tahoma"/>
              </a:rPr>
              <a:t>queries</a:t>
            </a:r>
            <a:r>
              <a:rPr sz="3200" spc="-1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60" dirty="0">
                <a:solidFill>
                  <a:srgbClr val="FFFFFF"/>
                </a:solidFill>
                <a:latin typeface="Tahoma"/>
                <a:cs typeface="Tahoma"/>
              </a:rPr>
              <a:t>within</a:t>
            </a:r>
            <a:r>
              <a:rPr sz="3200" spc="-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110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3200" spc="-1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120" dirty="0">
                <a:solidFill>
                  <a:srgbClr val="FFFFFF"/>
                </a:solidFill>
                <a:latin typeface="Tahoma"/>
                <a:cs typeface="Tahoma"/>
              </a:rPr>
              <a:t>same </a:t>
            </a:r>
            <a:r>
              <a:rPr sz="3200" spc="110" dirty="0">
                <a:solidFill>
                  <a:srgbClr val="FFFFFF"/>
                </a:solidFill>
                <a:latin typeface="Tahoma"/>
                <a:cs typeface="Tahoma"/>
              </a:rPr>
              <a:t>transaction</a:t>
            </a:r>
            <a:r>
              <a:rPr sz="3200" spc="-1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160" dirty="0">
                <a:solidFill>
                  <a:srgbClr val="FFFFFF"/>
                </a:solidFill>
                <a:latin typeface="Tahoma"/>
                <a:cs typeface="Tahoma"/>
              </a:rPr>
              <a:t>because</a:t>
            </a:r>
            <a:r>
              <a:rPr sz="3200" spc="-1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85" dirty="0">
                <a:solidFill>
                  <a:srgbClr val="FFFFFF"/>
                </a:solidFill>
                <a:latin typeface="Tahoma"/>
                <a:cs typeface="Tahoma"/>
              </a:rPr>
              <a:t>another</a:t>
            </a:r>
            <a:r>
              <a:rPr sz="3200" spc="-1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110" dirty="0">
                <a:solidFill>
                  <a:srgbClr val="FFFFFF"/>
                </a:solidFill>
                <a:latin typeface="Tahoma"/>
                <a:cs typeface="Tahoma"/>
              </a:rPr>
              <a:t>transaction</a:t>
            </a:r>
            <a:r>
              <a:rPr sz="3200" spc="-1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110" dirty="0">
                <a:solidFill>
                  <a:srgbClr val="FFFFFF"/>
                </a:solidFill>
                <a:latin typeface="Tahoma"/>
                <a:cs typeface="Tahoma"/>
              </a:rPr>
              <a:t>inserted</a:t>
            </a:r>
            <a:r>
              <a:rPr sz="3200" spc="-1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80" dirty="0">
                <a:solidFill>
                  <a:srgbClr val="FFFFFF"/>
                </a:solidFill>
                <a:latin typeface="Tahoma"/>
                <a:cs typeface="Tahoma"/>
              </a:rPr>
              <a:t>or</a:t>
            </a:r>
            <a:r>
              <a:rPr sz="3200" spc="-1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135" dirty="0">
                <a:solidFill>
                  <a:srgbClr val="FFFFFF"/>
                </a:solidFill>
                <a:latin typeface="Tahoma"/>
                <a:cs typeface="Tahoma"/>
              </a:rPr>
              <a:t>deleted</a:t>
            </a:r>
            <a:r>
              <a:rPr sz="3200" spc="-1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95" dirty="0">
                <a:solidFill>
                  <a:srgbClr val="FFFFFF"/>
                </a:solidFill>
                <a:latin typeface="Tahoma"/>
                <a:cs typeface="Tahoma"/>
              </a:rPr>
              <a:t>rows</a:t>
            </a:r>
            <a:r>
              <a:rPr sz="3200" spc="-1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110" dirty="0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sz="3200" spc="-1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110" dirty="0">
                <a:solidFill>
                  <a:srgbClr val="FFFFFF"/>
                </a:solidFill>
                <a:latin typeface="Tahoma"/>
                <a:cs typeface="Tahoma"/>
              </a:rPr>
              <a:t>committed.</a:t>
            </a:r>
            <a:endParaRPr sz="3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635"/>
              </a:spcBef>
            </a:pPr>
            <a:endParaRPr sz="3200">
              <a:latin typeface="Tahoma"/>
              <a:cs typeface="Tahoma"/>
            </a:endParaRPr>
          </a:p>
          <a:p>
            <a:pPr marL="12700" marR="9986010">
              <a:lnSpc>
                <a:spcPct val="117200"/>
              </a:lnSpc>
            </a:pPr>
            <a:r>
              <a:rPr sz="3200" dirty="0">
                <a:solidFill>
                  <a:srgbClr val="FFFFFF"/>
                </a:solidFill>
                <a:latin typeface="Tahoma"/>
                <a:cs typeface="Tahoma"/>
              </a:rPr>
              <a:t>T1(Query(id))-&gt;Fetch</a:t>
            </a:r>
            <a:r>
              <a:rPr sz="3200" spc="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110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3200" spc="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85" dirty="0">
                <a:solidFill>
                  <a:srgbClr val="FFFFFF"/>
                </a:solidFill>
                <a:latin typeface="Tahoma"/>
                <a:cs typeface="Tahoma"/>
              </a:rPr>
              <a:t>name </a:t>
            </a:r>
            <a:r>
              <a:rPr sz="3200" spc="55" dirty="0">
                <a:solidFill>
                  <a:srgbClr val="FFFFFF"/>
                </a:solidFill>
                <a:latin typeface="Tahoma"/>
                <a:cs typeface="Tahoma"/>
              </a:rPr>
              <a:t>T2(Query(id))</a:t>
            </a:r>
            <a:r>
              <a:rPr sz="3200" spc="-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480" dirty="0">
                <a:solidFill>
                  <a:srgbClr val="FFFFFF"/>
                </a:solidFill>
                <a:latin typeface="Tahoma"/>
                <a:cs typeface="Tahoma"/>
              </a:rPr>
              <a:t>-</a:t>
            </a:r>
            <a:r>
              <a:rPr sz="3200" spc="-725" dirty="0">
                <a:solidFill>
                  <a:srgbClr val="FFFFFF"/>
                </a:solidFill>
                <a:latin typeface="Tahoma"/>
                <a:cs typeface="Tahoma"/>
              </a:rPr>
              <a:t>&gt;</a:t>
            </a:r>
            <a:r>
              <a:rPr sz="3200" spc="-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dirty="0">
                <a:solidFill>
                  <a:srgbClr val="FFFFFF"/>
                </a:solidFill>
                <a:latin typeface="Tahoma"/>
                <a:cs typeface="Tahoma"/>
              </a:rPr>
              <a:t>Insert</a:t>
            </a:r>
            <a:r>
              <a:rPr sz="3200" spc="-1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6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3200" spc="-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75" dirty="0">
                <a:solidFill>
                  <a:srgbClr val="FFFFFF"/>
                </a:solidFill>
                <a:latin typeface="Tahoma"/>
                <a:cs typeface="Tahoma"/>
              </a:rPr>
              <a:t>new</a:t>
            </a:r>
            <a:r>
              <a:rPr sz="3200" spc="-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90" dirty="0">
                <a:solidFill>
                  <a:srgbClr val="FFFFFF"/>
                </a:solidFill>
                <a:latin typeface="Tahoma"/>
                <a:cs typeface="Tahoma"/>
              </a:rPr>
              <a:t>entry </a:t>
            </a:r>
            <a:r>
              <a:rPr sz="3200" dirty="0">
                <a:solidFill>
                  <a:srgbClr val="FFFFFF"/>
                </a:solidFill>
                <a:latin typeface="Tahoma"/>
                <a:cs typeface="Tahoma"/>
              </a:rPr>
              <a:t>T1(Query(id))-&gt;Fetch</a:t>
            </a:r>
            <a:r>
              <a:rPr sz="3200" spc="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110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3200" spc="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85" dirty="0">
                <a:solidFill>
                  <a:srgbClr val="FFFFFF"/>
                </a:solidFill>
                <a:latin typeface="Tahoma"/>
                <a:cs typeface="Tahoma"/>
              </a:rPr>
              <a:t>name</a:t>
            </a:r>
            <a:endParaRPr sz="3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063245" y="1062453"/>
            <a:ext cx="40005" cy="53340"/>
          </a:xfrm>
          <a:custGeom>
            <a:avLst/>
            <a:gdLst/>
            <a:ahLst/>
            <a:cxnLst/>
            <a:rect l="l" t="t" r="r" b="b"/>
            <a:pathLst>
              <a:path w="40004" h="53340">
                <a:moveTo>
                  <a:pt x="1662" y="37742"/>
                </a:moveTo>
                <a:lnTo>
                  <a:pt x="506" y="33158"/>
                </a:lnTo>
                <a:lnTo>
                  <a:pt x="0" y="26015"/>
                </a:lnTo>
                <a:lnTo>
                  <a:pt x="633" y="20538"/>
                </a:lnTo>
                <a:lnTo>
                  <a:pt x="16103" y="0"/>
                </a:lnTo>
                <a:lnTo>
                  <a:pt x="24437" y="0"/>
                </a:lnTo>
                <a:lnTo>
                  <a:pt x="27414" y="1488"/>
                </a:lnTo>
                <a:lnTo>
                  <a:pt x="32176" y="4345"/>
                </a:lnTo>
                <a:lnTo>
                  <a:pt x="36343" y="13870"/>
                </a:lnTo>
                <a:lnTo>
                  <a:pt x="17889" y="13870"/>
                </a:lnTo>
                <a:lnTo>
                  <a:pt x="10269" y="16728"/>
                </a:lnTo>
                <a:lnTo>
                  <a:pt x="2649" y="24348"/>
                </a:lnTo>
                <a:lnTo>
                  <a:pt x="744" y="32920"/>
                </a:lnTo>
                <a:lnTo>
                  <a:pt x="1662" y="37742"/>
                </a:lnTo>
                <a:close/>
              </a:path>
              <a:path w="40004" h="53340">
                <a:moveTo>
                  <a:pt x="17546" y="51598"/>
                </a:moveTo>
                <a:lnTo>
                  <a:pt x="744" y="32920"/>
                </a:lnTo>
                <a:lnTo>
                  <a:pt x="2649" y="24348"/>
                </a:lnTo>
                <a:lnTo>
                  <a:pt x="10269" y="16728"/>
                </a:lnTo>
                <a:lnTo>
                  <a:pt x="17889" y="13870"/>
                </a:lnTo>
                <a:lnTo>
                  <a:pt x="23604" y="14823"/>
                </a:lnTo>
                <a:lnTo>
                  <a:pt x="28366" y="15775"/>
                </a:lnTo>
                <a:lnTo>
                  <a:pt x="35986" y="20538"/>
                </a:lnTo>
                <a:lnTo>
                  <a:pt x="37176" y="23513"/>
                </a:lnTo>
                <a:lnTo>
                  <a:pt x="30760" y="38625"/>
                </a:lnTo>
                <a:lnTo>
                  <a:pt x="30673" y="38829"/>
                </a:lnTo>
                <a:lnTo>
                  <a:pt x="23485" y="48517"/>
                </a:lnTo>
                <a:lnTo>
                  <a:pt x="17546" y="51598"/>
                </a:lnTo>
                <a:close/>
              </a:path>
              <a:path w="40004" h="53340">
                <a:moveTo>
                  <a:pt x="37176" y="23513"/>
                </a:moveTo>
                <a:lnTo>
                  <a:pt x="35986" y="20538"/>
                </a:lnTo>
                <a:lnTo>
                  <a:pt x="28366" y="15775"/>
                </a:lnTo>
                <a:lnTo>
                  <a:pt x="23604" y="14823"/>
                </a:lnTo>
                <a:lnTo>
                  <a:pt x="17889" y="13870"/>
                </a:lnTo>
                <a:lnTo>
                  <a:pt x="36343" y="13870"/>
                </a:lnTo>
                <a:lnTo>
                  <a:pt x="38844" y="19585"/>
                </a:lnTo>
                <a:lnTo>
                  <a:pt x="37176" y="23513"/>
                </a:lnTo>
                <a:close/>
              </a:path>
              <a:path w="40004" h="53340">
                <a:moveTo>
                  <a:pt x="29268" y="51598"/>
                </a:moveTo>
                <a:lnTo>
                  <a:pt x="17546" y="51598"/>
                </a:lnTo>
                <a:lnTo>
                  <a:pt x="23485" y="48517"/>
                </a:lnTo>
                <a:lnTo>
                  <a:pt x="30673" y="38829"/>
                </a:lnTo>
                <a:lnTo>
                  <a:pt x="37176" y="23513"/>
                </a:lnTo>
                <a:lnTo>
                  <a:pt x="39439" y="29170"/>
                </a:lnTo>
                <a:lnTo>
                  <a:pt x="39439" y="39231"/>
                </a:lnTo>
                <a:lnTo>
                  <a:pt x="34081" y="48160"/>
                </a:lnTo>
                <a:lnTo>
                  <a:pt x="29268" y="51598"/>
                </a:lnTo>
                <a:close/>
              </a:path>
              <a:path w="40004" h="53340">
                <a:moveTo>
                  <a:pt x="3920" y="43928"/>
                </a:moveTo>
                <a:lnTo>
                  <a:pt x="2649" y="42445"/>
                </a:lnTo>
                <a:lnTo>
                  <a:pt x="2199" y="40196"/>
                </a:lnTo>
                <a:lnTo>
                  <a:pt x="3920" y="43928"/>
                </a:lnTo>
                <a:close/>
              </a:path>
              <a:path w="40004" h="53340">
                <a:moveTo>
                  <a:pt x="27414" y="52923"/>
                </a:moveTo>
                <a:lnTo>
                  <a:pt x="15984" y="52923"/>
                </a:lnTo>
                <a:lnTo>
                  <a:pt x="8364" y="50065"/>
                </a:lnTo>
                <a:lnTo>
                  <a:pt x="4554" y="45303"/>
                </a:lnTo>
                <a:lnTo>
                  <a:pt x="3920" y="43928"/>
                </a:lnTo>
                <a:lnTo>
                  <a:pt x="8364" y="49113"/>
                </a:lnTo>
                <a:lnTo>
                  <a:pt x="13126" y="51018"/>
                </a:lnTo>
                <a:lnTo>
                  <a:pt x="17546" y="51598"/>
                </a:lnTo>
                <a:lnTo>
                  <a:pt x="29268" y="51598"/>
                </a:lnTo>
                <a:lnTo>
                  <a:pt x="27414" y="52923"/>
                </a:lnTo>
                <a:close/>
              </a:path>
            </a:pathLst>
          </a:custGeom>
          <a:solidFill>
            <a:srgbClr val="2D8F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6835887" y="1743345"/>
            <a:ext cx="295275" cy="295275"/>
          </a:xfrm>
          <a:custGeom>
            <a:avLst/>
            <a:gdLst/>
            <a:ahLst/>
            <a:cxnLst/>
            <a:rect l="l" t="t" r="r" b="b"/>
            <a:pathLst>
              <a:path w="295275" h="295275">
                <a:moveTo>
                  <a:pt x="294685" y="147340"/>
                </a:moveTo>
                <a:lnTo>
                  <a:pt x="147345" y="294685"/>
                </a:lnTo>
                <a:lnTo>
                  <a:pt x="0" y="147345"/>
                </a:lnTo>
                <a:lnTo>
                  <a:pt x="147340" y="0"/>
                </a:lnTo>
                <a:lnTo>
                  <a:pt x="294685" y="147340"/>
                </a:lnTo>
                <a:close/>
              </a:path>
            </a:pathLst>
          </a:custGeom>
          <a:solidFill>
            <a:srgbClr val="56AEFF">
              <a:alpha val="20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6835907" y="2921732"/>
            <a:ext cx="295275" cy="295275"/>
          </a:xfrm>
          <a:custGeom>
            <a:avLst/>
            <a:gdLst/>
            <a:ahLst/>
            <a:cxnLst/>
            <a:rect l="l" t="t" r="r" b="b"/>
            <a:pathLst>
              <a:path w="295275" h="295275">
                <a:moveTo>
                  <a:pt x="294685" y="147340"/>
                </a:moveTo>
                <a:lnTo>
                  <a:pt x="147345" y="294685"/>
                </a:lnTo>
                <a:lnTo>
                  <a:pt x="0" y="147345"/>
                </a:lnTo>
                <a:lnTo>
                  <a:pt x="147340" y="0"/>
                </a:lnTo>
                <a:lnTo>
                  <a:pt x="294685" y="147340"/>
                </a:lnTo>
                <a:close/>
              </a:path>
            </a:pathLst>
          </a:custGeom>
          <a:solidFill>
            <a:srgbClr val="56AEFF">
              <a:alpha val="20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6835919" y="4100312"/>
            <a:ext cx="295275" cy="291465"/>
          </a:xfrm>
          <a:custGeom>
            <a:avLst/>
            <a:gdLst/>
            <a:ahLst/>
            <a:cxnLst/>
            <a:rect l="l" t="t" r="r" b="b"/>
            <a:pathLst>
              <a:path w="295275" h="291464">
                <a:moveTo>
                  <a:pt x="294666" y="147340"/>
                </a:moveTo>
                <a:lnTo>
                  <a:pt x="151062" y="290948"/>
                </a:lnTo>
                <a:lnTo>
                  <a:pt x="143589" y="290948"/>
                </a:lnTo>
                <a:lnTo>
                  <a:pt x="0" y="147345"/>
                </a:lnTo>
                <a:lnTo>
                  <a:pt x="147320" y="0"/>
                </a:lnTo>
                <a:lnTo>
                  <a:pt x="294666" y="147340"/>
                </a:lnTo>
                <a:close/>
              </a:path>
            </a:pathLst>
          </a:custGeom>
          <a:solidFill>
            <a:srgbClr val="56AEFF">
              <a:alpha val="20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7425184" y="2332352"/>
            <a:ext cx="295275" cy="295275"/>
          </a:xfrm>
          <a:custGeom>
            <a:avLst/>
            <a:gdLst/>
            <a:ahLst/>
            <a:cxnLst/>
            <a:rect l="l" t="t" r="r" b="b"/>
            <a:pathLst>
              <a:path w="295275" h="295275">
                <a:moveTo>
                  <a:pt x="294685" y="147340"/>
                </a:moveTo>
                <a:lnTo>
                  <a:pt x="147345" y="294685"/>
                </a:lnTo>
                <a:lnTo>
                  <a:pt x="0" y="147345"/>
                </a:lnTo>
                <a:lnTo>
                  <a:pt x="147340" y="0"/>
                </a:lnTo>
                <a:lnTo>
                  <a:pt x="294685" y="147340"/>
                </a:lnTo>
                <a:close/>
              </a:path>
            </a:pathLst>
          </a:custGeom>
          <a:solidFill>
            <a:srgbClr val="56AEFF">
              <a:alpha val="20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7425189" y="3510809"/>
            <a:ext cx="295275" cy="295275"/>
          </a:xfrm>
          <a:custGeom>
            <a:avLst/>
            <a:gdLst/>
            <a:ahLst/>
            <a:cxnLst/>
            <a:rect l="l" t="t" r="r" b="b"/>
            <a:pathLst>
              <a:path w="295275" h="295275">
                <a:moveTo>
                  <a:pt x="294685" y="147340"/>
                </a:moveTo>
                <a:lnTo>
                  <a:pt x="147345" y="294685"/>
                </a:lnTo>
                <a:lnTo>
                  <a:pt x="0" y="147345"/>
                </a:lnTo>
                <a:lnTo>
                  <a:pt x="147340" y="0"/>
                </a:lnTo>
                <a:lnTo>
                  <a:pt x="294685" y="147340"/>
                </a:lnTo>
                <a:close/>
              </a:path>
            </a:pathLst>
          </a:custGeom>
          <a:solidFill>
            <a:srgbClr val="56AEFF">
              <a:alpha val="20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8014413" y="1743311"/>
            <a:ext cx="273685" cy="295275"/>
          </a:xfrm>
          <a:custGeom>
            <a:avLst/>
            <a:gdLst/>
            <a:ahLst/>
            <a:cxnLst/>
            <a:rect l="l" t="t" r="r" b="b"/>
            <a:pathLst>
              <a:path w="273684" h="295275">
                <a:moveTo>
                  <a:pt x="273586" y="168490"/>
                </a:moveTo>
                <a:lnTo>
                  <a:pt x="147345" y="294735"/>
                </a:lnTo>
                <a:lnTo>
                  <a:pt x="0" y="147395"/>
                </a:lnTo>
                <a:lnTo>
                  <a:pt x="147340" y="0"/>
                </a:lnTo>
                <a:lnTo>
                  <a:pt x="273586" y="126284"/>
                </a:lnTo>
                <a:lnTo>
                  <a:pt x="273586" y="168490"/>
                </a:lnTo>
                <a:close/>
              </a:path>
            </a:pathLst>
          </a:custGeom>
          <a:solidFill>
            <a:srgbClr val="56AEFF">
              <a:alpha val="20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014413" y="2921819"/>
            <a:ext cx="273685" cy="295275"/>
          </a:xfrm>
          <a:custGeom>
            <a:avLst/>
            <a:gdLst/>
            <a:ahLst/>
            <a:cxnLst/>
            <a:rect l="l" t="t" r="r" b="b"/>
            <a:pathLst>
              <a:path w="273684" h="295275">
                <a:moveTo>
                  <a:pt x="273585" y="168440"/>
                </a:moveTo>
                <a:lnTo>
                  <a:pt x="147345" y="294685"/>
                </a:lnTo>
                <a:lnTo>
                  <a:pt x="0" y="147345"/>
                </a:lnTo>
                <a:lnTo>
                  <a:pt x="147340" y="0"/>
                </a:lnTo>
                <a:lnTo>
                  <a:pt x="273585" y="126241"/>
                </a:lnTo>
                <a:lnTo>
                  <a:pt x="273585" y="168440"/>
                </a:lnTo>
                <a:close/>
              </a:path>
            </a:pathLst>
          </a:custGeom>
          <a:solidFill>
            <a:srgbClr val="56AEFF">
              <a:alpha val="20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8014404" y="4100400"/>
            <a:ext cx="273685" cy="291465"/>
          </a:xfrm>
          <a:custGeom>
            <a:avLst/>
            <a:gdLst/>
            <a:ahLst/>
            <a:cxnLst/>
            <a:rect l="l" t="t" r="r" b="b"/>
            <a:pathLst>
              <a:path w="273684" h="291464">
                <a:moveTo>
                  <a:pt x="273593" y="168432"/>
                </a:moveTo>
                <a:lnTo>
                  <a:pt x="151169" y="290861"/>
                </a:lnTo>
                <a:lnTo>
                  <a:pt x="143520" y="290861"/>
                </a:lnTo>
                <a:lnTo>
                  <a:pt x="0" y="147345"/>
                </a:lnTo>
                <a:lnTo>
                  <a:pt x="147340" y="0"/>
                </a:lnTo>
                <a:lnTo>
                  <a:pt x="273593" y="126249"/>
                </a:lnTo>
                <a:lnTo>
                  <a:pt x="273593" y="168432"/>
                </a:lnTo>
                <a:close/>
              </a:path>
            </a:pathLst>
          </a:custGeom>
          <a:solidFill>
            <a:srgbClr val="56AEFF">
              <a:alpha val="20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819540" y="2201840"/>
            <a:ext cx="59690" cy="38100"/>
          </a:xfrm>
          <a:custGeom>
            <a:avLst/>
            <a:gdLst/>
            <a:ahLst/>
            <a:cxnLst/>
            <a:rect l="l" t="t" r="r" b="b"/>
            <a:pathLst>
              <a:path w="59690" h="38100">
                <a:moveTo>
                  <a:pt x="59080" y="38099"/>
                </a:moveTo>
                <a:lnTo>
                  <a:pt x="0" y="38099"/>
                </a:lnTo>
                <a:lnTo>
                  <a:pt x="0" y="0"/>
                </a:lnTo>
                <a:lnTo>
                  <a:pt x="59080" y="0"/>
                </a:lnTo>
                <a:lnTo>
                  <a:pt x="59080" y="38099"/>
                </a:lnTo>
                <a:close/>
              </a:path>
            </a:pathLst>
          </a:custGeom>
          <a:solidFill>
            <a:srgbClr val="FF9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4599" y="3993888"/>
            <a:ext cx="133350" cy="133349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4599" y="4565388"/>
            <a:ext cx="133350" cy="133349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4599" y="5136888"/>
            <a:ext cx="133350" cy="133349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4599" y="5708388"/>
            <a:ext cx="133350" cy="133349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719949" y="1726130"/>
            <a:ext cx="12105640" cy="427736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4984115">
              <a:lnSpc>
                <a:spcPct val="100000"/>
              </a:lnSpc>
              <a:spcBef>
                <a:spcPts val="120"/>
              </a:spcBef>
            </a:pPr>
            <a:r>
              <a:rPr sz="3400" b="1" u="heavy" spc="65" dirty="0">
                <a:solidFill>
                  <a:srgbClr val="FF904D"/>
                </a:solidFill>
                <a:uFill>
                  <a:solidFill>
                    <a:srgbClr val="FF904D"/>
                  </a:solidFill>
                </a:uFill>
                <a:latin typeface="Trebuchet MS"/>
                <a:cs typeface="Trebuchet MS"/>
              </a:rPr>
              <a:t>Isolation</a:t>
            </a:r>
            <a:r>
              <a:rPr sz="3400" b="1" u="heavy" spc="-200" dirty="0">
                <a:solidFill>
                  <a:srgbClr val="FF904D"/>
                </a:solidFill>
                <a:uFill>
                  <a:solidFill>
                    <a:srgbClr val="FF904D"/>
                  </a:solidFill>
                </a:uFill>
                <a:latin typeface="Trebuchet MS"/>
                <a:cs typeface="Trebuchet MS"/>
              </a:rPr>
              <a:t> </a:t>
            </a:r>
            <a:r>
              <a:rPr sz="3400" b="1" u="heavy" spc="50" dirty="0">
                <a:solidFill>
                  <a:srgbClr val="FF904D"/>
                </a:solidFill>
                <a:uFill>
                  <a:solidFill>
                    <a:srgbClr val="FF904D"/>
                  </a:solidFill>
                </a:uFill>
                <a:latin typeface="Trebuchet MS"/>
                <a:cs typeface="Trebuchet MS"/>
              </a:rPr>
              <a:t>levels</a:t>
            </a:r>
            <a:r>
              <a:rPr sz="3400" b="1" u="heavy" spc="-204" dirty="0">
                <a:solidFill>
                  <a:srgbClr val="FF904D"/>
                </a:solidFill>
                <a:uFill>
                  <a:solidFill>
                    <a:srgbClr val="FF904D"/>
                  </a:solidFill>
                </a:uFill>
                <a:latin typeface="Trebuchet MS"/>
                <a:cs typeface="Trebuchet MS"/>
              </a:rPr>
              <a:t> </a:t>
            </a:r>
            <a:r>
              <a:rPr sz="3400" b="1" u="heavy" spc="145" dirty="0">
                <a:solidFill>
                  <a:srgbClr val="FF904D"/>
                </a:solidFill>
                <a:uFill>
                  <a:solidFill>
                    <a:srgbClr val="FF904D"/>
                  </a:solidFill>
                </a:uFill>
                <a:latin typeface="Trebuchet MS"/>
                <a:cs typeface="Trebuchet MS"/>
              </a:rPr>
              <a:t>and</a:t>
            </a:r>
            <a:r>
              <a:rPr sz="3400" b="1" u="heavy" spc="-200" dirty="0">
                <a:solidFill>
                  <a:srgbClr val="FF904D"/>
                </a:solidFill>
                <a:uFill>
                  <a:solidFill>
                    <a:srgbClr val="FF904D"/>
                  </a:solidFill>
                </a:uFill>
                <a:latin typeface="Trebuchet MS"/>
                <a:cs typeface="Trebuchet MS"/>
              </a:rPr>
              <a:t> </a:t>
            </a:r>
            <a:r>
              <a:rPr sz="3400" b="1" u="heavy" spc="100" dirty="0">
                <a:solidFill>
                  <a:srgbClr val="FF904D"/>
                </a:solidFill>
                <a:uFill>
                  <a:solidFill>
                    <a:srgbClr val="FF904D"/>
                  </a:solidFill>
                </a:uFill>
                <a:latin typeface="Trebuchet MS"/>
                <a:cs typeface="Trebuchet MS"/>
              </a:rPr>
              <a:t>its</a:t>
            </a:r>
            <a:r>
              <a:rPr sz="3400" b="1" u="heavy" spc="-200" dirty="0">
                <a:solidFill>
                  <a:srgbClr val="FF904D"/>
                </a:solidFill>
                <a:uFill>
                  <a:solidFill>
                    <a:srgbClr val="FF904D"/>
                  </a:solidFill>
                </a:uFill>
                <a:latin typeface="Trebuchet MS"/>
                <a:cs typeface="Trebuchet MS"/>
              </a:rPr>
              <a:t> </a:t>
            </a:r>
            <a:r>
              <a:rPr sz="3400" b="1" u="heavy" spc="175" dirty="0">
                <a:solidFill>
                  <a:srgbClr val="FF904D"/>
                </a:solidFill>
                <a:uFill>
                  <a:solidFill>
                    <a:srgbClr val="FF904D"/>
                  </a:solidFill>
                </a:uFill>
                <a:latin typeface="Trebuchet MS"/>
                <a:cs typeface="Trebuchet MS"/>
              </a:rPr>
              <a:t>t</a:t>
            </a:r>
            <a:r>
              <a:rPr sz="3400" b="1" spc="175" dirty="0">
                <a:solidFill>
                  <a:srgbClr val="FF904D"/>
                </a:solidFill>
                <a:latin typeface="Trebuchet MS"/>
                <a:cs typeface="Trebuchet MS"/>
              </a:rPr>
              <a:t>y</a:t>
            </a:r>
            <a:r>
              <a:rPr sz="3400" b="1" u="heavy" spc="175" dirty="0">
                <a:solidFill>
                  <a:srgbClr val="FF904D"/>
                </a:solidFill>
                <a:uFill>
                  <a:solidFill>
                    <a:srgbClr val="FF904D"/>
                  </a:solidFill>
                </a:uFill>
                <a:latin typeface="Trebuchet MS"/>
                <a:cs typeface="Trebuchet MS"/>
              </a:rPr>
              <a:t>pes</a:t>
            </a:r>
            <a:endParaRPr sz="3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3030"/>
              </a:spcBef>
            </a:pPr>
            <a:r>
              <a:rPr sz="3200" dirty="0">
                <a:solidFill>
                  <a:srgbClr val="FFFFFF"/>
                </a:solidFill>
                <a:latin typeface="Tahoma"/>
                <a:cs typeface="Tahoma"/>
              </a:rPr>
              <a:t>There</a:t>
            </a:r>
            <a:r>
              <a:rPr sz="3200" spc="-1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65" dirty="0">
                <a:solidFill>
                  <a:srgbClr val="FFFFFF"/>
                </a:solidFill>
                <a:latin typeface="Tahoma"/>
                <a:cs typeface="Tahoma"/>
              </a:rPr>
              <a:t>are</a:t>
            </a:r>
            <a:r>
              <a:rPr sz="3200" spc="-11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190" dirty="0">
                <a:solidFill>
                  <a:srgbClr val="FFFFFF"/>
                </a:solidFill>
                <a:latin typeface="Tahoma"/>
                <a:cs typeface="Tahoma"/>
              </a:rPr>
              <a:t>4</a:t>
            </a:r>
            <a:r>
              <a:rPr sz="3200" spc="-11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85" dirty="0">
                <a:solidFill>
                  <a:srgbClr val="FFFFFF"/>
                </a:solidFill>
                <a:latin typeface="Tahoma"/>
                <a:cs typeface="Tahoma"/>
              </a:rPr>
              <a:t>isolation</a:t>
            </a:r>
            <a:r>
              <a:rPr sz="3200" spc="-1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70" dirty="0">
                <a:solidFill>
                  <a:srgbClr val="FFFFFF"/>
                </a:solidFill>
                <a:latin typeface="Tahoma"/>
                <a:cs typeface="Tahoma"/>
              </a:rPr>
              <a:t>levels</a:t>
            </a:r>
            <a:r>
              <a:rPr sz="3200" spc="-11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100" dirty="0">
                <a:solidFill>
                  <a:srgbClr val="FFFFFF"/>
                </a:solidFill>
                <a:latin typeface="Tahoma"/>
                <a:cs typeface="Tahoma"/>
              </a:rPr>
              <a:t>which</a:t>
            </a:r>
            <a:r>
              <a:rPr sz="3200" spc="-11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110" dirty="0">
                <a:solidFill>
                  <a:srgbClr val="FFFFFF"/>
                </a:solidFill>
                <a:latin typeface="Tahoma"/>
                <a:cs typeface="Tahoma"/>
              </a:rPr>
              <a:t>helps</a:t>
            </a:r>
            <a:r>
              <a:rPr sz="3200" spc="-1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114" dirty="0">
                <a:solidFill>
                  <a:srgbClr val="FFFFFF"/>
                </a:solidFill>
                <a:latin typeface="Tahoma"/>
                <a:cs typeface="Tahoma"/>
              </a:rPr>
              <a:t>us</a:t>
            </a:r>
            <a:r>
              <a:rPr sz="3200" spc="-11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70" dirty="0">
                <a:solidFill>
                  <a:srgbClr val="FFFFFF"/>
                </a:solidFill>
                <a:latin typeface="Tahoma"/>
                <a:cs typeface="Tahoma"/>
              </a:rPr>
              <a:t>with</a:t>
            </a:r>
            <a:r>
              <a:rPr sz="3200" spc="-11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130" dirty="0">
                <a:solidFill>
                  <a:srgbClr val="FFFFFF"/>
                </a:solidFill>
                <a:latin typeface="Tahoma"/>
                <a:cs typeface="Tahoma"/>
              </a:rPr>
              <a:t>these</a:t>
            </a:r>
            <a:r>
              <a:rPr sz="3200" spc="-11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10" dirty="0">
                <a:solidFill>
                  <a:srgbClr val="FFFFFF"/>
                </a:solidFill>
                <a:latin typeface="Tahoma"/>
                <a:cs typeface="Tahoma"/>
              </a:rPr>
              <a:t>anamolies:</a:t>
            </a:r>
            <a:endParaRPr sz="3200">
              <a:latin typeface="Tahoma"/>
              <a:cs typeface="Tahoma"/>
            </a:endParaRPr>
          </a:p>
          <a:p>
            <a:pPr marL="707390" marR="7234555" indent="-695325">
              <a:lnSpc>
                <a:spcPct val="117200"/>
              </a:lnSpc>
            </a:pPr>
            <a:r>
              <a:rPr sz="3200" b="1" spc="140" dirty="0">
                <a:solidFill>
                  <a:srgbClr val="C1FF72"/>
                </a:solidFill>
                <a:latin typeface="Trebuchet MS"/>
                <a:cs typeface="Trebuchet MS"/>
              </a:rPr>
              <a:t>Types</a:t>
            </a:r>
            <a:r>
              <a:rPr sz="3200" b="1" spc="-165" dirty="0">
                <a:solidFill>
                  <a:srgbClr val="C1FF72"/>
                </a:solidFill>
                <a:latin typeface="Trebuchet MS"/>
                <a:cs typeface="Trebuchet MS"/>
              </a:rPr>
              <a:t> </a:t>
            </a:r>
            <a:r>
              <a:rPr sz="3200" b="1" dirty="0">
                <a:solidFill>
                  <a:srgbClr val="C1FF72"/>
                </a:solidFill>
                <a:latin typeface="Trebuchet MS"/>
                <a:cs typeface="Trebuchet MS"/>
              </a:rPr>
              <a:t>of</a:t>
            </a:r>
            <a:r>
              <a:rPr sz="3200" b="1" spc="-165" dirty="0">
                <a:solidFill>
                  <a:srgbClr val="C1FF72"/>
                </a:solidFill>
                <a:latin typeface="Trebuchet MS"/>
                <a:cs typeface="Trebuchet MS"/>
              </a:rPr>
              <a:t> </a:t>
            </a:r>
            <a:r>
              <a:rPr sz="3200" b="1" spc="60" dirty="0">
                <a:solidFill>
                  <a:srgbClr val="C1FF72"/>
                </a:solidFill>
                <a:latin typeface="Trebuchet MS"/>
                <a:cs typeface="Trebuchet MS"/>
              </a:rPr>
              <a:t>Isolation</a:t>
            </a:r>
            <a:r>
              <a:rPr sz="3200" b="1" spc="-165" dirty="0">
                <a:solidFill>
                  <a:srgbClr val="C1FF72"/>
                </a:solidFill>
                <a:latin typeface="Trebuchet MS"/>
                <a:cs typeface="Trebuchet MS"/>
              </a:rPr>
              <a:t> </a:t>
            </a:r>
            <a:r>
              <a:rPr sz="3200" b="1" spc="50" dirty="0">
                <a:solidFill>
                  <a:srgbClr val="C1FF72"/>
                </a:solidFill>
                <a:latin typeface="Trebuchet MS"/>
                <a:cs typeface="Trebuchet MS"/>
              </a:rPr>
              <a:t>Levels </a:t>
            </a:r>
            <a:r>
              <a:rPr sz="3200" spc="80" dirty="0">
                <a:solidFill>
                  <a:srgbClr val="FFFFFF"/>
                </a:solidFill>
                <a:latin typeface="Tahoma"/>
                <a:cs typeface="Tahoma"/>
              </a:rPr>
              <a:t>Read</a:t>
            </a:r>
            <a:r>
              <a:rPr sz="3200" spc="-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135" dirty="0">
                <a:solidFill>
                  <a:srgbClr val="FFFFFF"/>
                </a:solidFill>
                <a:latin typeface="Tahoma"/>
                <a:cs typeface="Tahoma"/>
              </a:rPr>
              <a:t>Uncommitted </a:t>
            </a:r>
            <a:r>
              <a:rPr sz="3200" spc="80" dirty="0">
                <a:solidFill>
                  <a:srgbClr val="FFFFFF"/>
                </a:solidFill>
                <a:latin typeface="Tahoma"/>
                <a:cs typeface="Tahoma"/>
              </a:rPr>
              <a:t>Read</a:t>
            </a:r>
            <a:r>
              <a:rPr sz="3200" spc="-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165" dirty="0">
                <a:solidFill>
                  <a:srgbClr val="FFFFFF"/>
                </a:solidFill>
                <a:latin typeface="Tahoma"/>
                <a:cs typeface="Tahoma"/>
              </a:rPr>
              <a:t>Committed </a:t>
            </a:r>
            <a:r>
              <a:rPr sz="3200" spc="100" dirty="0">
                <a:solidFill>
                  <a:srgbClr val="FFFFFF"/>
                </a:solidFill>
                <a:latin typeface="Tahoma"/>
                <a:cs typeface="Tahoma"/>
              </a:rPr>
              <a:t>Repeatable</a:t>
            </a:r>
            <a:r>
              <a:rPr sz="3200" spc="-1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60" dirty="0">
                <a:solidFill>
                  <a:srgbClr val="FFFFFF"/>
                </a:solidFill>
                <a:latin typeface="Tahoma"/>
                <a:cs typeface="Tahoma"/>
              </a:rPr>
              <a:t>Read </a:t>
            </a:r>
            <a:r>
              <a:rPr sz="3200" spc="45" dirty="0">
                <a:solidFill>
                  <a:srgbClr val="FFFFFF"/>
                </a:solidFill>
                <a:latin typeface="Tahoma"/>
                <a:cs typeface="Tahoma"/>
              </a:rPr>
              <a:t>Serializable</a:t>
            </a:r>
            <a:endParaRPr sz="3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063245" y="1062453"/>
            <a:ext cx="40005" cy="53340"/>
          </a:xfrm>
          <a:custGeom>
            <a:avLst/>
            <a:gdLst/>
            <a:ahLst/>
            <a:cxnLst/>
            <a:rect l="l" t="t" r="r" b="b"/>
            <a:pathLst>
              <a:path w="40004" h="53340">
                <a:moveTo>
                  <a:pt x="1662" y="37742"/>
                </a:moveTo>
                <a:lnTo>
                  <a:pt x="506" y="33158"/>
                </a:lnTo>
                <a:lnTo>
                  <a:pt x="0" y="26015"/>
                </a:lnTo>
                <a:lnTo>
                  <a:pt x="633" y="20538"/>
                </a:lnTo>
                <a:lnTo>
                  <a:pt x="16103" y="0"/>
                </a:lnTo>
                <a:lnTo>
                  <a:pt x="24437" y="0"/>
                </a:lnTo>
                <a:lnTo>
                  <a:pt x="27414" y="1488"/>
                </a:lnTo>
                <a:lnTo>
                  <a:pt x="32176" y="4345"/>
                </a:lnTo>
                <a:lnTo>
                  <a:pt x="36343" y="13870"/>
                </a:lnTo>
                <a:lnTo>
                  <a:pt x="17889" y="13870"/>
                </a:lnTo>
                <a:lnTo>
                  <a:pt x="10269" y="16728"/>
                </a:lnTo>
                <a:lnTo>
                  <a:pt x="2649" y="24348"/>
                </a:lnTo>
                <a:lnTo>
                  <a:pt x="744" y="32920"/>
                </a:lnTo>
                <a:lnTo>
                  <a:pt x="1662" y="37742"/>
                </a:lnTo>
                <a:close/>
              </a:path>
              <a:path w="40004" h="53340">
                <a:moveTo>
                  <a:pt x="17546" y="51598"/>
                </a:moveTo>
                <a:lnTo>
                  <a:pt x="744" y="32920"/>
                </a:lnTo>
                <a:lnTo>
                  <a:pt x="2649" y="24348"/>
                </a:lnTo>
                <a:lnTo>
                  <a:pt x="10269" y="16728"/>
                </a:lnTo>
                <a:lnTo>
                  <a:pt x="17889" y="13870"/>
                </a:lnTo>
                <a:lnTo>
                  <a:pt x="23604" y="14823"/>
                </a:lnTo>
                <a:lnTo>
                  <a:pt x="28366" y="15775"/>
                </a:lnTo>
                <a:lnTo>
                  <a:pt x="35986" y="20538"/>
                </a:lnTo>
                <a:lnTo>
                  <a:pt x="37176" y="23513"/>
                </a:lnTo>
                <a:lnTo>
                  <a:pt x="30760" y="38625"/>
                </a:lnTo>
                <a:lnTo>
                  <a:pt x="30673" y="38829"/>
                </a:lnTo>
                <a:lnTo>
                  <a:pt x="23485" y="48517"/>
                </a:lnTo>
                <a:lnTo>
                  <a:pt x="17546" y="51598"/>
                </a:lnTo>
                <a:close/>
              </a:path>
              <a:path w="40004" h="53340">
                <a:moveTo>
                  <a:pt x="37176" y="23513"/>
                </a:moveTo>
                <a:lnTo>
                  <a:pt x="35986" y="20538"/>
                </a:lnTo>
                <a:lnTo>
                  <a:pt x="28366" y="15775"/>
                </a:lnTo>
                <a:lnTo>
                  <a:pt x="23604" y="14823"/>
                </a:lnTo>
                <a:lnTo>
                  <a:pt x="17889" y="13870"/>
                </a:lnTo>
                <a:lnTo>
                  <a:pt x="36343" y="13870"/>
                </a:lnTo>
                <a:lnTo>
                  <a:pt x="38844" y="19585"/>
                </a:lnTo>
                <a:lnTo>
                  <a:pt x="37176" y="23513"/>
                </a:lnTo>
                <a:close/>
              </a:path>
              <a:path w="40004" h="53340">
                <a:moveTo>
                  <a:pt x="29268" y="51598"/>
                </a:moveTo>
                <a:lnTo>
                  <a:pt x="17546" y="51598"/>
                </a:lnTo>
                <a:lnTo>
                  <a:pt x="23485" y="48517"/>
                </a:lnTo>
                <a:lnTo>
                  <a:pt x="30673" y="38829"/>
                </a:lnTo>
                <a:lnTo>
                  <a:pt x="37176" y="23513"/>
                </a:lnTo>
                <a:lnTo>
                  <a:pt x="39439" y="29170"/>
                </a:lnTo>
                <a:lnTo>
                  <a:pt x="39439" y="39231"/>
                </a:lnTo>
                <a:lnTo>
                  <a:pt x="34081" y="48160"/>
                </a:lnTo>
                <a:lnTo>
                  <a:pt x="29268" y="51598"/>
                </a:lnTo>
                <a:close/>
              </a:path>
              <a:path w="40004" h="53340">
                <a:moveTo>
                  <a:pt x="3920" y="43928"/>
                </a:moveTo>
                <a:lnTo>
                  <a:pt x="2649" y="42445"/>
                </a:lnTo>
                <a:lnTo>
                  <a:pt x="2199" y="40196"/>
                </a:lnTo>
                <a:lnTo>
                  <a:pt x="3920" y="43928"/>
                </a:lnTo>
                <a:close/>
              </a:path>
              <a:path w="40004" h="53340">
                <a:moveTo>
                  <a:pt x="27414" y="52923"/>
                </a:moveTo>
                <a:lnTo>
                  <a:pt x="15984" y="52923"/>
                </a:lnTo>
                <a:lnTo>
                  <a:pt x="8364" y="50065"/>
                </a:lnTo>
                <a:lnTo>
                  <a:pt x="4554" y="45303"/>
                </a:lnTo>
                <a:lnTo>
                  <a:pt x="3920" y="43928"/>
                </a:lnTo>
                <a:lnTo>
                  <a:pt x="8364" y="49113"/>
                </a:lnTo>
                <a:lnTo>
                  <a:pt x="13126" y="51018"/>
                </a:lnTo>
                <a:lnTo>
                  <a:pt x="17546" y="51598"/>
                </a:lnTo>
                <a:lnTo>
                  <a:pt x="29268" y="51598"/>
                </a:lnTo>
                <a:lnTo>
                  <a:pt x="27414" y="52923"/>
                </a:lnTo>
                <a:close/>
              </a:path>
            </a:pathLst>
          </a:custGeom>
          <a:solidFill>
            <a:srgbClr val="2D8F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6835887" y="1743345"/>
            <a:ext cx="295275" cy="295275"/>
          </a:xfrm>
          <a:custGeom>
            <a:avLst/>
            <a:gdLst/>
            <a:ahLst/>
            <a:cxnLst/>
            <a:rect l="l" t="t" r="r" b="b"/>
            <a:pathLst>
              <a:path w="295275" h="295275">
                <a:moveTo>
                  <a:pt x="294685" y="147340"/>
                </a:moveTo>
                <a:lnTo>
                  <a:pt x="147345" y="294685"/>
                </a:lnTo>
                <a:lnTo>
                  <a:pt x="0" y="147345"/>
                </a:lnTo>
                <a:lnTo>
                  <a:pt x="147340" y="0"/>
                </a:lnTo>
                <a:lnTo>
                  <a:pt x="294685" y="147340"/>
                </a:lnTo>
                <a:close/>
              </a:path>
            </a:pathLst>
          </a:custGeom>
          <a:solidFill>
            <a:srgbClr val="56AEFF">
              <a:alpha val="20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6835907" y="2921732"/>
            <a:ext cx="295275" cy="295275"/>
          </a:xfrm>
          <a:custGeom>
            <a:avLst/>
            <a:gdLst/>
            <a:ahLst/>
            <a:cxnLst/>
            <a:rect l="l" t="t" r="r" b="b"/>
            <a:pathLst>
              <a:path w="295275" h="295275">
                <a:moveTo>
                  <a:pt x="294685" y="147340"/>
                </a:moveTo>
                <a:lnTo>
                  <a:pt x="147345" y="294685"/>
                </a:lnTo>
                <a:lnTo>
                  <a:pt x="0" y="147345"/>
                </a:lnTo>
                <a:lnTo>
                  <a:pt x="147340" y="0"/>
                </a:lnTo>
                <a:lnTo>
                  <a:pt x="294685" y="147340"/>
                </a:lnTo>
                <a:close/>
              </a:path>
            </a:pathLst>
          </a:custGeom>
          <a:solidFill>
            <a:srgbClr val="56AEFF">
              <a:alpha val="20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6835919" y="4100312"/>
            <a:ext cx="295275" cy="291465"/>
          </a:xfrm>
          <a:custGeom>
            <a:avLst/>
            <a:gdLst/>
            <a:ahLst/>
            <a:cxnLst/>
            <a:rect l="l" t="t" r="r" b="b"/>
            <a:pathLst>
              <a:path w="295275" h="291464">
                <a:moveTo>
                  <a:pt x="294666" y="147340"/>
                </a:moveTo>
                <a:lnTo>
                  <a:pt x="151062" y="290948"/>
                </a:lnTo>
                <a:lnTo>
                  <a:pt x="143589" y="290948"/>
                </a:lnTo>
                <a:lnTo>
                  <a:pt x="0" y="147345"/>
                </a:lnTo>
                <a:lnTo>
                  <a:pt x="147320" y="0"/>
                </a:lnTo>
                <a:lnTo>
                  <a:pt x="294666" y="147340"/>
                </a:lnTo>
                <a:close/>
              </a:path>
            </a:pathLst>
          </a:custGeom>
          <a:solidFill>
            <a:srgbClr val="56AEFF">
              <a:alpha val="20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7425184" y="2332352"/>
            <a:ext cx="295275" cy="295275"/>
          </a:xfrm>
          <a:custGeom>
            <a:avLst/>
            <a:gdLst/>
            <a:ahLst/>
            <a:cxnLst/>
            <a:rect l="l" t="t" r="r" b="b"/>
            <a:pathLst>
              <a:path w="295275" h="295275">
                <a:moveTo>
                  <a:pt x="294685" y="147340"/>
                </a:moveTo>
                <a:lnTo>
                  <a:pt x="147345" y="294685"/>
                </a:lnTo>
                <a:lnTo>
                  <a:pt x="0" y="147345"/>
                </a:lnTo>
                <a:lnTo>
                  <a:pt x="147340" y="0"/>
                </a:lnTo>
                <a:lnTo>
                  <a:pt x="294685" y="147340"/>
                </a:lnTo>
                <a:close/>
              </a:path>
            </a:pathLst>
          </a:custGeom>
          <a:solidFill>
            <a:srgbClr val="56AEFF">
              <a:alpha val="20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7425189" y="3510809"/>
            <a:ext cx="295275" cy="295275"/>
          </a:xfrm>
          <a:custGeom>
            <a:avLst/>
            <a:gdLst/>
            <a:ahLst/>
            <a:cxnLst/>
            <a:rect l="l" t="t" r="r" b="b"/>
            <a:pathLst>
              <a:path w="295275" h="295275">
                <a:moveTo>
                  <a:pt x="294685" y="147340"/>
                </a:moveTo>
                <a:lnTo>
                  <a:pt x="147345" y="294685"/>
                </a:lnTo>
                <a:lnTo>
                  <a:pt x="0" y="147345"/>
                </a:lnTo>
                <a:lnTo>
                  <a:pt x="147340" y="0"/>
                </a:lnTo>
                <a:lnTo>
                  <a:pt x="294685" y="147340"/>
                </a:lnTo>
                <a:close/>
              </a:path>
            </a:pathLst>
          </a:custGeom>
          <a:solidFill>
            <a:srgbClr val="56AEFF">
              <a:alpha val="20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8014413" y="1743311"/>
            <a:ext cx="273685" cy="295275"/>
          </a:xfrm>
          <a:custGeom>
            <a:avLst/>
            <a:gdLst/>
            <a:ahLst/>
            <a:cxnLst/>
            <a:rect l="l" t="t" r="r" b="b"/>
            <a:pathLst>
              <a:path w="273684" h="295275">
                <a:moveTo>
                  <a:pt x="273586" y="168490"/>
                </a:moveTo>
                <a:lnTo>
                  <a:pt x="147345" y="294735"/>
                </a:lnTo>
                <a:lnTo>
                  <a:pt x="0" y="147395"/>
                </a:lnTo>
                <a:lnTo>
                  <a:pt x="147340" y="0"/>
                </a:lnTo>
                <a:lnTo>
                  <a:pt x="273586" y="126284"/>
                </a:lnTo>
                <a:lnTo>
                  <a:pt x="273586" y="168490"/>
                </a:lnTo>
                <a:close/>
              </a:path>
            </a:pathLst>
          </a:custGeom>
          <a:solidFill>
            <a:srgbClr val="56AEFF">
              <a:alpha val="20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014413" y="2921819"/>
            <a:ext cx="273685" cy="295275"/>
          </a:xfrm>
          <a:custGeom>
            <a:avLst/>
            <a:gdLst/>
            <a:ahLst/>
            <a:cxnLst/>
            <a:rect l="l" t="t" r="r" b="b"/>
            <a:pathLst>
              <a:path w="273684" h="295275">
                <a:moveTo>
                  <a:pt x="273585" y="168440"/>
                </a:moveTo>
                <a:lnTo>
                  <a:pt x="147345" y="294685"/>
                </a:lnTo>
                <a:lnTo>
                  <a:pt x="0" y="147345"/>
                </a:lnTo>
                <a:lnTo>
                  <a:pt x="147340" y="0"/>
                </a:lnTo>
                <a:lnTo>
                  <a:pt x="273585" y="126241"/>
                </a:lnTo>
                <a:lnTo>
                  <a:pt x="273585" y="168440"/>
                </a:lnTo>
                <a:close/>
              </a:path>
            </a:pathLst>
          </a:custGeom>
          <a:solidFill>
            <a:srgbClr val="56AEFF">
              <a:alpha val="20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8014404" y="4100400"/>
            <a:ext cx="273685" cy="291465"/>
          </a:xfrm>
          <a:custGeom>
            <a:avLst/>
            <a:gdLst/>
            <a:ahLst/>
            <a:cxnLst/>
            <a:rect l="l" t="t" r="r" b="b"/>
            <a:pathLst>
              <a:path w="273684" h="291464">
                <a:moveTo>
                  <a:pt x="273593" y="168432"/>
                </a:moveTo>
                <a:lnTo>
                  <a:pt x="151169" y="290861"/>
                </a:lnTo>
                <a:lnTo>
                  <a:pt x="143520" y="290861"/>
                </a:lnTo>
                <a:lnTo>
                  <a:pt x="0" y="147345"/>
                </a:lnTo>
                <a:lnTo>
                  <a:pt x="147340" y="0"/>
                </a:lnTo>
                <a:lnTo>
                  <a:pt x="273593" y="126249"/>
                </a:lnTo>
                <a:lnTo>
                  <a:pt x="273593" y="168432"/>
                </a:lnTo>
                <a:close/>
              </a:path>
            </a:pathLst>
          </a:custGeom>
          <a:solidFill>
            <a:srgbClr val="56AEFF">
              <a:alpha val="20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819540" y="2201840"/>
            <a:ext cx="59690" cy="38100"/>
          </a:xfrm>
          <a:custGeom>
            <a:avLst/>
            <a:gdLst/>
            <a:ahLst/>
            <a:cxnLst/>
            <a:rect l="l" t="t" r="r" b="b"/>
            <a:pathLst>
              <a:path w="59690" h="38100">
                <a:moveTo>
                  <a:pt x="59080" y="38099"/>
                </a:moveTo>
                <a:lnTo>
                  <a:pt x="0" y="38099"/>
                </a:lnTo>
                <a:lnTo>
                  <a:pt x="0" y="0"/>
                </a:lnTo>
                <a:lnTo>
                  <a:pt x="59080" y="0"/>
                </a:lnTo>
                <a:lnTo>
                  <a:pt x="59080" y="38099"/>
                </a:lnTo>
                <a:close/>
              </a:path>
            </a:pathLst>
          </a:custGeom>
          <a:solidFill>
            <a:srgbClr val="FF9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4599" y="5708388"/>
            <a:ext cx="133350" cy="133349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94599" y="6279888"/>
            <a:ext cx="133350" cy="133349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94599" y="6851388"/>
            <a:ext cx="133350" cy="133349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719949" y="1726130"/>
            <a:ext cx="16771619" cy="542036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R="833755" algn="ctr">
              <a:lnSpc>
                <a:spcPct val="100000"/>
              </a:lnSpc>
              <a:spcBef>
                <a:spcPts val="120"/>
              </a:spcBef>
            </a:pPr>
            <a:r>
              <a:rPr sz="3400" b="1" u="heavy" spc="65" dirty="0">
                <a:solidFill>
                  <a:srgbClr val="FF904D"/>
                </a:solidFill>
                <a:uFill>
                  <a:solidFill>
                    <a:srgbClr val="FF904D"/>
                  </a:solidFill>
                </a:uFill>
                <a:latin typeface="Trebuchet MS"/>
                <a:cs typeface="Trebuchet MS"/>
              </a:rPr>
              <a:t>Isolation</a:t>
            </a:r>
            <a:r>
              <a:rPr sz="3400" b="1" u="heavy" spc="-200" dirty="0">
                <a:solidFill>
                  <a:srgbClr val="FF904D"/>
                </a:solidFill>
                <a:uFill>
                  <a:solidFill>
                    <a:srgbClr val="FF904D"/>
                  </a:solidFill>
                </a:uFill>
                <a:latin typeface="Trebuchet MS"/>
                <a:cs typeface="Trebuchet MS"/>
              </a:rPr>
              <a:t> </a:t>
            </a:r>
            <a:r>
              <a:rPr sz="3400" b="1" u="heavy" spc="50" dirty="0">
                <a:solidFill>
                  <a:srgbClr val="FF904D"/>
                </a:solidFill>
                <a:uFill>
                  <a:solidFill>
                    <a:srgbClr val="FF904D"/>
                  </a:solidFill>
                </a:uFill>
                <a:latin typeface="Trebuchet MS"/>
                <a:cs typeface="Trebuchet MS"/>
              </a:rPr>
              <a:t>levels</a:t>
            </a:r>
            <a:r>
              <a:rPr sz="3400" b="1" u="heavy" spc="-204" dirty="0">
                <a:solidFill>
                  <a:srgbClr val="FF904D"/>
                </a:solidFill>
                <a:uFill>
                  <a:solidFill>
                    <a:srgbClr val="FF904D"/>
                  </a:solidFill>
                </a:uFill>
                <a:latin typeface="Trebuchet MS"/>
                <a:cs typeface="Trebuchet MS"/>
              </a:rPr>
              <a:t> </a:t>
            </a:r>
            <a:r>
              <a:rPr sz="3400" b="1" u="heavy" spc="145" dirty="0">
                <a:solidFill>
                  <a:srgbClr val="FF904D"/>
                </a:solidFill>
                <a:uFill>
                  <a:solidFill>
                    <a:srgbClr val="FF904D"/>
                  </a:solidFill>
                </a:uFill>
                <a:latin typeface="Trebuchet MS"/>
                <a:cs typeface="Trebuchet MS"/>
              </a:rPr>
              <a:t>and</a:t>
            </a:r>
            <a:r>
              <a:rPr sz="3400" b="1" u="heavy" spc="-200" dirty="0">
                <a:solidFill>
                  <a:srgbClr val="FF904D"/>
                </a:solidFill>
                <a:uFill>
                  <a:solidFill>
                    <a:srgbClr val="FF904D"/>
                  </a:solidFill>
                </a:uFill>
                <a:latin typeface="Trebuchet MS"/>
                <a:cs typeface="Trebuchet MS"/>
              </a:rPr>
              <a:t> </a:t>
            </a:r>
            <a:r>
              <a:rPr sz="3400" b="1" u="heavy" spc="100" dirty="0">
                <a:solidFill>
                  <a:srgbClr val="FF904D"/>
                </a:solidFill>
                <a:uFill>
                  <a:solidFill>
                    <a:srgbClr val="FF904D"/>
                  </a:solidFill>
                </a:uFill>
                <a:latin typeface="Trebuchet MS"/>
                <a:cs typeface="Trebuchet MS"/>
              </a:rPr>
              <a:t>its</a:t>
            </a:r>
            <a:r>
              <a:rPr sz="3400" b="1" u="heavy" spc="-200" dirty="0">
                <a:solidFill>
                  <a:srgbClr val="FF904D"/>
                </a:solidFill>
                <a:uFill>
                  <a:solidFill>
                    <a:srgbClr val="FF904D"/>
                  </a:solidFill>
                </a:uFill>
                <a:latin typeface="Trebuchet MS"/>
                <a:cs typeface="Trebuchet MS"/>
              </a:rPr>
              <a:t> </a:t>
            </a:r>
            <a:r>
              <a:rPr sz="3400" b="1" u="heavy" spc="175" dirty="0">
                <a:solidFill>
                  <a:srgbClr val="FF904D"/>
                </a:solidFill>
                <a:uFill>
                  <a:solidFill>
                    <a:srgbClr val="FF904D"/>
                  </a:solidFill>
                </a:uFill>
                <a:latin typeface="Trebuchet MS"/>
                <a:cs typeface="Trebuchet MS"/>
              </a:rPr>
              <a:t>t</a:t>
            </a:r>
            <a:r>
              <a:rPr sz="3400" b="1" spc="175" dirty="0">
                <a:solidFill>
                  <a:srgbClr val="FF904D"/>
                </a:solidFill>
                <a:latin typeface="Trebuchet MS"/>
                <a:cs typeface="Trebuchet MS"/>
              </a:rPr>
              <a:t>y</a:t>
            </a:r>
            <a:r>
              <a:rPr sz="3400" b="1" u="heavy" spc="175" dirty="0">
                <a:solidFill>
                  <a:srgbClr val="FF904D"/>
                </a:solidFill>
                <a:uFill>
                  <a:solidFill>
                    <a:srgbClr val="FF904D"/>
                  </a:solidFill>
                </a:uFill>
                <a:latin typeface="Trebuchet MS"/>
                <a:cs typeface="Trebuchet MS"/>
              </a:rPr>
              <a:t>pes</a:t>
            </a:r>
            <a:endParaRPr sz="3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920"/>
              </a:spcBef>
            </a:pPr>
            <a:endParaRPr sz="3400">
              <a:latin typeface="Trebuchet MS"/>
              <a:cs typeface="Trebuchet MS"/>
            </a:endParaRPr>
          </a:p>
          <a:p>
            <a:pPr marL="12700" marR="5080">
              <a:lnSpc>
                <a:spcPct val="117200"/>
              </a:lnSpc>
            </a:pPr>
            <a:r>
              <a:rPr sz="3200" b="1" spc="114" dirty="0">
                <a:solidFill>
                  <a:srgbClr val="C1FF72"/>
                </a:solidFill>
                <a:latin typeface="Trebuchet MS"/>
                <a:cs typeface="Trebuchet MS"/>
              </a:rPr>
              <a:t>Read</a:t>
            </a:r>
            <a:r>
              <a:rPr sz="3200" b="1" spc="-175" dirty="0">
                <a:solidFill>
                  <a:srgbClr val="C1FF72"/>
                </a:solidFill>
                <a:latin typeface="Trebuchet MS"/>
                <a:cs typeface="Trebuchet MS"/>
              </a:rPr>
              <a:t> </a:t>
            </a:r>
            <a:r>
              <a:rPr sz="3200" b="1" spc="70" dirty="0">
                <a:solidFill>
                  <a:srgbClr val="C1FF72"/>
                </a:solidFill>
                <a:latin typeface="Trebuchet MS"/>
                <a:cs typeface="Trebuchet MS"/>
              </a:rPr>
              <a:t>Uncommitted:</a:t>
            </a:r>
            <a:r>
              <a:rPr sz="3200" b="1" spc="-175" dirty="0">
                <a:solidFill>
                  <a:srgbClr val="C1FF72"/>
                </a:solidFill>
                <a:latin typeface="Trebuchet MS"/>
                <a:cs typeface="Trebuchet MS"/>
              </a:rPr>
              <a:t> </a:t>
            </a:r>
            <a:r>
              <a:rPr sz="3200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3200" spc="-1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105" dirty="0">
                <a:solidFill>
                  <a:srgbClr val="FFFFFF"/>
                </a:solidFill>
                <a:latin typeface="Tahoma"/>
                <a:cs typeface="Tahoma"/>
              </a:rPr>
              <a:t>lowest</a:t>
            </a:r>
            <a:r>
              <a:rPr sz="3200" spc="-1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85" dirty="0">
                <a:solidFill>
                  <a:srgbClr val="FFFFFF"/>
                </a:solidFill>
                <a:latin typeface="Tahoma"/>
                <a:cs typeface="Tahoma"/>
              </a:rPr>
              <a:t>isolation</a:t>
            </a:r>
            <a:r>
              <a:rPr sz="3200" spc="-1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50" dirty="0">
                <a:solidFill>
                  <a:srgbClr val="FFFFFF"/>
                </a:solidFill>
                <a:latin typeface="Tahoma"/>
                <a:cs typeface="Tahoma"/>
              </a:rPr>
              <a:t>level</a:t>
            </a:r>
            <a:r>
              <a:rPr sz="3200" spc="-1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70" dirty="0">
                <a:solidFill>
                  <a:srgbClr val="FFFFFF"/>
                </a:solidFill>
                <a:latin typeface="Tahoma"/>
                <a:cs typeface="Tahoma"/>
              </a:rPr>
              <a:t>where</a:t>
            </a:r>
            <a:r>
              <a:rPr sz="3200" spc="-1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114" dirty="0">
                <a:solidFill>
                  <a:srgbClr val="FFFFFF"/>
                </a:solidFill>
                <a:latin typeface="Tahoma"/>
                <a:cs typeface="Tahoma"/>
              </a:rPr>
              <a:t>transactions</a:t>
            </a:r>
            <a:r>
              <a:rPr sz="3200" spc="-1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150" dirty="0">
                <a:solidFill>
                  <a:srgbClr val="FFFFFF"/>
                </a:solidFill>
                <a:latin typeface="Tahoma"/>
                <a:cs typeface="Tahoma"/>
              </a:rPr>
              <a:t>can</a:t>
            </a:r>
            <a:r>
              <a:rPr sz="3200" spc="-1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145" dirty="0">
                <a:solidFill>
                  <a:srgbClr val="FFFFFF"/>
                </a:solidFill>
                <a:latin typeface="Tahoma"/>
                <a:cs typeface="Tahoma"/>
              </a:rPr>
              <a:t>see</a:t>
            </a:r>
            <a:r>
              <a:rPr sz="3200" spc="-1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140" dirty="0">
                <a:solidFill>
                  <a:srgbClr val="FFFFFF"/>
                </a:solidFill>
                <a:latin typeface="Tahoma"/>
                <a:cs typeface="Tahoma"/>
              </a:rPr>
              <a:t>uncommitted </a:t>
            </a:r>
            <a:r>
              <a:rPr sz="3200" spc="114" dirty="0">
                <a:solidFill>
                  <a:srgbClr val="FFFFFF"/>
                </a:solidFill>
                <a:latin typeface="Tahoma"/>
                <a:cs typeface="Tahoma"/>
              </a:rPr>
              <a:t>changes</a:t>
            </a:r>
            <a:r>
              <a:rPr sz="3200" spc="-1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150" dirty="0">
                <a:solidFill>
                  <a:srgbClr val="FFFFFF"/>
                </a:solidFill>
                <a:latin typeface="Tahoma"/>
                <a:cs typeface="Tahoma"/>
              </a:rPr>
              <a:t>made</a:t>
            </a:r>
            <a:r>
              <a:rPr sz="3200" spc="-1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200" dirty="0">
                <a:solidFill>
                  <a:srgbClr val="FFFFFF"/>
                </a:solidFill>
                <a:latin typeface="Tahoma"/>
                <a:cs typeface="Tahoma"/>
              </a:rPr>
              <a:t>by</a:t>
            </a:r>
            <a:r>
              <a:rPr sz="3200" spc="-11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95" dirty="0">
                <a:solidFill>
                  <a:srgbClr val="FFFFFF"/>
                </a:solidFill>
                <a:latin typeface="Tahoma"/>
                <a:cs typeface="Tahoma"/>
              </a:rPr>
              <a:t>other</a:t>
            </a:r>
            <a:r>
              <a:rPr sz="3200" spc="-1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80" dirty="0">
                <a:solidFill>
                  <a:srgbClr val="FFFFFF"/>
                </a:solidFill>
                <a:latin typeface="Tahoma"/>
                <a:cs typeface="Tahoma"/>
              </a:rPr>
              <a:t>transactions.</a:t>
            </a:r>
            <a:r>
              <a:rPr sz="3200" spc="-11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215" dirty="0">
                <a:solidFill>
                  <a:srgbClr val="FFFFFF"/>
                </a:solidFill>
                <a:latin typeface="Tahoma"/>
                <a:cs typeface="Tahoma"/>
              </a:rPr>
              <a:t>If</a:t>
            </a:r>
            <a:r>
              <a:rPr sz="3200" spc="-1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90" dirty="0">
                <a:solidFill>
                  <a:srgbClr val="FFFFFF"/>
                </a:solidFill>
                <a:latin typeface="Tahoma"/>
                <a:cs typeface="Tahoma"/>
              </a:rPr>
              <a:t>Transaction</a:t>
            </a:r>
            <a:r>
              <a:rPr sz="3200" spc="-11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434" dirty="0">
                <a:solidFill>
                  <a:srgbClr val="FFFFFF"/>
                </a:solidFill>
                <a:latin typeface="Tahoma"/>
                <a:cs typeface="Tahoma"/>
              </a:rPr>
              <a:t>T1</a:t>
            </a:r>
            <a:r>
              <a:rPr sz="3200" spc="-1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105" dirty="0">
                <a:solidFill>
                  <a:srgbClr val="FFFFFF"/>
                </a:solidFill>
                <a:latin typeface="Tahoma"/>
                <a:cs typeface="Tahoma"/>
              </a:rPr>
              <a:t>is</a:t>
            </a:r>
            <a:r>
              <a:rPr sz="3200" spc="-11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dirty="0">
                <a:solidFill>
                  <a:srgbClr val="FFFFFF"/>
                </a:solidFill>
                <a:latin typeface="Tahoma"/>
                <a:cs typeface="Tahoma"/>
              </a:rPr>
              <a:t>writing</a:t>
            </a:r>
            <a:r>
              <a:rPr sz="3200" spc="-1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6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3200" spc="-11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55" dirty="0">
                <a:solidFill>
                  <a:srgbClr val="FFFFFF"/>
                </a:solidFill>
                <a:latin typeface="Tahoma"/>
                <a:cs typeface="Tahoma"/>
              </a:rPr>
              <a:t>value</a:t>
            </a:r>
            <a:r>
              <a:rPr sz="3200" spc="-1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155" dirty="0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sz="3200" spc="-11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6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3200" spc="-1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10" dirty="0">
                <a:solidFill>
                  <a:srgbClr val="FFFFFF"/>
                </a:solidFill>
                <a:latin typeface="Tahoma"/>
                <a:cs typeface="Tahoma"/>
              </a:rPr>
              <a:t>table, </a:t>
            </a:r>
            <a:r>
              <a:rPr sz="3200" spc="90" dirty="0">
                <a:solidFill>
                  <a:srgbClr val="FFFFFF"/>
                </a:solidFill>
                <a:latin typeface="Tahoma"/>
                <a:cs typeface="Tahoma"/>
              </a:rPr>
              <a:t>Transaction</a:t>
            </a:r>
            <a:r>
              <a:rPr sz="3200" spc="-1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dirty="0">
                <a:solidFill>
                  <a:srgbClr val="FFFFFF"/>
                </a:solidFill>
                <a:latin typeface="Tahoma"/>
                <a:cs typeface="Tahoma"/>
              </a:rPr>
              <a:t>T2</a:t>
            </a:r>
            <a:r>
              <a:rPr sz="3200" spc="-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150" dirty="0">
                <a:solidFill>
                  <a:srgbClr val="FFFFFF"/>
                </a:solidFill>
                <a:latin typeface="Tahoma"/>
                <a:cs typeface="Tahoma"/>
              </a:rPr>
              <a:t>can</a:t>
            </a:r>
            <a:r>
              <a:rPr sz="3200" spc="-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105" dirty="0">
                <a:solidFill>
                  <a:srgbClr val="FFFFFF"/>
                </a:solidFill>
                <a:latin typeface="Tahoma"/>
                <a:cs typeface="Tahoma"/>
              </a:rPr>
              <a:t>read</a:t>
            </a:r>
            <a:r>
              <a:rPr sz="3200" spc="-1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100" dirty="0">
                <a:solidFill>
                  <a:srgbClr val="FFFFFF"/>
                </a:solidFill>
                <a:latin typeface="Tahoma"/>
                <a:cs typeface="Tahoma"/>
              </a:rPr>
              <a:t>this</a:t>
            </a:r>
            <a:r>
              <a:rPr sz="3200" spc="-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55" dirty="0">
                <a:solidFill>
                  <a:srgbClr val="FFFFFF"/>
                </a:solidFill>
                <a:latin typeface="Tahoma"/>
                <a:cs typeface="Tahoma"/>
              </a:rPr>
              <a:t>value</a:t>
            </a:r>
            <a:r>
              <a:rPr sz="3200" spc="-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110" dirty="0">
                <a:solidFill>
                  <a:srgbClr val="FFFFFF"/>
                </a:solidFill>
                <a:latin typeface="Tahoma"/>
                <a:cs typeface="Tahoma"/>
              </a:rPr>
              <a:t>before</a:t>
            </a:r>
            <a:r>
              <a:rPr sz="3200" spc="-1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434" dirty="0">
                <a:solidFill>
                  <a:srgbClr val="FFFFFF"/>
                </a:solidFill>
                <a:latin typeface="Tahoma"/>
                <a:cs typeface="Tahoma"/>
              </a:rPr>
              <a:t>T1</a:t>
            </a:r>
            <a:r>
              <a:rPr sz="3200" spc="-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100" dirty="0">
                <a:solidFill>
                  <a:srgbClr val="FFFFFF"/>
                </a:solidFill>
                <a:latin typeface="Tahoma"/>
                <a:cs typeface="Tahoma"/>
              </a:rPr>
              <a:t>commits.</a:t>
            </a:r>
            <a:endParaRPr sz="3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300"/>
              </a:spcBef>
            </a:pPr>
            <a:endParaRPr sz="3200">
              <a:latin typeface="Tahoma"/>
              <a:cs typeface="Tahoma"/>
            </a:endParaRPr>
          </a:p>
          <a:p>
            <a:pPr marL="815975">
              <a:lnSpc>
                <a:spcPct val="100000"/>
              </a:lnSpc>
            </a:pPr>
            <a:r>
              <a:rPr sz="3200" spc="85" dirty="0">
                <a:solidFill>
                  <a:srgbClr val="FFFFFF"/>
                </a:solidFill>
                <a:latin typeface="Tahoma"/>
                <a:cs typeface="Tahoma"/>
              </a:rPr>
              <a:t>Dirty</a:t>
            </a:r>
            <a:r>
              <a:rPr sz="3200" spc="-1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dirty="0">
                <a:solidFill>
                  <a:srgbClr val="FFFFFF"/>
                </a:solidFill>
                <a:latin typeface="Tahoma"/>
                <a:cs typeface="Tahoma"/>
              </a:rPr>
              <a:t>Reads:</a:t>
            </a:r>
            <a:r>
              <a:rPr sz="3200" spc="-1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75" dirty="0">
                <a:solidFill>
                  <a:srgbClr val="FFFFFF"/>
                </a:solidFill>
                <a:latin typeface="Tahoma"/>
                <a:cs typeface="Tahoma"/>
              </a:rPr>
              <a:t>Yes</a:t>
            </a:r>
            <a:endParaRPr sz="3200">
              <a:latin typeface="Tahoma"/>
              <a:cs typeface="Tahoma"/>
            </a:endParaRPr>
          </a:p>
          <a:p>
            <a:pPr marL="707390" marR="10812145">
              <a:lnSpc>
                <a:spcPct val="117200"/>
              </a:lnSpc>
            </a:pPr>
            <a:r>
              <a:rPr sz="3200" spc="185" dirty="0">
                <a:solidFill>
                  <a:srgbClr val="FFFFFF"/>
                </a:solidFill>
                <a:latin typeface="Tahoma"/>
                <a:cs typeface="Tahoma"/>
              </a:rPr>
              <a:t>Non-</a:t>
            </a:r>
            <a:r>
              <a:rPr sz="3200" spc="100" dirty="0">
                <a:solidFill>
                  <a:srgbClr val="FFFFFF"/>
                </a:solidFill>
                <a:latin typeface="Tahoma"/>
                <a:cs typeface="Tahoma"/>
              </a:rPr>
              <a:t>Repeatable</a:t>
            </a:r>
            <a:r>
              <a:rPr sz="3200" spc="-1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dirty="0">
                <a:solidFill>
                  <a:srgbClr val="FFFFFF"/>
                </a:solidFill>
                <a:latin typeface="Tahoma"/>
                <a:cs typeface="Tahoma"/>
              </a:rPr>
              <a:t>Reads:</a:t>
            </a:r>
            <a:r>
              <a:rPr sz="3200" spc="-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75" dirty="0">
                <a:solidFill>
                  <a:srgbClr val="FFFFFF"/>
                </a:solidFill>
                <a:latin typeface="Tahoma"/>
                <a:cs typeface="Tahoma"/>
              </a:rPr>
              <a:t>Yes </a:t>
            </a:r>
            <a:r>
              <a:rPr sz="3200" spc="105" dirty="0">
                <a:solidFill>
                  <a:srgbClr val="FFFFFF"/>
                </a:solidFill>
                <a:latin typeface="Tahoma"/>
                <a:cs typeface="Tahoma"/>
              </a:rPr>
              <a:t>Phantom</a:t>
            </a:r>
            <a:r>
              <a:rPr sz="3200" spc="-1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dirty="0">
                <a:solidFill>
                  <a:srgbClr val="FFFFFF"/>
                </a:solidFill>
                <a:latin typeface="Tahoma"/>
                <a:cs typeface="Tahoma"/>
              </a:rPr>
              <a:t>Reads:</a:t>
            </a:r>
            <a:r>
              <a:rPr sz="3200" spc="-1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75" dirty="0">
                <a:solidFill>
                  <a:srgbClr val="FFFFFF"/>
                </a:solidFill>
                <a:latin typeface="Tahoma"/>
                <a:cs typeface="Tahoma"/>
              </a:rPr>
              <a:t>Yes</a:t>
            </a:r>
            <a:endParaRPr sz="3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063245" y="1062453"/>
            <a:ext cx="40005" cy="53340"/>
          </a:xfrm>
          <a:custGeom>
            <a:avLst/>
            <a:gdLst/>
            <a:ahLst/>
            <a:cxnLst/>
            <a:rect l="l" t="t" r="r" b="b"/>
            <a:pathLst>
              <a:path w="40004" h="53340">
                <a:moveTo>
                  <a:pt x="1662" y="37742"/>
                </a:moveTo>
                <a:lnTo>
                  <a:pt x="506" y="33158"/>
                </a:lnTo>
                <a:lnTo>
                  <a:pt x="0" y="26015"/>
                </a:lnTo>
                <a:lnTo>
                  <a:pt x="633" y="20538"/>
                </a:lnTo>
                <a:lnTo>
                  <a:pt x="16103" y="0"/>
                </a:lnTo>
                <a:lnTo>
                  <a:pt x="24437" y="0"/>
                </a:lnTo>
                <a:lnTo>
                  <a:pt x="27414" y="1488"/>
                </a:lnTo>
                <a:lnTo>
                  <a:pt x="32176" y="4345"/>
                </a:lnTo>
                <a:lnTo>
                  <a:pt x="36343" y="13870"/>
                </a:lnTo>
                <a:lnTo>
                  <a:pt x="17889" y="13870"/>
                </a:lnTo>
                <a:lnTo>
                  <a:pt x="10269" y="16728"/>
                </a:lnTo>
                <a:lnTo>
                  <a:pt x="2649" y="24348"/>
                </a:lnTo>
                <a:lnTo>
                  <a:pt x="744" y="32920"/>
                </a:lnTo>
                <a:lnTo>
                  <a:pt x="1662" y="37742"/>
                </a:lnTo>
                <a:close/>
              </a:path>
              <a:path w="40004" h="53340">
                <a:moveTo>
                  <a:pt x="17546" y="51598"/>
                </a:moveTo>
                <a:lnTo>
                  <a:pt x="744" y="32920"/>
                </a:lnTo>
                <a:lnTo>
                  <a:pt x="2649" y="24348"/>
                </a:lnTo>
                <a:lnTo>
                  <a:pt x="10269" y="16728"/>
                </a:lnTo>
                <a:lnTo>
                  <a:pt x="17889" y="13870"/>
                </a:lnTo>
                <a:lnTo>
                  <a:pt x="23604" y="14823"/>
                </a:lnTo>
                <a:lnTo>
                  <a:pt x="28366" y="15775"/>
                </a:lnTo>
                <a:lnTo>
                  <a:pt x="35986" y="20538"/>
                </a:lnTo>
                <a:lnTo>
                  <a:pt x="37176" y="23513"/>
                </a:lnTo>
                <a:lnTo>
                  <a:pt x="30760" y="38625"/>
                </a:lnTo>
                <a:lnTo>
                  <a:pt x="30673" y="38829"/>
                </a:lnTo>
                <a:lnTo>
                  <a:pt x="23485" y="48517"/>
                </a:lnTo>
                <a:lnTo>
                  <a:pt x="17546" y="51598"/>
                </a:lnTo>
                <a:close/>
              </a:path>
              <a:path w="40004" h="53340">
                <a:moveTo>
                  <a:pt x="37176" y="23513"/>
                </a:moveTo>
                <a:lnTo>
                  <a:pt x="35986" y="20538"/>
                </a:lnTo>
                <a:lnTo>
                  <a:pt x="28366" y="15775"/>
                </a:lnTo>
                <a:lnTo>
                  <a:pt x="23604" y="14823"/>
                </a:lnTo>
                <a:lnTo>
                  <a:pt x="17889" y="13870"/>
                </a:lnTo>
                <a:lnTo>
                  <a:pt x="36343" y="13870"/>
                </a:lnTo>
                <a:lnTo>
                  <a:pt x="38844" y="19585"/>
                </a:lnTo>
                <a:lnTo>
                  <a:pt x="37176" y="23513"/>
                </a:lnTo>
                <a:close/>
              </a:path>
              <a:path w="40004" h="53340">
                <a:moveTo>
                  <a:pt x="29268" y="51598"/>
                </a:moveTo>
                <a:lnTo>
                  <a:pt x="17546" y="51598"/>
                </a:lnTo>
                <a:lnTo>
                  <a:pt x="23485" y="48517"/>
                </a:lnTo>
                <a:lnTo>
                  <a:pt x="30673" y="38829"/>
                </a:lnTo>
                <a:lnTo>
                  <a:pt x="37176" y="23513"/>
                </a:lnTo>
                <a:lnTo>
                  <a:pt x="39439" y="29170"/>
                </a:lnTo>
                <a:lnTo>
                  <a:pt x="39439" y="39231"/>
                </a:lnTo>
                <a:lnTo>
                  <a:pt x="34081" y="48160"/>
                </a:lnTo>
                <a:lnTo>
                  <a:pt x="29268" y="51598"/>
                </a:lnTo>
                <a:close/>
              </a:path>
              <a:path w="40004" h="53340">
                <a:moveTo>
                  <a:pt x="3920" y="43928"/>
                </a:moveTo>
                <a:lnTo>
                  <a:pt x="2649" y="42445"/>
                </a:lnTo>
                <a:lnTo>
                  <a:pt x="2199" y="40196"/>
                </a:lnTo>
                <a:lnTo>
                  <a:pt x="3920" y="43928"/>
                </a:lnTo>
                <a:close/>
              </a:path>
              <a:path w="40004" h="53340">
                <a:moveTo>
                  <a:pt x="27414" y="52923"/>
                </a:moveTo>
                <a:lnTo>
                  <a:pt x="15984" y="52923"/>
                </a:lnTo>
                <a:lnTo>
                  <a:pt x="8364" y="50065"/>
                </a:lnTo>
                <a:lnTo>
                  <a:pt x="4554" y="45303"/>
                </a:lnTo>
                <a:lnTo>
                  <a:pt x="3920" y="43928"/>
                </a:lnTo>
                <a:lnTo>
                  <a:pt x="8364" y="49113"/>
                </a:lnTo>
                <a:lnTo>
                  <a:pt x="13126" y="51018"/>
                </a:lnTo>
                <a:lnTo>
                  <a:pt x="17546" y="51598"/>
                </a:lnTo>
                <a:lnTo>
                  <a:pt x="29268" y="51598"/>
                </a:lnTo>
                <a:lnTo>
                  <a:pt x="27414" y="52923"/>
                </a:lnTo>
                <a:close/>
              </a:path>
            </a:pathLst>
          </a:custGeom>
          <a:solidFill>
            <a:srgbClr val="2D8F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6835887" y="1743345"/>
            <a:ext cx="295275" cy="295275"/>
          </a:xfrm>
          <a:custGeom>
            <a:avLst/>
            <a:gdLst/>
            <a:ahLst/>
            <a:cxnLst/>
            <a:rect l="l" t="t" r="r" b="b"/>
            <a:pathLst>
              <a:path w="295275" h="295275">
                <a:moveTo>
                  <a:pt x="294685" y="147340"/>
                </a:moveTo>
                <a:lnTo>
                  <a:pt x="147345" y="294685"/>
                </a:lnTo>
                <a:lnTo>
                  <a:pt x="0" y="147345"/>
                </a:lnTo>
                <a:lnTo>
                  <a:pt x="147340" y="0"/>
                </a:lnTo>
                <a:lnTo>
                  <a:pt x="294685" y="147340"/>
                </a:lnTo>
                <a:close/>
              </a:path>
            </a:pathLst>
          </a:custGeom>
          <a:solidFill>
            <a:srgbClr val="56AEFF">
              <a:alpha val="20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6835907" y="2921732"/>
            <a:ext cx="295275" cy="295275"/>
          </a:xfrm>
          <a:custGeom>
            <a:avLst/>
            <a:gdLst/>
            <a:ahLst/>
            <a:cxnLst/>
            <a:rect l="l" t="t" r="r" b="b"/>
            <a:pathLst>
              <a:path w="295275" h="295275">
                <a:moveTo>
                  <a:pt x="294685" y="147340"/>
                </a:moveTo>
                <a:lnTo>
                  <a:pt x="147345" y="294685"/>
                </a:lnTo>
                <a:lnTo>
                  <a:pt x="0" y="147345"/>
                </a:lnTo>
                <a:lnTo>
                  <a:pt x="147340" y="0"/>
                </a:lnTo>
                <a:lnTo>
                  <a:pt x="294685" y="147340"/>
                </a:lnTo>
                <a:close/>
              </a:path>
            </a:pathLst>
          </a:custGeom>
          <a:solidFill>
            <a:srgbClr val="56AEFF">
              <a:alpha val="20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6835919" y="4100312"/>
            <a:ext cx="295275" cy="291465"/>
          </a:xfrm>
          <a:custGeom>
            <a:avLst/>
            <a:gdLst/>
            <a:ahLst/>
            <a:cxnLst/>
            <a:rect l="l" t="t" r="r" b="b"/>
            <a:pathLst>
              <a:path w="295275" h="291464">
                <a:moveTo>
                  <a:pt x="294666" y="147340"/>
                </a:moveTo>
                <a:lnTo>
                  <a:pt x="151062" y="290948"/>
                </a:lnTo>
                <a:lnTo>
                  <a:pt x="143589" y="290948"/>
                </a:lnTo>
                <a:lnTo>
                  <a:pt x="0" y="147345"/>
                </a:lnTo>
                <a:lnTo>
                  <a:pt x="147320" y="0"/>
                </a:lnTo>
                <a:lnTo>
                  <a:pt x="294666" y="147340"/>
                </a:lnTo>
                <a:close/>
              </a:path>
            </a:pathLst>
          </a:custGeom>
          <a:solidFill>
            <a:srgbClr val="56AEFF">
              <a:alpha val="20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7425184" y="2332352"/>
            <a:ext cx="295275" cy="295275"/>
          </a:xfrm>
          <a:custGeom>
            <a:avLst/>
            <a:gdLst/>
            <a:ahLst/>
            <a:cxnLst/>
            <a:rect l="l" t="t" r="r" b="b"/>
            <a:pathLst>
              <a:path w="295275" h="295275">
                <a:moveTo>
                  <a:pt x="294685" y="147340"/>
                </a:moveTo>
                <a:lnTo>
                  <a:pt x="147345" y="294685"/>
                </a:lnTo>
                <a:lnTo>
                  <a:pt x="0" y="147345"/>
                </a:lnTo>
                <a:lnTo>
                  <a:pt x="147340" y="0"/>
                </a:lnTo>
                <a:lnTo>
                  <a:pt x="294685" y="147340"/>
                </a:lnTo>
                <a:close/>
              </a:path>
            </a:pathLst>
          </a:custGeom>
          <a:solidFill>
            <a:srgbClr val="56AEFF">
              <a:alpha val="20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7425189" y="3510809"/>
            <a:ext cx="295275" cy="295275"/>
          </a:xfrm>
          <a:custGeom>
            <a:avLst/>
            <a:gdLst/>
            <a:ahLst/>
            <a:cxnLst/>
            <a:rect l="l" t="t" r="r" b="b"/>
            <a:pathLst>
              <a:path w="295275" h="295275">
                <a:moveTo>
                  <a:pt x="294685" y="147340"/>
                </a:moveTo>
                <a:lnTo>
                  <a:pt x="147345" y="294685"/>
                </a:lnTo>
                <a:lnTo>
                  <a:pt x="0" y="147345"/>
                </a:lnTo>
                <a:lnTo>
                  <a:pt x="147340" y="0"/>
                </a:lnTo>
                <a:lnTo>
                  <a:pt x="294685" y="147340"/>
                </a:lnTo>
                <a:close/>
              </a:path>
            </a:pathLst>
          </a:custGeom>
          <a:solidFill>
            <a:srgbClr val="56AEFF">
              <a:alpha val="20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8014413" y="1743311"/>
            <a:ext cx="273685" cy="295275"/>
          </a:xfrm>
          <a:custGeom>
            <a:avLst/>
            <a:gdLst/>
            <a:ahLst/>
            <a:cxnLst/>
            <a:rect l="l" t="t" r="r" b="b"/>
            <a:pathLst>
              <a:path w="273684" h="295275">
                <a:moveTo>
                  <a:pt x="273586" y="168490"/>
                </a:moveTo>
                <a:lnTo>
                  <a:pt x="147345" y="294735"/>
                </a:lnTo>
                <a:lnTo>
                  <a:pt x="0" y="147395"/>
                </a:lnTo>
                <a:lnTo>
                  <a:pt x="147340" y="0"/>
                </a:lnTo>
                <a:lnTo>
                  <a:pt x="273586" y="126284"/>
                </a:lnTo>
                <a:lnTo>
                  <a:pt x="273586" y="168490"/>
                </a:lnTo>
                <a:close/>
              </a:path>
            </a:pathLst>
          </a:custGeom>
          <a:solidFill>
            <a:srgbClr val="56AEFF">
              <a:alpha val="20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014413" y="2921819"/>
            <a:ext cx="273685" cy="295275"/>
          </a:xfrm>
          <a:custGeom>
            <a:avLst/>
            <a:gdLst/>
            <a:ahLst/>
            <a:cxnLst/>
            <a:rect l="l" t="t" r="r" b="b"/>
            <a:pathLst>
              <a:path w="273684" h="295275">
                <a:moveTo>
                  <a:pt x="273585" y="168440"/>
                </a:moveTo>
                <a:lnTo>
                  <a:pt x="147345" y="294685"/>
                </a:lnTo>
                <a:lnTo>
                  <a:pt x="0" y="147345"/>
                </a:lnTo>
                <a:lnTo>
                  <a:pt x="147340" y="0"/>
                </a:lnTo>
                <a:lnTo>
                  <a:pt x="273585" y="126241"/>
                </a:lnTo>
                <a:lnTo>
                  <a:pt x="273585" y="168440"/>
                </a:lnTo>
                <a:close/>
              </a:path>
            </a:pathLst>
          </a:custGeom>
          <a:solidFill>
            <a:srgbClr val="56AEFF">
              <a:alpha val="20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8014404" y="4100400"/>
            <a:ext cx="273685" cy="291465"/>
          </a:xfrm>
          <a:custGeom>
            <a:avLst/>
            <a:gdLst/>
            <a:ahLst/>
            <a:cxnLst/>
            <a:rect l="l" t="t" r="r" b="b"/>
            <a:pathLst>
              <a:path w="273684" h="291464">
                <a:moveTo>
                  <a:pt x="273593" y="168432"/>
                </a:moveTo>
                <a:lnTo>
                  <a:pt x="151169" y="290861"/>
                </a:lnTo>
                <a:lnTo>
                  <a:pt x="143520" y="290861"/>
                </a:lnTo>
                <a:lnTo>
                  <a:pt x="0" y="147345"/>
                </a:lnTo>
                <a:lnTo>
                  <a:pt x="147340" y="0"/>
                </a:lnTo>
                <a:lnTo>
                  <a:pt x="273593" y="126249"/>
                </a:lnTo>
                <a:lnTo>
                  <a:pt x="273593" y="168432"/>
                </a:lnTo>
                <a:close/>
              </a:path>
            </a:pathLst>
          </a:custGeom>
          <a:solidFill>
            <a:srgbClr val="56AEFF">
              <a:alpha val="20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819540" y="2201840"/>
            <a:ext cx="59690" cy="38100"/>
          </a:xfrm>
          <a:custGeom>
            <a:avLst/>
            <a:gdLst/>
            <a:ahLst/>
            <a:cxnLst/>
            <a:rect l="l" t="t" r="r" b="b"/>
            <a:pathLst>
              <a:path w="59690" h="38100">
                <a:moveTo>
                  <a:pt x="59080" y="38099"/>
                </a:moveTo>
                <a:lnTo>
                  <a:pt x="0" y="38099"/>
                </a:lnTo>
                <a:lnTo>
                  <a:pt x="0" y="0"/>
                </a:lnTo>
                <a:lnTo>
                  <a:pt x="59080" y="0"/>
                </a:lnTo>
                <a:lnTo>
                  <a:pt x="59080" y="38099"/>
                </a:lnTo>
                <a:close/>
              </a:path>
            </a:pathLst>
          </a:custGeom>
          <a:solidFill>
            <a:srgbClr val="FF9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04124" y="5708388"/>
            <a:ext cx="133350" cy="133349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04124" y="6279888"/>
            <a:ext cx="133350" cy="133349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04124" y="6851388"/>
            <a:ext cx="133350" cy="133349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729474" y="1726130"/>
            <a:ext cx="17209770" cy="542036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4974590">
              <a:lnSpc>
                <a:spcPct val="100000"/>
              </a:lnSpc>
              <a:spcBef>
                <a:spcPts val="120"/>
              </a:spcBef>
            </a:pPr>
            <a:r>
              <a:rPr sz="3400" b="1" u="heavy" spc="65" dirty="0">
                <a:solidFill>
                  <a:srgbClr val="FF904D"/>
                </a:solidFill>
                <a:uFill>
                  <a:solidFill>
                    <a:srgbClr val="FF904D"/>
                  </a:solidFill>
                </a:uFill>
                <a:latin typeface="Trebuchet MS"/>
                <a:cs typeface="Trebuchet MS"/>
              </a:rPr>
              <a:t>Isolation</a:t>
            </a:r>
            <a:r>
              <a:rPr sz="3400" b="1" u="heavy" spc="-200" dirty="0">
                <a:solidFill>
                  <a:srgbClr val="FF904D"/>
                </a:solidFill>
                <a:uFill>
                  <a:solidFill>
                    <a:srgbClr val="FF904D"/>
                  </a:solidFill>
                </a:uFill>
                <a:latin typeface="Trebuchet MS"/>
                <a:cs typeface="Trebuchet MS"/>
              </a:rPr>
              <a:t> </a:t>
            </a:r>
            <a:r>
              <a:rPr sz="3400" b="1" u="heavy" spc="50" dirty="0">
                <a:solidFill>
                  <a:srgbClr val="FF904D"/>
                </a:solidFill>
                <a:uFill>
                  <a:solidFill>
                    <a:srgbClr val="FF904D"/>
                  </a:solidFill>
                </a:uFill>
                <a:latin typeface="Trebuchet MS"/>
                <a:cs typeface="Trebuchet MS"/>
              </a:rPr>
              <a:t>levels</a:t>
            </a:r>
            <a:r>
              <a:rPr sz="3400" b="1" u="heavy" spc="-204" dirty="0">
                <a:solidFill>
                  <a:srgbClr val="FF904D"/>
                </a:solidFill>
                <a:uFill>
                  <a:solidFill>
                    <a:srgbClr val="FF904D"/>
                  </a:solidFill>
                </a:uFill>
                <a:latin typeface="Trebuchet MS"/>
                <a:cs typeface="Trebuchet MS"/>
              </a:rPr>
              <a:t> </a:t>
            </a:r>
            <a:r>
              <a:rPr sz="3400" b="1" u="heavy" spc="145" dirty="0">
                <a:solidFill>
                  <a:srgbClr val="FF904D"/>
                </a:solidFill>
                <a:uFill>
                  <a:solidFill>
                    <a:srgbClr val="FF904D"/>
                  </a:solidFill>
                </a:uFill>
                <a:latin typeface="Trebuchet MS"/>
                <a:cs typeface="Trebuchet MS"/>
              </a:rPr>
              <a:t>and</a:t>
            </a:r>
            <a:r>
              <a:rPr sz="3400" b="1" u="heavy" spc="-200" dirty="0">
                <a:solidFill>
                  <a:srgbClr val="FF904D"/>
                </a:solidFill>
                <a:uFill>
                  <a:solidFill>
                    <a:srgbClr val="FF904D"/>
                  </a:solidFill>
                </a:uFill>
                <a:latin typeface="Trebuchet MS"/>
                <a:cs typeface="Trebuchet MS"/>
              </a:rPr>
              <a:t> </a:t>
            </a:r>
            <a:r>
              <a:rPr sz="3400" b="1" u="heavy" spc="100" dirty="0">
                <a:solidFill>
                  <a:srgbClr val="FF904D"/>
                </a:solidFill>
                <a:uFill>
                  <a:solidFill>
                    <a:srgbClr val="FF904D"/>
                  </a:solidFill>
                </a:uFill>
                <a:latin typeface="Trebuchet MS"/>
                <a:cs typeface="Trebuchet MS"/>
              </a:rPr>
              <a:t>its</a:t>
            </a:r>
            <a:r>
              <a:rPr sz="3400" b="1" u="heavy" spc="-200" dirty="0">
                <a:solidFill>
                  <a:srgbClr val="FF904D"/>
                </a:solidFill>
                <a:uFill>
                  <a:solidFill>
                    <a:srgbClr val="FF904D"/>
                  </a:solidFill>
                </a:uFill>
                <a:latin typeface="Trebuchet MS"/>
                <a:cs typeface="Trebuchet MS"/>
              </a:rPr>
              <a:t> </a:t>
            </a:r>
            <a:r>
              <a:rPr sz="3400" b="1" u="heavy" spc="175" dirty="0">
                <a:solidFill>
                  <a:srgbClr val="FF904D"/>
                </a:solidFill>
                <a:uFill>
                  <a:solidFill>
                    <a:srgbClr val="FF904D"/>
                  </a:solidFill>
                </a:uFill>
                <a:latin typeface="Trebuchet MS"/>
                <a:cs typeface="Trebuchet MS"/>
              </a:rPr>
              <a:t>t</a:t>
            </a:r>
            <a:r>
              <a:rPr sz="3400" b="1" spc="175" dirty="0">
                <a:solidFill>
                  <a:srgbClr val="FF904D"/>
                </a:solidFill>
                <a:latin typeface="Trebuchet MS"/>
                <a:cs typeface="Trebuchet MS"/>
              </a:rPr>
              <a:t>y</a:t>
            </a:r>
            <a:r>
              <a:rPr sz="3400" b="1" u="heavy" spc="175" dirty="0">
                <a:solidFill>
                  <a:srgbClr val="FF904D"/>
                </a:solidFill>
                <a:uFill>
                  <a:solidFill>
                    <a:srgbClr val="FF904D"/>
                  </a:solidFill>
                </a:uFill>
                <a:latin typeface="Trebuchet MS"/>
                <a:cs typeface="Trebuchet MS"/>
              </a:rPr>
              <a:t>pes</a:t>
            </a:r>
            <a:endParaRPr sz="3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920"/>
              </a:spcBef>
            </a:pPr>
            <a:endParaRPr sz="3400">
              <a:latin typeface="Trebuchet MS"/>
              <a:cs typeface="Trebuchet MS"/>
            </a:endParaRPr>
          </a:p>
          <a:p>
            <a:pPr marL="12700" marR="5080" algn="just">
              <a:lnSpc>
                <a:spcPct val="117200"/>
              </a:lnSpc>
            </a:pPr>
            <a:r>
              <a:rPr sz="3200" b="1" spc="114" dirty="0">
                <a:solidFill>
                  <a:srgbClr val="C1FF72"/>
                </a:solidFill>
                <a:latin typeface="Trebuchet MS"/>
                <a:cs typeface="Trebuchet MS"/>
              </a:rPr>
              <a:t>Read</a:t>
            </a:r>
            <a:r>
              <a:rPr sz="3200" b="1" spc="-245" dirty="0">
                <a:solidFill>
                  <a:srgbClr val="C1FF72"/>
                </a:solidFill>
                <a:latin typeface="Trebuchet MS"/>
                <a:cs typeface="Trebuchet MS"/>
              </a:rPr>
              <a:t> </a:t>
            </a:r>
            <a:r>
              <a:rPr sz="3200" b="1" spc="90" dirty="0">
                <a:solidFill>
                  <a:srgbClr val="C1FF72"/>
                </a:solidFill>
                <a:latin typeface="Trebuchet MS"/>
                <a:cs typeface="Trebuchet MS"/>
              </a:rPr>
              <a:t>Committed:</a:t>
            </a:r>
            <a:r>
              <a:rPr sz="3200" b="1" spc="-185" dirty="0">
                <a:solidFill>
                  <a:srgbClr val="C1FF72"/>
                </a:solidFill>
                <a:latin typeface="Trebuchet MS"/>
                <a:cs typeface="Trebuchet MS"/>
              </a:rPr>
              <a:t> </a:t>
            </a:r>
            <a:r>
              <a:rPr sz="3200" spc="-195" dirty="0">
                <a:solidFill>
                  <a:srgbClr val="FFFFFF"/>
                </a:solidFill>
                <a:latin typeface="Tahoma"/>
                <a:cs typeface="Tahoma"/>
              </a:rPr>
              <a:t>It</a:t>
            </a:r>
            <a:r>
              <a:rPr sz="3200" spc="-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100" dirty="0">
                <a:solidFill>
                  <a:srgbClr val="FFFFFF"/>
                </a:solidFill>
                <a:latin typeface="Tahoma"/>
                <a:cs typeface="Tahoma"/>
              </a:rPr>
              <a:t>ensures</a:t>
            </a:r>
            <a:r>
              <a:rPr sz="3200" spc="-1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105" dirty="0">
                <a:solidFill>
                  <a:srgbClr val="FFFFFF"/>
                </a:solidFill>
                <a:latin typeface="Tahoma"/>
                <a:cs typeface="Tahoma"/>
              </a:rPr>
              <a:t>that</a:t>
            </a:r>
            <a:r>
              <a:rPr sz="3200" spc="-1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95" dirty="0">
                <a:solidFill>
                  <a:srgbClr val="FFFFFF"/>
                </a:solidFill>
                <a:latin typeface="Tahoma"/>
                <a:cs typeface="Tahoma"/>
              </a:rPr>
              <a:t>any</a:t>
            </a:r>
            <a:r>
              <a:rPr sz="3200" spc="-1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125" dirty="0">
                <a:solidFill>
                  <a:srgbClr val="FFFFFF"/>
                </a:solidFill>
                <a:latin typeface="Tahoma"/>
                <a:cs typeface="Tahoma"/>
              </a:rPr>
              <a:t>data</a:t>
            </a:r>
            <a:r>
              <a:rPr sz="3200" spc="-1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105" dirty="0">
                <a:solidFill>
                  <a:srgbClr val="FFFFFF"/>
                </a:solidFill>
                <a:latin typeface="Tahoma"/>
                <a:cs typeface="Tahoma"/>
              </a:rPr>
              <a:t>read</a:t>
            </a:r>
            <a:r>
              <a:rPr sz="3200" spc="-1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55" dirty="0">
                <a:solidFill>
                  <a:srgbClr val="FFFFFF"/>
                </a:solidFill>
                <a:latin typeface="Tahoma"/>
                <a:cs typeface="Tahoma"/>
              </a:rPr>
              <a:t>during</a:t>
            </a:r>
            <a:r>
              <a:rPr sz="3200" spc="-1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110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3200" spc="-1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110" dirty="0">
                <a:solidFill>
                  <a:srgbClr val="FFFFFF"/>
                </a:solidFill>
                <a:latin typeface="Tahoma"/>
                <a:cs typeface="Tahoma"/>
              </a:rPr>
              <a:t>transaction</a:t>
            </a:r>
            <a:r>
              <a:rPr sz="3200" spc="-1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105" dirty="0">
                <a:solidFill>
                  <a:srgbClr val="FFFFFF"/>
                </a:solidFill>
                <a:latin typeface="Tahoma"/>
                <a:cs typeface="Tahoma"/>
              </a:rPr>
              <a:t>is</a:t>
            </a:r>
            <a:r>
              <a:rPr sz="3200" spc="-1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170" dirty="0">
                <a:solidFill>
                  <a:srgbClr val="FFFFFF"/>
                </a:solidFill>
                <a:latin typeface="Tahoma"/>
                <a:cs typeface="Tahoma"/>
              </a:rPr>
              <a:t>committed</a:t>
            </a:r>
            <a:r>
              <a:rPr sz="3200" spc="-1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110" dirty="0">
                <a:solidFill>
                  <a:srgbClr val="FFFFFF"/>
                </a:solidFill>
                <a:latin typeface="Tahoma"/>
                <a:cs typeface="Tahoma"/>
              </a:rPr>
              <a:t>at</a:t>
            </a:r>
            <a:r>
              <a:rPr sz="3200" spc="-1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85" dirty="0">
                <a:solidFill>
                  <a:srgbClr val="FFFFFF"/>
                </a:solidFill>
                <a:latin typeface="Tahoma"/>
                <a:cs typeface="Tahoma"/>
              </a:rPr>
              <a:t>the </a:t>
            </a:r>
            <a:r>
              <a:rPr sz="3200" spc="140" dirty="0">
                <a:solidFill>
                  <a:srgbClr val="FFFFFF"/>
                </a:solidFill>
                <a:latin typeface="Tahoma"/>
                <a:cs typeface="Tahoma"/>
              </a:rPr>
              <a:t>moment</a:t>
            </a:r>
            <a:r>
              <a:rPr sz="3200" spc="-2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95" dirty="0">
                <a:solidFill>
                  <a:srgbClr val="FFFFFF"/>
                </a:solidFill>
                <a:latin typeface="Tahoma"/>
                <a:cs typeface="Tahoma"/>
              </a:rPr>
              <a:t>it</a:t>
            </a:r>
            <a:r>
              <a:rPr sz="3200" spc="-2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105" dirty="0">
                <a:solidFill>
                  <a:srgbClr val="FFFFFF"/>
                </a:solidFill>
                <a:latin typeface="Tahoma"/>
                <a:cs typeface="Tahoma"/>
              </a:rPr>
              <a:t>is</a:t>
            </a:r>
            <a:r>
              <a:rPr sz="3200" spc="-2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dirty="0">
                <a:solidFill>
                  <a:srgbClr val="FFFFFF"/>
                </a:solidFill>
                <a:latin typeface="Tahoma"/>
                <a:cs typeface="Tahoma"/>
              </a:rPr>
              <a:t>read.</a:t>
            </a:r>
            <a:r>
              <a:rPr sz="3200" spc="-2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315" dirty="0">
                <a:solidFill>
                  <a:srgbClr val="FFFFFF"/>
                </a:solidFill>
                <a:latin typeface="Tahoma"/>
                <a:cs typeface="Tahoma"/>
              </a:rPr>
              <a:t>If</a:t>
            </a:r>
            <a:r>
              <a:rPr sz="3200" spc="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770" dirty="0">
                <a:solidFill>
                  <a:srgbClr val="FFFFFF"/>
                </a:solidFill>
                <a:latin typeface="Tahoma"/>
                <a:cs typeface="Tahoma"/>
              </a:rPr>
              <a:t>T1</a:t>
            </a:r>
            <a:r>
              <a:rPr sz="3200" spc="5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95" dirty="0">
                <a:solidFill>
                  <a:srgbClr val="FFFFFF"/>
                </a:solidFill>
                <a:latin typeface="Tahoma"/>
                <a:cs typeface="Tahoma"/>
              </a:rPr>
              <a:t>has</a:t>
            </a:r>
            <a:r>
              <a:rPr sz="3200" spc="-2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140" dirty="0">
                <a:solidFill>
                  <a:srgbClr val="FFFFFF"/>
                </a:solidFill>
                <a:latin typeface="Tahoma"/>
                <a:cs typeface="Tahoma"/>
              </a:rPr>
              <a:t>done</a:t>
            </a:r>
            <a:r>
              <a:rPr sz="3200" spc="-2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160" dirty="0">
                <a:solidFill>
                  <a:srgbClr val="FFFFFF"/>
                </a:solidFill>
                <a:latin typeface="Tahoma"/>
                <a:cs typeface="Tahoma"/>
              </a:rPr>
              <a:t>some</a:t>
            </a:r>
            <a:r>
              <a:rPr sz="32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70" dirty="0">
                <a:solidFill>
                  <a:srgbClr val="FFFFFF"/>
                </a:solidFill>
                <a:latin typeface="Tahoma"/>
                <a:cs typeface="Tahoma"/>
              </a:rPr>
              <a:t>write</a:t>
            </a:r>
            <a:r>
              <a:rPr sz="3200" spc="-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105" dirty="0">
                <a:solidFill>
                  <a:srgbClr val="FFFFFF"/>
                </a:solidFill>
                <a:latin typeface="Tahoma"/>
                <a:cs typeface="Tahoma"/>
              </a:rPr>
              <a:t>operation</a:t>
            </a:r>
            <a:r>
              <a:rPr sz="3200" spc="-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dirty="0">
                <a:solidFill>
                  <a:srgbClr val="FFFFFF"/>
                </a:solidFill>
                <a:latin typeface="Tahoma"/>
                <a:cs typeface="Tahoma"/>
              </a:rPr>
              <a:t>T2</a:t>
            </a:r>
            <a:r>
              <a:rPr sz="3200" spc="-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150" dirty="0">
                <a:solidFill>
                  <a:srgbClr val="FFFFFF"/>
                </a:solidFill>
                <a:latin typeface="Tahoma"/>
                <a:cs typeface="Tahoma"/>
              </a:rPr>
              <a:t>can</a:t>
            </a:r>
            <a:r>
              <a:rPr sz="3200" spc="-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85" dirty="0">
                <a:solidFill>
                  <a:srgbClr val="FFFFFF"/>
                </a:solidFill>
                <a:latin typeface="Tahoma"/>
                <a:cs typeface="Tahoma"/>
              </a:rPr>
              <a:t>only</a:t>
            </a:r>
            <a:r>
              <a:rPr sz="3200" spc="-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105" dirty="0">
                <a:solidFill>
                  <a:srgbClr val="FFFFFF"/>
                </a:solidFill>
                <a:latin typeface="Tahoma"/>
                <a:cs typeface="Tahoma"/>
              </a:rPr>
              <a:t>read</a:t>
            </a:r>
            <a:r>
              <a:rPr sz="3200" spc="-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110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3200" spc="-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125" dirty="0">
                <a:solidFill>
                  <a:srgbClr val="FFFFFF"/>
                </a:solidFill>
                <a:latin typeface="Tahoma"/>
                <a:cs typeface="Tahoma"/>
              </a:rPr>
              <a:t>data</a:t>
            </a:r>
            <a:r>
              <a:rPr sz="3200" spc="-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65" dirty="0">
                <a:solidFill>
                  <a:srgbClr val="FFFFFF"/>
                </a:solidFill>
                <a:latin typeface="Tahoma"/>
                <a:cs typeface="Tahoma"/>
              </a:rPr>
              <a:t>when</a:t>
            </a:r>
            <a:r>
              <a:rPr sz="3200" spc="-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770" dirty="0">
                <a:solidFill>
                  <a:srgbClr val="FFFFFF"/>
                </a:solidFill>
                <a:latin typeface="Tahoma"/>
                <a:cs typeface="Tahoma"/>
              </a:rPr>
              <a:t>T1</a:t>
            </a:r>
            <a:r>
              <a:rPr sz="3200" spc="5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80" dirty="0">
                <a:solidFill>
                  <a:srgbClr val="FFFFFF"/>
                </a:solidFill>
                <a:latin typeface="Tahoma"/>
                <a:cs typeface="Tahoma"/>
              </a:rPr>
              <a:t>is </a:t>
            </a:r>
            <a:r>
              <a:rPr sz="3200" spc="165" dirty="0">
                <a:solidFill>
                  <a:srgbClr val="FFFFFF"/>
                </a:solidFill>
                <a:latin typeface="Tahoma"/>
                <a:cs typeface="Tahoma"/>
              </a:rPr>
              <a:t>commited</a:t>
            </a:r>
            <a:endParaRPr sz="3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300"/>
              </a:spcBef>
            </a:pPr>
            <a:endParaRPr sz="3200">
              <a:latin typeface="Tahoma"/>
              <a:cs typeface="Tahoma"/>
            </a:endParaRPr>
          </a:p>
          <a:p>
            <a:pPr marL="707390">
              <a:lnSpc>
                <a:spcPct val="100000"/>
              </a:lnSpc>
            </a:pPr>
            <a:r>
              <a:rPr sz="3200" spc="85" dirty="0">
                <a:solidFill>
                  <a:srgbClr val="FFFFFF"/>
                </a:solidFill>
                <a:latin typeface="Tahoma"/>
                <a:cs typeface="Tahoma"/>
              </a:rPr>
              <a:t>Dirty</a:t>
            </a:r>
            <a:r>
              <a:rPr sz="3200" spc="-1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dirty="0">
                <a:solidFill>
                  <a:srgbClr val="FFFFFF"/>
                </a:solidFill>
                <a:latin typeface="Tahoma"/>
                <a:cs typeface="Tahoma"/>
              </a:rPr>
              <a:t>Reads:</a:t>
            </a:r>
            <a:r>
              <a:rPr sz="3200" spc="-1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80" dirty="0">
                <a:solidFill>
                  <a:srgbClr val="FFFFFF"/>
                </a:solidFill>
                <a:latin typeface="Tahoma"/>
                <a:cs typeface="Tahoma"/>
              </a:rPr>
              <a:t>No</a:t>
            </a:r>
            <a:endParaRPr sz="3200">
              <a:latin typeface="Tahoma"/>
              <a:cs typeface="Tahoma"/>
            </a:endParaRPr>
          </a:p>
          <a:p>
            <a:pPr marL="707390" marR="11250295">
              <a:lnSpc>
                <a:spcPct val="117200"/>
              </a:lnSpc>
            </a:pPr>
            <a:r>
              <a:rPr sz="3200" spc="185" dirty="0">
                <a:solidFill>
                  <a:srgbClr val="FFFFFF"/>
                </a:solidFill>
                <a:latin typeface="Tahoma"/>
                <a:cs typeface="Tahoma"/>
              </a:rPr>
              <a:t>Non-</a:t>
            </a:r>
            <a:r>
              <a:rPr sz="3200" spc="100" dirty="0">
                <a:solidFill>
                  <a:srgbClr val="FFFFFF"/>
                </a:solidFill>
                <a:latin typeface="Tahoma"/>
                <a:cs typeface="Tahoma"/>
              </a:rPr>
              <a:t>Repeatable</a:t>
            </a:r>
            <a:r>
              <a:rPr sz="3200" spc="-1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dirty="0">
                <a:solidFill>
                  <a:srgbClr val="FFFFFF"/>
                </a:solidFill>
                <a:latin typeface="Tahoma"/>
                <a:cs typeface="Tahoma"/>
              </a:rPr>
              <a:t>Reads:</a:t>
            </a:r>
            <a:r>
              <a:rPr sz="3200" spc="-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75" dirty="0">
                <a:solidFill>
                  <a:srgbClr val="FFFFFF"/>
                </a:solidFill>
                <a:latin typeface="Tahoma"/>
                <a:cs typeface="Tahoma"/>
              </a:rPr>
              <a:t>Yes </a:t>
            </a:r>
            <a:r>
              <a:rPr sz="3200" spc="105" dirty="0">
                <a:solidFill>
                  <a:srgbClr val="FFFFFF"/>
                </a:solidFill>
                <a:latin typeface="Tahoma"/>
                <a:cs typeface="Tahoma"/>
              </a:rPr>
              <a:t>Phantom</a:t>
            </a:r>
            <a:r>
              <a:rPr sz="3200" spc="-1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dirty="0">
                <a:solidFill>
                  <a:srgbClr val="FFFFFF"/>
                </a:solidFill>
                <a:latin typeface="Tahoma"/>
                <a:cs typeface="Tahoma"/>
              </a:rPr>
              <a:t>Reads:</a:t>
            </a:r>
            <a:r>
              <a:rPr sz="3200" spc="-1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75" dirty="0">
                <a:solidFill>
                  <a:srgbClr val="FFFFFF"/>
                </a:solidFill>
                <a:latin typeface="Tahoma"/>
                <a:cs typeface="Tahoma"/>
              </a:rPr>
              <a:t>Yes</a:t>
            </a:r>
            <a:endParaRPr sz="3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063245" y="1062453"/>
            <a:ext cx="40005" cy="53340"/>
          </a:xfrm>
          <a:custGeom>
            <a:avLst/>
            <a:gdLst/>
            <a:ahLst/>
            <a:cxnLst/>
            <a:rect l="l" t="t" r="r" b="b"/>
            <a:pathLst>
              <a:path w="40004" h="53340">
                <a:moveTo>
                  <a:pt x="1662" y="37742"/>
                </a:moveTo>
                <a:lnTo>
                  <a:pt x="506" y="33158"/>
                </a:lnTo>
                <a:lnTo>
                  <a:pt x="0" y="26015"/>
                </a:lnTo>
                <a:lnTo>
                  <a:pt x="633" y="20538"/>
                </a:lnTo>
                <a:lnTo>
                  <a:pt x="16103" y="0"/>
                </a:lnTo>
                <a:lnTo>
                  <a:pt x="24437" y="0"/>
                </a:lnTo>
                <a:lnTo>
                  <a:pt x="27414" y="1488"/>
                </a:lnTo>
                <a:lnTo>
                  <a:pt x="32176" y="4345"/>
                </a:lnTo>
                <a:lnTo>
                  <a:pt x="36343" y="13870"/>
                </a:lnTo>
                <a:lnTo>
                  <a:pt x="17889" y="13870"/>
                </a:lnTo>
                <a:lnTo>
                  <a:pt x="10269" y="16728"/>
                </a:lnTo>
                <a:lnTo>
                  <a:pt x="2649" y="24348"/>
                </a:lnTo>
                <a:lnTo>
                  <a:pt x="744" y="32920"/>
                </a:lnTo>
                <a:lnTo>
                  <a:pt x="1662" y="37742"/>
                </a:lnTo>
                <a:close/>
              </a:path>
              <a:path w="40004" h="53340">
                <a:moveTo>
                  <a:pt x="17546" y="51598"/>
                </a:moveTo>
                <a:lnTo>
                  <a:pt x="744" y="32920"/>
                </a:lnTo>
                <a:lnTo>
                  <a:pt x="2649" y="24348"/>
                </a:lnTo>
                <a:lnTo>
                  <a:pt x="10269" y="16728"/>
                </a:lnTo>
                <a:lnTo>
                  <a:pt x="17889" y="13870"/>
                </a:lnTo>
                <a:lnTo>
                  <a:pt x="23604" y="14823"/>
                </a:lnTo>
                <a:lnTo>
                  <a:pt x="28366" y="15775"/>
                </a:lnTo>
                <a:lnTo>
                  <a:pt x="35986" y="20538"/>
                </a:lnTo>
                <a:lnTo>
                  <a:pt x="37176" y="23513"/>
                </a:lnTo>
                <a:lnTo>
                  <a:pt x="30760" y="38625"/>
                </a:lnTo>
                <a:lnTo>
                  <a:pt x="30673" y="38829"/>
                </a:lnTo>
                <a:lnTo>
                  <a:pt x="23485" y="48517"/>
                </a:lnTo>
                <a:lnTo>
                  <a:pt x="17546" y="51598"/>
                </a:lnTo>
                <a:close/>
              </a:path>
              <a:path w="40004" h="53340">
                <a:moveTo>
                  <a:pt x="37176" y="23513"/>
                </a:moveTo>
                <a:lnTo>
                  <a:pt x="35986" y="20538"/>
                </a:lnTo>
                <a:lnTo>
                  <a:pt x="28366" y="15775"/>
                </a:lnTo>
                <a:lnTo>
                  <a:pt x="23604" y="14823"/>
                </a:lnTo>
                <a:lnTo>
                  <a:pt x="17889" y="13870"/>
                </a:lnTo>
                <a:lnTo>
                  <a:pt x="36343" y="13870"/>
                </a:lnTo>
                <a:lnTo>
                  <a:pt x="38844" y="19585"/>
                </a:lnTo>
                <a:lnTo>
                  <a:pt x="37176" y="23513"/>
                </a:lnTo>
                <a:close/>
              </a:path>
              <a:path w="40004" h="53340">
                <a:moveTo>
                  <a:pt x="29268" y="51598"/>
                </a:moveTo>
                <a:lnTo>
                  <a:pt x="17546" y="51598"/>
                </a:lnTo>
                <a:lnTo>
                  <a:pt x="23485" y="48517"/>
                </a:lnTo>
                <a:lnTo>
                  <a:pt x="30673" y="38829"/>
                </a:lnTo>
                <a:lnTo>
                  <a:pt x="37176" y="23513"/>
                </a:lnTo>
                <a:lnTo>
                  <a:pt x="39439" y="29170"/>
                </a:lnTo>
                <a:lnTo>
                  <a:pt x="39439" y="39231"/>
                </a:lnTo>
                <a:lnTo>
                  <a:pt x="34081" y="48160"/>
                </a:lnTo>
                <a:lnTo>
                  <a:pt x="29268" y="51598"/>
                </a:lnTo>
                <a:close/>
              </a:path>
              <a:path w="40004" h="53340">
                <a:moveTo>
                  <a:pt x="3920" y="43928"/>
                </a:moveTo>
                <a:lnTo>
                  <a:pt x="2649" y="42445"/>
                </a:lnTo>
                <a:lnTo>
                  <a:pt x="2199" y="40196"/>
                </a:lnTo>
                <a:lnTo>
                  <a:pt x="3920" y="43928"/>
                </a:lnTo>
                <a:close/>
              </a:path>
              <a:path w="40004" h="53340">
                <a:moveTo>
                  <a:pt x="27414" y="52923"/>
                </a:moveTo>
                <a:lnTo>
                  <a:pt x="15984" y="52923"/>
                </a:lnTo>
                <a:lnTo>
                  <a:pt x="8364" y="50065"/>
                </a:lnTo>
                <a:lnTo>
                  <a:pt x="4554" y="45303"/>
                </a:lnTo>
                <a:lnTo>
                  <a:pt x="3920" y="43928"/>
                </a:lnTo>
                <a:lnTo>
                  <a:pt x="8364" y="49113"/>
                </a:lnTo>
                <a:lnTo>
                  <a:pt x="13126" y="51018"/>
                </a:lnTo>
                <a:lnTo>
                  <a:pt x="17546" y="51598"/>
                </a:lnTo>
                <a:lnTo>
                  <a:pt x="29268" y="51598"/>
                </a:lnTo>
                <a:lnTo>
                  <a:pt x="27414" y="52923"/>
                </a:lnTo>
                <a:close/>
              </a:path>
            </a:pathLst>
          </a:custGeom>
          <a:solidFill>
            <a:srgbClr val="2D8F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6835887" y="1743345"/>
            <a:ext cx="295275" cy="295275"/>
          </a:xfrm>
          <a:custGeom>
            <a:avLst/>
            <a:gdLst/>
            <a:ahLst/>
            <a:cxnLst/>
            <a:rect l="l" t="t" r="r" b="b"/>
            <a:pathLst>
              <a:path w="295275" h="295275">
                <a:moveTo>
                  <a:pt x="294685" y="147340"/>
                </a:moveTo>
                <a:lnTo>
                  <a:pt x="147345" y="294685"/>
                </a:lnTo>
                <a:lnTo>
                  <a:pt x="0" y="147345"/>
                </a:lnTo>
                <a:lnTo>
                  <a:pt x="147340" y="0"/>
                </a:lnTo>
                <a:lnTo>
                  <a:pt x="294685" y="147340"/>
                </a:lnTo>
                <a:close/>
              </a:path>
            </a:pathLst>
          </a:custGeom>
          <a:solidFill>
            <a:srgbClr val="56AEFF">
              <a:alpha val="20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6835907" y="2921732"/>
            <a:ext cx="295275" cy="295275"/>
          </a:xfrm>
          <a:custGeom>
            <a:avLst/>
            <a:gdLst/>
            <a:ahLst/>
            <a:cxnLst/>
            <a:rect l="l" t="t" r="r" b="b"/>
            <a:pathLst>
              <a:path w="295275" h="295275">
                <a:moveTo>
                  <a:pt x="294685" y="147340"/>
                </a:moveTo>
                <a:lnTo>
                  <a:pt x="147345" y="294685"/>
                </a:lnTo>
                <a:lnTo>
                  <a:pt x="0" y="147345"/>
                </a:lnTo>
                <a:lnTo>
                  <a:pt x="147340" y="0"/>
                </a:lnTo>
                <a:lnTo>
                  <a:pt x="294685" y="147340"/>
                </a:lnTo>
                <a:close/>
              </a:path>
            </a:pathLst>
          </a:custGeom>
          <a:solidFill>
            <a:srgbClr val="56AEFF">
              <a:alpha val="20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6835919" y="4100312"/>
            <a:ext cx="295275" cy="291465"/>
          </a:xfrm>
          <a:custGeom>
            <a:avLst/>
            <a:gdLst/>
            <a:ahLst/>
            <a:cxnLst/>
            <a:rect l="l" t="t" r="r" b="b"/>
            <a:pathLst>
              <a:path w="295275" h="291464">
                <a:moveTo>
                  <a:pt x="294666" y="147340"/>
                </a:moveTo>
                <a:lnTo>
                  <a:pt x="151062" y="290948"/>
                </a:lnTo>
                <a:lnTo>
                  <a:pt x="143589" y="290948"/>
                </a:lnTo>
                <a:lnTo>
                  <a:pt x="0" y="147345"/>
                </a:lnTo>
                <a:lnTo>
                  <a:pt x="147320" y="0"/>
                </a:lnTo>
                <a:lnTo>
                  <a:pt x="294666" y="147340"/>
                </a:lnTo>
                <a:close/>
              </a:path>
            </a:pathLst>
          </a:custGeom>
          <a:solidFill>
            <a:srgbClr val="56AEFF">
              <a:alpha val="20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7425184" y="2332352"/>
            <a:ext cx="295275" cy="295275"/>
          </a:xfrm>
          <a:custGeom>
            <a:avLst/>
            <a:gdLst/>
            <a:ahLst/>
            <a:cxnLst/>
            <a:rect l="l" t="t" r="r" b="b"/>
            <a:pathLst>
              <a:path w="295275" h="295275">
                <a:moveTo>
                  <a:pt x="294685" y="147340"/>
                </a:moveTo>
                <a:lnTo>
                  <a:pt x="147345" y="294685"/>
                </a:lnTo>
                <a:lnTo>
                  <a:pt x="0" y="147345"/>
                </a:lnTo>
                <a:lnTo>
                  <a:pt x="147340" y="0"/>
                </a:lnTo>
                <a:lnTo>
                  <a:pt x="294685" y="147340"/>
                </a:lnTo>
                <a:close/>
              </a:path>
            </a:pathLst>
          </a:custGeom>
          <a:solidFill>
            <a:srgbClr val="56AEFF">
              <a:alpha val="20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7425189" y="3510809"/>
            <a:ext cx="295275" cy="295275"/>
          </a:xfrm>
          <a:custGeom>
            <a:avLst/>
            <a:gdLst/>
            <a:ahLst/>
            <a:cxnLst/>
            <a:rect l="l" t="t" r="r" b="b"/>
            <a:pathLst>
              <a:path w="295275" h="295275">
                <a:moveTo>
                  <a:pt x="294685" y="147340"/>
                </a:moveTo>
                <a:lnTo>
                  <a:pt x="147345" y="294685"/>
                </a:lnTo>
                <a:lnTo>
                  <a:pt x="0" y="147345"/>
                </a:lnTo>
                <a:lnTo>
                  <a:pt x="147340" y="0"/>
                </a:lnTo>
                <a:lnTo>
                  <a:pt x="294685" y="147340"/>
                </a:lnTo>
                <a:close/>
              </a:path>
            </a:pathLst>
          </a:custGeom>
          <a:solidFill>
            <a:srgbClr val="56AEFF">
              <a:alpha val="20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8014413" y="1743311"/>
            <a:ext cx="273685" cy="295275"/>
          </a:xfrm>
          <a:custGeom>
            <a:avLst/>
            <a:gdLst/>
            <a:ahLst/>
            <a:cxnLst/>
            <a:rect l="l" t="t" r="r" b="b"/>
            <a:pathLst>
              <a:path w="273684" h="295275">
                <a:moveTo>
                  <a:pt x="273586" y="168490"/>
                </a:moveTo>
                <a:lnTo>
                  <a:pt x="147345" y="294735"/>
                </a:lnTo>
                <a:lnTo>
                  <a:pt x="0" y="147395"/>
                </a:lnTo>
                <a:lnTo>
                  <a:pt x="147340" y="0"/>
                </a:lnTo>
                <a:lnTo>
                  <a:pt x="273586" y="126284"/>
                </a:lnTo>
                <a:lnTo>
                  <a:pt x="273586" y="168490"/>
                </a:lnTo>
                <a:close/>
              </a:path>
            </a:pathLst>
          </a:custGeom>
          <a:solidFill>
            <a:srgbClr val="56AEFF">
              <a:alpha val="20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014413" y="2921819"/>
            <a:ext cx="273685" cy="295275"/>
          </a:xfrm>
          <a:custGeom>
            <a:avLst/>
            <a:gdLst/>
            <a:ahLst/>
            <a:cxnLst/>
            <a:rect l="l" t="t" r="r" b="b"/>
            <a:pathLst>
              <a:path w="273684" h="295275">
                <a:moveTo>
                  <a:pt x="273585" y="168440"/>
                </a:moveTo>
                <a:lnTo>
                  <a:pt x="147345" y="294685"/>
                </a:lnTo>
                <a:lnTo>
                  <a:pt x="0" y="147345"/>
                </a:lnTo>
                <a:lnTo>
                  <a:pt x="147340" y="0"/>
                </a:lnTo>
                <a:lnTo>
                  <a:pt x="273585" y="126241"/>
                </a:lnTo>
                <a:lnTo>
                  <a:pt x="273585" y="168440"/>
                </a:lnTo>
                <a:close/>
              </a:path>
            </a:pathLst>
          </a:custGeom>
          <a:solidFill>
            <a:srgbClr val="56AEFF">
              <a:alpha val="20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8014404" y="4100400"/>
            <a:ext cx="273685" cy="291465"/>
          </a:xfrm>
          <a:custGeom>
            <a:avLst/>
            <a:gdLst/>
            <a:ahLst/>
            <a:cxnLst/>
            <a:rect l="l" t="t" r="r" b="b"/>
            <a:pathLst>
              <a:path w="273684" h="291464">
                <a:moveTo>
                  <a:pt x="273593" y="168432"/>
                </a:moveTo>
                <a:lnTo>
                  <a:pt x="151169" y="290861"/>
                </a:lnTo>
                <a:lnTo>
                  <a:pt x="143520" y="290861"/>
                </a:lnTo>
                <a:lnTo>
                  <a:pt x="0" y="147345"/>
                </a:lnTo>
                <a:lnTo>
                  <a:pt x="147340" y="0"/>
                </a:lnTo>
                <a:lnTo>
                  <a:pt x="273593" y="126249"/>
                </a:lnTo>
                <a:lnTo>
                  <a:pt x="273593" y="168432"/>
                </a:lnTo>
                <a:close/>
              </a:path>
            </a:pathLst>
          </a:custGeom>
          <a:solidFill>
            <a:srgbClr val="56AEFF">
              <a:alpha val="20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819540" y="2201840"/>
            <a:ext cx="59690" cy="38100"/>
          </a:xfrm>
          <a:custGeom>
            <a:avLst/>
            <a:gdLst/>
            <a:ahLst/>
            <a:cxnLst/>
            <a:rect l="l" t="t" r="r" b="b"/>
            <a:pathLst>
              <a:path w="59690" h="38100">
                <a:moveTo>
                  <a:pt x="59080" y="38099"/>
                </a:moveTo>
                <a:lnTo>
                  <a:pt x="0" y="38099"/>
                </a:lnTo>
                <a:lnTo>
                  <a:pt x="0" y="0"/>
                </a:lnTo>
                <a:lnTo>
                  <a:pt x="59080" y="0"/>
                </a:lnTo>
                <a:lnTo>
                  <a:pt x="59080" y="38099"/>
                </a:lnTo>
                <a:close/>
              </a:path>
            </a:pathLst>
          </a:custGeom>
          <a:solidFill>
            <a:srgbClr val="FF9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4599" y="6279888"/>
            <a:ext cx="133350" cy="133349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4599" y="6851388"/>
            <a:ext cx="133350" cy="133349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94599" y="7422888"/>
            <a:ext cx="133350" cy="133349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719949" y="1726130"/>
            <a:ext cx="17285335" cy="599186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4984115">
              <a:lnSpc>
                <a:spcPct val="100000"/>
              </a:lnSpc>
              <a:spcBef>
                <a:spcPts val="120"/>
              </a:spcBef>
            </a:pPr>
            <a:r>
              <a:rPr sz="3400" b="1" u="heavy" spc="65" dirty="0">
                <a:solidFill>
                  <a:srgbClr val="FF904D"/>
                </a:solidFill>
                <a:uFill>
                  <a:solidFill>
                    <a:srgbClr val="FF904D"/>
                  </a:solidFill>
                </a:uFill>
                <a:latin typeface="Trebuchet MS"/>
                <a:cs typeface="Trebuchet MS"/>
              </a:rPr>
              <a:t>Isolation</a:t>
            </a:r>
            <a:r>
              <a:rPr sz="3400" b="1" u="heavy" spc="-200" dirty="0">
                <a:solidFill>
                  <a:srgbClr val="FF904D"/>
                </a:solidFill>
                <a:uFill>
                  <a:solidFill>
                    <a:srgbClr val="FF904D"/>
                  </a:solidFill>
                </a:uFill>
                <a:latin typeface="Trebuchet MS"/>
                <a:cs typeface="Trebuchet MS"/>
              </a:rPr>
              <a:t> </a:t>
            </a:r>
            <a:r>
              <a:rPr sz="3400" b="1" u="heavy" spc="50" dirty="0">
                <a:solidFill>
                  <a:srgbClr val="FF904D"/>
                </a:solidFill>
                <a:uFill>
                  <a:solidFill>
                    <a:srgbClr val="FF904D"/>
                  </a:solidFill>
                </a:uFill>
                <a:latin typeface="Trebuchet MS"/>
                <a:cs typeface="Trebuchet MS"/>
              </a:rPr>
              <a:t>levels</a:t>
            </a:r>
            <a:r>
              <a:rPr sz="3400" b="1" u="heavy" spc="-204" dirty="0">
                <a:solidFill>
                  <a:srgbClr val="FF904D"/>
                </a:solidFill>
                <a:uFill>
                  <a:solidFill>
                    <a:srgbClr val="FF904D"/>
                  </a:solidFill>
                </a:uFill>
                <a:latin typeface="Trebuchet MS"/>
                <a:cs typeface="Trebuchet MS"/>
              </a:rPr>
              <a:t> </a:t>
            </a:r>
            <a:r>
              <a:rPr sz="3400" b="1" u="heavy" spc="145" dirty="0">
                <a:solidFill>
                  <a:srgbClr val="FF904D"/>
                </a:solidFill>
                <a:uFill>
                  <a:solidFill>
                    <a:srgbClr val="FF904D"/>
                  </a:solidFill>
                </a:uFill>
                <a:latin typeface="Trebuchet MS"/>
                <a:cs typeface="Trebuchet MS"/>
              </a:rPr>
              <a:t>and</a:t>
            </a:r>
            <a:r>
              <a:rPr sz="3400" b="1" u="heavy" spc="-200" dirty="0">
                <a:solidFill>
                  <a:srgbClr val="FF904D"/>
                </a:solidFill>
                <a:uFill>
                  <a:solidFill>
                    <a:srgbClr val="FF904D"/>
                  </a:solidFill>
                </a:uFill>
                <a:latin typeface="Trebuchet MS"/>
                <a:cs typeface="Trebuchet MS"/>
              </a:rPr>
              <a:t> </a:t>
            </a:r>
            <a:r>
              <a:rPr sz="3400" b="1" u="heavy" spc="100" dirty="0">
                <a:solidFill>
                  <a:srgbClr val="FF904D"/>
                </a:solidFill>
                <a:uFill>
                  <a:solidFill>
                    <a:srgbClr val="FF904D"/>
                  </a:solidFill>
                </a:uFill>
                <a:latin typeface="Trebuchet MS"/>
                <a:cs typeface="Trebuchet MS"/>
              </a:rPr>
              <a:t>its</a:t>
            </a:r>
            <a:r>
              <a:rPr sz="3400" b="1" u="heavy" spc="-200" dirty="0">
                <a:solidFill>
                  <a:srgbClr val="FF904D"/>
                </a:solidFill>
                <a:uFill>
                  <a:solidFill>
                    <a:srgbClr val="FF904D"/>
                  </a:solidFill>
                </a:uFill>
                <a:latin typeface="Trebuchet MS"/>
                <a:cs typeface="Trebuchet MS"/>
              </a:rPr>
              <a:t> </a:t>
            </a:r>
            <a:r>
              <a:rPr sz="3400" b="1" u="heavy" spc="175" dirty="0">
                <a:solidFill>
                  <a:srgbClr val="FF904D"/>
                </a:solidFill>
                <a:uFill>
                  <a:solidFill>
                    <a:srgbClr val="FF904D"/>
                  </a:solidFill>
                </a:uFill>
                <a:latin typeface="Trebuchet MS"/>
                <a:cs typeface="Trebuchet MS"/>
              </a:rPr>
              <a:t>t</a:t>
            </a:r>
            <a:r>
              <a:rPr sz="3400" b="1" spc="175" dirty="0">
                <a:solidFill>
                  <a:srgbClr val="FF904D"/>
                </a:solidFill>
                <a:latin typeface="Trebuchet MS"/>
                <a:cs typeface="Trebuchet MS"/>
              </a:rPr>
              <a:t>y</a:t>
            </a:r>
            <a:r>
              <a:rPr sz="3400" b="1" u="heavy" spc="175" dirty="0">
                <a:solidFill>
                  <a:srgbClr val="FF904D"/>
                </a:solidFill>
                <a:uFill>
                  <a:solidFill>
                    <a:srgbClr val="FF904D"/>
                  </a:solidFill>
                </a:uFill>
                <a:latin typeface="Trebuchet MS"/>
                <a:cs typeface="Trebuchet MS"/>
              </a:rPr>
              <a:t>pes</a:t>
            </a:r>
            <a:endParaRPr sz="34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920"/>
              </a:spcBef>
            </a:pPr>
            <a:endParaRPr sz="3400" dirty="0">
              <a:latin typeface="Trebuchet MS"/>
              <a:cs typeface="Trebuchet MS"/>
            </a:endParaRPr>
          </a:p>
          <a:p>
            <a:pPr marL="12700" marR="5080">
              <a:lnSpc>
                <a:spcPct val="117200"/>
              </a:lnSpc>
            </a:pPr>
            <a:r>
              <a:rPr sz="3200" b="1" spc="90" dirty="0">
                <a:solidFill>
                  <a:srgbClr val="C1FF72"/>
                </a:solidFill>
                <a:latin typeface="Trebuchet MS"/>
                <a:cs typeface="Trebuchet MS"/>
              </a:rPr>
              <a:t>Repeatable</a:t>
            </a:r>
            <a:r>
              <a:rPr sz="3200" b="1" spc="-190" dirty="0">
                <a:solidFill>
                  <a:srgbClr val="C1FF72"/>
                </a:solidFill>
                <a:latin typeface="Trebuchet MS"/>
                <a:cs typeface="Trebuchet MS"/>
              </a:rPr>
              <a:t> </a:t>
            </a:r>
            <a:r>
              <a:rPr sz="3200" b="1" dirty="0">
                <a:solidFill>
                  <a:srgbClr val="C1FF72"/>
                </a:solidFill>
                <a:latin typeface="Trebuchet MS"/>
                <a:cs typeface="Trebuchet MS"/>
              </a:rPr>
              <a:t>Read:</a:t>
            </a:r>
            <a:r>
              <a:rPr sz="3200" b="1" spc="-185" dirty="0">
                <a:solidFill>
                  <a:srgbClr val="C1FF72"/>
                </a:solidFill>
                <a:latin typeface="Trebuchet MS"/>
                <a:cs typeface="Trebuchet MS"/>
              </a:rPr>
              <a:t> </a:t>
            </a:r>
            <a:r>
              <a:rPr sz="3200" spc="-150" dirty="0">
                <a:solidFill>
                  <a:srgbClr val="FFFFFF"/>
                </a:solidFill>
                <a:latin typeface="Tahoma"/>
                <a:cs typeface="Tahoma"/>
              </a:rPr>
              <a:t>It</a:t>
            </a:r>
            <a:r>
              <a:rPr sz="3200" spc="-1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100" dirty="0">
                <a:solidFill>
                  <a:srgbClr val="FFFFFF"/>
                </a:solidFill>
                <a:latin typeface="Tahoma"/>
                <a:cs typeface="Tahoma"/>
              </a:rPr>
              <a:t>ensures</a:t>
            </a:r>
            <a:r>
              <a:rPr sz="3200" spc="-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105" dirty="0">
                <a:solidFill>
                  <a:srgbClr val="FFFFFF"/>
                </a:solidFill>
                <a:latin typeface="Tahoma"/>
                <a:cs typeface="Tahoma"/>
              </a:rPr>
              <a:t>that</a:t>
            </a:r>
            <a:r>
              <a:rPr sz="3200" spc="-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dirty="0">
                <a:solidFill>
                  <a:srgbClr val="FFFFFF"/>
                </a:solidFill>
                <a:latin typeface="Tahoma"/>
                <a:cs typeface="Tahoma"/>
              </a:rPr>
              <a:t>if</a:t>
            </a:r>
            <a:r>
              <a:rPr sz="3200" spc="-1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6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3200" spc="-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110" dirty="0">
                <a:solidFill>
                  <a:srgbClr val="FFFFFF"/>
                </a:solidFill>
                <a:latin typeface="Tahoma"/>
                <a:cs typeface="Tahoma"/>
              </a:rPr>
              <a:t>transaction</a:t>
            </a:r>
            <a:r>
              <a:rPr sz="3200" spc="-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120" dirty="0">
                <a:solidFill>
                  <a:srgbClr val="FFFFFF"/>
                </a:solidFill>
                <a:latin typeface="Tahoma"/>
                <a:cs typeface="Tahoma"/>
              </a:rPr>
              <a:t>reads</a:t>
            </a:r>
            <a:r>
              <a:rPr sz="3200" spc="-1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6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3200" spc="-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45" dirty="0">
                <a:solidFill>
                  <a:srgbClr val="FFFFFF"/>
                </a:solidFill>
                <a:latin typeface="Tahoma"/>
                <a:cs typeface="Tahoma"/>
              </a:rPr>
              <a:t>row,</a:t>
            </a:r>
            <a:r>
              <a:rPr sz="3200" spc="-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95" dirty="0">
                <a:solidFill>
                  <a:srgbClr val="FFFFFF"/>
                </a:solidFill>
                <a:latin typeface="Tahoma"/>
                <a:cs typeface="Tahoma"/>
              </a:rPr>
              <a:t>it</a:t>
            </a:r>
            <a:r>
              <a:rPr sz="3200" spc="-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dirty="0">
                <a:solidFill>
                  <a:srgbClr val="FFFFFF"/>
                </a:solidFill>
                <a:latin typeface="Tahoma"/>
                <a:cs typeface="Tahoma"/>
              </a:rPr>
              <a:t>will</a:t>
            </a:r>
            <a:r>
              <a:rPr sz="3200" spc="-1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145" dirty="0">
                <a:solidFill>
                  <a:srgbClr val="FFFFFF"/>
                </a:solidFill>
                <a:latin typeface="Tahoma"/>
                <a:cs typeface="Tahoma"/>
              </a:rPr>
              <a:t>see</a:t>
            </a:r>
            <a:r>
              <a:rPr sz="3200" spc="-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110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3200" spc="-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140" dirty="0">
                <a:solidFill>
                  <a:srgbClr val="FFFFFF"/>
                </a:solidFill>
                <a:latin typeface="Tahoma"/>
                <a:cs typeface="Tahoma"/>
              </a:rPr>
              <a:t>same</a:t>
            </a:r>
            <a:r>
              <a:rPr sz="3200" spc="-1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75" dirty="0">
                <a:solidFill>
                  <a:srgbClr val="FFFFFF"/>
                </a:solidFill>
                <a:latin typeface="Tahoma"/>
                <a:cs typeface="Tahoma"/>
              </a:rPr>
              <a:t>values</a:t>
            </a:r>
            <a:r>
              <a:rPr sz="3200" spc="-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40" dirty="0">
                <a:solidFill>
                  <a:srgbClr val="FFFFFF"/>
                </a:solidFill>
                <a:latin typeface="Tahoma"/>
                <a:cs typeface="Tahoma"/>
              </a:rPr>
              <a:t>for </a:t>
            </a:r>
            <a:r>
              <a:rPr sz="3200" spc="105" dirty="0">
                <a:solidFill>
                  <a:srgbClr val="FFFFFF"/>
                </a:solidFill>
                <a:latin typeface="Tahoma"/>
                <a:cs typeface="Tahoma"/>
              </a:rPr>
              <a:t>that</a:t>
            </a:r>
            <a:r>
              <a:rPr sz="3200" spc="-1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65" dirty="0">
                <a:solidFill>
                  <a:srgbClr val="FFFFFF"/>
                </a:solidFill>
                <a:latin typeface="Tahoma"/>
                <a:cs typeface="Tahoma"/>
              </a:rPr>
              <a:t>row</a:t>
            </a:r>
            <a:r>
              <a:rPr sz="3200" spc="-1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55" dirty="0">
                <a:solidFill>
                  <a:srgbClr val="FFFFFF"/>
                </a:solidFill>
                <a:latin typeface="Tahoma"/>
                <a:cs typeface="Tahoma"/>
              </a:rPr>
              <a:t>during</a:t>
            </a:r>
            <a:r>
              <a:rPr sz="3200" spc="-1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110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3200" spc="-1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80" dirty="0">
                <a:solidFill>
                  <a:srgbClr val="FFFFFF"/>
                </a:solidFill>
                <a:latin typeface="Tahoma"/>
                <a:cs typeface="Tahoma"/>
              </a:rPr>
              <a:t>entire</a:t>
            </a:r>
            <a:r>
              <a:rPr sz="3200" spc="-1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70" dirty="0">
                <a:solidFill>
                  <a:srgbClr val="FFFFFF"/>
                </a:solidFill>
                <a:latin typeface="Tahoma"/>
                <a:cs typeface="Tahoma"/>
              </a:rPr>
              <a:t>transaction,</a:t>
            </a:r>
            <a:r>
              <a:rPr sz="3200" spc="-1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90" dirty="0">
                <a:solidFill>
                  <a:srgbClr val="FFFFFF"/>
                </a:solidFill>
                <a:latin typeface="Tahoma"/>
                <a:cs typeface="Tahoma"/>
              </a:rPr>
              <a:t>even</a:t>
            </a:r>
            <a:r>
              <a:rPr sz="3200" spc="-1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dirty="0">
                <a:solidFill>
                  <a:srgbClr val="FFFFFF"/>
                </a:solidFill>
                <a:latin typeface="Tahoma"/>
                <a:cs typeface="Tahoma"/>
              </a:rPr>
              <a:t>if</a:t>
            </a:r>
            <a:r>
              <a:rPr sz="3200" spc="-1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95" dirty="0">
                <a:solidFill>
                  <a:srgbClr val="FFFFFF"/>
                </a:solidFill>
                <a:latin typeface="Tahoma"/>
                <a:cs typeface="Tahoma"/>
              </a:rPr>
              <a:t>other</a:t>
            </a:r>
            <a:r>
              <a:rPr sz="3200" spc="-1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114" dirty="0">
                <a:solidFill>
                  <a:srgbClr val="FFFFFF"/>
                </a:solidFill>
                <a:latin typeface="Tahoma"/>
                <a:cs typeface="Tahoma"/>
              </a:rPr>
              <a:t>transactions</a:t>
            </a:r>
            <a:r>
              <a:rPr sz="3200" spc="-1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130" dirty="0">
                <a:solidFill>
                  <a:srgbClr val="FFFFFF"/>
                </a:solidFill>
                <a:latin typeface="Tahoma"/>
                <a:cs typeface="Tahoma"/>
              </a:rPr>
              <a:t>modify</a:t>
            </a:r>
            <a:r>
              <a:rPr sz="3200" spc="-1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110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3200" spc="-1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125" dirty="0">
                <a:solidFill>
                  <a:srgbClr val="FFFFFF"/>
                </a:solidFill>
                <a:latin typeface="Tahoma"/>
                <a:cs typeface="Tahoma"/>
              </a:rPr>
              <a:t>data</a:t>
            </a:r>
            <a:r>
              <a:rPr sz="3200" spc="-1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85" dirty="0">
                <a:solidFill>
                  <a:srgbClr val="FFFFFF"/>
                </a:solidFill>
                <a:latin typeface="Tahoma"/>
                <a:cs typeface="Tahoma"/>
              </a:rPr>
              <a:t>and </a:t>
            </a:r>
            <a:r>
              <a:rPr sz="3200" spc="100" dirty="0">
                <a:solidFill>
                  <a:srgbClr val="FFFFFF"/>
                </a:solidFill>
                <a:latin typeface="Tahoma"/>
                <a:cs typeface="Tahoma"/>
              </a:rPr>
              <a:t>commit.</a:t>
            </a:r>
            <a:r>
              <a:rPr sz="32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215" dirty="0">
                <a:solidFill>
                  <a:srgbClr val="FFFFFF"/>
                </a:solidFill>
                <a:latin typeface="Tahoma"/>
                <a:cs typeface="Tahoma"/>
              </a:rPr>
              <a:t>If</a:t>
            </a:r>
            <a:r>
              <a:rPr sz="3200" spc="-1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90" dirty="0">
                <a:solidFill>
                  <a:srgbClr val="FFFFFF"/>
                </a:solidFill>
                <a:latin typeface="Tahoma"/>
                <a:cs typeface="Tahoma"/>
              </a:rPr>
              <a:t>Transaction</a:t>
            </a:r>
            <a:r>
              <a:rPr sz="3200" spc="-1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434" dirty="0">
                <a:solidFill>
                  <a:srgbClr val="FFFFFF"/>
                </a:solidFill>
                <a:latin typeface="Tahoma"/>
                <a:cs typeface="Tahoma"/>
              </a:rPr>
              <a:t>T1</a:t>
            </a:r>
            <a:r>
              <a:rPr sz="3200" spc="-1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120" dirty="0">
                <a:solidFill>
                  <a:srgbClr val="FFFFFF"/>
                </a:solidFill>
                <a:latin typeface="Tahoma"/>
                <a:cs typeface="Tahoma"/>
              </a:rPr>
              <a:t>reads</a:t>
            </a:r>
            <a:r>
              <a:rPr sz="3200" spc="-1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6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3200" spc="-1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10" dirty="0">
                <a:solidFill>
                  <a:srgbClr val="FFFFFF"/>
                </a:solidFill>
                <a:latin typeface="Tahoma"/>
                <a:cs typeface="Tahoma"/>
              </a:rPr>
              <a:t>value,</a:t>
            </a:r>
            <a:r>
              <a:rPr sz="3200" spc="-1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90" dirty="0">
                <a:solidFill>
                  <a:srgbClr val="FFFFFF"/>
                </a:solidFill>
                <a:latin typeface="Tahoma"/>
                <a:cs typeface="Tahoma"/>
              </a:rPr>
              <a:t>Transaction</a:t>
            </a:r>
            <a:r>
              <a:rPr sz="32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dirty="0">
                <a:solidFill>
                  <a:srgbClr val="FFFFFF"/>
                </a:solidFill>
                <a:latin typeface="Tahoma"/>
                <a:cs typeface="Tahoma"/>
              </a:rPr>
              <a:t>T2</a:t>
            </a:r>
            <a:r>
              <a:rPr sz="3200" spc="-1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135" dirty="0">
                <a:solidFill>
                  <a:srgbClr val="FFFFFF"/>
                </a:solidFill>
                <a:latin typeface="Tahoma"/>
                <a:cs typeface="Tahoma"/>
              </a:rPr>
              <a:t>cannot</a:t>
            </a:r>
            <a:r>
              <a:rPr sz="3200" spc="-1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130" dirty="0">
                <a:solidFill>
                  <a:srgbClr val="FFFFFF"/>
                </a:solidFill>
                <a:latin typeface="Tahoma"/>
                <a:cs typeface="Tahoma"/>
              </a:rPr>
              <a:t>modify</a:t>
            </a:r>
            <a:r>
              <a:rPr sz="3200" spc="-1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105" dirty="0">
                <a:solidFill>
                  <a:srgbClr val="FFFFFF"/>
                </a:solidFill>
                <a:latin typeface="Tahoma"/>
                <a:cs typeface="Tahoma"/>
              </a:rPr>
              <a:t>that</a:t>
            </a:r>
            <a:r>
              <a:rPr sz="3200" spc="-1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55" dirty="0">
                <a:solidFill>
                  <a:srgbClr val="FFFFFF"/>
                </a:solidFill>
                <a:latin typeface="Tahoma"/>
                <a:cs typeface="Tahoma"/>
              </a:rPr>
              <a:t>value</a:t>
            </a:r>
            <a:r>
              <a:rPr sz="3200" spc="-1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50" dirty="0">
                <a:solidFill>
                  <a:srgbClr val="FFFFFF"/>
                </a:solidFill>
                <a:latin typeface="Tahoma"/>
                <a:cs typeface="Tahoma"/>
              </a:rPr>
              <a:t>until</a:t>
            </a:r>
            <a:r>
              <a:rPr sz="3200" spc="-1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459" dirty="0">
                <a:solidFill>
                  <a:srgbClr val="FFFFFF"/>
                </a:solidFill>
                <a:latin typeface="Tahoma"/>
                <a:cs typeface="Tahoma"/>
              </a:rPr>
              <a:t>T1 </a:t>
            </a:r>
            <a:r>
              <a:rPr sz="3200" spc="110" dirty="0">
                <a:solidFill>
                  <a:srgbClr val="FFFFFF"/>
                </a:solidFill>
                <a:latin typeface="Tahoma"/>
                <a:cs typeface="Tahoma"/>
              </a:rPr>
              <a:t>completes.</a:t>
            </a:r>
            <a:r>
              <a:rPr sz="3200" spc="-1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80" dirty="0">
                <a:solidFill>
                  <a:srgbClr val="FFFFFF"/>
                </a:solidFill>
                <a:latin typeface="Tahoma"/>
                <a:cs typeface="Tahoma"/>
              </a:rPr>
              <a:t>But</a:t>
            </a:r>
            <a:r>
              <a:rPr sz="3200" spc="-1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dirty="0">
                <a:solidFill>
                  <a:srgbClr val="FFFFFF"/>
                </a:solidFill>
                <a:latin typeface="Tahoma"/>
                <a:cs typeface="Tahoma"/>
              </a:rPr>
              <a:t>T2</a:t>
            </a:r>
            <a:r>
              <a:rPr sz="3200" spc="-1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150" dirty="0">
                <a:solidFill>
                  <a:srgbClr val="FFFFFF"/>
                </a:solidFill>
                <a:latin typeface="Tahoma"/>
                <a:cs typeface="Tahoma"/>
              </a:rPr>
              <a:t>can</a:t>
            </a:r>
            <a:r>
              <a:rPr sz="3200" spc="-1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90" dirty="0">
                <a:solidFill>
                  <a:srgbClr val="FFFFFF"/>
                </a:solidFill>
                <a:latin typeface="Tahoma"/>
                <a:cs typeface="Tahoma"/>
              </a:rPr>
              <a:t>insert</a:t>
            </a:r>
            <a:r>
              <a:rPr sz="3200" spc="-1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75" dirty="0">
                <a:solidFill>
                  <a:srgbClr val="FFFFFF"/>
                </a:solidFill>
                <a:latin typeface="Tahoma"/>
                <a:cs typeface="Tahoma"/>
              </a:rPr>
              <a:t>new</a:t>
            </a:r>
            <a:r>
              <a:rPr sz="3200" spc="-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95" dirty="0">
                <a:solidFill>
                  <a:srgbClr val="FFFFFF"/>
                </a:solidFill>
                <a:latin typeface="Tahoma"/>
                <a:cs typeface="Tahoma"/>
              </a:rPr>
              <a:t>rows</a:t>
            </a:r>
            <a:r>
              <a:rPr sz="3200" spc="-1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105" dirty="0">
                <a:solidFill>
                  <a:srgbClr val="FFFFFF"/>
                </a:solidFill>
                <a:latin typeface="Tahoma"/>
                <a:cs typeface="Tahoma"/>
              </a:rPr>
              <a:t>that</a:t>
            </a:r>
            <a:r>
              <a:rPr sz="3200" spc="-1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434" dirty="0">
                <a:solidFill>
                  <a:srgbClr val="FFFFFF"/>
                </a:solidFill>
                <a:latin typeface="Tahoma"/>
                <a:cs typeface="Tahoma"/>
              </a:rPr>
              <a:t>T1</a:t>
            </a:r>
            <a:r>
              <a:rPr sz="3200" spc="-1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150" dirty="0">
                <a:solidFill>
                  <a:srgbClr val="FFFFFF"/>
                </a:solidFill>
                <a:latin typeface="Tahoma"/>
                <a:cs typeface="Tahoma"/>
              </a:rPr>
              <a:t>can</a:t>
            </a:r>
            <a:r>
              <a:rPr sz="3200" spc="-1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145" dirty="0">
                <a:solidFill>
                  <a:srgbClr val="FFFFFF"/>
                </a:solidFill>
                <a:latin typeface="Tahoma"/>
                <a:cs typeface="Tahoma"/>
              </a:rPr>
              <a:t>see</a:t>
            </a:r>
            <a:r>
              <a:rPr sz="3200" spc="-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100" dirty="0">
                <a:solidFill>
                  <a:srgbClr val="FFFFFF"/>
                </a:solidFill>
                <a:latin typeface="Tahoma"/>
                <a:cs typeface="Tahoma"/>
              </a:rPr>
              <a:t>on</a:t>
            </a:r>
            <a:r>
              <a:rPr sz="3200" spc="-1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135" dirty="0">
                <a:solidFill>
                  <a:srgbClr val="FFFFFF"/>
                </a:solidFill>
                <a:latin typeface="Tahoma"/>
                <a:cs typeface="Tahoma"/>
              </a:rPr>
              <a:t>subsequent</a:t>
            </a:r>
            <a:r>
              <a:rPr sz="3200" spc="-1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10" dirty="0">
                <a:solidFill>
                  <a:srgbClr val="FFFFFF"/>
                </a:solidFill>
                <a:latin typeface="Tahoma"/>
                <a:cs typeface="Tahoma"/>
              </a:rPr>
              <a:t>reads.</a:t>
            </a:r>
            <a:endParaRPr sz="32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300"/>
              </a:spcBef>
            </a:pPr>
            <a:endParaRPr sz="3200" dirty="0">
              <a:latin typeface="Tahoma"/>
              <a:cs typeface="Tahoma"/>
            </a:endParaRPr>
          </a:p>
          <a:p>
            <a:pPr marL="707390">
              <a:lnSpc>
                <a:spcPct val="100000"/>
              </a:lnSpc>
            </a:pPr>
            <a:r>
              <a:rPr sz="3200" spc="85" dirty="0">
                <a:solidFill>
                  <a:srgbClr val="FFFFFF"/>
                </a:solidFill>
                <a:latin typeface="Tahoma"/>
                <a:cs typeface="Tahoma"/>
              </a:rPr>
              <a:t>Dirty</a:t>
            </a:r>
            <a:r>
              <a:rPr sz="3200" spc="-1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dirty="0">
                <a:solidFill>
                  <a:srgbClr val="FFFFFF"/>
                </a:solidFill>
                <a:latin typeface="Tahoma"/>
                <a:cs typeface="Tahoma"/>
              </a:rPr>
              <a:t>Reads:</a:t>
            </a:r>
            <a:r>
              <a:rPr sz="3200" spc="-1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80" dirty="0">
                <a:solidFill>
                  <a:srgbClr val="FFFFFF"/>
                </a:solidFill>
                <a:latin typeface="Tahoma"/>
                <a:cs typeface="Tahoma"/>
              </a:rPr>
              <a:t>No</a:t>
            </a:r>
            <a:endParaRPr sz="3200" dirty="0">
              <a:latin typeface="Tahoma"/>
              <a:cs typeface="Tahoma"/>
            </a:endParaRPr>
          </a:p>
          <a:p>
            <a:pPr marL="707390" marR="11475720">
              <a:lnSpc>
                <a:spcPct val="117200"/>
              </a:lnSpc>
            </a:pPr>
            <a:r>
              <a:rPr sz="3200" spc="185" dirty="0">
                <a:solidFill>
                  <a:srgbClr val="FFFFFF"/>
                </a:solidFill>
                <a:latin typeface="Tahoma"/>
                <a:cs typeface="Tahoma"/>
              </a:rPr>
              <a:t>Non-</a:t>
            </a:r>
            <a:r>
              <a:rPr sz="3200" spc="100" dirty="0">
                <a:solidFill>
                  <a:srgbClr val="FFFFFF"/>
                </a:solidFill>
                <a:latin typeface="Tahoma"/>
                <a:cs typeface="Tahoma"/>
              </a:rPr>
              <a:t>Repeatable</a:t>
            </a:r>
            <a:r>
              <a:rPr sz="3200" spc="-1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dirty="0">
                <a:solidFill>
                  <a:srgbClr val="FFFFFF"/>
                </a:solidFill>
                <a:latin typeface="Tahoma"/>
                <a:cs typeface="Tahoma"/>
              </a:rPr>
              <a:t>Reads:</a:t>
            </a:r>
            <a:r>
              <a:rPr sz="3200" spc="-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80" dirty="0">
                <a:solidFill>
                  <a:srgbClr val="FFFFFF"/>
                </a:solidFill>
                <a:latin typeface="Tahoma"/>
                <a:cs typeface="Tahoma"/>
              </a:rPr>
              <a:t>No </a:t>
            </a:r>
            <a:r>
              <a:rPr sz="3200" spc="105" dirty="0">
                <a:solidFill>
                  <a:srgbClr val="FFFFFF"/>
                </a:solidFill>
                <a:latin typeface="Tahoma"/>
                <a:cs typeface="Tahoma"/>
              </a:rPr>
              <a:t>Phantom</a:t>
            </a:r>
            <a:r>
              <a:rPr sz="3200" spc="-1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dirty="0">
                <a:solidFill>
                  <a:srgbClr val="FFFFFF"/>
                </a:solidFill>
                <a:latin typeface="Tahoma"/>
                <a:cs typeface="Tahoma"/>
              </a:rPr>
              <a:t>Reads:</a:t>
            </a:r>
            <a:r>
              <a:rPr sz="3200" spc="-1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75" dirty="0">
                <a:solidFill>
                  <a:srgbClr val="FFFFFF"/>
                </a:solidFill>
                <a:latin typeface="Tahoma"/>
                <a:cs typeface="Tahoma"/>
              </a:rPr>
              <a:t>Yes</a:t>
            </a:r>
            <a:endParaRPr sz="32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20</TotalTime>
  <Words>574</Words>
  <Application>Microsoft Office PowerPoint</Application>
  <PresentationFormat>Custom</PresentationFormat>
  <Paragraphs>96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Century Gothic</vt:lpstr>
      <vt:lpstr>Tahoma</vt:lpstr>
      <vt:lpstr>Times New Roman</vt:lpstr>
      <vt:lpstr>Trebuchet MS</vt:lpstr>
      <vt:lpstr>Wingdings 3</vt:lpstr>
      <vt:lpstr>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dbms series</dc:title>
  <dc:creator>Riti Kumari</dc:creator>
  <cp:keywords>DAFqr7aWZBk,BAE_AHQaBwc</cp:keywords>
  <cp:lastModifiedBy>Nisha Bharti</cp:lastModifiedBy>
  <cp:revision>2</cp:revision>
  <dcterms:created xsi:type="dcterms:W3CDTF">2025-02-26T01:13:53Z</dcterms:created>
  <dcterms:modified xsi:type="dcterms:W3CDTF">2025-02-26T01:34:35Z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2024-07-25T00:00:00Z</vt:filetime>
  </property>
  <property fmtid="{D5CDD505-2E9C-101B-9397-08002B2CF9AE}" pid="3" name="Creator">
    <vt:lpwstr>Canva</vt:lpwstr>
  </property>
  <property fmtid="{D5CDD505-2E9C-101B-9397-08002B2CF9AE}" pid="4" name="LastSaved">
    <vt:filetime>2025-02-26T00:00:00Z</vt:filetime>
  </property>
  <property fmtid="{D5CDD505-2E9C-101B-9397-08002B2CF9AE}" pid="5" name="Producer">
    <vt:lpwstr>Canva</vt:lpwstr>
  </property>
</Properties>
</file>