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067A076-B50B-44C2-ADEF-F70FCB6D44D6}">
  <a:tblStyle styleId="{2067A076-B50B-44C2-ADEF-F70FCB6D44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a782dd0e8_5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a782dd0e8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accent1"/>
              </a:buClr>
              <a:buSzPts val="1800"/>
              <a:buFont typeface="Calibri"/>
              <a:buChar char="❏"/>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a782dd0e8_4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a782dd0e8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a782dd0e8_5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a782dd0e8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GDP trend for ND region goes hand in hand with SD GSP with an exception for a few years in the pre-period. Thus, there should be no problem in considering ND to be our control region.</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600">
                <a:solidFill>
                  <a:schemeClr val="dk1"/>
                </a:solidFill>
                <a:highlight>
                  <a:srgbClr val="FFFFFF"/>
                </a:highlight>
                <a:latin typeface="Georgia"/>
                <a:ea typeface="Georgia"/>
                <a:cs typeface="Georgia"/>
                <a:sym typeface="Georgia"/>
              </a:rPr>
              <a:t>Let’s go ahead and fit the regression with GSP as the dependent variable and treatment indicator and a pre-post indicator as independent variables. The critical aspect here is to feed the interaction between treatment and pre-post indicator as we want the estimate to contain the effect of being treated along with being in post-period in comparison to not being treated and being in pre-period. After fitting, let’s look at the regression results</a:t>
            </a:r>
            <a:endParaRPr>
              <a:solidFill>
                <a:schemeClr val="dk1"/>
              </a:solidFill>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a782dd0e8_8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a782dd0e8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8000"/>
              </a:lnSpc>
              <a:spcBef>
                <a:spcPts val="3800"/>
              </a:spcBef>
              <a:spcAft>
                <a:spcPts val="0"/>
              </a:spcAft>
              <a:buNone/>
            </a:pPr>
            <a:r>
              <a:rPr lang="en-US" sz="1600">
                <a:solidFill>
                  <a:schemeClr val="dk1"/>
                </a:solidFill>
                <a:latin typeface="Georgia"/>
                <a:ea typeface="Georgia"/>
                <a:cs typeface="Georgia"/>
                <a:sym typeface="Georgia"/>
              </a:rPr>
              <a:t>Looking at the estimate of the interaction variable suggests that the GSP in SD reduced by 967.25 units because of the Oil recession that happened. </a:t>
            </a:r>
            <a:endParaRPr sz="1600">
              <a:solidFill>
                <a:schemeClr val="dk1"/>
              </a:solidFill>
              <a:latin typeface="Georgia"/>
              <a:ea typeface="Georgia"/>
              <a:cs typeface="Georgia"/>
              <a:sym typeface="Georgia"/>
            </a:endParaRPr>
          </a:p>
          <a:p>
            <a:pPr indent="0" lvl="0" marL="0" rtl="0" algn="l">
              <a:lnSpc>
                <a:spcPct val="158000"/>
              </a:lnSpc>
              <a:spcBef>
                <a:spcPts val="3800"/>
              </a:spcBef>
              <a:spcAft>
                <a:spcPts val="0"/>
              </a:spcAft>
              <a:buClr>
                <a:schemeClr val="dk1"/>
              </a:buClr>
              <a:buSzPts val="1100"/>
              <a:buFont typeface="Arial"/>
              <a:buNone/>
            </a:pPr>
            <a:r>
              <a:rPr lang="en-US" sz="1600">
                <a:solidFill>
                  <a:schemeClr val="dk1"/>
                </a:solidFill>
                <a:latin typeface="Georgia"/>
                <a:ea typeface="Georgia"/>
                <a:cs typeface="Georgia"/>
                <a:sym typeface="Georgia"/>
              </a:rPr>
              <a:t>Now there is a stark difference between estimates provided by First difference method and the DD method. Quantitatively, we can see how the First difference estimates could be deceiving and naive to look at.</a:t>
            </a:r>
            <a:endParaRPr sz="1600">
              <a:solidFill>
                <a:schemeClr val="dk1"/>
              </a:solidFill>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a782dd0e8_4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782dd0e8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at the manual calculations, we see that a,b,c,d are the means of GSP before and after 1979 for the control and treatment group. So, here we see that calculation of the interaction of time and treatment group which is B3 is -967.25 which is exactly same as what we achieved through the regression as well . </a:t>
            </a:r>
            <a:r>
              <a:rPr lang="en-US" sz="1600">
                <a:solidFill>
                  <a:schemeClr val="dk1"/>
                </a:solidFill>
                <a:highlight>
                  <a:srgbClr val="FFFFFF"/>
                </a:highlight>
                <a:latin typeface="Georgia"/>
                <a:ea typeface="Georgia"/>
                <a:cs typeface="Georgia"/>
                <a:sym typeface="Georgia"/>
              </a:rPr>
              <a:t>Looking at the estimate of the interaction variable, it suggests that the GSP in South Dakota reduced by 967.25 units because of the oil recession that happened.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Methods that coud be researched are :</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Causal Impact</a:t>
            </a:r>
            <a:endParaRPr>
              <a:solidFill>
                <a:schemeClr val="dk1"/>
              </a:solidFill>
            </a:endParaRPr>
          </a:p>
          <a:p>
            <a:pPr indent="-298450" lvl="0" marL="457200" rtl="0" algn="l">
              <a:spcBef>
                <a:spcPts val="0"/>
              </a:spcBef>
              <a:spcAft>
                <a:spcPts val="0"/>
              </a:spcAft>
              <a:buClr>
                <a:schemeClr val="dk1"/>
              </a:buClr>
              <a:buSzPts val="1100"/>
              <a:buChar char="-"/>
            </a:pPr>
            <a:r>
              <a:rPr lang="en-US">
                <a:solidFill>
                  <a:schemeClr val="dk1"/>
                </a:solidFill>
              </a:rPr>
              <a:t>Synthetic Control</a:t>
            </a:r>
            <a:endParaRPr>
              <a:solidFill>
                <a:schemeClr val="dk1"/>
              </a:solidFill>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a782dd0e8_5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a782dd0e8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a782dd0e8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
        <p:nvSpPr>
          <p:cNvPr id="108" name="Google Shape;108;g7a782dd0e8_4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opec was the leading supplier of oil.  organization of petroleum exporting countries</a:t>
            </a:r>
            <a:endParaRPr sz="1200">
              <a:latin typeface="Calibri"/>
              <a:ea typeface="Calibri"/>
              <a:cs typeface="Calibri"/>
              <a:sym typeface="Calibri"/>
            </a:endParaRPr>
          </a:p>
          <a:p>
            <a:pPr indent="0" lvl="0" marL="0" rtl="0" algn="l">
              <a:lnSpc>
                <a:spcPct val="90000"/>
              </a:lnSpc>
              <a:spcBef>
                <a:spcPts val="0"/>
              </a:spcBef>
              <a:spcAft>
                <a:spcPts val="0"/>
              </a:spcAft>
              <a:buNone/>
            </a:pPr>
            <a:r>
              <a:rPr lang="en-US" sz="1200">
                <a:solidFill>
                  <a:srgbClr val="3F3F3F"/>
                </a:solidFill>
                <a:latin typeface="Calibri"/>
                <a:ea typeface="Calibri"/>
                <a:cs typeface="Calibri"/>
                <a:sym typeface="Calibri"/>
              </a:rPr>
              <a:t>Component for many household products - Used everywhere</a:t>
            </a:r>
            <a:endParaRPr sz="1200">
              <a:latin typeface="Calibri"/>
              <a:ea typeface="Calibri"/>
              <a:cs typeface="Calibri"/>
              <a:sym typeface="Calibri"/>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a782dd0e8_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a782dd0e8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a782dd0e8_4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a782dd0e8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Correlation is not causation. Then what is causation? How can it be measured?</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Causation is measuring the real impact on Y because of X. E.g., What is the effect of oil recession on the productivity of the nation?</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600">
                <a:solidFill>
                  <a:schemeClr val="dk1"/>
                </a:solidFill>
                <a:highlight>
                  <a:srgbClr val="FFFFFF"/>
                </a:highlight>
                <a:latin typeface="Georgia"/>
                <a:ea typeface="Georgia"/>
                <a:cs typeface="Georgia"/>
                <a:sym typeface="Georgia"/>
              </a:rPr>
              <a:t>It is critical to precisely understand the causal effects of these interventions on the subject. One of the main threats to causal inference is the confounding effect from other variables. In our case, it could be population change, area size of the state or various other factors that could be inducing the change in GSP at the same time. So how do we correctly attribute the productivity because of the oil recession in 1979?</a:t>
            </a:r>
            <a:endParaRPr sz="1600">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a782dd0e8_4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a782dd0e8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782dd0e8_7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782dd0e8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a782dd0e8_2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a782dd0e8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a782dd0e8_2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a782dd0e8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lt1"/>
        </a:solidFill>
      </p:bgPr>
    </p:bg>
    <p:spTree>
      <p:nvGrpSpPr>
        <p:cNvPr id="34" name="Shape 34"/>
        <p:cNvGrpSpPr/>
        <p:nvPr/>
      </p:nvGrpSpPr>
      <p:grpSpPr>
        <a:xfrm>
          <a:off x="0" y="0"/>
          <a:ext cx="0" cy="0"/>
          <a:chOff x="0" y="0"/>
          <a:chExt cx="0" cy="0"/>
        </a:xfrm>
      </p:grpSpPr>
      <p:sp>
        <p:nvSpPr>
          <p:cNvPr id="35" name="Google Shape;35;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9" name="Google Shape;39;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3" name="Shape 43"/>
        <p:cNvGrpSpPr/>
        <p:nvPr/>
      </p:nvGrpSpPr>
      <p:grpSpPr>
        <a:xfrm>
          <a:off x="0" y="0"/>
          <a:ext cx="0" cy="0"/>
          <a:chOff x="0" y="0"/>
          <a:chExt cx="0" cy="0"/>
        </a:xfrm>
      </p:grpSpPr>
      <p:sp>
        <p:nvSpPr>
          <p:cNvPr id="44" name="Google Shape;44;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59" name="Shape 59"/>
        <p:cNvGrpSpPr/>
        <p:nvPr/>
      </p:nvGrpSpPr>
      <p:grpSpPr>
        <a:xfrm>
          <a:off x="0" y="0"/>
          <a:ext cx="0" cy="0"/>
          <a:chOff x="0" y="0"/>
          <a:chExt cx="0" cy="0"/>
        </a:xfrm>
      </p:grpSpPr>
      <p:sp>
        <p:nvSpPr>
          <p:cNvPr id="60" name="Google Shape;60;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0" name="Shape 100"/>
        <p:cNvGrpSpPr/>
        <p:nvPr/>
      </p:nvGrpSpPr>
      <p:grpSpPr>
        <a:xfrm>
          <a:off x="0" y="0"/>
          <a:ext cx="0" cy="0"/>
          <a:chOff x="0" y="0"/>
          <a:chExt cx="0" cy="0"/>
        </a:xfrm>
      </p:grpSpPr>
      <p:sp>
        <p:nvSpPr>
          <p:cNvPr id="101" name="Google Shape;101;p13"/>
          <p:cNvSpPr/>
          <p:nvPr/>
        </p:nvSpPr>
        <p:spPr>
          <a:xfrm>
            <a:off x="1507"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3"/>
          <p:cNvSpPr txBox="1"/>
          <p:nvPr>
            <p:ph type="ctrTitle"/>
          </p:nvPr>
        </p:nvSpPr>
        <p:spPr>
          <a:xfrm>
            <a:off x="471114" y="341509"/>
            <a:ext cx="10058400" cy="3892168"/>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6800"/>
              <a:buFont typeface="Calibri"/>
              <a:buNone/>
            </a:pPr>
            <a:r>
              <a:rPr lang="en-US" sz="6800"/>
              <a:t>Studying Effect</a:t>
            </a:r>
            <a:r>
              <a:rPr lang="en-US" sz="6800"/>
              <a:t> of Oil Recession on Capital Productivity</a:t>
            </a:r>
            <a:endParaRPr/>
          </a:p>
        </p:txBody>
      </p:sp>
      <p:sp>
        <p:nvSpPr>
          <p:cNvPr id="103" name="Google Shape;103;p13"/>
          <p:cNvSpPr/>
          <p:nvPr/>
        </p:nvSpPr>
        <p:spPr>
          <a:xfrm>
            <a:off x="1507" y="4953000"/>
            <a:ext cx="12189000"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ph idx="1" type="subTitle"/>
          </p:nvPr>
        </p:nvSpPr>
        <p:spPr>
          <a:xfrm>
            <a:off x="1057375" y="4952999"/>
            <a:ext cx="10571400" cy="1772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a:solidFill>
                  <a:srgbClr val="FFFFFF"/>
                </a:solidFill>
              </a:rPr>
              <a:t>REPORT BY: </a:t>
            </a:r>
            <a:r>
              <a:rPr lang="en-US">
                <a:solidFill>
                  <a:schemeClr val="lt1"/>
                </a:solidFill>
              </a:rPr>
              <a:t>Nisha Iyer </a:t>
            </a:r>
            <a:endParaRPr>
              <a:solidFill>
                <a:schemeClr val="lt1"/>
              </a:solidFill>
            </a:endParaRPr>
          </a:p>
          <a:p>
            <a:pPr indent="0" lvl="0" marL="1371600" rtl="0" algn="l">
              <a:lnSpc>
                <a:spcPct val="90000"/>
              </a:lnSpc>
              <a:spcBef>
                <a:spcPts val="0"/>
              </a:spcBef>
              <a:spcAft>
                <a:spcPts val="0"/>
              </a:spcAft>
              <a:buSzPts val="2400"/>
              <a:buNone/>
            </a:pPr>
            <a:r>
              <a:rPr lang="en-US">
                <a:solidFill>
                  <a:schemeClr val="lt1"/>
                </a:solidFill>
              </a:rPr>
              <a:t> Sayali Paseband </a:t>
            </a:r>
            <a:endParaRPr>
              <a:solidFill>
                <a:schemeClr val="lt1"/>
              </a:solidFill>
            </a:endParaRPr>
          </a:p>
          <a:p>
            <a:pPr indent="0" lvl="0" marL="1371600" rtl="0" algn="l">
              <a:lnSpc>
                <a:spcPct val="90000"/>
              </a:lnSpc>
              <a:spcBef>
                <a:spcPts val="0"/>
              </a:spcBef>
              <a:spcAft>
                <a:spcPts val="0"/>
              </a:spcAft>
              <a:buSzPts val="2400"/>
              <a:buNone/>
            </a:pPr>
            <a:r>
              <a:rPr lang="en-US">
                <a:solidFill>
                  <a:schemeClr val="lt1"/>
                </a:solidFill>
              </a:rPr>
              <a:t> Sidheswar Venkatachalapathi</a:t>
            </a:r>
            <a:endParaRPr>
              <a:solidFill>
                <a:schemeClr val="lt1"/>
              </a:solidFill>
            </a:endParaRPr>
          </a:p>
          <a:p>
            <a:pPr indent="0" lvl="0" marL="1371600" rtl="0" algn="l">
              <a:lnSpc>
                <a:spcPct val="90000"/>
              </a:lnSpc>
              <a:spcBef>
                <a:spcPts val="0"/>
              </a:spcBef>
              <a:spcAft>
                <a:spcPts val="0"/>
              </a:spcAft>
              <a:buSzPts val="2400"/>
              <a:buNone/>
            </a:pPr>
            <a:r>
              <a:rPr lang="en-US">
                <a:solidFill>
                  <a:schemeClr val="lt1"/>
                </a:solidFill>
              </a:rPr>
              <a:t> Sanjana Patil</a:t>
            </a:r>
            <a:endParaRPr>
              <a:solidFill>
                <a:schemeClr val="lt1"/>
              </a:solidFill>
            </a:endParaRPr>
          </a:p>
          <a:p>
            <a:pPr indent="0" lvl="0" marL="1371600" rtl="0" algn="l">
              <a:lnSpc>
                <a:spcPct val="90000"/>
              </a:lnSpc>
              <a:spcBef>
                <a:spcPts val="0"/>
              </a:spcBef>
              <a:spcAft>
                <a:spcPts val="0"/>
              </a:spcAft>
              <a:buSzPts val="2400"/>
              <a:buNone/>
            </a:pPr>
            <a:r>
              <a:rPr lang="en-US">
                <a:solidFill>
                  <a:srgbClr val="FFFFFF"/>
                </a:solidFill>
              </a:rPr>
              <a:t> </a:t>
            </a:r>
            <a:r>
              <a:rPr lang="en-US">
                <a:solidFill>
                  <a:srgbClr val="FFFFFF"/>
                </a:solidFill>
              </a:rPr>
              <a:t>Rinda Sai Kiran Gunjala</a:t>
            </a:r>
            <a:endParaRPr>
              <a:solidFill>
                <a:srgbClr val="FFFFFF"/>
              </a:solidFill>
            </a:endParaRPr>
          </a:p>
        </p:txBody>
      </p:sp>
      <p:sp>
        <p:nvSpPr>
          <p:cNvPr id="105" name="Google Shape;105;p13"/>
          <p:cNvSpPr/>
          <p:nvPr/>
        </p:nvSpPr>
        <p:spPr>
          <a:xfrm>
            <a:off x="1507" y="4906176"/>
            <a:ext cx="12188952"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DIFFERENCE-IN-DIFFERENCES MODEL</a:t>
            </a:r>
            <a:endParaRPr/>
          </a:p>
        </p:txBody>
      </p:sp>
      <p:sp>
        <p:nvSpPr>
          <p:cNvPr id="161" name="Google Shape;161;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342900" lvl="0" marL="457200" marR="0" rtl="0" algn="l">
              <a:lnSpc>
                <a:spcPct val="150000"/>
              </a:lnSpc>
              <a:spcBef>
                <a:spcPts val="700"/>
              </a:spcBef>
              <a:spcAft>
                <a:spcPts val="0"/>
              </a:spcAft>
              <a:buSzPts val="1800"/>
              <a:buChar char="❏"/>
            </a:pPr>
            <a:r>
              <a:rPr lang="en-US"/>
              <a:t>Difference-in-Differences models estimate the effect of exposure by using changes over time in a treatment group relative to a control group.</a:t>
            </a:r>
            <a:endParaRPr/>
          </a:p>
          <a:p>
            <a:pPr indent="-342900" lvl="0" marL="457200" rtl="0" algn="l">
              <a:lnSpc>
                <a:spcPct val="150000"/>
              </a:lnSpc>
              <a:spcBef>
                <a:spcPts val="0"/>
              </a:spcBef>
              <a:spcAft>
                <a:spcPts val="0"/>
              </a:spcAft>
              <a:buSzPts val="1800"/>
              <a:buChar char="❏"/>
            </a:pPr>
            <a:r>
              <a:rPr lang="en-US"/>
              <a:t>The underlying assumption of Difference-in-Differences design is that the trend of the control group provides an adequate proxy for the trend that would have been observed in the treatment group in the absence of treatment.</a:t>
            </a:r>
            <a:endParaRPr/>
          </a:p>
          <a:p>
            <a:pPr indent="-342900" lvl="0" marL="457200" marR="0" rtl="0" algn="l">
              <a:lnSpc>
                <a:spcPct val="150000"/>
              </a:lnSpc>
              <a:spcBef>
                <a:spcPts val="0"/>
              </a:spcBef>
              <a:spcAft>
                <a:spcPts val="0"/>
              </a:spcAft>
              <a:buSzPts val="1800"/>
              <a:buChar char="❏"/>
            </a:pPr>
            <a:r>
              <a:rPr lang="en-US"/>
              <a:t>The model analyses whatever happened to the control group over time is what would ha</a:t>
            </a:r>
            <a:r>
              <a:rPr lang="en-US"/>
              <a:t>ve </a:t>
            </a:r>
            <a:r>
              <a:rPr lang="en-US"/>
              <a:t>happened to the treatment group in the absence of the change.</a:t>
            </a:r>
            <a:endParaRPr sz="3000">
              <a:solidFill>
                <a:schemeClr val="dk1"/>
              </a:solidFill>
              <a:latin typeface="Arial"/>
              <a:ea typeface="Arial"/>
              <a:cs typeface="Arial"/>
              <a:sym typeface="Arial"/>
            </a:endParaRPr>
          </a:p>
          <a:p>
            <a:pPr indent="0" lvl="0" marL="91440" rtl="0" algn="l">
              <a:lnSpc>
                <a:spcPct val="90000"/>
              </a:lnSpc>
              <a:spcBef>
                <a:spcPts val="1400"/>
              </a:spcBef>
              <a:spcAft>
                <a:spcPts val="0"/>
              </a:spcAft>
              <a:buNone/>
            </a:pPr>
            <a:r>
              <a:t/>
            </a:r>
            <a:endParaRPr>
              <a:highlight>
                <a:srgbClr val="FFFF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CONTROL/TREATMENT STATES</a:t>
            </a:r>
            <a:endParaRPr/>
          </a:p>
        </p:txBody>
      </p:sp>
      <p:sp>
        <p:nvSpPr>
          <p:cNvPr id="167" name="Google Shape;167;p23"/>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342900" lvl="0" marL="457200" marR="0" rtl="0" algn="l">
              <a:lnSpc>
                <a:spcPct val="150000"/>
              </a:lnSpc>
              <a:spcBef>
                <a:spcPts val="0"/>
              </a:spcBef>
              <a:spcAft>
                <a:spcPts val="0"/>
              </a:spcAft>
              <a:buSzPts val="1800"/>
              <a:buChar char="❏"/>
            </a:pPr>
            <a:r>
              <a:rPr lang="en-US"/>
              <a:t>Co</a:t>
            </a:r>
            <a:r>
              <a:rPr lang="en-US"/>
              <a:t>ntrol group is not affected by the policy change.</a:t>
            </a:r>
            <a:endParaRPr/>
          </a:p>
          <a:p>
            <a:pPr indent="-342900" lvl="0" marL="457200" marR="0" rtl="0" algn="l">
              <a:lnSpc>
                <a:spcPct val="150000"/>
              </a:lnSpc>
              <a:spcBef>
                <a:spcPts val="0"/>
              </a:spcBef>
              <a:spcAft>
                <a:spcPts val="0"/>
              </a:spcAft>
              <a:buSzPts val="1800"/>
              <a:buChar char="❏"/>
            </a:pPr>
            <a:r>
              <a:rPr lang="en-US"/>
              <a:t>Treatment group is affected by the policy change.</a:t>
            </a:r>
            <a:endParaRPr/>
          </a:p>
          <a:p>
            <a:pPr indent="-342900" lvl="0" marL="457200" rtl="0" algn="l">
              <a:lnSpc>
                <a:spcPct val="150000"/>
              </a:lnSpc>
              <a:spcBef>
                <a:spcPts val="0"/>
              </a:spcBef>
              <a:spcAft>
                <a:spcPts val="0"/>
              </a:spcAft>
              <a:buSzPts val="1800"/>
              <a:buChar char="❏"/>
            </a:pPr>
            <a:r>
              <a:rPr lang="en-US"/>
              <a:t>For our analysis,</a:t>
            </a:r>
            <a:r>
              <a:rPr lang="en-US" sz="1600">
                <a:solidFill>
                  <a:schemeClr val="dk1"/>
                </a:solidFill>
                <a:highlight>
                  <a:schemeClr val="lt1"/>
                </a:highlight>
                <a:latin typeface="Georgia"/>
                <a:ea typeface="Georgia"/>
                <a:cs typeface="Georgia"/>
                <a:sym typeface="Georgia"/>
              </a:rPr>
              <a:t> </a:t>
            </a:r>
            <a:r>
              <a:rPr lang="en-US"/>
              <a:t>the control state was identified by spotting for the state that had the lowest variation in % difference of GSP across years and had oil reserves.</a:t>
            </a:r>
            <a:endParaRPr/>
          </a:p>
          <a:p>
            <a:pPr indent="-342900" lvl="0" marL="457200" marR="0" rtl="0" algn="l">
              <a:lnSpc>
                <a:spcPct val="150000"/>
              </a:lnSpc>
              <a:spcBef>
                <a:spcPts val="0"/>
              </a:spcBef>
              <a:spcAft>
                <a:spcPts val="0"/>
              </a:spcAft>
              <a:buSzPts val="1800"/>
              <a:buChar char="❏"/>
            </a:pPr>
            <a:r>
              <a:rPr lang="en-US"/>
              <a:t>We studied the GSP trend for treatment and control states.</a:t>
            </a:r>
            <a:endParaRPr/>
          </a:p>
          <a:p>
            <a:pPr indent="-342900" lvl="0" marL="457200" marR="0" rtl="0" algn="l">
              <a:lnSpc>
                <a:spcPct val="150000"/>
              </a:lnSpc>
              <a:spcBef>
                <a:spcPts val="0"/>
              </a:spcBef>
              <a:spcAft>
                <a:spcPts val="0"/>
              </a:spcAft>
              <a:buSzPts val="1800"/>
              <a:buChar char="❏"/>
            </a:pPr>
            <a:r>
              <a:rPr lang="en-US"/>
              <a:t>North Dakota region was recognized to be the best control region</a:t>
            </a:r>
            <a:r>
              <a:rPr lang="en-US" sz="1600">
                <a:solidFill>
                  <a:schemeClr val="dk1"/>
                </a:solidFill>
                <a:highlight>
                  <a:schemeClr val="lt1"/>
                </a:highlight>
                <a:latin typeface="Georgia"/>
                <a:ea typeface="Georgia"/>
                <a:cs typeface="Georgia"/>
                <a:sym typeface="Georgia"/>
              </a:rPr>
              <a:t>. </a:t>
            </a:r>
            <a:endParaRPr sz="1600">
              <a:solidFill>
                <a:schemeClr val="dk1"/>
              </a:solidFill>
              <a:highlight>
                <a:schemeClr val="lt1"/>
              </a:highlight>
              <a:latin typeface="Georgia"/>
              <a:ea typeface="Georgia"/>
              <a:cs typeface="Georgia"/>
              <a:sym typeface="Georgia"/>
            </a:endParaRPr>
          </a:p>
          <a:p>
            <a:pPr indent="-101600" lvl="0" marL="91440" rtl="0" algn="l">
              <a:spcBef>
                <a:spcPts val="1400"/>
              </a:spcBef>
              <a:spcAft>
                <a:spcPts val="0"/>
              </a:spcAft>
              <a:buClr>
                <a:schemeClr val="dk1"/>
              </a:buClr>
              <a:buSzPts val="1600"/>
              <a:buFont typeface="Georgia"/>
              <a:buChar char=" "/>
            </a:pPr>
            <a:r>
              <a:t/>
            </a:r>
            <a:endParaRPr sz="1600">
              <a:solidFill>
                <a:schemeClr val="dk1"/>
              </a:solidFill>
              <a:highlight>
                <a:srgbClr val="FFFFFF"/>
              </a:highlight>
              <a:latin typeface="Georgia"/>
              <a:ea typeface="Georgia"/>
              <a:cs typeface="Georgia"/>
              <a:sym typeface="Georgia"/>
            </a:endParaRPr>
          </a:p>
          <a:p>
            <a:pPr indent="-101600" lvl="0" marL="91440" rtl="0" algn="l">
              <a:spcBef>
                <a:spcPts val="1400"/>
              </a:spcBef>
              <a:spcAft>
                <a:spcPts val="0"/>
              </a:spcAft>
              <a:buClr>
                <a:schemeClr val="dk1"/>
              </a:buClr>
              <a:buSzPts val="1600"/>
              <a:buFont typeface="Georgia"/>
              <a:buChar char=" "/>
            </a:pPr>
            <a:r>
              <a:t/>
            </a:r>
            <a:endParaRPr sz="1600">
              <a:solidFill>
                <a:schemeClr val="dk1"/>
              </a:solidFill>
              <a:highlight>
                <a:srgbClr val="FFFFFF"/>
              </a:highlight>
              <a:latin typeface="Georgia"/>
              <a:ea typeface="Georgia"/>
              <a:cs typeface="Georgia"/>
              <a:sym typeface="Georgia"/>
            </a:endParaRPr>
          </a:p>
          <a:p>
            <a:pPr indent="0" lvl="0" marL="0" rtl="0" algn="l">
              <a:spcBef>
                <a:spcPts val="1200"/>
              </a:spcBef>
              <a:spcAft>
                <a:spcPts val="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3F3F3F"/>
              </a:buClr>
              <a:buSzPts val="4800"/>
              <a:buFont typeface="Calibri"/>
              <a:buNone/>
            </a:pPr>
            <a:r>
              <a:rPr lang="en-US"/>
              <a:t>Oil Reserves in US by states</a:t>
            </a:r>
            <a:endParaRPr/>
          </a:p>
        </p:txBody>
      </p:sp>
      <p:pic>
        <p:nvPicPr>
          <p:cNvPr id="173" name="Google Shape;173;p24"/>
          <p:cNvPicPr preferRelativeResize="0"/>
          <p:nvPr/>
        </p:nvPicPr>
        <p:blipFill rotWithShape="1">
          <a:blip r:embed="rId3">
            <a:alphaModFix/>
          </a:blip>
          <a:srcRect b="0" l="0" r="852" t="4131"/>
          <a:stretch/>
        </p:blipFill>
        <p:spPr>
          <a:xfrm>
            <a:off x="3157050" y="2017037"/>
            <a:ext cx="5877900" cy="368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D-I-D MODEL : Analysis</a:t>
            </a:r>
            <a:endParaRPr/>
          </a:p>
        </p:txBody>
      </p:sp>
      <p:sp>
        <p:nvSpPr>
          <p:cNvPr id="179" name="Google Shape;179;p25"/>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342900" lvl="0" marL="457200" rtl="0" algn="l">
              <a:spcBef>
                <a:spcPts val="1200"/>
              </a:spcBef>
              <a:spcAft>
                <a:spcPts val="0"/>
              </a:spcAft>
              <a:buSzPts val="1800"/>
              <a:buChar char="●"/>
            </a:pPr>
            <a:r>
              <a:t/>
            </a:r>
            <a:endParaRPr/>
          </a:p>
        </p:txBody>
      </p:sp>
      <p:pic>
        <p:nvPicPr>
          <p:cNvPr id="180" name="Google Shape;180;p25"/>
          <p:cNvPicPr preferRelativeResize="0"/>
          <p:nvPr/>
        </p:nvPicPr>
        <p:blipFill>
          <a:blip r:embed="rId3">
            <a:alphaModFix/>
          </a:blip>
          <a:stretch>
            <a:fillRect/>
          </a:stretch>
        </p:blipFill>
        <p:spPr>
          <a:xfrm>
            <a:off x="1097274" y="1912250"/>
            <a:ext cx="10058398" cy="4355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D-I-D MODEL : Output</a:t>
            </a:r>
            <a:endParaRPr/>
          </a:p>
        </p:txBody>
      </p:sp>
      <p:sp>
        <p:nvSpPr>
          <p:cNvPr id="186" name="Google Shape;186;p26"/>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342900" lvl="0" marL="457200" rtl="0" algn="l">
              <a:spcBef>
                <a:spcPts val="1200"/>
              </a:spcBef>
              <a:spcAft>
                <a:spcPts val="0"/>
              </a:spcAft>
              <a:buSzPts val="1800"/>
              <a:buChar char="❏"/>
            </a:pPr>
            <a:r>
              <a:rPr lang="en-US"/>
              <a:t>Fit regression with </a:t>
            </a:r>
            <a:r>
              <a:rPr b="1" lang="en-US"/>
              <a:t>GSP</a:t>
            </a:r>
            <a:r>
              <a:rPr lang="en-US"/>
              <a:t> as dependent variable</a:t>
            </a:r>
            <a:endParaRPr b="1"/>
          </a:p>
          <a:p>
            <a:pPr indent="-342900" lvl="0" marL="457200" rtl="0" algn="l">
              <a:spcBef>
                <a:spcPts val="0"/>
              </a:spcBef>
              <a:spcAft>
                <a:spcPts val="0"/>
              </a:spcAft>
              <a:buSzPts val="1800"/>
              <a:buChar char="❏"/>
            </a:pPr>
            <a:r>
              <a:rPr lang="en-US"/>
              <a:t>Independent Variables : </a:t>
            </a:r>
            <a:endParaRPr/>
          </a:p>
          <a:p>
            <a:pPr indent="-342900" lvl="1" marL="914400" rtl="0" algn="l">
              <a:spcBef>
                <a:spcPts val="0"/>
              </a:spcBef>
              <a:spcAft>
                <a:spcPts val="0"/>
              </a:spcAft>
              <a:buSzPts val="1800"/>
              <a:buChar char="❏"/>
            </a:pPr>
            <a:r>
              <a:rPr lang="en-US"/>
              <a:t>Dummy variable,  </a:t>
            </a:r>
            <a:r>
              <a:rPr b="1" lang="en-US"/>
              <a:t>YR79</a:t>
            </a:r>
            <a:r>
              <a:rPr lang="en-US"/>
              <a:t> -</a:t>
            </a:r>
            <a:endParaRPr/>
          </a:p>
          <a:p>
            <a:pPr indent="-342900" lvl="2" marL="1371600" rtl="0" algn="l">
              <a:spcBef>
                <a:spcPts val="0"/>
              </a:spcBef>
              <a:spcAft>
                <a:spcPts val="0"/>
              </a:spcAft>
              <a:buSzPts val="1800"/>
              <a:buChar char="❏"/>
            </a:pPr>
            <a:r>
              <a:rPr lang="en-US"/>
              <a:t>0 if Year &lt; 1979; 1 otherwise</a:t>
            </a:r>
            <a:endParaRPr/>
          </a:p>
          <a:p>
            <a:pPr indent="-342900" lvl="1" marL="914400" rtl="0" algn="l">
              <a:spcBef>
                <a:spcPts val="0"/>
              </a:spcBef>
              <a:spcAft>
                <a:spcPts val="0"/>
              </a:spcAft>
              <a:buSzPts val="1800"/>
              <a:buChar char="❏"/>
            </a:pPr>
            <a:r>
              <a:rPr lang="en-US"/>
              <a:t>Dummy variable, </a:t>
            </a:r>
            <a:r>
              <a:rPr b="1" lang="en-US"/>
              <a:t>TREATMENT</a:t>
            </a:r>
            <a:r>
              <a:rPr lang="en-US"/>
              <a:t> -</a:t>
            </a:r>
            <a:endParaRPr/>
          </a:p>
          <a:p>
            <a:pPr indent="-342900" lvl="2" marL="1371600" rtl="0" algn="l">
              <a:spcBef>
                <a:spcPts val="0"/>
              </a:spcBef>
              <a:spcAft>
                <a:spcPts val="0"/>
              </a:spcAft>
              <a:buSzPts val="1800"/>
              <a:buChar char="❏"/>
            </a:pPr>
            <a:r>
              <a:rPr lang="en-US"/>
              <a:t>0 if STATE is North Dakota</a:t>
            </a:r>
            <a:endParaRPr/>
          </a:p>
          <a:p>
            <a:pPr indent="-342900" lvl="2" marL="1371600" rtl="0" algn="l">
              <a:spcBef>
                <a:spcPts val="0"/>
              </a:spcBef>
              <a:spcAft>
                <a:spcPts val="0"/>
              </a:spcAft>
              <a:buSzPts val="1800"/>
              <a:buChar char="❏"/>
            </a:pPr>
            <a:r>
              <a:rPr lang="en-US"/>
              <a:t>1 if STATE is South Dakota</a:t>
            </a:r>
            <a:endParaRPr/>
          </a:p>
          <a:p>
            <a:pPr indent="-342900" lvl="1" marL="914400" rtl="0" algn="l">
              <a:spcBef>
                <a:spcPts val="0"/>
              </a:spcBef>
              <a:spcAft>
                <a:spcPts val="0"/>
              </a:spcAft>
              <a:buSzPts val="1800"/>
              <a:buChar char="❏"/>
            </a:pPr>
            <a:r>
              <a:rPr lang="en-US"/>
              <a:t>Interaction term, </a:t>
            </a:r>
            <a:r>
              <a:rPr b="1" lang="en-US"/>
              <a:t>YR79*TREATMENT</a:t>
            </a:r>
            <a:endParaRPr b="1"/>
          </a:p>
          <a:p>
            <a:pPr indent="0" lvl="0" marL="0" rtl="0" algn="l">
              <a:spcBef>
                <a:spcPts val="1200"/>
              </a:spcBef>
              <a:spcAft>
                <a:spcPts val="0"/>
              </a:spcAft>
              <a:buNone/>
            </a:pPr>
            <a:r>
              <a:t/>
            </a:r>
            <a:endParaRPr b="1"/>
          </a:p>
          <a:p>
            <a:pPr indent="-342900" lvl="0" marL="457200" rtl="0" algn="l">
              <a:spcBef>
                <a:spcPts val="1200"/>
              </a:spcBef>
              <a:spcAft>
                <a:spcPts val="0"/>
              </a:spcAft>
              <a:buSzPts val="1800"/>
              <a:buChar char="❏"/>
            </a:pPr>
            <a:r>
              <a:rPr lang="en-US"/>
              <a:t>D-I-D Model is able to explain the true estimate </a:t>
            </a:r>
            <a:endParaRPr/>
          </a:p>
          <a:p>
            <a:pPr indent="0" lvl="0" marL="457200" rtl="0" algn="l">
              <a:spcBef>
                <a:spcPts val="1200"/>
              </a:spcBef>
              <a:spcAft>
                <a:spcPts val="0"/>
              </a:spcAft>
              <a:buNone/>
            </a:pPr>
            <a:r>
              <a:rPr lang="en-US"/>
              <a:t>difference of productivity in South Dakota </a:t>
            </a:r>
            <a:endParaRPr/>
          </a:p>
          <a:p>
            <a:pPr indent="0" lvl="0" marL="457200" rtl="0" algn="l">
              <a:spcBef>
                <a:spcPts val="1200"/>
              </a:spcBef>
              <a:spcAft>
                <a:spcPts val="200"/>
              </a:spcAft>
              <a:buNone/>
            </a:pPr>
            <a:r>
              <a:rPr lang="en-US"/>
              <a:t>much better than the First difference model.</a:t>
            </a:r>
            <a:endParaRPr/>
          </a:p>
        </p:txBody>
      </p:sp>
      <p:pic>
        <p:nvPicPr>
          <p:cNvPr id="187" name="Google Shape;187;p26"/>
          <p:cNvPicPr preferRelativeResize="0"/>
          <p:nvPr/>
        </p:nvPicPr>
        <p:blipFill>
          <a:blip r:embed="rId3">
            <a:alphaModFix/>
          </a:blip>
          <a:stretch>
            <a:fillRect/>
          </a:stretch>
        </p:blipFill>
        <p:spPr>
          <a:xfrm>
            <a:off x="6605175" y="1845725"/>
            <a:ext cx="4756325" cy="437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INTERPRETATIONS</a:t>
            </a:r>
            <a:endParaRPr/>
          </a:p>
        </p:txBody>
      </p:sp>
      <p:graphicFrame>
        <p:nvGraphicFramePr>
          <p:cNvPr id="193" name="Google Shape;193;p27"/>
          <p:cNvGraphicFramePr/>
          <p:nvPr/>
        </p:nvGraphicFramePr>
        <p:xfrm>
          <a:off x="952500" y="2857500"/>
          <a:ext cx="3000000" cy="3000000"/>
        </p:xfrm>
        <a:graphic>
          <a:graphicData uri="http://schemas.openxmlformats.org/drawingml/2006/table">
            <a:tbl>
              <a:tblPr>
                <a:noFill/>
                <a:tableStyleId>{2067A076-B50B-44C2-ADEF-F70FCB6D44D6}</a:tableStyleId>
              </a:tblPr>
              <a:tblGrid>
                <a:gridCol w="2571750"/>
                <a:gridCol w="2571750"/>
                <a:gridCol w="2571750"/>
                <a:gridCol w="2571750"/>
              </a:tblGrid>
              <a:tr h="381000">
                <a:tc>
                  <a:txBody>
                    <a:bodyPr/>
                    <a:lstStyle/>
                    <a:p>
                      <a:pPr indent="0" lvl="0" marL="0" rtl="0" algn="l">
                        <a:spcBef>
                          <a:spcPts val="0"/>
                        </a:spcBef>
                        <a:spcAft>
                          <a:spcPts val="0"/>
                        </a:spcAft>
                        <a:buNone/>
                      </a:pPr>
                      <a:r>
                        <a:rPr b="1" lang="en-US"/>
                        <a:t>YEAR/STATE</a:t>
                      </a:r>
                      <a:endParaRPr b="1"/>
                    </a:p>
                  </a:txBody>
                  <a:tcPr marT="91425" marB="91425" marR="91425" marL="91425"/>
                </a:tc>
                <a:tc>
                  <a:txBody>
                    <a:bodyPr/>
                    <a:lstStyle/>
                    <a:p>
                      <a:pPr indent="0" lvl="0" marL="0" rtl="0" algn="l">
                        <a:spcBef>
                          <a:spcPts val="0"/>
                        </a:spcBef>
                        <a:spcAft>
                          <a:spcPts val="0"/>
                        </a:spcAft>
                        <a:buNone/>
                      </a:pPr>
                      <a:r>
                        <a:rPr b="1" lang="en-US">
                          <a:solidFill>
                            <a:schemeClr val="dk1"/>
                          </a:solidFill>
                        </a:rPr>
                        <a:t>Control Group - </a:t>
                      </a:r>
                      <a:endParaRPr b="1">
                        <a:solidFill>
                          <a:schemeClr val="dk1"/>
                        </a:solidFill>
                      </a:endParaRPr>
                    </a:p>
                    <a:p>
                      <a:pPr indent="0" lvl="0" marL="0" rtl="0" algn="l">
                        <a:spcBef>
                          <a:spcPts val="0"/>
                        </a:spcBef>
                        <a:spcAft>
                          <a:spcPts val="0"/>
                        </a:spcAft>
                        <a:buNone/>
                      </a:pPr>
                      <a:r>
                        <a:rPr b="1" lang="en-US"/>
                        <a:t>North Dakota</a:t>
                      </a:r>
                      <a:endParaRPr b="1"/>
                    </a:p>
                    <a:p>
                      <a:pPr indent="0" lvl="0" marL="0" rtl="0" algn="l">
                        <a:spcBef>
                          <a:spcPts val="0"/>
                        </a:spcBef>
                        <a:spcAft>
                          <a:spcPts val="0"/>
                        </a:spcAft>
                        <a:buNone/>
                      </a:pPr>
                      <a:r>
                        <a:rPr b="1" lang="en-US"/>
                        <a:t>(TREATMENT = 0)</a:t>
                      </a:r>
                      <a:endParaRPr b="1"/>
                    </a:p>
                  </a:txBody>
                  <a:tcPr marT="91425" marB="91425" marR="91425" marL="91425"/>
                </a:tc>
                <a:tc>
                  <a:txBody>
                    <a:bodyPr/>
                    <a:lstStyle/>
                    <a:p>
                      <a:pPr indent="0" lvl="0" marL="0" rtl="0" algn="l">
                        <a:spcBef>
                          <a:spcPts val="0"/>
                        </a:spcBef>
                        <a:spcAft>
                          <a:spcPts val="0"/>
                        </a:spcAft>
                        <a:buNone/>
                      </a:pPr>
                      <a:r>
                        <a:rPr b="1" lang="en-US">
                          <a:solidFill>
                            <a:schemeClr val="dk1"/>
                          </a:solidFill>
                        </a:rPr>
                        <a:t>Treatment Group - </a:t>
                      </a:r>
                      <a:endParaRPr b="1">
                        <a:solidFill>
                          <a:schemeClr val="dk1"/>
                        </a:solidFill>
                      </a:endParaRPr>
                    </a:p>
                    <a:p>
                      <a:pPr indent="0" lvl="0" marL="0" rtl="0" algn="l">
                        <a:spcBef>
                          <a:spcPts val="0"/>
                        </a:spcBef>
                        <a:spcAft>
                          <a:spcPts val="0"/>
                        </a:spcAft>
                        <a:buNone/>
                      </a:pPr>
                      <a:r>
                        <a:rPr b="1" lang="en-US"/>
                        <a:t>South Dakota</a:t>
                      </a:r>
                      <a:endParaRPr b="1"/>
                    </a:p>
                    <a:p>
                      <a:pPr indent="0" lvl="0" marL="0" rtl="0" algn="l">
                        <a:spcBef>
                          <a:spcPts val="0"/>
                        </a:spcBef>
                        <a:spcAft>
                          <a:spcPts val="0"/>
                        </a:spcAft>
                        <a:buNone/>
                      </a:pPr>
                      <a:r>
                        <a:rPr b="1" lang="en-US"/>
                        <a:t>(TREATMENT = 1)</a:t>
                      </a:r>
                      <a:endParaRPr b="1"/>
                    </a:p>
                  </a:txBody>
                  <a:tcPr marT="91425" marB="91425" marR="91425" marL="91425"/>
                </a:tc>
                <a:tc>
                  <a:txBody>
                    <a:bodyPr/>
                    <a:lstStyle/>
                    <a:p>
                      <a:pPr indent="0" lvl="0" marL="0" rtl="0" algn="l">
                        <a:spcBef>
                          <a:spcPts val="0"/>
                        </a:spcBef>
                        <a:spcAft>
                          <a:spcPts val="0"/>
                        </a:spcAft>
                        <a:buNone/>
                      </a:pPr>
                      <a:r>
                        <a:t/>
                      </a:r>
                      <a:endParaRPr b="1"/>
                    </a:p>
                  </a:txBody>
                  <a:tcPr marT="91425" marB="91425" marR="91425" marL="91425"/>
                </a:tc>
              </a:tr>
              <a:tr h="381000">
                <a:tc>
                  <a:txBody>
                    <a:bodyPr/>
                    <a:lstStyle/>
                    <a:p>
                      <a:pPr indent="0" lvl="0" marL="0" rtl="0" algn="l">
                        <a:spcBef>
                          <a:spcPts val="0"/>
                        </a:spcBef>
                        <a:spcAft>
                          <a:spcPts val="0"/>
                        </a:spcAft>
                        <a:buNone/>
                      </a:pPr>
                      <a:r>
                        <a:rPr b="1" lang="en-US"/>
                        <a:t>Pre-Oil Recession of 1979</a:t>
                      </a:r>
                      <a:endParaRPr b="1"/>
                    </a:p>
                    <a:p>
                      <a:pPr indent="0" lvl="0" marL="0" rtl="0" algn="l">
                        <a:spcBef>
                          <a:spcPts val="0"/>
                        </a:spcBef>
                        <a:spcAft>
                          <a:spcPts val="0"/>
                        </a:spcAft>
                        <a:buNone/>
                      </a:pPr>
                      <a:r>
                        <a:rPr b="1" lang="en-US"/>
                        <a:t>(YR97 = 0)</a:t>
                      </a:r>
                      <a:endParaRPr b="1"/>
                    </a:p>
                  </a:txBody>
                  <a:tcPr marT="91425" marB="91425" marR="91425" marL="91425"/>
                </a:tc>
                <a:tc>
                  <a:txBody>
                    <a:bodyPr/>
                    <a:lstStyle/>
                    <a:p>
                      <a:pPr indent="0" lvl="0" marL="0" rtl="0" algn="l">
                        <a:spcBef>
                          <a:spcPts val="0"/>
                        </a:spcBef>
                        <a:spcAft>
                          <a:spcPts val="0"/>
                        </a:spcAft>
                        <a:buNone/>
                      </a:pPr>
                      <a:r>
                        <a:rPr lang="en-US"/>
                        <a:t>a = B0 = 7693.44</a:t>
                      </a:r>
                      <a:endParaRPr/>
                    </a:p>
                  </a:txBody>
                  <a:tcPr marT="91425" marB="91425" marR="91425" marL="91425"/>
                </a:tc>
                <a:tc>
                  <a:txBody>
                    <a:bodyPr/>
                    <a:lstStyle/>
                    <a:p>
                      <a:pPr indent="0" lvl="0" marL="0" rtl="0" algn="l">
                        <a:spcBef>
                          <a:spcPts val="0"/>
                        </a:spcBef>
                        <a:spcAft>
                          <a:spcPts val="0"/>
                        </a:spcAft>
                        <a:buNone/>
                      </a:pPr>
                      <a:r>
                        <a:rPr lang="en-US"/>
                        <a:t>b = 6853.44</a:t>
                      </a:r>
                      <a:endParaRPr/>
                    </a:p>
                  </a:txBody>
                  <a:tcPr marT="91425" marB="91425" marR="91425" marL="91425"/>
                </a:tc>
                <a:tc>
                  <a:txBody>
                    <a:bodyPr/>
                    <a:lstStyle/>
                    <a:p>
                      <a:pPr indent="0" lvl="0" marL="0" rtl="0" algn="l">
                        <a:spcBef>
                          <a:spcPts val="0"/>
                        </a:spcBef>
                        <a:spcAft>
                          <a:spcPts val="0"/>
                        </a:spcAft>
                        <a:buNone/>
                      </a:pPr>
                      <a:r>
                        <a:rPr b="1" lang="en-US"/>
                        <a:t>b - a = B2 = -840</a:t>
                      </a:r>
                      <a:endParaRPr b="1"/>
                    </a:p>
                  </a:txBody>
                  <a:tcPr marT="91425" marB="91425" marR="91425" marL="91425"/>
                </a:tc>
              </a:tr>
              <a:tr h="381000">
                <a:tc>
                  <a:txBody>
                    <a:bodyPr/>
                    <a:lstStyle/>
                    <a:p>
                      <a:pPr indent="0" lvl="0" marL="0" rtl="0" algn="l">
                        <a:spcBef>
                          <a:spcPts val="0"/>
                        </a:spcBef>
                        <a:spcAft>
                          <a:spcPts val="0"/>
                        </a:spcAft>
                        <a:buNone/>
                      </a:pPr>
                      <a:r>
                        <a:rPr b="1" lang="en-US">
                          <a:solidFill>
                            <a:schemeClr val="dk1"/>
                          </a:solidFill>
                        </a:rPr>
                        <a:t>Post-Oil Recession of 1979</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(YR97 = 1)</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lang="en-US"/>
                        <a:t>c = 9918.125</a:t>
                      </a:r>
                      <a:endParaRPr/>
                    </a:p>
                  </a:txBody>
                  <a:tcPr marT="91425" marB="91425" marR="91425" marL="91425"/>
                </a:tc>
                <a:tc>
                  <a:txBody>
                    <a:bodyPr/>
                    <a:lstStyle/>
                    <a:p>
                      <a:pPr indent="0" lvl="0" marL="0" rtl="0" algn="l">
                        <a:spcBef>
                          <a:spcPts val="0"/>
                        </a:spcBef>
                        <a:spcAft>
                          <a:spcPts val="0"/>
                        </a:spcAft>
                        <a:buNone/>
                      </a:pPr>
                      <a:r>
                        <a:rPr lang="en-US"/>
                        <a:t>d = 8110.875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b="1">
                        <a:solidFill>
                          <a:schemeClr val="dk1"/>
                        </a:solidFill>
                      </a:endParaRPr>
                    </a:p>
                  </a:txBody>
                  <a:tcPr marT="91425" marB="91425" marR="91425" marL="91425"/>
                </a:tc>
                <a:tc>
                  <a:txBody>
                    <a:bodyPr/>
                    <a:lstStyle/>
                    <a:p>
                      <a:pPr indent="0" lvl="0" marL="0" rtl="0" algn="l">
                        <a:spcBef>
                          <a:spcPts val="0"/>
                        </a:spcBef>
                        <a:spcAft>
                          <a:spcPts val="0"/>
                        </a:spcAft>
                        <a:buNone/>
                      </a:pPr>
                      <a:r>
                        <a:rPr b="1" lang="en-US"/>
                        <a:t>c - a = B1 = 2224.685</a:t>
                      </a:r>
                      <a:endParaRPr b="1"/>
                    </a:p>
                  </a:txBody>
                  <a:tcPr marT="91425" marB="91425" marR="91425" marL="91425"/>
                </a:tc>
                <a:tc>
                  <a:txBody>
                    <a:bodyPr/>
                    <a:lstStyle/>
                    <a:p>
                      <a:pPr indent="0" lvl="0" marL="0" rtl="0" algn="l">
                        <a:spcBef>
                          <a:spcPts val="0"/>
                        </a:spcBef>
                        <a:spcAft>
                          <a:spcPts val="0"/>
                        </a:spcAft>
                        <a:buNone/>
                      </a:pPr>
                      <a:r>
                        <a:rPr b="1" lang="en-US"/>
                        <a:t>d - b = 1257.435 </a:t>
                      </a:r>
                      <a:endParaRPr b="1"/>
                    </a:p>
                  </a:txBody>
                  <a:tcPr marT="91425" marB="91425" marR="91425" marL="91425"/>
                </a:tc>
                <a:tc>
                  <a:txBody>
                    <a:bodyPr/>
                    <a:lstStyle/>
                    <a:p>
                      <a:pPr indent="0" lvl="0" marL="0" rtl="0" algn="l">
                        <a:spcBef>
                          <a:spcPts val="0"/>
                        </a:spcBef>
                        <a:spcAft>
                          <a:spcPts val="0"/>
                        </a:spcAft>
                        <a:buNone/>
                      </a:pPr>
                      <a:r>
                        <a:rPr b="1" lang="en-US"/>
                        <a:t>B3 = (</a:t>
                      </a:r>
                      <a:r>
                        <a:rPr b="1" lang="en-US">
                          <a:solidFill>
                            <a:schemeClr val="dk1"/>
                          </a:solidFill>
                        </a:rPr>
                        <a:t>d - b) - (c - a) </a:t>
                      </a:r>
                      <a:endParaRPr b="1">
                        <a:solidFill>
                          <a:schemeClr val="dk1"/>
                        </a:solidFill>
                      </a:endParaRPr>
                    </a:p>
                    <a:p>
                      <a:pPr indent="0" lvl="0" marL="0" rtl="0" algn="l">
                        <a:spcBef>
                          <a:spcPts val="0"/>
                        </a:spcBef>
                        <a:spcAft>
                          <a:spcPts val="0"/>
                        </a:spcAft>
                        <a:buNone/>
                      </a:pPr>
                      <a:r>
                        <a:rPr b="1" lang="en-US">
                          <a:solidFill>
                            <a:schemeClr val="dk1"/>
                          </a:solidFill>
                        </a:rPr>
                        <a:t>= -967.25</a:t>
                      </a:r>
                      <a:endParaRPr b="1"/>
                    </a:p>
                  </a:txBody>
                  <a:tcPr marT="91425" marB="91425" marR="91425" marL="91425"/>
                </a:tc>
              </a:tr>
            </a:tbl>
          </a:graphicData>
        </a:graphic>
      </p:graphicFrame>
      <p:sp>
        <p:nvSpPr>
          <p:cNvPr id="194" name="Google Shape;194;p27"/>
          <p:cNvSpPr txBox="1"/>
          <p:nvPr/>
        </p:nvSpPr>
        <p:spPr>
          <a:xfrm>
            <a:off x="952500" y="1881050"/>
            <a:ext cx="8981700" cy="8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Manual Calculation:</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Y= B0 + B1*YR79 + B2*Treatment + B3*(YR79*Treatment) + u</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CONCLUSIONS</a:t>
            </a:r>
            <a:endParaRPr/>
          </a:p>
        </p:txBody>
      </p:sp>
      <p:sp>
        <p:nvSpPr>
          <p:cNvPr id="200" name="Google Shape;200;p28"/>
          <p:cNvSpPr txBox="1"/>
          <p:nvPr/>
        </p:nvSpPr>
        <p:spPr>
          <a:xfrm>
            <a:off x="1257625" y="2102600"/>
            <a:ext cx="9898200" cy="3840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9900"/>
              </a:buClr>
              <a:buSzPts val="2000"/>
              <a:buFont typeface="Calibri"/>
              <a:buChar char="❏"/>
            </a:pPr>
            <a:r>
              <a:rPr lang="en-US" sz="2000">
                <a:latin typeface="Calibri"/>
                <a:ea typeface="Calibri"/>
                <a:cs typeface="Calibri"/>
                <a:sym typeface="Calibri"/>
              </a:rPr>
              <a:t>The oil recession at 1979 affected the productivity of  few states, one of which that was majorly impacted was  South Dakota (Treatment Group).</a:t>
            </a:r>
            <a:endParaRPr sz="2000">
              <a:latin typeface="Calibri"/>
              <a:ea typeface="Calibri"/>
              <a:cs typeface="Calibri"/>
              <a:sym typeface="Calibri"/>
            </a:endParaRPr>
          </a:p>
          <a:p>
            <a:pPr indent="-355600" lvl="0" marL="457200" rtl="0" algn="l">
              <a:spcBef>
                <a:spcPts val="0"/>
              </a:spcBef>
              <a:spcAft>
                <a:spcPts val="0"/>
              </a:spcAft>
              <a:buClr>
                <a:srgbClr val="FF9900"/>
              </a:buClr>
              <a:buSzPts val="2000"/>
              <a:buFont typeface="Calibri"/>
              <a:buChar char="❏"/>
            </a:pPr>
            <a:r>
              <a:rPr lang="en-US" sz="2000">
                <a:latin typeface="Calibri"/>
                <a:ea typeface="Calibri"/>
                <a:cs typeface="Calibri"/>
                <a:sym typeface="Calibri"/>
              </a:rPr>
              <a:t>North Dakota (Control Group) had oil reserves, due to which the oil recession only minutely affected the GSP of that state.</a:t>
            </a:r>
            <a:endParaRPr sz="2000">
              <a:latin typeface="Calibri"/>
              <a:ea typeface="Calibri"/>
              <a:cs typeface="Calibri"/>
              <a:sym typeface="Calibri"/>
            </a:endParaRPr>
          </a:p>
          <a:p>
            <a:pPr indent="-355600" lvl="0" marL="457200" rtl="0" algn="l">
              <a:spcBef>
                <a:spcPts val="0"/>
              </a:spcBef>
              <a:spcAft>
                <a:spcPts val="0"/>
              </a:spcAft>
              <a:buClr>
                <a:srgbClr val="FF9900"/>
              </a:buClr>
              <a:buSzPts val="2000"/>
              <a:buFont typeface="Calibri"/>
              <a:buChar char="❏"/>
            </a:pPr>
            <a:r>
              <a:rPr lang="en-US" sz="2000">
                <a:latin typeface="Calibri"/>
                <a:ea typeface="Calibri"/>
                <a:cs typeface="Calibri"/>
                <a:sym typeface="Calibri"/>
              </a:rPr>
              <a:t>The productivity trend provides a negative treatment effect, which shows the GSP in South Dakota had a decrease in the trend after the oil recession.</a:t>
            </a:r>
            <a:endParaRPr sz="2000">
              <a:latin typeface="Calibri"/>
              <a:ea typeface="Calibri"/>
              <a:cs typeface="Calibri"/>
              <a:sym typeface="Calibri"/>
            </a:endParaRPr>
          </a:p>
          <a:p>
            <a:pPr indent="-355600" lvl="0" marL="457200" rtl="0" algn="l">
              <a:spcBef>
                <a:spcPts val="0"/>
              </a:spcBef>
              <a:spcAft>
                <a:spcPts val="0"/>
              </a:spcAft>
              <a:buClr>
                <a:srgbClr val="FF9900"/>
              </a:buClr>
              <a:buSzPts val="2000"/>
              <a:buFont typeface="Calibri"/>
              <a:buChar char="❏"/>
            </a:pPr>
            <a:r>
              <a:rPr lang="en-US" sz="2000">
                <a:latin typeface="Calibri"/>
                <a:ea typeface="Calibri"/>
                <a:cs typeface="Calibri"/>
                <a:sym typeface="Calibri"/>
              </a:rPr>
              <a:t>After the First differences model, Difference in differences model, we conclude that, looking at the  estimate of the interaction variable, the GSP of South Dakota was reduced by 967.25 units after the oil recession.</a:t>
            </a:r>
            <a:endParaRPr sz="2000">
              <a:latin typeface="Calibri"/>
              <a:ea typeface="Calibri"/>
              <a:cs typeface="Calibri"/>
              <a:sym typeface="Calibri"/>
            </a:endParaRPr>
          </a:p>
          <a:p>
            <a:pPr indent="-355600" lvl="0" marL="457200" rtl="0" algn="l">
              <a:spcBef>
                <a:spcPts val="0"/>
              </a:spcBef>
              <a:spcAft>
                <a:spcPts val="0"/>
              </a:spcAft>
              <a:buClr>
                <a:srgbClr val="FF9900"/>
              </a:buClr>
              <a:buSzPts val="2000"/>
              <a:buFont typeface="Calibri"/>
              <a:buChar char="❏"/>
            </a:pPr>
            <a:r>
              <a:rPr lang="en-US" sz="2000">
                <a:latin typeface="Calibri"/>
                <a:ea typeface="Calibri"/>
                <a:cs typeface="Calibri"/>
                <a:sym typeface="Calibri"/>
              </a:rPr>
              <a:t>Also the future scope of the project is to estimate the treatment effect using causal effect and synthetic control.</a:t>
            </a:r>
            <a:endParaRPr sz="20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1066805" y="2703603"/>
            <a:ext cx="10058400" cy="1450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AGENDA</a:t>
            </a:r>
            <a:endParaRPr/>
          </a:p>
        </p:txBody>
      </p:sp>
      <p:sp>
        <p:nvSpPr>
          <p:cNvPr id="111" name="Google Shape;111;p14"/>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Autofit/>
          </a:bodyPr>
          <a:lstStyle/>
          <a:p>
            <a:pPr indent="0" lvl="0" marL="0" rtl="0" algn="l">
              <a:spcBef>
                <a:spcPts val="1200"/>
              </a:spcBef>
              <a:spcAft>
                <a:spcPts val="0"/>
              </a:spcAft>
              <a:buClr>
                <a:schemeClr val="dk1"/>
              </a:buClr>
              <a:buSzPts val="1100"/>
              <a:buFont typeface="Arial"/>
              <a:buNone/>
            </a:pPr>
            <a:r>
              <a:rPr lang="en-US">
                <a:solidFill>
                  <a:schemeClr val="dk2"/>
                </a:solidFill>
              </a:rPr>
              <a:t>OIL RECESSION</a:t>
            </a:r>
            <a:endParaRPr>
              <a:solidFill>
                <a:schemeClr val="dk2"/>
              </a:solidFill>
            </a:endParaRPr>
          </a:p>
          <a:p>
            <a:pPr indent="0" lvl="0" marL="0" rtl="0" algn="l">
              <a:spcBef>
                <a:spcPts val="1200"/>
              </a:spcBef>
              <a:spcAft>
                <a:spcPts val="0"/>
              </a:spcAft>
              <a:buClr>
                <a:schemeClr val="dk1"/>
              </a:buClr>
              <a:buSzPts val="1100"/>
              <a:buFont typeface="Arial"/>
              <a:buNone/>
            </a:pPr>
            <a:r>
              <a:rPr lang="en-US">
                <a:solidFill>
                  <a:schemeClr val="dk2"/>
                </a:solidFill>
              </a:rPr>
              <a:t>PROBLEM STATEMENT</a:t>
            </a:r>
            <a:endParaRPr>
              <a:solidFill>
                <a:schemeClr val="dk2"/>
              </a:solidFill>
            </a:endParaRPr>
          </a:p>
          <a:p>
            <a:pPr indent="0" lvl="0" marL="0" rtl="0" algn="l">
              <a:spcBef>
                <a:spcPts val="1200"/>
              </a:spcBef>
              <a:spcAft>
                <a:spcPts val="0"/>
              </a:spcAft>
              <a:buClr>
                <a:schemeClr val="dk1"/>
              </a:buClr>
              <a:buSzPts val="1100"/>
              <a:buFont typeface="Arial"/>
              <a:buNone/>
            </a:pPr>
            <a:r>
              <a:rPr lang="en-US">
                <a:solidFill>
                  <a:schemeClr val="dk2"/>
                </a:solidFill>
              </a:rPr>
              <a:t>VARIABLE DESCRIPTION </a:t>
            </a:r>
            <a:endParaRPr>
              <a:solidFill>
                <a:schemeClr val="dk2"/>
              </a:solidFill>
            </a:endParaRPr>
          </a:p>
          <a:p>
            <a:pPr indent="0" lvl="0" marL="0" rtl="0" algn="l">
              <a:spcBef>
                <a:spcPts val="1200"/>
              </a:spcBef>
              <a:spcAft>
                <a:spcPts val="0"/>
              </a:spcAft>
              <a:buClr>
                <a:schemeClr val="dk1"/>
              </a:buClr>
              <a:buSzPts val="1100"/>
              <a:buFont typeface="Arial"/>
              <a:buNone/>
            </a:pPr>
            <a:r>
              <a:rPr lang="en-US">
                <a:solidFill>
                  <a:schemeClr val="dk2"/>
                </a:solidFill>
              </a:rPr>
              <a:t>FIRST DIFFERENCE ESTIMATOR AND PROBLEMS</a:t>
            </a:r>
            <a:endParaRPr>
              <a:solidFill>
                <a:schemeClr val="dk2"/>
              </a:solidFill>
            </a:endParaRPr>
          </a:p>
          <a:p>
            <a:pPr indent="0" lvl="0" marL="0" rtl="0" algn="l">
              <a:spcBef>
                <a:spcPts val="1200"/>
              </a:spcBef>
              <a:spcAft>
                <a:spcPts val="0"/>
              </a:spcAft>
              <a:buClr>
                <a:schemeClr val="dk1"/>
              </a:buClr>
              <a:buSzPts val="1100"/>
              <a:buFont typeface="Arial"/>
              <a:buNone/>
            </a:pPr>
            <a:r>
              <a:rPr lang="en-US">
                <a:solidFill>
                  <a:schemeClr val="dk2"/>
                </a:solidFill>
              </a:rPr>
              <a:t>WHY D-I-D </a:t>
            </a:r>
            <a:endParaRPr>
              <a:solidFill>
                <a:schemeClr val="dk2"/>
              </a:solidFill>
            </a:endParaRPr>
          </a:p>
          <a:p>
            <a:pPr indent="0" lvl="0" marL="0" rtl="0" algn="l">
              <a:spcBef>
                <a:spcPts val="1200"/>
              </a:spcBef>
              <a:spcAft>
                <a:spcPts val="0"/>
              </a:spcAft>
              <a:buClr>
                <a:schemeClr val="dk1"/>
              </a:buClr>
              <a:buSzPts val="1100"/>
              <a:buFont typeface="Arial"/>
              <a:buNone/>
            </a:pPr>
            <a:r>
              <a:rPr lang="en-US">
                <a:solidFill>
                  <a:schemeClr val="dk2"/>
                </a:solidFill>
              </a:rPr>
              <a:t>CONTROL/TREATMENT STATES</a:t>
            </a:r>
            <a:endParaRPr>
              <a:solidFill>
                <a:schemeClr val="dk2"/>
              </a:solidFill>
            </a:endParaRPr>
          </a:p>
          <a:p>
            <a:pPr indent="0" lvl="0" marL="0" rtl="0" algn="l">
              <a:spcBef>
                <a:spcPts val="1200"/>
              </a:spcBef>
              <a:spcAft>
                <a:spcPts val="0"/>
              </a:spcAft>
              <a:buClr>
                <a:schemeClr val="dk1"/>
              </a:buClr>
              <a:buSzPts val="1100"/>
              <a:buFont typeface="Arial"/>
              <a:buNone/>
            </a:pPr>
            <a:r>
              <a:rPr lang="en-US">
                <a:solidFill>
                  <a:schemeClr val="dk2"/>
                </a:solidFill>
              </a:rPr>
              <a:t>D-I-D MODEL : ANALYSIS/OUTPUT</a:t>
            </a:r>
            <a:endParaRPr>
              <a:solidFill>
                <a:schemeClr val="dk2"/>
              </a:solidFill>
            </a:endParaRPr>
          </a:p>
          <a:p>
            <a:pPr indent="0" lvl="0" marL="0" rtl="0" algn="l">
              <a:spcBef>
                <a:spcPts val="1200"/>
              </a:spcBef>
              <a:spcAft>
                <a:spcPts val="0"/>
              </a:spcAft>
              <a:buClr>
                <a:schemeClr val="dk1"/>
              </a:buClr>
              <a:buSzPts val="1100"/>
              <a:buFont typeface="Arial"/>
              <a:buNone/>
            </a:pPr>
            <a:r>
              <a:rPr lang="en-US">
                <a:solidFill>
                  <a:schemeClr val="dk2"/>
                </a:solidFill>
              </a:rPr>
              <a:t>INTERPRETATIONS</a:t>
            </a:r>
            <a:endParaRPr>
              <a:solidFill>
                <a:schemeClr val="dk2"/>
              </a:solidFill>
            </a:endParaRPr>
          </a:p>
          <a:p>
            <a:pPr indent="0" lvl="0" marL="0" rtl="0" algn="l">
              <a:spcBef>
                <a:spcPts val="1200"/>
              </a:spcBef>
              <a:spcAft>
                <a:spcPts val="0"/>
              </a:spcAft>
              <a:buClr>
                <a:schemeClr val="dk1"/>
              </a:buClr>
              <a:buSzPts val="1100"/>
              <a:buFont typeface="Arial"/>
              <a:buNone/>
            </a:pPr>
            <a:r>
              <a:rPr lang="en-US">
                <a:solidFill>
                  <a:schemeClr val="dk2"/>
                </a:solidFill>
              </a:rPr>
              <a:t>CONCLUSIONS</a:t>
            </a:r>
            <a:endParaRPr>
              <a:solidFill>
                <a:schemeClr val="dk1"/>
              </a:solidFill>
              <a:latin typeface="Arial"/>
              <a:ea typeface="Arial"/>
              <a:cs typeface="Arial"/>
              <a:sym typeface="Arial"/>
            </a:endParaRPr>
          </a:p>
          <a:p>
            <a:pPr indent="0" lvl="0" marL="0" rtl="0" algn="l">
              <a:lnSpc>
                <a:spcPct val="100000"/>
              </a:lnSpc>
              <a:spcBef>
                <a:spcPts val="20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lnSpc>
                <a:spcPct val="90000"/>
              </a:lnSpc>
              <a:spcBef>
                <a:spcPts val="1400"/>
              </a:spcBef>
              <a:spcAft>
                <a:spcPts val="0"/>
              </a:spcAft>
              <a:buNone/>
            </a:pPr>
            <a:r>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lang="en-US"/>
              <a:t>OIL RECESSION OF 1979</a:t>
            </a:r>
            <a:endParaRPr/>
          </a:p>
        </p:txBody>
      </p:sp>
      <p:sp>
        <p:nvSpPr>
          <p:cNvPr id="117" name="Google Shape;117;p15"/>
          <p:cNvSpPr txBox="1"/>
          <p:nvPr>
            <p:ph idx="1" type="body"/>
          </p:nvPr>
        </p:nvSpPr>
        <p:spPr>
          <a:xfrm>
            <a:off x="742975" y="2060475"/>
            <a:ext cx="10412700" cy="4023300"/>
          </a:xfrm>
          <a:prstGeom prst="rect">
            <a:avLst/>
          </a:prstGeom>
          <a:noFill/>
          <a:ln>
            <a:noFill/>
          </a:ln>
        </p:spPr>
        <p:txBody>
          <a:bodyPr anchorCtr="0" anchor="t" bIns="45700" lIns="0" spcFirstLastPara="1" rIns="0" wrap="square" tIns="45700">
            <a:noAutofit/>
          </a:bodyPr>
          <a:lstStyle/>
          <a:p>
            <a:pPr indent="-342900" lvl="0" marL="457200" rtl="0" algn="l">
              <a:lnSpc>
                <a:spcPct val="90000"/>
              </a:lnSpc>
              <a:spcBef>
                <a:spcPts val="0"/>
              </a:spcBef>
              <a:spcAft>
                <a:spcPts val="0"/>
              </a:spcAft>
              <a:buSzPts val="1800"/>
              <a:buChar char="❏"/>
            </a:pPr>
            <a:r>
              <a:rPr lang="en-US"/>
              <a:t>Oil - World’s most important asset.</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Powers the industries, provides fuel for vehicles, heats homes. </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Those with oil reserves better control global economy, and hence power.</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1970s - U.S. was one of the leading consumers. Population heavily reliant on oil.</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Iranian Revolution of 1979- creates shortages in oil production and hence supplies.</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T</a:t>
            </a:r>
            <a:r>
              <a:rPr lang="en-US"/>
              <a:t>he price of crude oil more than doubled to $39.50 per barrel over the next 12 months.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91440" rtl="0" algn="l">
              <a:lnSpc>
                <a:spcPct val="90000"/>
              </a:lnSpc>
              <a:spcBef>
                <a:spcPts val="1400"/>
              </a:spcBef>
              <a:spcAft>
                <a:spcPts val="0"/>
              </a:spcAft>
              <a:buNone/>
            </a:pPr>
            <a:r>
              <a:t/>
            </a:r>
            <a:endParaRPr/>
          </a:p>
          <a:p>
            <a:pPr indent="-114300" lvl="0" marL="91440" rtl="0" algn="l">
              <a:lnSpc>
                <a:spcPct val="90000"/>
              </a:lnSpc>
              <a:spcBef>
                <a:spcPts val="1400"/>
              </a:spcBef>
              <a:spcAft>
                <a:spcPts val="0"/>
              </a:spcAft>
              <a:buSzPts val="1800"/>
              <a:buChar char=" "/>
            </a:pPr>
            <a:r>
              <a:t/>
            </a:r>
            <a:endParaRPr/>
          </a:p>
          <a:p>
            <a:pPr indent="0" lvl="0" marL="0" rtl="0" algn="l">
              <a:lnSpc>
                <a:spcPct val="90000"/>
              </a:lnSpc>
              <a:spcBef>
                <a:spcPts val="1400"/>
              </a:spcBef>
              <a:spcAft>
                <a:spcPts val="0"/>
              </a:spcAft>
              <a:buNone/>
            </a:pPr>
            <a:r>
              <a:t/>
            </a:r>
            <a:endParaRPr>
              <a:solidFill>
                <a:srgbClr val="333333"/>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OIL RECESSION OF 1979</a:t>
            </a:r>
            <a:endParaRPr/>
          </a:p>
        </p:txBody>
      </p:sp>
      <p:sp>
        <p:nvSpPr>
          <p:cNvPr id="123" name="Google Shape;123;p16"/>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342900" lvl="0" marL="457200" rtl="0" algn="l">
              <a:lnSpc>
                <a:spcPct val="150000"/>
              </a:lnSpc>
              <a:spcBef>
                <a:spcPts val="1400"/>
              </a:spcBef>
              <a:spcAft>
                <a:spcPts val="0"/>
              </a:spcAft>
              <a:buSzPts val="1800"/>
              <a:buChar char="❏"/>
            </a:pPr>
            <a:r>
              <a:rPr lang="en-US">
                <a:solidFill>
                  <a:srgbClr val="333333"/>
                </a:solidFill>
                <a:highlight>
                  <a:schemeClr val="lt1"/>
                </a:highlight>
              </a:rPr>
              <a:t>OPEC refused to curtail the price hike and assumed a take it or leave it stance.</a:t>
            </a:r>
            <a:endParaRPr>
              <a:solidFill>
                <a:srgbClr val="333333"/>
              </a:solidFill>
              <a:highlight>
                <a:schemeClr val="lt1"/>
              </a:highlight>
            </a:endParaRPr>
          </a:p>
          <a:p>
            <a:pPr indent="-342900" lvl="0" marL="457200" rtl="0" algn="l">
              <a:lnSpc>
                <a:spcPct val="150000"/>
              </a:lnSpc>
              <a:spcBef>
                <a:spcPts val="0"/>
              </a:spcBef>
              <a:spcAft>
                <a:spcPts val="0"/>
              </a:spcAft>
              <a:buSzPts val="1800"/>
              <a:buChar char="❏"/>
            </a:pPr>
            <a:r>
              <a:rPr lang="en-US">
                <a:solidFill>
                  <a:srgbClr val="333333"/>
                </a:solidFill>
                <a:highlight>
                  <a:schemeClr val="lt1"/>
                </a:highlight>
              </a:rPr>
              <a:t>U.S. was not a major producer, although many reserves were identified.</a:t>
            </a:r>
            <a:endParaRPr>
              <a:solidFill>
                <a:srgbClr val="333333"/>
              </a:solidFill>
              <a:highlight>
                <a:schemeClr val="lt1"/>
              </a:highlight>
            </a:endParaRPr>
          </a:p>
          <a:p>
            <a:pPr indent="-342900" lvl="0" marL="457200" rtl="0" algn="l">
              <a:lnSpc>
                <a:spcPct val="150000"/>
              </a:lnSpc>
              <a:spcBef>
                <a:spcPts val="0"/>
              </a:spcBef>
              <a:spcAft>
                <a:spcPts val="0"/>
              </a:spcAft>
              <a:buSzPts val="1800"/>
              <a:buChar char="❏"/>
            </a:pPr>
            <a:r>
              <a:rPr lang="en-US">
                <a:solidFill>
                  <a:srgbClr val="333333"/>
                </a:solidFill>
                <a:highlight>
                  <a:schemeClr val="lt1"/>
                </a:highlight>
              </a:rPr>
              <a:t>inflation rose to 9 percent by the end of 1979.</a:t>
            </a:r>
            <a:endParaRPr>
              <a:solidFill>
                <a:srgbClr val="333333"/>
              </a:solidFill>
              <a:highlight>
                <a:schemeClr val="lt1"/>
              </a:highlight>
            </a:endParaRPr>
          </a:p>
          <a:p>
            <a:pPr indent="-342900" lvl="0" marL="457200" rtl="0" algn="l">
              <a:lnSpc>
                <a:spcPct val="150000"/>
              </a:lnSpc>
              <a:spcBef>
                <a:spcPts val="0"/>
              </a:spcBef>
              <a:spcAft>
                <a:spcPts val="0"/>
              </a:spcAft>
              <a:buSzPts val="1800"/>
              <a:buChar char="❏"/>
            </a:pPr>
            <a:r>
              <a:rPr lang="en-US">
                <a:solidFill>
                  <a:srgbClr val="333333"/>
                </a:solidFill>
                <a:highlight>
                  <a:schemeClr val="lt1"/>
                </a:highlight>
              </a:rPr>
              <a:t>This recession had far reaching effects on the economy and power balance. </a:t>
            </a:r>
            <a:endParaRPr>
              <a:solidFill>
                <a:srgbClr val="333333"/>
              </a:solidFill>
              <a:highlight>
                <a:schemeClr val="lt1"/>
              </a:highlight>
            </a:endParaRPr>
          </a:p>
          <a:p>
            <a:pPr indent="-342900" lvl="0" marL="457200" rtl="0" algn="l">
              <a:lnSpc>
                <a:spcPct val="100000"/>
              </a:lnSpc>
              <a:spcBef>
                <a:spcPts val="0"/>
              </a:spcBef>
              <a:spcAft>
                <a:spcPts val="0"/>
              </a:spcAft>
              <a:buSzPts val="1800"/>
              <a:buChar char="❏"/>
            </a:pPr>
            <a:r>
              <a:rPr lang="en-US"/>
              <a:t>The oil crisis had mixed effects in the United States, due to some parts of the country being oil-producing regions and other parts being non producers.</a:t>
            </a:r>
            <a:endParaRPr/>
          </a:p>
          <a:p>
            <a:pPr indent="0" lvl="0" marL="0" rtl="0" algn="l">
              <a:spcBef>
                <a:spcPts val="1400"/>
              </a:spcBef>
              <a:spcAft>
                <a:spcPts val="0"/>
              </a:spcAft>
              <a:buClr>
                <a:schemeClr val="dk1"/>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PROBLEM STATEMENT</a:t>
            </a:r>
            <a:endParaRPr/>
          </a:p>
        </p:txBody>
      </p:sp>
      <p:sp>
        <p:nvSpPr>
          <p:cNvPr id="129" name="Google Shape;129;p17"/>
          <p:cNvSpPr txBox="1"/>
          <p:nvPr>
            <p:ph idx="1" type="body"/>
          </p:nvPr>
        </p:nvSpPr>
        <p:spPr>
          <a:xfrm>
            <a:off x="1097275" y="2676703"/>
            <a:ext cx="10058400" cy="2852700"/>
          </a:xfrm>
          <a:prstGeom prst="rect">
            <a:avLst/>
          </a:prstGeom>
        </p:spPr>
        <p:txBody>
          <a:bodyPr anchorCtr="0" anchor="t" bIns="45700" lIns="0" spcFirstLastPara="1" rIns="0" wrap="square" tIns="45700">
            <a:noAutofit/>
          </a:bodyPr>
          <a:lstStyle/>
          <a:p>
            <a:pPr indent="-342900" lvl="0" marL="457200" rtl="0" algn="l">
              <a:lnSpc>
                <a:spcPct val="150000"/>
              </a:lnSpc>
              <a:spcBef>
                <a:spcPts val="1200"/>
              </a:spcBef>
              <a:spcAft>
                <a:spcPts val="0"/>
              </a:spcAft>
              <a:buSzPts val="1800"/>
              <a:buChar char="❏"/>
            </a:pPr>
            <a:r>
              <a:rPr lang="en-US"/>
              <a:t>To estimate the impact of this oil recession on the </a:t>
            </a:r>
            <a:r>
              <a:rPr lang="en-US"/>
              <a:t>productivity</a:t>
            </a:r>
            <a:r>
              <a:rPr lang="en-US"/>
              <a:t> of States in US.</a:t>
            </a:r>
            <a:endParaRPr/>
          </a:p>
          <a:p>
            <a:pPr indent="-342900" lvl="0" marL="457200" rtl="0" algn="l">
              <a:lnSpc>
                <a:spcPct val="115000"/>
              </a:lnSpc>
              <a:spcBef>
                <a:spcPts val="0"/>
              </a:spcBef>
              <a:spcAft>
                <a:spcPts val="0"/>
              </a:spcAft>
              <a:buSzPts val="1800"/>
              <a:buChar char="❏"/>
            </a:pPr>
            <a:r>
              <a:rPr lang="en-US"/>
              <a:t>we decided to look into the GSP of states across the years spanning before and after the oil recession.</a:t>
            </a:r>
            <a:endParaRPr/>
          </a:p>
          <a:p>
            <a:pPr indent="-342900" lvl="0" marL="457200" rtl="0" algn="l">
              <a:spcBef>
                <a:spcPts val="0"/>
              </a:spcBef>
              <a:spcAft>
                <a:spcPts val="0"/>
              </a:spcAft>
              <a:buSzPts val="1800"/>
              <a:buChar char="❏"/>
            </a:pPr>
            <a:r>
              <a:rPr lang="en-US"/>
              <a:t>adverse effects would manifest in the form of a decline in GSP of the states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DATASET AND VARIABLE DESCRIPTION</a:t>
            </a:r>
            <a:endParaRPr/>
          </a:p>
        </p:txBody>
      </p:sp>
      <p:sp>
        <p:nvSpPr>
          <p:cNvPr id="135" name="Google Shape;135;p18"/>
          <p:cNvSpPr txBox="1"/>
          <p:nvPr>
            <p:ph idx="1" type="body"/>
          </p:nvPr>
        </p:nvSpPr>
        <p:spPr>
          <a:xfrm>
            <a:off x="1097280" y="1845734"/>
            <a:ext cx="10058400" cy="4023300"/>
          </a:xfrm>
          <a:prstGeom prst="rect">
            <a:avLst/>
          </a:prstGeom>
        </p:spPr>
        <p:txBody>
          <a:bodyPr anchorCtr="0" anchor="t" bIns="45700" lIns="0" spcFirstLastPara="1" rIns="0" wrap="square" tIns="45700">
            <a:noAutofit/>
          </a:bodyPr>
          <a:lstStyle/>
          <a:p>
            <a:pPr indent="-355600" lvl="0" marL="749300" rtl="0" algn="l">
              <a:lnSpc>
                <a:spcPct val="158000"/>
              </a:lnSpc>
              <a:spcBef>
                <a:spcPts val="3200"/>
              </a:spcBef>
              <a:spcAft>
                <a:spcPts val="0"/>
              </a:spcAft>
              <a:buClr>
                <a:srgbClr val="FF9900"/>
              </a:buClr>
              <a:buSzPts val="2000"/>
              <a:buFont typeface="Calibri"/>
              <a:buChar char="❏"/>
            </a:pPr>
            <a:r>
              <a:rPr lang="en-US">
                <a:solidFill>
                  <a:schemeClr val="dk1"/>
                </a:solidFill>
              </a:rPr>
              <a:t>The dataset contains information from the year 1970–1986</a:t>
            </a:r>
            <a:endParaRPr>
              <a:solidFill>
                <a:schemeClr val="dk1"/>
              </a:solidFill>
            </a:endParaRPr>
          </a:p>
          <a:p>
            <a:pPr indent="-355600" lvl="0" marL="749300" rtl="0" algn="l">
              <a:lnSpc>
                <a:spcPct val="158000"/>
              </a:lnSpc>
              <a:spcBef>
                <a:spcPts val="0"/>
              </a:spcBef>
              <a:spcAft>
                <a:spcPts val="0"/>
              </a:spcAft>
              <a:buClr>
                <a:srgbClr val="FF9900"/>
              </a:buClr>
              <a:buSzPts val="2000"/>
              <a:buFont typeface="Calibri"/>
              <a:buChar char="❏"/>
            </a:pPr>
            <a:r>
              <a:rPr lang="en-US">
                <a:solidFill>
                  <a:schemeClr val="dk1"/>
                </a:solidFill>
              </a:rPr>
              <a:t>Information of all the states in North America are available.</a:t>
            </a:r>
            <a:endParaRPr>
              <a:solidFill>
                <a:schemeClr val="dk1"/>
              </a:solidFill>
            </a:endParaRPr>
          </a:p>
          <a:p>
            <a:pPr indent="-355600" lvl="0" marL="749300" rtl="0" algn="l">
              <a:lnSpc>
                <a:spcPct val="158000"/>
              </a:lnSpc>
              <a:spcBef>
                <a:spcPts val="0"/>
              </a:spcBef>
              <a:spcAft>
                <a:spcPts val="0"/>
              </a:spcAft>
              <a:buClr>
                <a:srgbClr val="FF9900"/>
              </a:buClr>
              <a:buSzPts val="2000"/>
              <a:buFont typeface="Calibri"/>
              <a:buChar char="❏"/>
            </a:pPr>
            <a:r>
              <a:rPr lang="en-US">
                <a:solidFill>
                  <a:schemeClr val="dk1"/>
                </a:solidFill>
              </a:rPr>
              <a:t>The treatment year is considered to be the year 1979.</a:t>
            </a:r>
            <a:endParaRPr>
              <a:solidFill>
                <a:schemeClr val="dk1"/>
              </a:solidFill>
            </a:endParaRPr>
          </a:p>
          <a:p>
            <a:pPr indent="-355600" lvl="0" marL="749300" rtl="0" algn="l">
              <a:lnSpc>
                <a:spcPct val="158000"/>
              </a:lnSpc>
              <a:spcBef>
                <a:spcPts val="0"/>
              </a:spcBef>
              <a:spcAft>
                <a:spcPts val="0"/>
              </a:spcAft>
              <a:buClr>
                <a:srgbClr val="FF9900"/>
              </a:buClr>
              <a:buSzPts val="2000"/>
              <a:buFont typeface="Calibri"/>
              <a:buChar char="❏"/>
            </a:pPr>
            <a:r>
              <a:rPr lang="en-US">
                <a:solidFill>
                  <a:schemeClr val="dk1"/>
                </a:solidFill>
              </a:rPr>
              <a:t>The treatment region is “South Dakota”.</a:t>
            </a:r>
            <a:endParaRPr>
              <a:solidFill>
                <a:schemeClr val="dk1"/>
              </a:solidFill>
            </a:endParaRPr>
          </a:p>
          <a:p>
            <a:pPr indent="-355600" lvl="0" marL="749300" rtl="0" algn="l">
              <a:lnSpc>
                <a:spcPct val="158000"/>
              </a:lnSpc>
              <a:spcBef>
                <a:spcPts val="0"/>
              </a:spcBef>
              <a:spcAft>
                <a:spcPts val="0"/>
              </a:spcAft>
              <a:buClr>
                <a:srgbClr val="FF9900"/>
              </a:buClr>
              <a:buSzPts val="2000"/>
              <a:buFont typeface="Calibri"/>
              <a:buChar char="❏"/>
            </a:pPr>
            <a:r>
              <a:rPr lang="en-US">
                <a:solidFill>
                  <a:schemeClr val="dk1"/>
                </a:solidFill>
              </a:rPr>
              <a:t>The economic impact measurement variable is GSP per capita (in thousands)</a:t>
            </a:r>
            <a:endParaRPr>
              <a:solidFill>
                <a:schemeClr val="dk1"/>
              </a:solidFill>
            </a:endParaRPr>
          </a:p>
          <a:p>
            <a:pPr indent="0" lvl="0" marL="0" rtl="0" algn="l">
              <a:spcBef>
                <a:spcPts val="1200"/>
              </a:spcBef>
              <a:spcAft>
                <a:spcPts val="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DATASET AND VARIABLE DESCRIPTION</a:t>
            </a:r>
            <a:endParaRPr/>
          </a:p>
        </p:txBody>
      </p:sp>
      <p:pic>
        <p:nvPicPr>
          <p:cNvPr id="141" name="Google Shape;141;p19"/>
          <p:cNvPicPr preferRelativeResize="0"/>
          <p:nvPr/>
        </p:nvPicPr>
        <p:blipFill>
          <a:blip r:embed="rId3">
            <a:alphaModFix/>
          </a:blip>
          <a:stretch>
            <a:fillRect/>
          </a:stretch>
        </p:blipFill>
        <p:spPr>
          <a:xfrm>
            <a:off x="3078450" y="1967025"/>
            <a:ext cx="6035100" cy="390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1066805" y="960703"/>
            <a:ext cx="10058400" cy="1450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FIRST DIFFERENCE ESTIMATOR MODEL</a:t>
            </a:r>
            <a:endParaRPr/>
          </a:p>
          <a:p>
            <a:pPr indent="0" lvl="0" marL="0" rtl="0" algn="l">
              <a:spcBef>
                <a:spcPts val="0"/>
              </a:spcBef>
              <a:spcAft>
                <a:spcPts val="0"/>
              </a:spcAft>
              <a:buNone/>
            </a:pPr>
            <a:r>
              <a:t/>
            </a:r>
            <a:endParaRPr/>
          </a:p>
        </p:txBody>
      </p:sp>
      <p:pic>
        <p:nvPicPr>
          <p:cNvPr id="147" name="Google Shape;147;p20"/>
          <p:cNvPicPr preferRelativeResize="0"/>
          <p:nvPr/>
        </p:nvPicPr>
        <p:blipFill>
          <a:blip r:embed="rId3">
            <a:alphaModFix/>
          </a:blip>
          <a:stretch>
            <a:fillRect/>
          </a:stretch>
        </p:blipFill>
        <p:spPr>
          <a:xfrm>
            <a:off x="4513600" y="1801525"/>
            <a:ext cx="7678400" cy="4537350"/>
          </a:xfrm>
          <a:prstGeom prst="rect">
            <a:avLst/>
          </a:prstGeom>
          <a:noFill/>
          <a:ln>
            <a:noFill/>
          </a:ln>
        </p:spPr>
      </p:pic>
      <p:sp>
        <p:nvSpPr>
          <p:cNvPr id="148" name="Google Shape;148;p20"/>
          <p:cNvSpPr txBox="1"/>
          <p:nvPr>
            <p:ph idx="1" type="body"/>
          </p:nvPr>
        </p:nvSpPr>
        <p:spPr>
          <a:xfrm>
            <a:off x="332500" y="2101863"/>
            <a:ext cx="4181100" cy="40233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t/>
            </a:r>
            <a:endParaRPr/>
          </a:p>
          <a:p>
            <a:pPr indent="0" lvl="0" marL="0" rtl="0" algn="l">
              <a:spcBef>
                <a:spcPts val="1200"/>
              </a:spcBef>
              <a:spcAft>
                <a:spcPts val="200"/>
              </a:spcAft>
              <a:buNone/>
            </a:pPr>
            <a:r>
              <a:rPr lang="en-US"/>
              <a:t>GOAL :  Quantify the impact of GSP before and after the Oil Recession of 1979.</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1310580" y="1749553"/>
            <a:ext cx="10058400" cy="14508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n-US"/>
              <a:t>Problem with First Differences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pic>
        <p:nvPicPr>
          <p:cNvPr id="154" name="Google Shape;154;p21"/>
          <p:cNvPicPr preferRelativeResize="0"/>
          <p:nvPr/>
        </p:nvPicPr>
        <p:blipFill>
          <a:blip r:embed="rId3">
            <a:alphaModFix/>
          </a:blip>
          <a:stretch>
            <a:fillRect/>
          </a:stretch>
        </p:blipFill>
        <p:spPr>
          <a:xfrm>
            <a:off x="7481025" y="1749550"/>
            <a:ext cx="3887951" cy="4581601"/>
          </a:xfrm>
          <a:prstGeom prst="rect">
            <a:avLst/>
          </a:prstGeom>
          <a:noFill/>
          <a:ln>
            <a:noFill/>
          </a:ln>
        </p:spPr>
      </p:pic>
      <p:sp>
        <p:nvSpPr>
          <p:cNvPr id="155" name="Google Shape;155;p21"/>
          <p:cNvSpPr txBox="1"/>
          <p:nvPr/>
        </p:nvSpPr>
        <p:spPr>
          <a:xfrm>
            <a:off x="927350" y="2309750"/>
            <a:ext cx="5616000" cy="3481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9900"/>
              </a:buClr>
              <a:buSzPts val="2000"/>
              <a:buFont typeface="Calibri"/>
              <a:buChar char="❏"/>
            </a:pPr>
            <a:r>
              <a:rPr lang="en-US" sz="2000">
                <a:latin typeface="Calibri"/>
                <a:ea typeface="Calibri"/>
                <a:cs typeface="Calibri"/>
                <a:sym typeface="Calibri"/>
              </a:rPr>
              <a:t>Coefficient</a:t>
            </a:r>
            <a:r>
              <a:rPr lang="en-US" sz="2000">
                <a:latin typeface="Calibri"/>
                <a:ea typeface="Calibri"/>
                <a:cs typeface="Calibri"/>
                <a:sym typeface="Calibri"/>
              </a:rPr>
              <a:t> of post indicator suggests that there is an increase.</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355600" lvl="0" marL="457200" rtl="0" algn="l">
              <a:spcBef>
                <a:spcPts val="0"/>
              </a:spcBef>
              <a:spcAft>
                <a:spcPts val="0"/>
              </a:spcAft>
              <a:buClr>
                <a:srgbClr val="FF9900"/>
              </a:buClr>
              <a:buSzPts val="2000"/>
              <a:buFont typeface="Calibri"/>
              <a:buChar char="❏"/>
            </a:pPr>
            <a:r>
              <a:rPr lang="en-US" sz="2000">
                <a:latin typeface="Calibri"/>
                <a:ea typeface="Calibri"/>
                <a:cs typeface="Calibri"/>
                <a:sym typeface="Calibri"/>
              </a:rPr>
              <a:t>The trend in GSP could have been altered because of other variables  known as confounders. </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a:t>
            </a:r>
            <a:endParaRPr sz="2000">
              <a:latin typeface="Calibri"/>
              <a:ea typeface="Calibri"/>
              <a:cs typeface="Calibri"/>
              <a:sym typeface="Calibri"/>
            </a:endParaRPr>
          </a:p>
          <a:p>
            <a:pPr indent="-355600" lvl="0" marL="457200" rtl="0" algn="l">
              <a:spcBef>
                <a:spcPts val="0"/>
              </a:spcBef>
              <a:spcAft>
                <a:spcPts val="0"/>
              </a:spcAft>
              <a:buClr>
                <a:srgbClr val="FF9900"/>
              </a:buClr>
              <a:buSzPts val="2000"/>
              <a:buFont typeface="Calibri"/>
              <a:buChar char="❏"/>
            </a:pPr>
            <a:r>
              <a:rPr lang="en-US" sz="2000">
                <a:latin typeface="Calibri"/>
                <a:ea typeface="Calibri"/>
                <a:cs typeface="Calibri"/>
                <a:sym typeface="Calibri"/>
              </a:rPr>
              <a:t>Solution: Compare the trend to a control region which is not impacted by the oil recession.</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