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8" r:id="rId5"/>
    <p:sldMasterId id="21474836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D8517C4-C07B-4F5D-99CE-206E5FD4B359}">
  <a:tblStyle styleId="{2D8517C4-C07B-4F5D-99CE-206E5FD4B3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3d22c4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2e3d22c4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621b690be_6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621b690be_6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621b690be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621b690be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621b690be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621b690be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621b690be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621b690be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621b690be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621b690be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621b690be_6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4621b690be_6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621b690be_6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4621b690be_6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621b690be_6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4621b690be_6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621b690be_6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4621b690be_6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 Header Blue">
    <p:bg>
      <p:bgPr>
        <a:solidFill>
          <a:srgbClr val="4285F4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 flipH="1">
            <a:off x="3450348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accent1"/>
              </a:solidFill>
            </a:endParaRPr>
          </a:p>
        </p:txBody>
      </p:sp>
      <p:sp>
        <p:nvSpPr>
          <p:cNvPr id="58" name="Google Shape;58;p15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sp>
        <p:nvSpPr>
          <p:cNvPr id="59" name="Google Shape;59;p15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Blue Footer - Title &amp; 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6"/>
          <p:cNvGrpSpPr/>
          <p:nvPr/>
        </p:nvGrpSpPr>
        <p:grpSpPr>
          <a:xfrm>
            <a:off x="-19032" y="4626756"/>
            <a:ext cx="9182148" cy="548400"/>
            <a:chOff x="-19032" y="4617750"/>
            <a:chExt cx="9182148" cy="548400"/>
          </a:xfrm>
        </p:grpSpPr>
        <p:sp>
          <p:nvSpPr>
            <p:cNvPr id="66" name="Google Shape;66;p16"/>
            <p:cNvSpPr/>
            <p:nvPr/>
          </p:nvSpPr>
          <p:spPr>
            <a:xfrm flipH="1">
              <a:off x="19116" y="4617750"/>
              <a:ext cx="9144000" cy="5484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68" y="0"/>
                  </a:lnTo>
                  <a:lnTo>
                    <a:pt x="120000" y="68165"/>
                  </a:lnTo>
                  <a:lnTo>
                    <a:pt x="119832" y="113092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67" name="Google Shape;67;p16"/>
            <p:cNvSpPr/>
            <p:nvPr/>
          </p:nvSpPr>
          <p:spPr>
            <a:xfrm flipH="1">
              <a:off x="-19032" y="4677825"/>
              <a:ext cx="4769700" cy="474000"/>
            </a:xfrm>
            <a:custGeom>
              <a:rect b="b" l="l" r="r" t="t"/>
              <a:pathLst>
                <a:path extrusionOk="0" h="120000" w="120000">
                  <a:moveTo>
                    <a:pt x="0" y="117227"/>
                  </a:moveTo>
                  <a:lnTo>
                    <a:pt x="120000" y="0"/>
                  </a:lnTo>
                  <a:lnTo>
                    <a:pt x="119904" y="12000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Blank - 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Blank Blue Foot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/>
          </a:p>
        </p:txBody>
      </p:sp>
      <p:sp>
        <p:nvSpPr>
          <p:cNvPr id="78" name="Google Shape;78;p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9" name="Google Shape;7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grpSp>
        <p:nvGrpSpPr>
          <p:cNvPr id="80" name="Google Shape;80;p18"/>
          <p:cNvGrpSpPr/>
          <p:nvPr/>
        </p:nvGrpSpPr>
        <p:grpSpPr>
          <a:xfrm>
            <a:off x="-19032" y="4626756"/>
            <a:ext cx="9182148" cy="548400"/>
            <a:chOff x="-19032" y="4617750"/>
            <a:chExt cx="9182148" cy="548400"/>
          </a:xfrm>
        </p:grpSpPr>
        <p:sp>
          <p:nvSpPr>
            <p:cNvPr id="81" name="Google Shape;81;p18"/>
            <p:cNvSpPr/>
            <p:nvPr/>
          </p:nvSpPr>
          <p:spPr>
            <a:xfrm flipH="1">
              <a:off x="19116" y="4617750"/>
              <a:ext cx="9144000" cy="5484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68" y="0"/>
                  </a:lnTo>
                  <a:lnTo>
                    <a:pt x="120000" y="68165"/>
                  </a:lnTo>
                  <a:lnTo>
                    <a:pt x="119832" y="113092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82" name="Google Shape;82;p18"/>
            <p:cNvSpPr/>
            <p:nvPr/>
          </p:nvSpPr>
          <p:spPr>
            <a:xfrm flipH="1">
              <a:off x="-19032" y="4677825"/>
              <a:ext cx="4769700" cy="474000"/>
            </a:xfrm>
            <a:custGeom>
              <a:rect b="b" l="l" r="r" t="t"/>
              <a:pathLst>
                <a:path extrusionOk="0" h="120000" w="120000">
                  <a:moveTo>
                    <a:pt x="0" y="117227"/>
                  </a:moveTo>
                  <a:lnTo>
                    <a:pt x="120000" y="0"/>
                  </a:lnTo>
                  <a:lnTo>
                    <a:pt x="119904" y="12000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83" name="Google Shape;8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Half Color Blue &amp; 3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0" name="Google Shape;90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Red Footer - Title &amp; 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4" name="Google Shape;94;p20"/>
          <p:cNvSpPr/>
          <p:nvPr/>
        </p:nvSpPr>
        <p:spPr>
          <a:xfrm flipH="1">
            <a:off x="25698" y="4617750"/>
            <a:ext cx="9144000" cy="5484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95" name="Google Shape;95;p20"/>
          <p:cNvSpPr/>
          <p:nvPr/>
        </p:nvSpPr>
        <p:spPr>
          <a:xfrm flipH="1">
            <a:off x="-12450" y="4686832"/>
            <a:ext cx="4769700" cy="474000"/>
          </a:xfrm>
          <a:custGeom>
            <a:rect b="b" l="l" r="r" t="t"/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id="96" name="Google Shape;9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Yellow Footer - Title &amp; 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1" name="Google Shape;101;p21"/>
          <p:cNvSpPr/>
          <p:nvPr/>
        </p:nvSpPr>
        <p:spPr>
          <a:xfrm flipH="1">
            <a:off x="25698" y="4617750"/>
            <a:ext cx="9144000" cy="5484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1"/>
          <p:cNvSpPr/>
          <p:nvPr/>
        </p:nvSpPr>
        <p:spPr>
          <a:xfrm flipH="1">
            <a:off x="-12450" y="4677825"/>
            <a:ext cx="4769700" cy="474000"/>
          </a:xfrm>
          <a:custGeom>
            <a:rect b="b" l="l" r="r" t="t"/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id="104" name="Google Shape;10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Green Footer - Title &amp; 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8" name="Google Shape;108;p22"/>
          <p:cNvSpPr/>
          <p:nvPr/>
        </p:nvSpPr>
        <p:spPr>
          <a:xfrm>
            <a:off x="81075" y="4617750"/>
            <a:ext cx="9088500" cy="548400"/>
          </a:xfrm>
          <a:custGeom>
            <a:rect b="b" l="l" r="r" t="t"/>
            <a:pathLst>
              <a:path extrusionOk="0" h="120000" w="120000">
                <a:moveTo>
                  <a:pt x="119999" y="120000"/>
                </a:moveTo>
                <a:lnTo>
                  <a:pt x="119831" y="0"/>
                </a:lnTo>
                <a:lnTo>
                  <a:pt x="0" y="69713"/>
                </a:lnTo>
                <a:lnTo>
                  <a:pt x="286" y="113095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09" name="Google Shape;109;p22"/>
          <p:cNvSpPr/>
          <p:nvPr/>
        </p:nvSpPr>
        <p:spPr>
          <a:xfrm flipH="1">
            <a:off x="-12450" y="4686832"/>
            <a:ext cx="4769700" cy="474000"/>
          </a:xfrm>
          <a:custGeom>
            <a:rect b="b" l="l" r="r" t="t"/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id="110" name="Google Shape;11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2" name="Google Shape;112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Gray Footer - Title &amp; 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/>
          <p:nvPr/>
        </p:nvSpPr>
        <p:spPr>
          <a:xfrm flipH="1">
            <a:off x="25698" y="4617750"/>
            <a:ext cx="9144000" cy="5484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15" name="Google Shape;115;p23"/>
          <p:cNvSpPr/>
          <p:nvPr/>
        </p:nvSpPr>
        <p:spPr>
          <a:xfrm flipH="1">
            <a:off x="-12450" y="4686832"/>
            <a:ext cx="4769700" cy="474000"/>
          </a:xfrm>
          <a:custGeom>
            <a:rect b="b" l="l" r="r" t="t"/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id="116" name="Google Shape;11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9" name="Google Shape;119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Blank Red Foot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/>
          <p:nvPr/>
        </p:nvSpPr>
        <p:spPr>
          <a:xfrm flipH="1">
            <a:off x="-19300" y="4617750"/>
            <a:ext cx="9189000" cy="5484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22" name="Google Shape;122;p2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3" name="Google Shape;123;p24"/>
          <p:cNvSpPr/>
          <p:nvPr/>
        </p:nvSpPr>
        <p:spPr>
          <a:xfrm flipH="1">
            <a:off x="-21457" y="4686832"/>
            <a:ext cx="4769700" cy="474000"/>
          </a:xfrm>
          <a:custGeom>
            <a:rect b="b" l="l" r="r" t="t"/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24" name="Google Shape;124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Blank Yellow Foot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8" name="Google Shape;128;p25"/>
          <p:cNvSpPr/>
          <p:nvPr/>
        </p:nvSpPr>
        <p:spPr>
          <a:xfrm flipH="1">
            <a:off x="25698" y="4617750"/>
            <a:ext cx="9144000" cy="5484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29" name="Google Shape;129;p25"/>
          <p:cNvSpPr/>
          <p:nvPr/>
        </p:nvSpPr>
        <p:spPr>
          <a:xfrm flipH="1">
            <a:off x="-12450" y="4686832"/>
            <a:ext cx="4769700" cy="474000"/>
          </a:xfrm>
          <a:custGeom>
            <a:rect b="b" l="l" r="r" t="t"/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30" name="Google Shape;130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Blank Green Foot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4" name="Google Shape;134;p26"/>
          <p:cNvSpPr/>
          <p:nvPr/>
        </p:nvSpPr>
        <p:spPr>
          <a:xfrm flipH="1">
            <a:off x="71898" y="4617750"/>
            <a:ext cx="9097800" cy="5484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35" name="Google Shape;135;p26"/>
          <p:cNvSpPr/>
          <p:nvPr/>
        </p:nvSpPr>
        <p:spPr>
          <a:xfrm flipH="1">
            <a:off x="-12450" y="4686832"/>
            <a:ext cx="4769700" cy="474000"/>
          </a:xfrm>
          <a:custGeom>
            <a:rect b="b" l="l" r="r" t="t"/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36" name="Google Shape;136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Blank Gray Footer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 flipH="1">
            <a:off x="63499" y="4617750"/>
            <a:ext cx="9106200" cy="5484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40" name="Google Shape;140;p27"/>
          <p:cNvSpPr/>
          <p:nvPr/>
        </p:nvSpPr>
        <p:spPr>
          <a:xfrm flipH="1">
            <a:off x="-12450" y="4686832"/>
            <a:ext cx="4769700" cy="474000"/>
          </a:xfrm>
          <a:custGeom>
            <a:rect b="b" l="l" r="r" t="t"/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141" name="Google Shape;141;p2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Half Color Blu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Half Color Blue &amp; 1 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" name="Google Shape;153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Half Color Red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8" name="Google Shape;15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Half Color Red &amp; 1 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65" name="Google Shape;16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Half Color Red &amp; 3 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" name="Google Shape;170;p32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1" name="Google Shape;171;p32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2" name="Google Shape;17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Half Color Yellow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7" name="Google Shape;177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Half Color Yellow &amp; 1 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3" name="Google Shape;183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84" name="Google Shape;18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Half Color Yellow &amp; 3 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7" name="Google Shape;187;p3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9" name="Google Shape;189;p3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0" name="Google Shape;190;p3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1" name="Google Shape;191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92" name="Google Shape;19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Half Color Gree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6" name="Google Shape;196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97" name="Google Shape;197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Half Color Green &amp; 1 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2" name="Google Shape;20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03" name="Google Shape;203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Half Color Green &amp; 3 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8" name="Google Shape;208;p3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11" name="Google Shape;211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 Header Red">
    <p:bg>
      <p:bgPr>
        <a:solidFill>
          <a:srgbClr val="EA4335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accent1"/>
              </a:solidFill>
            </a:endParaRPr>
          </a:p>
        </p:txBody>
      </p:sp>
      <p:sp>
        <p:nvSpPr>
          <p:cNvPr id="214" name="Google Shape;214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sp>
        <p:nvSpPr>
          <p:cNvPr id="215" name="Google Shape;215;p39"/>
          <p:cNvSpPr/>
          <p:nvPr/>
        </p:nvSpPr>
        <p:spPr>
          <a:xfrm flipH="1">
            <a:off x="3450348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9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218" name="Google Shape;218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 Header Yellow">
    <p:bg>
      <p:bgPr>
        <a:solidFill>
          <a:srgbClr val="F4B40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/>
          <p:nvPr/>
        </p:nvSpPr>
        <p:spPr>
          <a:xfrm flipH="1">
            <a:off x="3450348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0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224" name="Google Shape;22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Section Header Green">
    <p:bg>
      <p:bgPr>
        <a:solidFill>
          <a:srgbClr val="34A853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/>
          <p:nvPr/>
        </p:nvSpPr>
        <p:spPr>
          <a:xfrm flipH="1">
            <a:off x="3450348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1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230" name="Google Shape;23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 Header Gray">
    <p:bg>
      <p:bgPr>
        <a:solidFill>
          <a:srgbClr val="999999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/>
          <p:nvPr/>
        </p:nvSpPr>
        <p:spPr>
          <a:xfrm flipH="1">
            <a:off x="3450348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2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236" name="Google Shape;23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/>
              <a:t>Post-c</a:t>
            </a:r>
            <a:r>
              <a:rPr lang="en"/>
              <a:t>ampaign Report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3"/>
          <p:cNvSpPr txBox="1"/>
          <p:nvPr>
            <p:ph type="title"/>
          </p:nvPr>
        </p:nvSpPr>
        <p:spPr>
          <a:xfrm>
            <a:off x="694100" y="37516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 sz="1400"/>
              <a:t>Nisha Iyer</a:t>
            </a:r>
            <a:endParaRPr sz="14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 sz="1400"/>
              <a:t>Shivani Ramdas</a:t>
            </a:r>
            <a:endParaRPr sz="14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 sz="1400"/>
              <a:t>Sneha Liza George</a:t>
            </a:r>
            <a:endParaRPr sz="14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 sz="1400"/>
              <a:t>Sameer </a:t>
            </a:r>
            <a:r>
              <a:rPr lang="en" sz="1400">
                <a:solidFill>
                  <a:schemeClr val="lt1"/>
                </a:solidFill>
              </a:rPr>
              <a:t>Mohammed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 sz="1400">
                <a:solidFill>
                  <a:schemeClr val="lt1"/>
                </a:solidFill>
              </a:rPr>
              <a:t>Phanindra Panthagani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/>
          <p:nvPr>
            <p:ph type="title"/>
          </p:nvPr>
        </p:nvSpPr>
        <p:spPr>
          <a:xfrm>
            <a:off x="1264950" y="2105750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graphicFrame>
        <p:nvGraphicFramePr>
          <p:cNvPr id="249" name="Google Shape;249;p44"/>
          <p:cNvGraphicFramePr/>
          <p:nvPr/>
        </p:nvGraphicFramePr>
        <p:xfrm>
          <a:off x="426975" y="1373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{2D8517C4-C07B-4F5D-99CE-206E5FD4B359}</a:tableStyleId>
              </a:tblPr>
              <a:tblGrid>
                <a:gridCol w="644000"/>
                <a:gridCol w="7646050"/>
              </a:tblGrid>
              <a:tr h="47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822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study of multiple reports for better data visualization.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822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</a:tr>
              <a:tr h="47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822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Performance metrics achieved above the benchmark.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822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</a:tr>
              <a:tr h="47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0F0F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>
                        <a:solidFill>
                          <a:srgbClr val="F0F0F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822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Improved the marketing strategies and derived analysis.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822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</a:tr>
              <a:tr h="47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0F0F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solidFill>
                          <a:srgbClr val="F0F0F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822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Provided business perspective recommendations.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822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</a:tr>
              <a:tr h="47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0F0F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600">
                        <a:solidFill>
                          <a:srgbClr val="F0F0F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822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Learning outcomes.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822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Snapshot</a:t>
            </a:r>
            <a:endParaRPr/>
          </a:p>
        </p:txBody>
      </p:sp>
      <p:pic>
        <p:nvPicPr>
          <p:cNvPr id="255" name="Google Shape;2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88" y="1278075"/>
            <a:ext cx="8610225" cy="31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Campaign Snapshot and Device Report</a:t>
            </a:r>
            <a:endParaRPr/>
          </a:p>
        </p:txBody>
      </p:sp>
      <p:pic>
        <p:nvPicPr>
          <p:cNvPr id="261" name="Google Shape;2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2425"/>
            <a:ext cx="8839200" cy="3403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/>
          <p:nvPr>
            <p:ph type="title"/>
          </p:nvPr>
        </p:nvSpPr>
        <p:spPr>
          <a:xfrm>
            <a:off x="146525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Campaign Overview</a:t>
            </a:r>
            <a:endParaRPr/>
          </a:p>
        </p:txBody>
      </p:sp>
      <p:pic>
        <p:nvPicPr>
          <p:cNvPr id="267" name="Google Shape;26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00" y="1076525"/>
            <a:ext cx="8839200" cy="3336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/>
              <a:t>Core Performance Metrics</a:t>
            </a:r>
            <a:endParaRPr/>
          </a:p>
        </p:txBody>
      </p:sp>
      <p:sp>
        <p:nvSpPr>
          <p:cNvPr id="273" name="Google Shape;273;p48"/>
          <p:cNvSpPr txBox="1"/>
          <p:nvPr/>
        </p:nvSpPr>
        <p:spPr>
          <a:xfrm>
            <a:off x="7933350" y="21423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sp>
        <p:nvSpPr>
          <p:cNvPr id="274" name="Google Shape;274;p48"/>
          <p:cNvSpPr/>
          <p:nvPr/>
        </p:nvSpPr>
        <p:spPr>
          <a:xfrm>
            <a:off x="2260932" y="1831906"/>
            <a:ext cx="62100" cy="2363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8"/>
          <p:cNvSpPr txBox="1"/>
          <p:nvPr/>
        </p:nvSpPr>
        <p:spPr>
          <a:xfrm>
            <a:off x="64873" y="1850739"/>
            <a:ext cx="2035500" cy="3591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555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"/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CLICKS/TRAFFIC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48"/>
          <p:cNvSpPr txBox="1"/>
          <p:nvPr/>
        </p:nvSpPr>
        <p:spPr>
          <a:xfrm>
            <a:off x="64725" y="2277479"/>
            <a:ext cx="2035500" cy="610800"/>
          </a:xfrm>
          <a:prstGeom prst="rect">
            <a:avLst/>
          </a:prstGeom>
          <a:noFill/>
          <a:ln cap="flat" cmpd="sng" w="9525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CLICK THROUGH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RATE</a:t>
            </a:r>
            <a:endParaRPr/>
          </a:p>
        </p:txBody>
      </p:sp>
      <p:sp>
        <p:nvSpPr>
          <p:cNvPr id="277" name="Google Shape;277;p48"/>
          <p:cNvSpPr txBox="1"/>
          <p:nvPr/>
        </p:nvSpPr>
        <p:spPr>
          <a:xfrm>
            <a:off x="79057" y="2967275"/>
            <a:ext cx="2035500" cy="610800"/>
          </a:xfrm>
          <a:prstGeom prst="rect">
            <a:avLst/>
          </a:prstGeom>
          <a:noFill/>
          <a:ln cap="flat" cmpd="sng" w="9525">
            <a:solidFill>
              <a:srgbClr val="336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IMPRESSIONS</a:t>
            </a:r>
            <a:endParaRPr/>
          </a:p>
        </p:txBody>
      </p:sp>
      <p:sp>
        <p:nvSpPr>
          <p:cNvPr id="278" name="Google Shape;278;p48"/>
          <p:cNvSpPr txBox="1"/>
          <p:nvPr/>
        </p:nvSpPr>
        <p:spPr>
          <a:xfrm>
            <a:off x="2168672" y="1336050"/>
            <a:ext cx="21870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55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"/>
              <a:buNone/>
            </a:pPr>
            <a:r>
              <a:rPr b="1"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Visit your Storefront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br>
              <a:rPr i="0" lang="en" sz="14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48"/>
          <p:cNvSpPr/>
          <p:nvPr/>
        </p:nvSpPr>
        <p:spPr>
          <a:xfrm>
            <a:off x="4263378" y="1831906"/>
            <a:ext cx="62100" cy="2363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8"/>
          <p:cNvSpPr/>
          <p:nvPr/>
        </p:nvSpPr>
        <p:spPr>
          <a:xfrm>
            <a:off x="6427301" y="1822126"/>
            <a:ext cx="62100" cy="2363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8"/>
          <p:cNvSpPr txBox="1"/>
          <p:nvPr/>
        </p:nvSpPr>
        <p:spPr>
          <a:xfrm>
            <a:off x="2254997" y="2409007"/>
            <a:ext cx="20355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 sz="1200"/>
              <a:t>8.29%</a:t>
            </a:r>
            <a:endParaRPr sz="1200"/>
          </a:p>
        </p:txBody>
      </p:sp>
      <p:sp>
        <p:nvSpPr>
          <p:cNvPr id="282" name="Google Shape;282;p48"/>
          <p:cNvSpPr txBox="1"/>
          <p:nvPr/>
        </p:nvSpPr>
        <p:spPr>
          <a:xfrm>
            <a:off x="2260932" y="3024440"/>
            <a:ext cx="20355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chemeClr val="accent2"/>
                </a:solidFill>
              </a:rPr>
              <a:t>Estimated: 471-794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chemeClr val="accent2"/>
                </a:solidFill>
              </a:rPr>
              <a:t>Achieved: 2892</a:t>
            </a:r>
            <a:endParaRPr sz="1200"/>
          </a:p>
        </p:txBody>
      </p:sp>
      <p:sp>
        <p:nvSpPr>
          <p:cNvPr id="283" name="Google Shape;283;p48"/>
          <p:cNvSpPr txBox="1"/>
          <p:nvPr/>
        </p:nvSpPr>
        <p:spPr>
          <a:xfrm>
            <a:off x="2260932" y="3578167"/>
            <a:ext cx="20025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 sz="1200"/>
              <a:t>Organic Search: 89%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 sz="1200"/>
              <a:t>Google Partner Sites: 11%</a:t>
            </a:r>
            <a:endParaRPr sz="1200"/>
          </a:p>
        </p:txBody>
      </p:sp>
      <p:sp>
        <p:nvSpPr>
          <p:cNvPr id="284" name="Google Shape;284;p48"/>
          <p:cNvSpPr txBox="1"/>
          <p:nvPr/>
        </p:nvSpPr>
        <p:spPr>
          <a:xfrm>
            <a:off x="79027" y="3723048"/>
            <a:ext cx="2035500" cy="3591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"/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TRAFFIC SOURCES</a:t>
            </a:r>
            <a:endParaRPr/>
          </a:p>
        </p:txBody>
      </p:sp>
      <p:sp>
        <p:nvSpPr>
          <p:cNvPr id="285" name="Google Shape;285;p48"/>
          <p:cNvSpPr txBox="1"/>
          <p:nvPr/>
        </p:nvSpPr>
        <p:spPr>
          <a:xfrm>
            <a:off x="6302921" y="1329688"/>
            <a:ext cx="24495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55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"/>
              <a:buNone/>
            </a:pPr>
            <a:r>
              <a:rPr b="1" lang="en" sz="12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Sign up for Bogo Offers</a:t>
            </a:r>
            <a:endParaRPr b="1" sz="12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br>
              <a:rPr b="0" i="0" lang="en" sz="14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8"/>
          <p:cNvSpPr/>
          <p:nvPr/>
        </p:nvSpPr>
        <p:spPr>
          <a:xfrm>
            <a:off x="8514135" y="1831906"/>
            <a:ext cx="62100" cy="2363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8"/>
          <p:cNvSpPr txBox="1"/>
          <p:nvPr/>
        </p:nvSpPr>
        <p:spPr>
          <a:xfrm>
            <a:off x="6434185" y="2409008"/>
            <a:ext cx="2187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 sz="1200"/>
              <a:t>2.59%</a:t>
            </a:r>
            <a:endParaRPr sz="1200"/>
          </a:p>
        </p:txBody>
      </p:sp>
      <p:sp>
        <p:nvSpPr>
          <p:cNvPr id="288" name="Google Shape;288;p48"/>
          <p:cNvSpPr txBox="1"/>
          <p:nvPr/>
        </p:nvSpPr>
        <p:spPr>
          <a:xfrm>
            <a:off x="6474311" y="3016377"/>
            <a:ext cx="24138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chemeClr val="accent2"/>
                </a:solidFill>
              </a:rPr>
              <a:t>Estimated: 239 - 413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chemeClr val="accent2"/>
                </a:solidFill>
              </a:rPr>
              <a:t>Achieved: 2895</a:t>
            </a:r>
            <a:endParaRPr sz="1200"/>
          </a:p>
        </p:txBody>
      </p:sp>
      <p:sp>
        <p:nvSpPr>
          <p:cNvPr id="289" name="Google Shape;289;p48"/>
          <p:cNvSpPr txBox="1"/>
          <p:nvPr/>
        </p:nvSpPr>
        <p:spPr>
          <a:xfrm>
            <a:off x="6450664" y="1740396"/>
            <a:ext cx="2154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/>
              <a:t>Estimated: 29-50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/>
              <a:t>Achieved: 75</a:t>
            </a:r>
            <a:endParaRPr sz="1200"/>
          </a:p>
        </p:txBody>
      </p:sp>
      <p:sp>
        <p:nvSpPr>
          <p:cNvPr id="290" name="Google Shape;290;p48"/>
          <p:cNvSpPr txBox="1"/>
          <p:nvPr/>
        </p:nvSpPr>
        <p:spPr>
          <a:xfrm>
            <a:off x="6453561" y="3578167"/>
            <a:ext cx="24138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 sz="1200">
                <a:solidFill>
                  <a:schemeClr val="accent2"/>
                </a:solidFill>
              </a:rPr>
              <a:t>Organic Search: 97%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 sz="1200">
                <a:solidFill>
                  <a:schemeClr val="accent2"/>
                </a:solidFill>
              </a:rPr>
              <a:t>Google Partner Sites: 3%</a:t>
            </a:r>
            <a:endParaRPr sz="1200"/>
          </a:p>
        </p:txBody>
      </p:sp>
      <p:cxnSp>
        <p:nvCxnSpPr>
          <p:cNvPr id="291" name="Google Shape;291;p48"/>
          <p:cNvCxnSpPr/>
          <p:nvPr/>
        </p:nvCxnSpPr>
        <p:spPr>
          <a:xfrm flipH="1" rot="10800000">
            <a:off x="4521350" y="2901522"/>
            <a:ext cx="18267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92" name="Google Shape;292;p48"/>
          <p:cNvSpPr txBox="1"/>
          <p:nvPr/>
        </p:nvSpPr>
        <p:spPr>
          <a:xfrm>
            <a:off x="4281353" y="1330787"/>
            <a:ext cx="2035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55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Roboto"/>
              <a:buNone/>
            </a:pPr>
            <a:r>
              <a:rPr b="1" lang="en" sz="12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Take action on website</a:t>
            </a:r>
            <a:endParaRPr>
              <a:solidFill>
                <a:srgbClr val="4A86E8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48"/>
          <p:cNvSpPr txBox="1"/>
          <p:nvPr/>
        </p:nvSpPr>
        <p:spPr>
          <a:xfrm>
            <a:off x="4234862" y="2412761"/>
            <a:ext cx="23124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</a:pPr>
            <a:r>
              <a:rPr lang="en" sz="1200"/>
              <a:t>5.53%</a:t>
            </a:r>
            <a:endParaRPr sz="1200"/>
          </a:p>
        </p:txBody>
      </p:sp>
      <p:sp>
        <p:nvSpPr>
          <p:cNvPr id="294" name="Google Shape;294;p48"/>
          <p:cNvSpPr txBox="1"/>
          <p:nvPr/>
        </p:nvSpPr>
        <p:spPr>
          <a:xfrm>
            <a:off x="4281359" y="3030859"/>
            <a:ext cx="23124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chemeClr val="accent2"/>
                </a:solidFill>
              </a:rPr>
              <a:t>Estimated: 531-906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chemeClr val="accent2"/>
                </a:solidFill>
              </a:rPr>
              <a:t>Achieved: 2208</a:t>
            </a:r>
            <a:endParaRPr sz="1200"/>
          </a:p>
        </p:txBody>
      </p:sp>
      <p:sp>
        <p:nvSpPr>
          <p:cNvPr id="295" name="Google Shape;295;p48"/>
          <p:cNvSpPr txBox="1"/>
          <p:nvPr/>
        </p:nvSpPr>
        <p:spPr>
          <a:xfrm>
            <a:off x="4294540" y="1753154"/>
            <a:ext cx="2154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/>
              <a:t>Estimated: 64-109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/>
              <a:t>Achieved: 183</a:t>
            </a:r>
            <a:endParaRPr sz="1200"/>
          </a:p>
        </p:txBody>
      </p:sp>
      <p:sp>
        <p:nvSpPr>
          <p:cNvPr id="296" name="Google Shape;296;p48"/>
          <p:cNvSpPr txBox="1"/>
          <p:nvPr/>
        </p:nvSpPr>
        <p:spPr>
          <a:xfrm>
            <a:off x="4238720" y="3578167"/>
            <a:ext cx="24138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 sz="1200">
                <a:solidFill>
                  <a:schemeClr val="accent2"/>
                </a:solidFill>
              </a:rPr>
              <a:t>Organic Search: 95%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 sz="1200">
                <a:solidFill>
                  <a:schemeClr val="accent2"/>
                </a:solidFill>
              </a:rPr>
              <a:t>Google Partner Sites: 5%</a:t>
            </a:r>
            <a:endParaRPr sz="1200"/>
          </a:p>
        </p:txBody>
      </p:sp>
      <p:cxnSp>
        <p:nvCxnSpPr>
          <p:cNvPr id="297" name="Google Shape;297;p48"/>
          <p:cNvCxnSpPr/>
          <p:nvPr/>
        </p:nvCxnSpPr>
        <p:spPr>
          <a:xfrm flipH="1" rot="10800000">
            <a:off x="4505297" y="3472872"/>
            <a:ext cx="17325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8" name="Google Shape;298;p48"/>
          <p:cNvCxnSpPr/>
          <p:nvPr/>
        </p:nvCxnSpPr>
        <p:spPr>
          <a:xfrm flipH="1" rot="10800000">
            <a:off x="4430908" y="2269304"/>
            <a:ext cx="185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9" name="Google Shape;299;p48"/>
          <p:cNvCxnSpPr/>
          <p:nvPr/>
        </p:nvCxnSpPr>
        <p:spPr>
          <a:xfrm flipH="1" rot="10800000">
            <a:off x="6601508" y="2269304"/>
            <a:ext cx="185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00" name="Google Shape;300;p48"/>
          <p:cNvCxnSpPr/>
          <p:nvPr/>
        </p:nvCxnSpPr>
        <p:spPr>
          <a:xfrm flipH="1" rot="10800000">
            <a:off x="6732108" y="2886569"/>
            <a:ext cx="185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01" name="Google Shape;301;p48"/>
          <p:cNvCxnSpPr/>
          <p:nvPr/>
        </p:nvCxnSpPr>
        <p:spPr>
          <a:xfrm flipH="1" rot="10800000">
            <a:off x="6601508" y="3469045"/>
            <a:ext cx="185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02" name="Google Shape;302;p48"/>
          <p:cNvCxnSpPr/>
          <p:nvPr/>
        </p:nvCxnSpPr>
        <p:spPr>
          <a:xfrm flipH="1" rot="10800000">
            <a:off x="6601508" y="4115059"/>
            <a:ext cx="185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03" name="Google Shape;303;p48"/>
          <p:cNvCxnSpPr/>
          <p:nvPr/>
        </p:nvCxnSpPr>
        <p:spPr>
          <a:xfrm flipH="1" rot="10800000">
            <a:off x="4430908" y="4115059"/>
            <a:ext cx="185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4" name="Google Shape;304;p48"/>
          <p:cNvSpPr txBox="1"/>
          <p:nvPr/>
        </p:nvSpPr>
        <p:spPr>
          <a:xfrm>
            <a:off x="2256922" y="1751275"/>
            <a:ext cx="20355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/>
              <a:t>Estimated: 60 - 101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/>
              <a:t>Achieved: 160 </a:t>
            </a:r>
            <a:endParaRPr sz="1200"/>
          </a:p>
        </p:txBody>
      </p:sp>
      <p:cxnSp>
        <p:nvCxnSpPr>
          <p:cNvPr id="305" name="Google Shape;305;p48"/>
          <p:cNvCxnSpPr/>
          <p:nvPr/>
        </p:nvCxnSpPr>
        <p:spPr>
          <a:xfrm flipH="1" rot="10800000">
            <a:off x="2350750" y="4115059"/>
            <a:ext cx="185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06" name="Google Shape;306;p48"/>
          <p:cNvCxnSpPr/>
          <p:nvPr/>
        </p:nvCxnSpPr>
        <p:spPr>
          <a:xfrm flipH="1" rot="10800000">
            <a:off x="2350750" y="3469045"/>
            <a:ext cx="185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07" name="Google Shape;307;p48"/>
          <p:cNvCxnSpPr/>
          <p:nvPr/>
        </p:nvCxnSpPr>
        <p:spPr>
          <a:xfrm flipH="1" rot="10800000">
            <a:off x="2350750" y="2915319"/>
            <a:ext cx="185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08" name="Google Shape;308;p48"/>
          <p:cNvCxnSpPr/>
          <p:nvPr/>
        </p:nvCxnSpPr>
        <p:spPr>
          <a:xfrm flipH="1" rot="10800000">
            <a:off x="2350750" y="2269304"/>
            <a:ext cx="185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/>
          <p:nvPr/>
        </p:nvSpPr>
        <p:spPr>
          <a:xfrm>
            <a:off x="3112180" y="2564688"/>
            <a:ext cx="5508300" cy="695700"/>
          </a:xfrm>
          <a:prstGeom prst="rect">
            <a:avLst/>
          </a:prstGeom>
          <a:solidFill>
            <a:srgbClr val="6AA84F">
              <a:alpha val="6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9"/>
          <p:cNvSpPr/>
          <p:nvPr/>
        </p:nvSpPr>
        <p:spPr>
          <a:xfrm>
            <a:off x="3112180" y="3370003"/>
            <a:ext cx="5508300" cy="791100"/>
          </a:xfrm>
          <a:prstGeom prst="rect">
            <a:avLst/>
          </a:prstGeom>
          <a:solidFill>
            <a:srgbClr val="3369E8">
              <a:alpha val="7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9"/>
          <p:cNvSpPr/>
          <p:nvPr/>
        </p:nvSpPr>
        <p:spPr>
          <a:xfrm>
            <a:off x="902275" y="1639300"/>
            <a:ext cx="2209800" cy="83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CC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9"/>
          <p:cNvSpPr txBox="1"/>
          <p:nvPr/>
        </p:nvSpPr>
        <p:spPr>
          <a:xfrm>
            <a:off x="1148269" y="1870935"/>
            <a:ext cx="1717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Font typeface="Roboto"/>
              <a:buNone/>
            </a:pPr>
            <a:r>
              <a:rPr lang="en">
                <a:solidFill>
                  <a:srgbClr val="F4B400"/>
                </a:solidFill>
                <a:latin typeface="Roboto"/>
                <a:ea typeface="Roboto"/>
                <a:cs typeface="Roboto"/>
                <a:sym typeface="Roboto"/>
              </a:rPr>
              <a:t>Brand Awareness</a:t>
            </a:r>
            <a:endParaRPr>
              <a:solidFill>
                <a:srgbClr val="F4B4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49"/>
          <p:cNvSpPr/>
          <p:nvPr/>
        </p:nvSpPr>
        <p:spPr>
          <a:xfrm>
            <a:off x="902275" y="2570128"/>
            <a:ext cx="2209800" cy="69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9"/>
          <p:cNvSpPr txBox="1"/>
          <p:nvPr/>
        </p:nvSpPr>
        <p:spPr>
          <a:xfrm>
            <a:off x="1148264" y="2691965"/>
            <a:ext cx="1717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Roboto"/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Devices Reporting</a:t>
            </a:r>
            <a:endParaRPr/>
          </a:p>
        </p:txBody>
      </p:sp>
      <p:sp>
        <p:nvSpPr>
          <p:cNvPr id="319" name="Google Shape;319;p49"/>
          <p:cNvSpPr txBox="1"/>
          <p:nvPr/>
        </p:nvSpPr>
        <p:spPr>
          <a:xfrm>
            <a:off x="3112179" y="3331999"/>
            <a:ext cx="51252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9"/>
          <p:cNvSpPr/>
          <p:nvPr/>
        </p:nvSpPr>
        <p:spPr>
          <a:xfrm>
            <a:off x="902275" y="3383731"/>
            <a:ext cx="2209800" cy="77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9"/>
          <p:cNvSpPr txBox="1"/>
          <p:nvPr/>
        </p:nvSpPr>
        <p:spPr>
          <a:xfrm>
            <a:off x="1387653" y="3488326"/>
            <a:ext cx="16164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Font typeface="Roboto"/>
              <a:buNone/>
            </a:pPr>
            <a:r>
              <a:rPr lang="en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Day and Time </a:t>
            </a:r>
            <a:endParaRPr/>
          </a:p>
        </p:txBody>
      </p:sp>
      <p:sp>
        <p:nvSpPr>
          <p:cNvPr id="322" name="Google Shape;322;p49"/>
          <p:cNvSpPr/>
          <p:nvPr/>
        </p:nvSpPr>
        <p:spPr>
          <a:xfrm>
            <a:off x="3102630" y="1639422"/>
            <a:ext cx="5508300" cy="837600"/>
          </a:xfrm>
          <a:prstGeom prst="rect">
            <a:avLst/>
          </a:prstGeom>
          <a:solidFill>
            <a:srgbClr val="FFCC50">
              <a:alpha val="87840"/>
            </a:srgbClr>
          </a:solidFill>
          <a:ln cap="flat" cmpd="sng" w="9525">
            <a:solidFill>
              <a:srgbClr val="F1C232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lang="en" sz="1100">
                <a:solidFill>
                  <a:srgbClr val="595959"/>
                </a:solidFill>
              </a:rPr>
              <a:t>Week 1: Estimated Impressions 15% and Achieved Impressions 24%</a:t>
            </a:r>
            <a:endParaRPr sz="11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lang="en" sz="1100">
                <a:solidFill>
                  <a:srgbClr val="595959"/>
                </a:solidFill>
              </a:rPr>
              <a:t>Week 2: Estimated Impressions 20% and Achieved Impressions 31%</a:t>
            </a:r>
            <a:endParaRPr sz="11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lang="en" sz="1100">
                <a:solidFill>
                  <a:srgbClr val="595959"/>
                </a:solidFill>
              </a:rPr>
              <a:t>Week 3: Estimated Impressions 30% and Achieved Impressions 16%</a:t>
            </a:r>
            <a:endParaRPr sz="11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lang="en" sz="1100">
                <a:solidFill>
                  <a:srgbClr val="595959"/>
                </a:solidFill>
              </a:rPr>
              <a:t>Week 4: Estimated Impressions 35% and Achieved Impressions 10%</a:t>
            </a:r>
            <a:endParaRPr sz="1100">
              <a:solidFill>
                <a:srgbClr val="595959"/>
              </a:solidFill>
            </a:endParaRPr>
          </a:p>
        </p:txBody>
      </p:sp>
      <p:sp>
        <p:nvSpPr>
          <p:cNvPr id="323" name="Google Shape;323;p49"/>
          <p:cNvSpPr/>
          <p:nvPr/>
        </p:nvSpPr>
        <p:spPr>
          <a:xfrm>
            <a:off x="3112180" y="2564688"/>
            <a:ext cx="5508300" cy="695700"/>
          </a:xfrm>
          <a:prstGeom prst="rect">
            <a:avLst/>
          </a:prstGeom>
          <a:solidFill>
            <a:srgbClr val="6AA84F">
              <a:alpha val="67060"/>
            </a:srgbClr>
          </a:solidFill>
          <a:ln cap="flat" cmpd="sng" w="9525">
            <a:solidFill>
              <a:srgbClr val="6AA84F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lang="en" sz="1100">
                <a:solidFill>
                  <a:srgbClr val="595959"/>
                </a:solidFill>
              </a:rPr>
              <a:t>342 clicks and 6198 impressions that account for 81.8% and 77.5% of the total metrics were achieved on mobile devices as targeted by us prior to the campaign.</a:t>
            </a:r>
            <a:endParaRPr sz="1100">
              <a:solidFill>
                <a:srgbClr val="595959"/>
              </a:solidFill>
            </a:endParaRPr>
          </a:p>
        </p:txBody>
      </p:sp>
      <p:sp>
        <p:nvSpPr>
          <p:cNvPr id="324" name="Google Shape;324;p49"/>
          <p:cNvSpPr txBox="1"/>
          <p:nvPr/>
        </p:nvSpPr>
        <p:spPr>
          <a:xfrm>
            <a:off x="3112175" y="3192498"/>
            <a:ext cx="51252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From the report we can derive that the maximum number of clicks is highest during the weekend with the number of 199 and, afternoon is observed the busiest.</a:t>
            </a:r>
            <a:endParaRPr b="0" i="0" sz="12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/>
              <a:t>Post Campaign Marketing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/>
          </a:p>
        </p:txBody>
      </p:sp>
      <p:sp>
        <p:nvSpPr>
          <p:cNvPr id="331" name="Google Shape;331;p50"/>
          <p:cNvSpPr txBox="1"/>
          <p:nvPr/>
        </p:nvSpPr>
        <p:spPr>
          <a:xfrm>
            <a:off x="102725" y="1782650"/>
            <a:ext cx="1244700" cy="5928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b="1" lang="en" sz="11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Visit the storefront</a:t>
            </a:r>
            <a:endParaRPr b="1" sz="11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50"/>
          <p:cNvSpPr txBox="1"/>
          <p:nvPr/>
        </p:nvSpPr>
        <p:spPr>
          <a:xfrm>
            <a:off x="102725" y="3369775"/>
            <a:ext cx="1244700" cy="4515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Roboto"/>
              <a:buNone/>
            </a:pPr>
            <a:r>
              <a:rPr b="1" lang="en" sz="1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Take action on website</a:t>
            </a:r>
            <a:endParaRPr b="1" sz="1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50"/>
          <p:cNvSpPr txBox="1"/>
          <p:nvPr/>
        </p:nvSpPr>
        <p:spPr>
          <a:xfrm>
            <a:off x="4918000" y="1782650"/>
            <a:ext cx="1518000" cy="592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b="1"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Sign up for Bogo Offers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334" name="Google Shape;334;p50"/>
          <p:cNvSpPr/>
          <p:nvPr/>
        </p:nvSpPr>
        <p:spPr>
          <a:xfrm>
            <a:off x="1519925" y="1703575"/>
            <a:ext cx="28800" cy="841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50"/>
          <p:cNvSpPr/>
          <p:nvPr/>
        </p:nvSpPr>
        <p:spPr>
          <a:xfrm>
            <a:off x="1539363" y="3086550"/>
            <a:ext cx="28800" cy="1345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50"/>
          <p:cNvSpPr/>
          <p:nvPr/>
        </p:nvSpPr>
        <p:spPr>
          <a:xfrm>
            <a:off x="6584136" y="1577275"/>
            <a:ext cx="28800" cy="1345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FF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5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/>
              <a:t>Recommended Next Steps</a:t>
            </a:r>
            <a:endParaRPr/>
          </a:p>
        </p:txBody>
      </p:sp>
      <p:sp>
        <p:nvSpPr>
          <p:cNvPr id="338" name="Google Shape;338;p50"/>
          <p:cNvSpPr txBox="1"/>
          <p:nvPr/>
        </p:nvSpPr>
        <p:spPr>
          <a:xfrm>
            <a:off x="1760100" y="1697150"/>
            <a:ext cx="2291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b="1" lang="en" sz="11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Targeting the signups for remarketing</a:t>
            </a:r>
            <a:endParaRPr b="1" sz="11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t/>
            </a:r>
            <a:endParaRPr b="1" sz="11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b="1" lang="en" sz="11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Track number of calls to the store</a:t>
            </a:r>
            <a:endParaRPr b="1" sz="11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50"/>
          <p:cNvSpPr txBox="1"/>
          <p:nvPr/>
        </p:nvSpPr>
        <p:spPr>
          <a:xfrm>
            <a:off x="1760100" y="3086550"/>
            <a:ext cx="2490000" cy="15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More information about the landing pages to increase the sales of the hair products</a:t>
            </a:r>
            <a:endParaRPr b="1" sz="1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The Website’s meta description tag can contain call to action to boost CTR  like Putting up the phone number to increase sales.</a:t>
            </a:r>
            <a:endParaRPr b="1" sz="1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0000"/>
                </a:solidFill>
              </a:rPr>
              <a:t>Efficient prototype for SEO</a:t>
            </a:r>
            <a:endParaRPr b="1" sz="11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50"/>
          <p:cNvSpPr txBox="1"/>
          <p:nvPr/>
        </p:nvSpPr>
        <p:spPr>
          <a:xfrm>
            <a:off x="6673875" y="1287925"/>
            <a:ext cx="22917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b="1"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Highlight student discount on the </a:t>
            </a:r>
            <a:r>
              <a:rPr b="1"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homepage</a:t>
            </a:r>
            <a:r>
              <a:rPr b="1"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of the website</a:t>
            </a:r>
            <a:endParaRPr b="1"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t/>
            </a:r>
            <a:endParaRPr b="1"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b="1"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Get information regarding the sales of the competitors to offer better deals</a:t>
            </a:r>
            <a:endParaRPr b="1"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/>
          </a:p>
        </p:txBody>
      </p:sp>
      <p:sp>
        <p:nvSpPr>
          <p:cNvPr id="346" name="Google Shape;346;p51"/>
          <p:cNvSpPr txBox="1"/>
          <p:nvPr/>
        </p:nvSpPr>
        <p:spPr>
          <a:xfrm>
            <a:off x="102725" y="1923850"/>
            <a:ext cx="1244700" cy="4515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Font typeface="Arial"/>
              <a:buNone/>
            </a:pPr>
            <a:r>
              <a:rPr b="1" lang="en">
                <a:solidFill>
                  <a:srgbClr val="93C47D"/>
                </a:solidFill>
              </a:rPr>
              <a:t>Learning Objectives</a:t>
            </a:r>
            <a:endParaRPr/>
          </a:p>
        </p:txBody>
      </p:sp>
      <p:sp>
        <p:nvSpPr>
          <p:cNvPr id="347" name="Google Shape;347;p51"/>
          <p:cNvSpPr txBox="1"/>
          <p:nvPr/>
        </p:nvSpPr>
        <p:spPr>
          <a:xfrm>
            <a:off x="98225" y="3437875"/>
            <a:ext cx="1244700" cy="4515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Font typeface="Arial"/>
              <a:buNone/>
            </a:pPr>
            <a:r>
              <a:rPr b="1" lang="en">
                <a:solidFill>
                  <a:srgbClr val="E06666"/>
                </a:solidFill>
              </a:rPr>
              <a:t>Outcome</a:t>
            </a:r>
            <a:endParaRPr/>
          </a:p>
        </p:txBody>
      </p:sp>
      <p:sp>
        <p:nvSpPr>
          <p:cNvPr id="348" name="Google Shape;348;p51"/>
          <p:cNvSpPr txBox="1"/>
          <p:nvPr/>
        </p:nvSpPr>
        <p:spPr>
          <a:xfrm>
            <a:off x="4554125" y="1697675"/>
            <a:ext cx="1518000" cy="45150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Arial"/>
              <a:buNone/>
            </a:pPr>
            <a:r>
              <a:rPr b="1" lang="en">
                <a:solidFill>
                  <a:srgbClr val="3C78D8"/>
                </a:solidFill>
              </a:rPr>
              <a:t>Group Dynamics</a:t>
            </a:r>
            <a:endParaRPr/>
          </a:p>
        </p:txBody>
      </p:sp>
      <p:sp>
        <p:nvSpPr>
          <p:cNvPr id="349" name="Google Shape;349;p51"/>
          <p:cNvSpPr txBox="1"/>
          <p:nvPr/>
        </p:nvSpPr>
        <p:spPr>
          <a:xfrm>
            <a:off x="4554125" y="3596400"/>
            <a:ext cx="1614000" cy="4515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Font typeface="Arial"/>
              <a:buNone/>
            </a:pPr>
            <a:r>
              <a:rPr b="1" lang="en">
                <a:solidFill>
                  <a:srgbClr val="F6B26B"/>
                </a:solidFill>
              </a:rPr>
              <a:t>Client Dynamics</a:t>
            </a:r>
            <a:endParaRPr/>
          </a:p>
        </p:txBody>
      </p:sp>
      <p:sp>
        <p:nvSpPr>
          <p:cNvPr id="350" name="Google Shape;350;p51"/>
          <p:cNvSpPr/>
          <p:nvPr/>
        </p:nvSpPr>
        <p:spPr>
          <a:xfrm flipH="1">
            <a:off x="1548725" y="1435850"/>
            <a:ext cx="28800" cy="1288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1"/>
          <p:cNvSpPr/>
          <p:nvPr/>
        </p:nvSpPr>
        <p:spPr>
          <a:xfrm flipH="1">
            <a:off x="1548725" y="2998975"/>
            <a:ext cx="28800" cy="13293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51"/>
          <p:cNvSpPr/>
          <p:nvPr/>
        </p:nvSpPr>
        <p:spPr>
          <a:xfrm flipH="1">
            <a:off x="6244325" y="1178075"/>
            <a:ext cx="28800" cy="1490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1"/>
          <p:cNvSpPr/>
          <p:nvPr/>
        </p:nvSpPr>
        <p:spPr>
          <a:xfrm>
            <a:off x="6343125" y="3420400"/>
            <a:ext cx="28800" cy="8412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51"/>
          <p:cNvSpPr txBox="1"/>
          <p:nvPr>
            <p:ph type="title"/>
          </p:nvPr>
        </p:nvSpPr>
        <p:spPr>
          <a:xfrm>
            <a:off x="167100" y="4936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/>
              <a:t>Learning Component</a:t>
            </a:r>
            <a:endParaRPr/>
          </a:p>
        </p:txBody>
      </p:sp>
      <p:sp>
        <p:nvSpPr>
          <p:cNvPr id="355" name="Google Shape;355;p51"/>
          <p:cNvSpPr txBox="1"/>
          <p:nvPr/>
        </p:nvSpPr>
        <p:spPr>
          <a:xfrm>
            <a:off x="1723775" y="1307975"/>
            <a:ext cx="24540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Font typeface="Arial"/>
              <a:buNone/>
            </a:pPr>
            <a:r>
              <a:rPr b="1" lang="en" sz="11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Build awareness</a:t>
            </a:r>
            <a:endParaRPr b="1" sz="1100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Font typeface="Arial"/>
              <a:buNone/>
            </a:pPr>
            <a:r>
              <a:t/>
            </a:r>
            <a:endParaRPr b="1" sz="1100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Font typeface="Arial"/>
              <a:buNone/>
            </a:pPr>
            <a:r>
              <a:rPr b="1" lang="en" sz="11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Customer influence consideration</a:t>
            </a:r>
            <a:endParaRPr b="1" sz="1100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Font typeface="Arial"/>
              <a:buNone/>
            </a:pPr>
            <a:r>
              <a:t/>
            </a:r>
            <a:endParaRPr b="1" sz="1100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Font typeface="Arial"/>
              <a:buNone/>
            </a:pPr>
            <a:r>
              <a:rPr b="1" lang="en" sz="11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Increased the visibility</a:t>
            </a:r>
            <a:endParaRPr b="1" sz="1100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Font typeface="Arial"/>
              <a:buNone/>
            </a:pPr>
            <a:r>
              <a:t/>
            </a:r>
            <a:endParaRPr b="1" sz="1100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Font typeface="Arial"/>
              <a:buNone/>
            </a:pPr>
            <a:r>
              <a:rPr b="1" lang="en" sz="11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Influential customer overview report</a:t>
            </a:r>
            <a:endParaRPr b="1" sz="1100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51"/>
          <p:cNvSpPr txBox="1"/>
          <p:nvPr/>
        </p:nvSpPr>
        <p:spPr>
          <a:xfrm>
            <a:off x="1614425" y="3684100"/>
            <a:ext cx="26682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066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066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06666"/>
                </a:solidFill>
              </a:rPr>
              <a:t>Exclusive study of the reports.</a:t>
            </a:r>
            <a:endParaRPr b="1" sz="1100">
              <a:solidFill>
                <a:srgbClr val="E066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066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06666"/>
                </a:solidFill>
              </a:rPr>
              <a:t>Increase in the sales of the company.</a:t>
            </a:r>
            <a:endParaRPr b="1" sz="1100">
              <a:solidFill>
                <a:srgbClr val="E066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066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06666"/>
                </a:solidFill>
              </a:rPr>
              <a:t>Brand awareness through impressions</a:t>
            </a:r>
            <a:endParaRPr b="1" sz="1100">
              <a:solidFill>
                <a:srgbClr val="E06666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Font typeface="Arial"/>
              <a:buNone/>
            </a:pPr>
            <a:r>
              <a:t/>
            </a:r>
            <a:endParaRPr b="1">
              <a:solidFill>
                <a:srgbClr val="E06666"/>
              </a:solidFill>
            </a:endParaRPr>
          </a:p>
        </p:txBody>
      </p:sp>
      <p:sp>
        <p:nvSpPr>
          <p:cNvPr id="357" name="Google Shape;357;p51"/>
          <p:cNvSpPr txBox="1"/>
          <p:nvPr/>
        </p:nvSpPr>
        <p:spPr>
          <a:xfrm>
            <a:off x="6445325" y="1142975"/>
            <a:ext cx="2301600" cy="14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Arial"/>
              <a:buNone/>
            </a:pPr>
            <a:r>
              <a:rPr b="1" lang="en" sz="1100">
                <a:solidFill>
                  <a:srgbClr val="3C78D8"/>
                </a:solidFill>
              </a:rPr>
              <a:t>Diversity of skill set</a:t>
            </a:r>
            <a:endParaRPr b="1" sz="1100"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Arial"/>
              <a:buNone/>
            </a:pPr>
            <a:r>
              <a:t/>
            </a:r>
            <a:endParaRPr b="1" sz="1100"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Arial"/>
              <a:buNone/>
            </a:pPr>
            <a:r>
              <a:rPr b="1" lang="en" sz="1100">
                <a:solidFill>
                  <a:srgbClr val="3C78D8"/>
                </a:solidFill>
              </a:rPr>
              <a:t>Efficient staff management</a:t>
            </a:r>
            <a:endParaRPr b="1" sz="1100"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Arial"/>
              <a:buNone/>
            </a:pPr>
            <a:r>
              <a:t/>
            </a:r>
            <a:endParaRPr b="1" sz="1100"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Arial"/>
              <a:buNone/>
            </a:pPr>
            <a:r>
              <a:rPr b="1" lang="en" sz="1100">
                <a:solidFill>
                  <a:srgbClr val="3C78D8"/>
                </a:solidFill>
              </a:rPr>
              <a:t>Roles and responsibility division</a:t>
            </a:r>
            <a:endParaRPr b="1" sz="1100"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Arial"/>
              <a:buNone/>
            </a:pPr>
            <a:r>
              <a:t/>
            </a:r>
            <a:endParaRPr b="1" sz="1100"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Arial"/>
              <a:buNone/>
            </a:pPr>
            <a:r>
              <a:rPr b="1" lang="en" sz="1100">
                <a:solidFill>
                  <a:srgbClr val="3C78D8"/>
                </a:solidFill>
              </a:rPr>
              <a:t>Focus on consensus</a:t>
            </a:r>
            <a:endParaRPr b="1" sz="1100"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Arial"/>
              <a:buNone/>
            </a:pPr>
            <a:r>
              <a:t/>
            </a:r>
            <a:endParaRPr b="1" sz="1100"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Arial"/>
              <a:buNone/>
            </a:pPr>
            <a:r>
              <a:rPr b="1" lang="en" sz="1100">
                <a:solidFill>
                  <a:srgbClr val="3C78D8"/>
                </a:solidFill>
              </a:rPr>
              <a:t>Quick resolution of problems</a:t>
            </a:r>
            <a:endParaRPr b="1" sz="1100">
              <a:solidFill>
                <a:srgbClr val="3C78D8"/>
              </a:solidFill>
            </a:endParaRPr>
          </a:p>
        </p:txBody>
      </p:sp>
      <p:sp>
        <p:nvSpPr>
          <p:cNvPr id="358" name="Google Shape;358;p51"/>
          <p:cNvSpPr txBox="1"/>
          <p:nvPr/>
        </p:nvSpPr>
        <p:spPr>
          <a:xfrm>
            <a:off x="6439625" y="3322075"/>
            <a:ext cx="23016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Font typeface="Arial"/>
              <a:buNone/>
            </a:pPr>
            <a:r>
              <a:rPr b="1" lang="en" sz="1100">
                <a:solidFill>
                  <a:srgbClr val="F6B26B"/>
                </a:solidFill>
              </a:rPr>
              <a:t>In person meetings</a:t>
            </a:r>
            <a:endParaRPr b="1" sz="1100">
              <a:solidFill>
                <a:srgbClr val="F6B26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Font typeface="Arial"/>
              <a:buNone/>
            </a:pPr>
            <a:r>
              <a:t/>
            </a:r>
            <a:endParaRPr b="1" sz="1100">
              <a:solidFill>
                <a:srgbClr val="F6B26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Font typeface="Arial"/>
              <a:buNone/>
            </a:pPr>
            <a:r>
              <a:rPr b="1" lang="en" sz="1100">
                <a:solidFill>
                  <a:srgbClr val="F6B26B"/>
                </a:solidFill>
              </a:rPr>
              <a:t>Proactive </a:t>
            </a:r>
            <a:r>
              <a:rPr b="1" lang="en" sz="1100">
                <a:solidFill>
                  <a:srgbClr val="F6B26B"/>
                </a:solidFill>
              </a:rPr>
              <a:t>initiative</a:t>
            </a:r>
            <a:r>
              <a:rPr b="1" lang="en" sz="1100">
                <a:solidFill>
                  <a:srgbClr val="F6B26B"/>
                </a:solidFill>
              </a:rPr>
              <a:t> to stay in touch</a:t>
            </a:r>
            <a:endParaRPr b="1" sz="1100">
              <a:solidFill>
                <a:srgbClr val="F6B26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Font typeface="Arial"/>
              <a:buNone/>
            </a:pPr>
            <a:r>
              <a:t/>
            </a:r>
            <a:endParaRPr b="1" sz="1100">
              <a:solidFill>
                <a:srgbClr val="F6B26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Font typeface="Arial"/>
              <a:buNone/>
            </a:pPr>
            <a:r>
              <a:rPr b="1" lang="en" sz="1100">
                <a:solidFill>
                  <a:srgbClr val="F6B26B"/>
                </a:solidFill>
              </a:rPr>
              <a:t>Focus on Brand Awareness</a:t>
            </a:r>
            <a:endParaRPr b="1" sz="1100">
              <a:solidFill>
                <a:srgbClr val="F6B26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Font typeface="Arial"/>
              <a:buNone/>
            </a:pPr>
            <a:r>
              <a:t/>
            </a:r>
            <a:endParaRPr b="1" sz="1100">
              <a:solidFill>
                <a:srgbClr val="F6B26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Font typeface="Arial"/>
              <a:buNone/>
            </a:pPr>
            <a:r>
              <a:rPr b="1" lang="en" sz="1100">
                <a:solidFill>
                  <a:srgbClr val="F6B26B"/>
                </a:solidFill>
              </a:rPr>
              <a:t>Performance feedback</a:t>
            </a:r>
            <a:endParaRPr b="1" sz="1100">
              <a:solidFill>
                <a:srgbClr val="F6B26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