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docs.google.com/spreadsheets/d/1me7gFS-NIz85K0AQpcko1gT-lo49J7Nj/edit?usp=sharing&amp;ouid=107852723419412980690&amp;rtpof=true&amp;sd=true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docs.google.com/spreadsheets/d/1me7gFS-NIz85K0AQpcko1gT-lo49J7Nj/edit?usp=sharing&amp;ouid=107852723419412980690&amp;rtpof=true&amp;sd=true" TargetMode="External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88833-9683-493B-A248-F2C0DFEFB1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C6A11-AF4D-4EE3-9E0F-AAB622D48C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Sales details of  1460 homes were given for analysis</a:t>
          </a:r>
          <a:r>
            <a:rPr lang="en-US" sz="2000" dirty="0"/>
            <a:t>.</a:t>
          </a:r>
        </a:p>
      </dgm:t>
    </dgm:pt>
    <dgm:pt modelId="{36CD43D4-342D-4BF9-BDBF-4AB82B1F230E}" type="parTrans" cxnId="{25E1AAFC-6C88-4631-A0F3-282C583568C2}">
      <dgm:prSet/>
      <dgm:spPr/>
      <dgm:t>
        <a:bodyPr/>
        <a:lstStyle/>
        <a:p>
          <a:endParaRPr lang="en-US"/>
        </a:p>
      </dgm:t>
    </dgm:pt>
    <dgm:pt modelId="{7FCE9B1C-FDCD-424C-9D64-654DDCC806DA}" type="sibTrans" cxnId="{25E1AAFC-6C88-4631-A0F3-282C583568C2}">
      <dgm:prSet/>
      <dgm:spPr/>
      <dgm:t>
        <a:bodyPr/>
        <a:lstStyle/>
        <a:p>
          <a:endParaRPr lang="en-US"/>
        </a:p>
      </dgm:t>
    </dgm:pt>
    <dgm:pt modelId="{47F2F7CE-8A84-4251-85C2-1377DCBF81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dataset has 80 columns, including the home inspection details and sales price.</a:t>
          </a:r>
        </a:p>
      </dgm:t>
    </dgm:pt>
    <dgm:pt modelId="{CF2C3A0B-34FD-4393-B954-657C8FEF0E7D}" type="parTrans" cxnId="{876D0C02-1FC3-46D4-9114-97975A753991}">
      <dgm:prSet/>
      <dgm:spPr/>
      <dgm:t>
        <a:bodyPr/>
        <a:lstStyle/>
        <a:p>
          <a:endParaRPr lang="en-US"/>
        </a:p>
      </dgm:t>
    </dgm:pt>
    <dgm:pt modelId="{FF2B8978-A532-4B56-AEF6-8562AA7E6B67}" type="sibTrans" cxnId="{876D0C02-1FC3-46D4-9114-97975A753991}">
      <dgm:prSet/>
      <dgm:spPr/>
      <dgm:t>
        <a:bodyPr/>
        <a:lstStyle/>
        <a:p>
          <a:endParaRPr lang="en-US"/>
        </a:p>
      </dgm:t>
    </dgm:pt>
    <dgm:pt modelId="{A5CEC95A-2BD5-4820-969E-52FFB1A198C0}">
      <dgm:prSet custT="1"/>
      <dgm:spPr/>
      <dgm:t>
        <a:bodyPr/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This data initially comes from Kaggle.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Raw data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is available here.</a:t>
          </a:r>
        </a:p>
      </dgm:t>
    </dgm:pt>
    <dgm:pt modelId="{F2F0145A-FF32-4468-A82B-7FF8EDB228B0}" type="parTrans" cxnId="{A67C3F1C-5F99-42F3-8FEB-C62AE61A0522}">
      <dgm:prSet/>
      <dgm:spPr/>
      <dgm:t>
        <a:bodyPr/>
        <a:lstStyle/>
        <a:p>
          <a:endParaRPr lang="en-US"/>
        </a:p>
      </dgm:t>
    </dgm:pt>
    <dgm:pt modelId="{9DF48883-8B1B-480A-A043-35D29AEB7AA2}" type="sibTrans" cxnId="{A67C3F1C-5F99-42F3-8FEB-C62AE61A0522}">
      <dgm:prSet/>
      <dgm:spPr/>
      <dgm:t>
        <a:bodyPr/>
        <a:lstStyle/>
        <a:p>
          <a:endParaRPr lang="en-US"/>
        </a:p>
      </dgm:t>
    </dgm:pt>
    <dgm:pt modelId="{1071B37F-43A5-40A4-83DF-E7EF39FA6B5B}" type="pres">
      <dgm:prSet presAssocID="{A3F88833-9683-493B-A248-F2C0DFEFB1F8}" presName="root" presStyleCnt="0">
        <dgm:presLayoutVars>
          <dgm:dir/>
          <dgm:resizeHandles val="exact"/>
        </dgm:presLayoutVars>
      </dgm:prSet>
      <dgm:spPr/>
    </dgm:pt>
    <dgm:pt modelId="{3217A383-0005-4C15-9B3E-3A78DFCC2DBF}" type="pres">
      <dgm:prSet presAssocID="{6E0C6A11-AF4D-4EE3-9E0F-AAB622D48C20}" presName="compNode" presStyleCnt="0"/>
      <dgm:spPr/>
    </dgm:pt>
    <dgm:pt modelId="{E8C7CF37-6093-43A5-8F61-824AFA82EBD7}" type="pres">
      <dgm:prSet presAssocID="{6E0C6A11-AF4D-4EE3-9E0F-AAB622D48C20}" presName="bgRect" presStyleLbl="bgShp" presStyleIdx="0" presStyleCnt="3"/>
      <dgm:spPr/>
    </dgm:pt>
    <dgm:pt modelId="{5B9B1743-4FAC-435E-A392-2EEC81C08ED4}" type="pres">
      <dgm:prSet presAssocID="{6E0C6A11-AF4D-4EE3-9E0F-AAB622D48C20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5F0F10C-D2B2-4734-B514-9DBD65BEDF8A}" type="pres">
      <dgm:prSet presAssocID="{6E0C6A11-AF4D-4EE3-9E0F-AAB622D48C20}" presName="spaceRect" presStyleCnt="0"/>
      <dgm:spPr/>
    </dgm:pt>
    <dgm:pt modelId="{93AF5AAA-CFBC-403B-8981-7ED868824E16}" type="pres">
      <dgm:prSet presAssocID="{6E0C6A11-AF4D-4EE3-9E0F-AAB622D48C20}" presName="parTx" presStyleLbl="revTx" presStyleIdx="0" presStyleCnt="3">
        <dgm:presLayoutVars>
          <dgm:chMax val="0"/>
          <dgm:chPref val="0"/>
        </dgm:presLayoutVars>
      </dgm:prSet>
      <dgm:spPr/>
    </dgm:pt>
    <dgm:pt modelId="{47907CB9-52F6-4804-A659-831FB263664C}" type="pres">
      <dgm:prSet presAssocID="{7FCE9B1C-FDCD-424C-9D64-654DDCC806DA}" presName="sibTrans" presStyleCnt="0"/>
      <dgm:spPr/>
    </dgm:pt>
    <dgm:pt modelId="{6249F787-AE2A-4533-A16F-FF181EDD1D0C}" type="pres">
      <dgm:prSet presAssocID="{47F2F7CE-8A84-4251-85C2-1377DCBF81C8}" presName="compNode" presStyleCnt="0"/>
      <dgm:spPr/>
    </dgm:pt>
    <dgm:pt modelId="{0DAA9012-D29E-4A6D-84D6-93C34DC67A3C}" type="pres">
      <dgm:prSet presAssocID="{47F2F7CE-8A84-4251-85C2-1377DCBF81C8}" presName="bgRect" presStyleLbl="bgShp" presStyleIdx="1" presStyleCnt="3"/>
      <dgm:spPr/>
    </dgm:pt>
    <dgm:pt modelId="{79A2F2B0-72AE-445D-A6CB-6F81B463880A}" type="pres">
      <dgm:prSet presAssocID="{47F2F7CE-8A84-4251-85C2-1377DCBF81C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3AF625-779D-47A1-9289-A9F3B6A3DB0B}" type="pres">
      <dgm:prSet presAssocID="{47F2F7CE-8A84-4251-85C2-1377DCBF81C8}" presName="spaceRect" presStyleCnt="0"/>
      <dgm:spPr/>
    </dgm:pt>
    <dgm:pt modelId="{7FA250AC-2A50-4CCE-98C0-768FDCBC721D}" type="pres">
      <dgm:prSet presAssocID="{47F2F7CE-8A84-4251-85C2-1377DCBF81C8}" presName="parTx" presStyleLbl="revTx" presStyleIdx="1" presStyleCnt="3">
        <dgm:presLayoutVars>
          <dgm:chMax val="0"/>
          <dgm:chPref val="0"/>
        </dgm:presLayoutVars>
      </dgm:prSet>
      <dgm:spPr/>
    </dgm:pt>
    <dgm:pt modelId="{A126DFC9-3363-4348-88F8-1BA3A06A5E92}" type="pres">
      <dgm:prSet presAssocID="{FF2B8978-A532-4B56-AEF6-8562AA7E6B67}" presName="sibTrans" presStyleCnt="0"/>
      <dgm:spPr/>
    </dgm:pt>
    <dgm:pt modelId="{B2A40FC0-2C4D-4A4B-A173-9525C7626874}" type="pres">
      <dgm:prSet presAssocID="{A5CEC95A-2BD5-4820-969E-52FFB1A198C0}" presName="compNode" presStyleCnt="0"/>
      <dgm:spPr/>
    </dgm:pt>
    <dgm:pt modelId="{394CB907-5DC3-4B0C-8FB7-9C2BE08A5977}" type="pres">
      <dgm:prSet presAssocID="{A5CEC95A-2BD5-4820-969E-52FFB1A198C0}" presName="bgRect" presStyleLbl="bgShp" presStyleIdx="2" presStyleCnt="3"/>
      <dgm:spPr/>
    </dgm:pt>
    <dgm:pt modelId="{AEB58A87-3DB5-437E-B3EE-C5A86A91CE99}" type="pres">
      <dgm:prSet presAssocID="{A5CEC95A-2BD5-4820-969E-52FFB1A198C0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44CCCC4-C1DC-44E9-B2C5-C34DB9D07E89}" type="pres">
      <dgm:prSet presAssocID="{A5CEC95A-2BD5-4820-969E-52FFB1A198C0}" presName="spaceRect" presStyleCnt="0"/>
      <dgm:spPr/>
    </dgm:pt>
    <dgm:pt modelId="{C8CA7B47-E34E-4D98-9793-88CFF7E7B7B7}" type="pres">
      <dgm:prSet presAssocID="{A5CEC95A-2BD5-4820-969E-52FFB1A198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6D0C02-1FC3-46D4-9114-97975A753991}" srcId="{A3F88833-9683-493B-A248-F2C0DFEFB1F8}" destId="{47F2F7CE-8A84-4251-85C2-1377DCBF81C8}" srcOrd="1" destOrd="0" parTransId="{CF2C3A0B-34FD-4393-B954-657C8FEF0E7D}" sibTransId="{FF2B8978-A532-4B56-AEF6-8562AA7E6B67}"/>
    <dgm:cxn modelId="{A67C3F1C-5F99-42F3-8FEB-C62AE61A0522}" srcId="{A3F88833-9683-493B-A248-F2C0DFEFB1F8}" destId="{A5CEC95A-2BD5-4820-969E-52FFB1A198C0}" srcOrd="2" destOrd="0" parTransId="{F2F0145A-FF32-4468-A82B-7FF8EDB228B0}" sibTransId="{9DF48883-8B1B-480A-A043-35D29AEB7AA2}"/>
    <dgm:cxn modelId="{FDFD622F-A822-47D3-A7A1-B6E2C9B0BC67}" type="presOf" srcId="{6E0C6A11-AF4D-4EE3-9E0F-AAB622D48C20}" destId="{93AF5AAA-CFBC-403B-8981-7ED868824E16}" srcOrd="0" destOrd="0" presId="urn:microsoft.com/office/officeart/2018/2/layout/IconVerticalSolidList"/>
    <dgm:cxn modelId="{55956DCB-C176-4E6D-AEFB-111C978440FA}" type="presOf" srcId="{47F2F7CE-8A84-4251-85C2-1377DCBF81C8}" destId="{7FA250AC-2A50-4CCE-98C0-768FDCBC721D}" srcOrd="0" destOrd="0" presId="urn:microsoft.com/office/officeart/2018/2/layout/IconVerticalSolidList"/>
    <dgm:cxn modelId="{293A7DCF-CA6E-4D8C-A377-4A427E9E759B}" type="presOf" srcId="{A3F88833-9683-493B-A248-F2C0DFEFB1F8}" destId="{1071B37F-43A5-40A4-83DF-E7EF39FA6B5B}" srcOrd="0" destOrd="0" presId="urn:microsoft.com/office/officeart/2018/2/layout/IconVerticalSolidList"/>
    <dgm:cxn modelId="{D9CDC1E5-B88D-432F-8BB2-ED1108D02571}" type="presOf" srcId="{A5CEC95A-2BD5-4820-969E-52FFB1A198C0}" destId="{C8CA7B47-E34E-4D98-9793-88CFF7E7B7B7}" srcOrd="0" destOrd="0" presId="urn:microsoft.com/office/officeart/2018/2/layout/IconVerticalSolidList"/>
    <dgm:cxn modelId="{25E1AAFC-6C88-4631-A0F3-282C583568C2}" srcId="{A3F88833-9683-493B-A248-F2C0DFEFB1F8}" destId="{6E0C6A11-AF4D-4EE3-9E0F-AAB622D48C20}" srcOrd="0" destOrd="0" parTransId="{36CD43D4-342D-4BF9-BDBF-4AB82B1F230E}" sibTransId="{7FCE9B1C-FDCD-424C-9D64-654DDCC806DA}"/>
    <dgm:cxn modelId="{88BFBB36-DFA9-4F7F-892B-FE2CDCEC3B31}" type="presParOf" srcId="{1071B37F-43A5-40A4-83DF-E7EF39FA6B5B}" destId="{3217A383-0005-4C15-9B3E-3A78DFCC2DBF}" srcOrd="0" destOrd="0" presId="urn:microsoft.com/office/officeart/2018/2/layout/IconVerticalSolidList"/>
    <dgm:cxn modelId="{9CFD7B91-2C2C-4211-B040-794E2DC1189B}" type="presParOf" srcId="{3217A383-0005-4C15-9B3E-3A78DFCC2DBF}" destId="{E8C7CF37-6093-43A5-8F61-824AFA82EBD7}" srcOrd="0" destOrd="0" presId="urn:microsoft.com/office/officeart/2018/2/layout/IconVerticalSolidList"/>
    <dgm:cxn modelId="{2C1A201C-99B1-4795-B56C-8B804CA1BBA1}" type="presParOf" srcId="{3217A383-0005-4C15-9B3E-3A78DFCC2DBF}" destId="{5B9B1743-4FAC-435E-A392-2EEC81C08ED4}" srcOrd="1" destOrd="0" presId="urn:microsoft.com/office/officeart/2018/2/layout/IconVerticalSolidList"/>
    <dgm:cxn modelId="{CB8018E3-8ECA-4BAB-8BF8-1D6C74245D57}" type="presParOf" srcId="{3217A383-0005-4C15-9B3E-3A78DFCC2DBF}" destId="{85F0F10C-D2B2-4734-B514-9DBD65BEDF8A}" srcOrd="2" destOrd="0" presId="urn:microsoft.com/office/officeart/2018/2/layout/IconVerticalSolidList"/>
    <dgm:cxn modelId="{F9B73AFD-C257-472C-9404-9B7F53E332E8}" type="presParOf" srcId="{3217A383-0005-4C15-9B3E-3A78DFCC2DBF}" destId="{93AF5AAA-CFBC-403B-8981-7ED868824E16}" srcOrd="3" destOrd="0" presId="urn:microsoft.com/office/officeart/2018/2/layout/IconVerticalSolidList"/>
    <dgm:cxn modelId="{DA56902A-7E0E-4221-832B-11E827CC58C6}" type="presParOf" srcId="{1071B37F-43A5-40A4-83DF-E7EF39FA6B5B}" destId="{47907CB9-52F6-4804-A659-831FB263664C}" srcOrd="1" destOrd="0" presId="urn:microsoft.com/office/officeart/2018/2/layout/IconVerticalSolidList"/>
    <dgm:cxn modelId="{900B5578-B45D-494B-B877-D714BF1DE547}" type="presParOf" srcId="{1071B37F-43A5-40A4-83DF-E7EF39FA6B5B}" destId="{6249F787-AE2A-4533-A16F-FF181EDD1D0C}" srcOrd="2" destOrd="0" presId="urn:microsoft.com/office/officeart/2018/2/layout/IconVerticalSolidList"/>
    <dgm:cxn modelId="{E00633E7-2D43-460C-AD9D-328640B16ED1}" type="presParOf" srcId="{6249F787-AE2A-4533-A16F-FF181EDD1D0C}" destId="{0DAA9012-D29E-4A6D-84D6-93C34DC67A3C}" srcOrd="0" destOrd="0" presId="urn:microsoft.com/office/officeart/2018/2/layout/IconVerticalSolidList"/>
    <dgm:cxn modelId="{FA1665ED-D7B8-435D-AFE0-7AC10FE81121}" type="presParOf" srcId="{6249F787-AE2A-4533-A16F-FF181EDD1D0C}" destId="{79A2F2B0-72AE-445D-A6CB-6F81B463880A}" srcOrd="1" destOrd="0" presId="urn:microsoft.com/office/officeart/2018/2/layout/IconVerticalSolidList"/>
    <dgm:cxn modelId="{3894718A-CBE6-4A8D-91DD-D74AA7F96628}" type="presParOf" srcId="{6249F787-AE2A-4533-A16F-FF181EDD1D0C}" destId="{BC3AF625-779D-47A1-9289-A9F3B6A3DB0B}" srcOrd="2" destOrd="0" presId="urn:microsoft.com/office/officeart/2018/2/layout/IconVerticalSolidList"/>
    <dgm:cxn modelId="{0D86C48B-0119-4621-891A-5997C22AB8EA}" type="presParOf" srcId="{6249F787-AE2A-4533-A16F-FF181EDD1D0C}" destId="{7FA250AC-2A50-4CCE-98C0-768FDCBC721D}" srcOrd="3" destOrd="0" presId="urn:microsoft.com/office/officeart/2018/2/layout/IconVerticalSolidList"/>
    <dgm:cxn modelId="{0E15E94C-451F-49E2-A281-6F568F3BA8E3}" type="presParOf" srcId="{1071B37F-43A5-40A4-83DF-E7EF39FA6B5B}" destId="{A126DFC9-3363-4348-88F8-1BA3A06A5E92}" srcOrd="3" destOrd="0" presId="urn:microsoft.com/office/officeart/2018/2/layout/IconVerticalSolidList"/>
    <dgm:cxn modelId="{3AD531C7-1363-4BBD-90FB-B62ADA6B08F2}" type="presParOf" srcId="{1071B37F-43A5-40A4-83DF-E7EF39FA6B5B}" destId="{B2A40FC0-2C4D-4A4B-A173-9525C7626874}" srcOrd="4" destOrd="0" presId="urn:microsoft.com/office/officeart/2018/2/layout/IconVerticalSolidList"/>
    <dgm:cxn modelId="{F305CA7F-D24C-4131-AF93-E02AAFDB0C93}" type="presParOf" srcId="{B2A40FC0-2C4D-4A4B-A173-9525C7626874}" destId="{394CB907-5DC3-4B0C-8FB7-9C2BE08A5977}" srcOrd="0" destOrd="0" presId="urn:microsoft.com/office/officeart/2018/2/layout/IconVerticalSolidList"/>
    <dgm:cxn modelId="{286DEA78-A453-4AE6-A93C-6A0D05D46D4A}" type="presParOf" srcId="{B2A40FC0-2C4D-4A4B-A173-9525C7626874}" destId="{AEB58A87-3DB5-437E-B3EE-C5A86A91CE99}" srcOrd="1" destOrd="0" presId="urn:microsoft.com/office/officeart/2018/2/layout/IconVerticalSolidList"/>
    <dgm:cxn modelId="{4AA87189-2A64-4F1D-8DFF-224E5C02F954}" type="presParOf" srcId="{B2A40FC0-2C4D-4A4B-A173-9525C7626874}" destId="{644CCCC4-C1DC-44E9-B2C5-C34DB9D07E89}" srcOrd="2" destOrd="0" presId="urn:microsoft.com/office/officeart/2018/2/layout/IconVerticalSolidList"/>
    <dgm:cxn modelId="{04DCBC68-D65E-44B6-8E79-64B73A262AFA}" type="presParOf" srcId="{B2A40FC0-2C4D-4A4B-A173-9525C7626874}" destId="{C8CA7B47-E34E-4D98-9793-88CFF7E7B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7CF37-6093-43A5-8F61-824AFA82EBD7}">
      <dsp:nvSpPr>
        <dsp:cNvPr id="0" name=""/>
        <dsp:cNvSpPr/>
      </dsp:nvSpPr>
      <dsp:spPr>
        <a:xfrm>
          <a:off x="0" y="3860"/>
          <a:ext cx="6239495" cy="1217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B1743-4FAC-435E-A392-2EEC81C08ED4}">
      <dsp:nvSpPr>
        <dsp:cNvPr id="0" name=""/>
        <dsp:cNvSpPr/>
      </dsp:nvSpPr>
      <dsp:spPr>
        <a:xfrm>
          <a:off x="368282" y="277789"/>
          <a:ext cx="670258" cy="66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F5AAA-CFBC-403B-8981-7ED868824E16}">
      <dsp:nvSpPr>
        <dsp:cNvPr id="0" name=""/>
        <dsp:cNvSpPr/>
      </dsp:nvSpPr>
      <dsp:spPr>
        <a:xfrm>
          <a:off x="1406823" y="3860"/>
          <a:ext cx="4777552" cy="121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4" tIns="128974" rIns="128974" bIns="1289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details of  1460 homes were given for analysis</a:t>
          </a:r>
          <a:r>
            <a:rPr lang="en-US" sz="2000" kern="1200" dirty="0"/>
            <a:t>.</a:t>
          </a:r>
        </a:p>
      </dsp:txBody>
      <dsp:txXfrm>
        <a:off x="1406823" y="3860"/>
        <a:ext cx="4777552" cy="1218652"/>
      </dsp:txXfrm>
    </dsp:sp>
    <dsp:sp modelId="{0DAA9012-D29E-4A6D-84D6-93C34DC67A3C}">
      <dsp:nvSpPr>
        <dsp:cNvPr id="0" name=""/>
        <dsp:cNvSpPr/>
      </dsp:nvSpPr>
      <dsp:spPr>
        <a:xfrm>
          <a:off x="0" y="1517944"/>
          <a:ext cx="6239495" cy="1217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2F2B0-72AE-445D-A6CB-6F81B463880A}">
      <dsp:nvSpPr>
        <dsp:cNvPr id="0" name=""/>
        <dsp:cNvSpPr/>
      </dsp:nvSpPr>
      <dsp:spPr>
        <a:xfrm>
          <a:off x="368282" y="1791873"/>
          <a:ext cx="670258" cy="66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250AC-2A50-4CCE-98C0-768FDCBC721D}">
      <dsp:nvSpPr>
        <dsp:cNvPr id="0" name=""/>
        <dsp:cNvSpPr/>
      </dsp:nvSpPr>
      <dsp:spPr>
        <a:xfrm>
          <a:off x="1406823" y="1517944"/>
          <a:ext cx="4777552" cy="121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4" tIns="128974" rIns="128974" bIns="1289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dataset has 80 columns, including the home inspection details and sales price.</a:t>
          </a:r>
        </a:p>
      </dsp:txBody>
      <dsp:txXfrm>
        <a:off x="1406823" y="1517944"/>
        <a:ext cx="4777552" cy="1218652"/>
      </dsp:txXfrm>
    </dsp:sp>
    <dsp:sp modelId="{394CB907-5DC3-4B0C-8FB7-9C2BE08A5977}">
      <dsp:nvSpPr>
        <dsp:cNvPr id="0" name=""/>
        <dsp:cNvSpPr/>
      </dsp:nvSpPr>
      <dsp:spPr>
        <a:xfrm>
          <a:off x="0" y="3032027"/>
          <a:ext cx="6239495" cy="12174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58A87-3DB5-437E-B3EE-C5A86A91CE99}">
      <dsp:nvSpPr>
        <dsp:cNvPr id="0" name=""/>
        <dsp:cNvSpPr/>
      </dsp:nvSpPr>
      <dsp:spPr>
        <a:xfrm>
          <a:off x="368282" y="3305956"/>
          <a:ext cx="670258" cy="66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7B47-E34E-4D98-9793-88CFF7E7B7B7}">
      <dsp:nvSpPr>
        <dsp:cNvPr id="0" name=""/>
        <dsp:cNvSpPr/>
      </dsp:nvSpPr>
      <dsp:spPr>
        <a:xfrm>
          <a:off x="1406823" y="3032027"/>
          <a:ext cx="4777552" cy="121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74" tIns="128974" rIns="128974" bIns="12897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This data initially comes from Kaggle.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Raw data </a:t>
          </a:r>
          <a:r>
            <a:rPr 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is available here.</a:t>
          </a:r>
        </a:p>
      </dsp:txBody>
      <dsp:txXfrm>
        <a:off x="1406823" y="3032027"/>
        <a:ext cx="4777552" cy="121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4F6-14DC-A14C-873F-5552B1571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51561-B45F-4C42-9412-0E6A9223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DF61-7E5A-104A-AAA1-3DDD2CF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48B8-2CCB-0346-AB22-3627973B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87D8-4663-4C42-8476-6EF6A2FA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58F-591D-1F40-B33A-02CE5BEB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3145C-4C03-4748-AAB0-8EFA04DF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BB43-1366-FC46-8129-74DA7116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930A-F596-CF4A-97EB-05C06EF1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364B-E67B-E74F-9F9F-FC78F66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3D81A-543C-B640-9162-200AD4FF8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EE6D-AC38-9742-BC21-E24A16DB6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8F28-D5F5-F242-B1EC-6486F418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0FC89-1A27-FC46-8913-58897FFC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D47A-3D8C-FE4B-B914-89DC53A2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A5D2-2DBE-C342-B627-73A2F9EF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BE60-FA47-FE40-BFB4-DB2C0A20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342E-76E2-A94D-9B08-F2990A05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A403-7487-644E-9E45-9F0437E4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EB1D-5013-D64B-B4B7-0551FD86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F99F-4FD0-0748-8812-5318678A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BCDF-C268-FF48-87B8-7BB3A359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399E-67DC-3C41-8BE4-68C05197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EF26-8C61-D54D-ABA1-FAA9DCA7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BA9B-F58C-7942-8B22-57F3E3F9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74E6-2875-554B-A7FD-875611B7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B890-F004-0349-90C5-2B476912F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707A6-3782-5142-81D2-A1DD6FC0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CFBBD-BBAF-4C42-8CFE-5E9B4D57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06E3D-E1C7-B04A-849A-72BB435D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308B-BA4E-C940-884A-70C2E998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A38-B230-6548-9B25-44F48D94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08D6-076F-FE4B-9583-51553DAD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3659F-6F87-514A-853D-6A69B84D5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7A4A1-098C-C54F-BB18-9C078E8AE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6F8CB-59F1-3148-8311-947850F2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BCA55-FEC9-CA4F-8452-D1623B17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A3369-302A-FE44-9F55-22842DB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9DEAC-7594-6944-8553-F0C49E1D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4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503C-F743-994E-AC2A-28BAD911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2AA7F-DB75-2E4C-AA46-6EC6C338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3D039-8472-754E-9BEF-1113135A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228DC-B71A-3A45-AAA3-E697A1A4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94862-686B-3E49-9DDB-38F3BC0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0B672-5CAB-704F-9287-EE6B1C7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6D55-72CC-8C40-B59E-C6CE7A3E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005A-6E73-9747-9B37-6AA8094A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48D6-85E9-164C-BA52-9C2209CA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B18F-63C1-F94B-A7D8-27B1D6B5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B366-3FDB-F545-A3C5-E4F035AD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DB41-181A-864B-8209-80EAD024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D193E-E151-C24B-8FE8-EE2F83C2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EAF-FEA5-8749-9CD0-F0C855F3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90238-0210-2841-A44A-CF96762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AE5D9-740F-8D4D-B199-189246F1E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44E72-32D8-8F4F-9DAF-1A108960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6B6C2-7076-2C41-9C5E-4DE89256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1090-A668-DC4F-BA75-9936666A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469EE-0FF9-6145-906F-EEDD205F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14E0-A7A4-AF4F-982A-0504619ED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47FF-7A4C-D74A-9FCC-B17A6AE7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363-D080-FD43-BAE7-7B9E4123D544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C135-67BF-9049-AE93-E8F9766B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9988-76C0-7540-B4D2-CA04EE24B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A515-C28F-8E44-A800-440DBBBB3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76gGkjjp2IyoegVYENAv5bpEs8M6QF1U/edit?usp=sharing&amp;ouid=107852723419412980690&amp;rtpof=true&amp;sd=tr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 7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41CEA24-8518-4C08-A11E-B7E64FB3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F0A46-B5F9-014E-9C75-96525AF57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514" y="1223163"/>
            <a:ext cx="6101675" cy="2386919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A00D0-62EF-CB47-89C7-499EB0A9B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515" y="4049493"/>
            <a:ext cx="6092786" cy="190816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Nisha Menon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9" name="Graphic 48" descr="House">
            <a:extLst>
              <a:ext uri="{FF2B5EF4-FFF2-40B4-BE49-F238E27FC236}">
                <a16:creationId xmlns:a16="http://schemas.microsoft.com/office/drawing/2014/main" id="{9DB52965-9894-2C23-DC07-4F94E2E0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899" y="2355650"/>
            <a:ext cx="3756276" cy="3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0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F4E-FE9C-3D47-A599-26B7A3A1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FA74-DC66-7547-8EF4-B995DA82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7471"/>
            <a:ext cx="10905066" cy="48573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and overall quality are some of the main factors that will drive home values.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❖In addition to that focusing on houses that are in a cul-de-sac, single-family homes, and attached garage-type will give a possible lift in sale prices.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the data further by comparing two or more groups, we can find various other factors affecting the sale prices.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Click here</a:t>
            </a:r>
            <a:r>
              <a:rPr lang="en-US" sz="2000" dirty="0"/>
              <a:t> to see the complete analysis.</a:t>
            </a:r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9D839-7EDE-9E43-A9D3-68756981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THANK YOU</a:t>
            </a: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240BD6C-F38D-3E93-76EC-9FF0DEF8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2D2-55E9-EE46-9CBB-9E7130BD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1BA9-7B96-844D-8219-641C3A4F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the team at the investment bank should allocate dollars earmarked for investment into mortgage-backed securities.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23" descr="Piggy Bank">
            <a:extLst>
              <a:ext uri="{FF2B5EF4-FFF2-40B4-BE49-F238E27FC236}">
                <a16:creationId xmlns:a16="http://schemas.microsoft.com/office/drawing/2014/main" id="{1F328765-3C8F-D507-6320-DD96F15B8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D6C-8FCE-7D45-8ED8-E8D2D2B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EA8D555-8D69-1A89-2E21-BBD6FE1C2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753248"/>
              </p:ext>
            </p:extLst>
          </p:nvPr>
        </p:nvGraphicFramePr>
        <p:xfrm>
          <a:off x="838199" y="1825625"/>
          <a:ext cx="6239495" cy="4254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59BFA11-1870-F244-98B9-10BF677D5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7599" y="1939925"/>
            <a:ext cx="3048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8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18AF3-0773-DA43-A4C0-47EF563A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affects the home prices?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9187-E174-464E-8EC8-379F3057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factors affecting the sale prices of homes are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Neighborhood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Config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Type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Quality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Garage Type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D0ABA-504F-494E-B78B-17A2887A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9251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CB3BAAA-DC1A-8547-A1B4-038CB24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246909"/>
            <a:ext cx="4652926" cy="5201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difference between the average sales price of homes in the top 10 neighborhood and the rest of the neighborhoods.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Homes in the top ten neighborhoods have higher average sale price than the remaining neighborhoods.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95% confidence the difference in average home sales price is anywhere between $87,002.599 and $103,365.889 </a:t>
            </a:r>
          </a:p>
        </p:txBody>
      </p:sp>
      <p:grpSp>
        <p:nvGrpSpPr>
          <p:cNvPr id="60" name="Group 2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C64035-7084-4346-996C-43A0E08C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0" y="2695880"/>
            <a:ext cx="5705872" cy="2536093"/>
          </a:xfrm>
          <a:prstGeom prst="rect">
            <a:avLst/>
          </a:prstGeom>
        </p:spPr>
      </p:pic>
      <p:grpSp>
        <p:nvGrpSpPr>
          <p:cNvPr id="62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16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1AB49-4D1B-B04A-82CE-B21F9666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0148-2943-874D-8C35-CBFD7877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1"/>
            <a:ext cx="4283718" cy="48573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difference between Cul-de-sac and other lot configurations.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at Cul-de-sac have an effect on home prices.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95% confidence, the sale price of houses at Cul-de-sac will have a difference of $26,388 to $65,388 greater than other lot configurations.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E1558A-F2B4-074F-ACA8-5AE441E6E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42228"/>
            <a:ext cx="6253212" cy="34433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05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C04F-4D04-D446-8731-DE00B202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0751-8DC7-2E45-8D82-34111B2B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00612" cy="43939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900" dirty="0"/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difference between single-family and other building types.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Single-family homes have a higher average sale price than the other building types.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95% confidence, the difference in  home sales price is anywhere between   $21,139.89 and $37,778.52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3EA40CA-0AD7-A746-AC52-51443D18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8" y="2171701"/>
            <a:ext cx="4900612" cy="34564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68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6D58A-DBA7-1D43-A3F0-3EB8DE01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E8E3-78D9-374F-B4C7-6DD83691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670241"/>
            <a:ext cx="4736053" cy="4506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difference between homes with overall quality rated 6 and above and those below 6.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sale price is significantly higher for houses rated 6 and above.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95% confidence, the difference in home sales price is anywhere between $81,678.62 and $93,420.08.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C4C670-4A0F-6F4F-9D8B-1605274E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652" y="2080504"/>
            <a:ext cx="5990880" cy="37668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12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1EB9-F574-9747-B268-543C2A1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Garage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85AE-AAE3-7F44-9A9F-E78D440F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306286"/>
            <a:ext cx="4842931" cy="4892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 difference between an attached garage and detached garage types.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sale price is higher for houses with an attached garage when compared to houses with detached garages.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95% confidence, the difference in home sales price is anywhere between  $62,215.76 and  $75,387.22.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2D5DB7B-7956-B14E-A9A1-9D254276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935308"/>
            <a:ext cx="5555275" cy="40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441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 Neue Medium</vt:lpstr>
      <vt:lpstr>Times New Roman</vt:lpstr>
      <vt:lpstr>Wingdings</vt:lpstr>
      <vt:lpstr>Office Theme</vt:lpstr>
      <vt:lpstr>Analysis of Housing Prices</vt:lpstr>
      <vt:lpstr>Business Objective</vt:lpstr>
      <vt:lpstr>About the data</vt:lpstr>
      <vt:lpstr>What affects the home prices?</vt:lpstr>
      <vt:lpstr>Neighborhood</vt:lpstr>
      <vt:lpstr>Lot Configuration</vt:lpstr>
      <vt:lpstr>Building Type</vt:lpstr>
      <vt:lpstr>Overall Quality</vt:lpstr>
      <vt:lpstr>Garage Type</vt:lpstr>
      <vt:lpstr>Recommendations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Housing Prices</dc:title>
  <dc:creator>Bindusagar ms</dc:creator>
  <cp:lastModifiedBy>Bindusagar ms</cp:lastModifiedBy>
  <cp:revision>9</cp:revision>
  <dcterms:created xsi:type="dcterms:W3CDTF">2022-07-05T19:46:49Z</dcterms:created>
  <dcterms:modified xsi:type="dcterms:W3CDTF">2022-07-11T14:49:00Z</dcterms:modified>
</cp:coreProperties>
</file>