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ishamenon\data%20ananlytics\thinkful\capstone%201\car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ishamenon\data%20ananlytics\thinkful\capstone%201\car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ishamenon\data%20ananlytics\thinkful\capstone%201\car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ishamenon/data%20ananlytics/thinkful/capstone%201/car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[car_dataset.xlsx]2018 _revenue chart!PivotTable3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_(&quot;$&quot;* #,##0_);_(&quot;$&quot;* \(#,##0\);_(&quot;$&quot;* &quot;-&quot;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72662684287327"/>
          <c:y val="7.2957969865186365E-2"/>
          <c:w val="0.84222567698065753"/>
          <c:h val="0.843917400887934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 _revenue chart'!$A$3</c:f>
              <c:strCache>
                <c:ptCount val="1"/>
                <c:pt idx="0">
                  <c:v>Sum of Gross 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 _revenue chart'!$A$4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'2018 _revenue chart'!$A$4</c:f>
              <c:numCache>
                <c:formatCode>General</c:formatCode>
                <c:ptCount val="1"/>
                <c:pt idx="0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0-8F4C-9BB5-563E4BD41F6A}"/>
            </c:ext>
          </c:extLst>
        </c:ser>
        <c:ser>
          <c:idx val="1"/>
          <c:order val="1"/>
          <c:tx>
            <c:strRef>
              <c:f>'2018 _revenue chart'!$B$3</c:f>
              <c:strCache>
                <c:ptCount val="1"/>
                <c:pt idx="0">
                  <c:v>Sum of Car_YTD_Cost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 _revenue chart'!$A$4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'2018 _revenue chart'!$B$4</c:f>
              <c:numCache>
                <c:formatCode>0</c:formatCode>
                <c:ptCount val="1"/>
                <c:pt idx="0">
                  <c:v>30320297.920000054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E0-8F4C-9BB5-563E4BD41F6A}"/>
            </c:ext>
          </c:extLst>
        </c:ser>
        <c:ser>
          <c:idx val="2"/>
          <c:order val="2"/>
          <c:tx>
            <c:strRef>
              <c:f>'2018 _revenue chart'!$C$3</c:f>
              <c:strCache>
                <c:ptCount val="1"/>
                <c:pt idx="0">
                  <c:v>Sum of Net revenue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_(&quot;$&quot;* #,##0_);_(&quot;$&quot;* \(#,##0\);_(&quot;$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BE0-8F4C-9BB5-563E4BD41F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 _revenue chart'!$A$4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'2018 _revenue chart'!$C$4</c:f>
              <c:numCache>
                <c:formatCode>0</c:formatCode>
                <c:ptCount val="1"/>
                <c:pt idx="0">
                  <c:v>22509909.079999901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E0-8F4C-9BB5-563E4BD41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0252495"/>
        <c:axId val="93569295"/>
      </c:barChart>
      <c:catAx>
        <c:axId val="79025249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Gross Revenue              Car_YTD_Cost             Net Revenue                                 </a:t>
                </a:r>
              </a:p>
            </c:rich>
          </c:tx>
          <c:layout>
            <c:manualLayout>
              <c:xMode val="edge"/>
              <c:yMode val="edge"/>
              <c:x val="0.23856008438792806"/>
              <c:y val="0.926724072258612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93569295"/>
        <c:crosses val="autoZero"/>
        <c:auto val="1"/>
        <c:lblAlgn val="ctr"/>
        <c:lblOffset val="100"/>
        <c:noMultiLvlLbl val="0"/>
      </c:catAx>
      <c:valAx>
        <c:axId val="9356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252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[car_dataset.xlsx]branch_chart!PivotTable2</c:name>
    <c:fmtId val="5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branch_chart!$B$3</c:f>
              <c:strCache>
                <c:ptCount val="1"/>
                <c:pt idx="0">
                  <c:v>Sum of Gross revenue (airport false 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branch_chart!$A$4:$A$6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branch_chart!$B$4:$B$6</c:f>
              <c:numCache>
                <c:formatCode>General</c:formatCode>
                <c:ptCount val="2"/>
                <c:pt idx="0">
                  <c:v>29584268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8-B543-A643-65EDAAA0132E}"/>
            </c:ext>
          </c:extLst>
        </c:ser>
        <c:ser>
          <c:idx val="1"/>
          <c:order val="1"/>
          <c:tx>
            <c:strRef>
              <c:f>branch_chart!$C$3</c:f>
              <c:strCache>
                <c:ptCount val="1"/>
                <c:pt idx="0">
                  <c:v>Sum of Gross revenue (airport True 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branch_chart!$A$4:$A$6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branch_chart!$C$4:$C$6</c:f>
              <c:numCache>
                <c:formatCode>General</c:formatCode>
                <c:ptCount val="2"/>
                <c:pt idx="0">
                  <c:v>0</c:v>
                </c:pt>
                <c:pt idx="1">
                  <c:v>23245939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E8-B543-A643-65EDAAA01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123551"/>
        <c:axId val="242420751"/>
      </c:barChart>
      <c:catAx>
        <c:axId val="2941235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2420751"/>
        <c:crosses val="autoZero"/>
        <c:auto val="1"/>
        <c:lblAlgn val="ctr"/>
        <c:lblOffset val="100"/>
        <c:noMultiLvlLbl val="0"/>
      </c:catAx>
      <c:valAx>
        <c:axId val="24242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12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[car_dataset.xlsx]Performance _chart!PivotTable5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Best</a:t>
            </a:r>
            <a:r>
              <a:rPr lang="en-US" baseline="0"/>
              <a:t> Performed Cars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'Performance _chart'!$H$3</c:f>
              <c:strCache>
                <c:ptCount val="1"/>
                <c:pt idx="0">
                  <c:v>Sum of Car_YTD_Cost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'Performance _chart'!$G$4:$G$94</c:f>
              <c:strCache>
                <c:ptCount val="90"/>
                <c:pt idx="0">
                  <c:v>Pontiac Grand Prix</c:v>
                </c:pt>
                <c:pt idx="1">
                  <c:v>Mercury Grand Marquis</c:v>
                </c:pt>
                <c:pt idx="2">
                  <c:v>Ford Ranger</c:v>
                </c:pt>
                <c:pt idx="3">
                  <c:v>Lincoln Town Car</c:v>
                </c:pt>
                <c:pt idx="4">
                  <c:v>Mercury Sable</c:v>
                </c:pt>
                <c:pt idx="5">
                  <c:v>Ford F-Series</c:v>
                </c:pt>
                <c:pt idx="6">
                  <c:v>Ford Mustang</c:v>
                </c:pt>
                <c:pt idx="7">
                  <c:v>Honda Accord</c:v>
                </c:pt>
                <c:pt idx="8">
                  <c:v>Ford F250</c:v>
                </c:pt>
                <c:pt idx="9">
                  <c:v>Chevrolet Express 3500</c:v>
                </c:pt>
                <c:pt idx="10">
                  <c:v>Nissan Pathfinder</c:v>
                </c:pt>
                <c:pt idx="11">
                  <c:v>Volkswagen Cabriolet</c:v>
                </c:pt>
                <c:pt idx="12">
                  <c:v>Toyota RAV4</c:v>
                </c:pt>
                <c:pt idx="13">
                  <c:v>Dodge Viper</c:v>
                </c:pt>
                <c:pt idx="14">
                  <c:v>Mazda B-Series</c:v>
                </c:pt>
                <c:pt idx="15">
                  <c:v>Chevrolet Corvette</c:v>
                </c:pt>
                <c:pt idx="16">
                  <c:v>Honda Civic</c:v>
                </c:pt>
                <c:pt idx="17">
                  <c:v>Dodge Grand Caravan</c:v>
                </c:pt>
                <c:pt idx="18">
                  <c:v>Lexus LS</c:v>
                </c:pt>
                <c:pt idx="19">
                  <c:v>Mitsubishi Pajero</c:v>
                </c:pt>
                <c:pt idx="20">
                  <c:v>BMW 3 Series</c:v>
                </c:pt>
                <c:pt idx="21">
                  <c:v>Maserati Quattroporte</c:v>
                </c:pt>
                <c:pt idx="22">
                  <c:v>BMW 7 Series</c:v>
                </c:pt>
                <c:pt idx="23">
                  <c:v>Lincoln Continental</c:v>
                </c:pt>
                <c:pt idx="24">
                  <c:v>Nissan Quest</c:v>
                </c:pt>
                <c:pt idx="25">
                  <c:v>Volkswagen GTI</c:v>
                </c:pt>
                <c:pt idx="26">
                  <c:v>Dodge Caravan</c:v>
                </c:pt>
                <c:pt idx="27">
                  <c:v>Volkswagen Jetta</c:v>
                </c:pt>
                <c:pt idx="28">
                  <c:v>Mercedes-Benz SL-Class</c:v>
                </c:pt>
                <c:pt idx="29">
                  <c:v>Mercury Cougar</c:v>
                </c:pt>
                <c:pt idx="30">
                  <c:v>Mitsubishi Galant</c:v>
                </c:pt>
                <c:pt idx="31">
                  <c:v>Audi A6</c:v>
                </c:pt>
                <c:pt idx="32">
                  <c:v>Mitsubishi Eclipse</c:v>
                </c:pt>
                <c:pt idx="33">
                  <c:v>Pontiac Grand Am</c:v>
                </c:pt>
                <c:pt idx="34">
                  <c:v>Toyota 4Runner</c:v>
                </c:pt>
                <c:pt idx="35">
                  <c:v>Chevrolet Camaro</c:v>
                </c:pt>
                <c:pt idx="36">
                  <c:v>Dodge Ram 3500</c:v>
                </c:pt>
                <c:pt idx="37">
                  <c:v>Mercedes-Benz S-Class</c:v>
                </c:pt>
                <c:pt idx="38">
                  <c:v>Pontiac Bonneville</c:v>
                </c:pt>
                <c:pt idx="39">
                  <c:v>Subaru Impreza</c:v>
                </c:pt>
                <c:pt idx="40">
                  <c:v>Mercedes-Benz C-Class</c:v>
                </c:pt>
                <c:pt idx="41">
                  <c:v>Buick Century</c:v>
                </c:pt>
                <c:pt idx="42">
                  <c:v>Subaru Legacy</c:v>
                </c:pt>
                <c:pt idx="43">
                  <c:v>GMC Savana 1500</c:v>
                </c:pt>
                <c:pt idx="44">
                  <c:v>Toyota Corolla</c:v>
                </c:pt>
                <c:pt idx="45">
                  <c:v>Ford F350</c:v>
                </c:pt>
                <c:pt idx="46">
                  <c:v>Chevrolet S10</c:v>
                </c:pt>
                <c:pt idx="47">
                  <c:v>Chevrolet Blazer</c:v>
                </c:pt>
                <c:pt idx="48">
                  <c:v>Chrysler Town &amp; Country</c:v>
                </c:pt>
                <c:pt idx="49">
                  <c:v>Lexus LX</c:v>
                </c:pt>
                <c:pt idx="50">
                  <c:v>Dodge Intrepid</c:v>
                </c:pt>
                <c:pt idx="51">
                  <c:v>Jeep Grand Cherokee</c:v>
                </c:pt>
                <c:pt idx="52">
                  <c:v>Ford Focus</c:v>
                </c:pt>
                <c:pt idx="53">
                  <c:v>Lotus Esprit</c:v>
                </c:pt>
                <c:pt idx="54">
                  <c:v>GMC Yukon</c:v>
                </c:pt>
                <c:pt idx="55">
                  <c:v>Volkswagen Golf</c:v>
                </c:pt>
                <c:pt idx="56">
                  <c:v>Chevrolet Express 2500</c:v>
                </c:pt>
                <c:pt idx="57">
                  <c:v>Nissan Altima</c:v>
                </c:pt>
                <c:pt idx="58">
                  <c:v>Audi A8</c:v>
                </c:pt>
                <c:pt idx="59">
                  <c:v>Toyota Tundra</c:v>
                </c:pt>
                <c:pt idx="60">
                  <c:v>Lexus ES</c:v>
                </c:pt>
                <c:pt idx="61">
                  <c:v>Hyundai Accent</c:v>
                </c:pt>
                <c:pt idx="62">
                  <c:v>GMC Savana 2500</c:v>
                </c:pt>
                <c:pt idx="63">
                  <c:v>Ford Taurus</c:v>
                </c:pt>
                <c:pt idx="64">
                  <c:v>Mazda MX-5</c:v>
                </c:pt>
                <c:pt idx="65">
                  <c:v>Mercedes-Benz E-Class</c:v>
                </c:pt>
                <c:pt idx="66">
                  <c:v>Volkswagen Passat</c:v>
                </c:pt>
                <c:pt idx="67">
                  <c:v>Toyota Camry</c:v>
                </c:pt>
                <c:pt idx="68">
                  <c:v>Mitsubishi Montero</c:v>
                </c:pt>
                <c:pt idx="69">
                  <c:v>Dodge Ram 1500</c:v>
                </c:pt>
                <c:pt idx="70">
                  <c:v>Jeep Wrangler</c:v>
                </c:pt>
                <c:pt idx="71">
                  <c:v>Suzuki SJ</c:v>
                </c:pt>
                <c:pt idx="72">
                  <c:v>Dodge Dakota</c:v>
                </c:pt>
                <c:pt idx="73">
                  <c:v>Ford E-Series</c:v>
                </c:pt>
                <c:pt idx="74">
                  <c:v>Hummer H1</c:v>
                </c:pt>
                <c:pt idx="75">
                  <c:v>Hyundai Elantra</c:v>
                </c:pt>
                <c:pt idx="76">
                  <c:v>Hyundai Sonata</c:v>
                </c:pt>
                <c:pt idx="77">
                  <c:v>BMW X5</c:v>
                </c:pt>
                <c:pt idx="78">
                  <c:v>Cadillac DeVille</c:v>
                </c:pt>
                <c:pt idx="79">
                  <c:v>Chevrolet TrailBlazer</c:v>
                </c:pt>
                <c:pt idx="80">
                  <c:v>Toyota Land Cruiser</c:v>
                </c:pt>
                <c:pt idx="81">
                  <c:v>Buick Regal</c:v>
                </c:pt>
                <c:pt idx="82">
                  <c:v>Mazda B-Series Plus</c:v>
                </c:pt>
                <c:pt idx="83">
                  <c:v>Chevrolet Astro</c:v>
                </c:pt>
                <c:pt idx="84">
                  <c:v>Pontiac Sunbird</c:v>
                </c:pt>
                <c:pt idx="85">
                  <c:v>Ford Crown Victoria</c:v>
                </c:pt>
                <c:pt idx="86">
                  <c:v>Chevrolet Express 1500</c:v>
                </c:pt>
                <c:pt idx="87">
                  <c:v>Ford Expedition</c:v>
                </c:pt>
                <c:pt idx="88">
                  <c:v>Porsche 911</c:v>
                </c:pt>
                <c:pt idx="89">
                  <c:v>Chevrolet Silverado 1500</c:v>
                </c:pt>
              </c:strCache>
            </c:strRef>
          </c:cat>
          <c:val>
            <c:numRef>
              <c:f>'Performance _chart'!$H$4:$H$94</c:f>
              <c:numCache>
                <c:formatCode>General</c:formatCode>
                <c:ptCount val="90"/>
                <c:pt idx="0">
                  <c:v>160098.06999999998</c:v>
                </c:pt>
                <c:pt idx="1">
                  <c:v>168479.41</c:v>
                </c:pt>
                <c:pt idx="2">
                  <c:v>165717.64000000001</c:v>
                </c:pt>
                <c:pt idx="3">
                  <c:v>150397.61000000002</c:v>
                </c:pt>
                <c:pt idx="4">
                  <c:v>136823.28</c:v>
                </c:pt>
                <c:pt idx="5">
                  <c:v>135126.85999999999</c:v>
                </c:pt>
                <c:pt idx="6">
                  <c:v>137626.17000000001</c:v>
                </c:pt>
                <c:pt idx="7">
                  <c:v>153516.54999999996</c:v>
                </c:pt>
                <c:pt idx="8">
                  <c:v>120082.15999999999</c:v>
                </c:pt>
                <c:pt idx="9">
                  <c:v>161731.13</c:v>
                </c:pt>
                <c:pt idx="10">
                  <c:v>121574.09000000003</c:v>
                </c:pt>
                <c:pt idx="11">
                  <c:v>128381.77000000002</c:v>
                </c:pt>
                <c:pt idx="12">
                  <c:v>107519.28000000001</c:v>
                </c:pt>
                <c:pt idx="13">
                  <c:v>115962.22</c:v>
                </c:pt>
                <c:pt idx="14">
                  <c:v>120589.48</c:v>
                </c:pt>
                <c:pt idx="15">
                  <c:v>158509.34</c:v>
                </c:pt>
                <c:pt idx="16">
                  <c:v>107663.05</c:v>
                </c:pt>
                <c:pt idx="17">
                  <c:v>120221.86</c:v>
                </c:pt>
                <c:pt idx="18">
                  <c:v>119481.78</c:v>
                </c:pt>
                <c:pt idx="19">
                  <c:v>95833.54</c:v>
                </c:pt>
                <c:pt idx="20">
                  <c:v>139732.67000000001</c:v>
                </c:pt>
                <c:pt idx="21">
                  <c:v>112513.28000000001</c:v>
                </c:pt>
                <c:pt idx="22">
                  <c:v>105368.12</c:v>
                </c:pt>
                <c:pt idx="23">
                  <c:v>103326.3</c:v>
                </c:pt>
                <c:pt idx="24">
                  <c:v>113873.65</c:v>
                </c:pt>
                <c:pt idx="25">
                  <c:v>91384.699999999983</c:v>
                </c:pt>
                <c:pt idx="26">
                  <c:v>86048.82</c:v>
                </c:pt>
                <c:pt idx="27">
                  <c:v>135684.45000000001</c:v>
                </c:pt>
                <c:pt idx="28">
                  <c:v>102242.25</c:v>
                </c:pt>
                <c:pt idx="29">
                  <c:v>95744.439999999988</c:v>
                </c:pt>
                <c:pt idx="30">
                  <c:v>144114.96</c:v>
                </c:pt>
                <c:pt idx="31">
                  <c:v>104977.95000000003</c:v>
                </c:pt>
                <c:pt idx="32">
                  <c:v>90885.409999999989</c:v>
                </c:pt>
                <c:pt idx="33">
                  <c:v>104215.43000000001</c:v>
                </c:pt>
                <c:pt idx="34">
                  <c:v>77754.26999999999</c:v>
                </c:pt>
                <c:pt idx="35">
                  <c:v>96497.279999999999</c:v>
                </c:pt>
                <c:pt idx="36">
                  <c:v>99191.62</c:v>
                </c:pt>
                <c:pt idx="37">
                  <c:v>112388.54000000001</c:v>
                </c:pt>
                <c:pt idx="38">
                  <c:v>109355.28999999998</c:v>
                </c:pt>
                <c:pt idx="39">
                  <c:v>101633.73</c:v>
                </c:pt>
                <c:pt idx="40">
                  <c:v>99859.75999999998</c:v>
                </c:pt>
                <c:pt idx="41">
                  <c:v>86636.11</c:v>
                </c:pt>
                <c:pt idx="42">
                  <c:v>101867.37000000001</c:v>
                </c:pt>
                <c:pt idx="43">
                  <c:v>86357.81</c:v>
                </c:pt>
                <c:pt idx="44">
                  <c:v>82866.41</c:v>
                </c:pt>
                <c:pt idx="45">
                  <c:v>96040.34</c:v>
                </c:pt>
                <c:pt idx="46">
                  <c:v>89135.86</c:v>
                </c:pt>
                <c:pt idx="47">
                  <c:v>75992.73</c:v>
                </c:pt>
                <c:pt idx="48">
                  <c:v>99018.150000000009</c:v>
                </c:pt>
                <c:pt idx="49">
                  <c:v>84064.639999999999</c:v>
                </c:pt>
                <c:pt idx="50">
                  <c:v>80954.059999999983</c:v>
                </c:pt>
                <c:pt idx="51">
                  <c:v>97725.320000000022</c:v>
                </c:pt>
                <c:pt idx="52">
                  <c:v>88446.38</c:v>
                </c:pt>
                <c:pt idx="53">
                  <c:v>90518.01</c:v>
                </c:pt>
                <c:pt idx="54">
                  <c:v>78535.599999999991</c:v>
                </c:pt>
                <c:pt idx="55">
                  <c:v>100476.2</c:v>
                </c:pt>
                <c:pt idx="56">
                  <c:v>93622.209999999992</c:v>
                </c:pt>
                <c:pt idx="57">
                  <c:v>113834.37999999999</c:v>
                </c:pt>
                <c:pt idx="58">
                  <c:v>82839.350000000006</c:v>
                </c:pt>
                <c:pt idx="59">
                  <c:v>81650.14</c:v>
                </c:pt>
                <c:pt idx="60">
                  <c:v>95584.280000000013</c:v>
                </c:pt>
                <c:pt idx="61">
                  <c:v>77189.859999999986</c:v>
                </c:pt>
                <c:pt idx="62">
                  <c:v>79731.3</c:v>
                </c:pt>
                <c:pt idx="63">
                  <c:v>88492.800000000017</c:v>
                </c:pt>
                <c:pt idx="64">
                  <c:v>84087.52</c:v>
                </c:pt>
                <c:pt idx="65">
                  <c:v>83035.149999999994</c:v>
                </c:pt>
                <c:pt idx="66">
                  <c:v>75014.39</c:v>
                </c:pt>
                <c:pt idx="67">
                  <c:v>77357.389999999985</c:v>
                </c:pt>
                <c:pt idx="68">
                  <c:v>91644.299999999988</c:v>
                </c:pt>
                <c:pt idx="69">
                  <c:v>78533.399999999994</c:v>
                </c:pt>
                <c:pt idx="70">
                  <c:v>79750.11</c:v>
                </c:pt>
                <c:pt idx="71">
                  <c:v>80226.409999999989</c:v>
                </c:pt>
                <c:pt idx="72">
                  <c:v>79023.78</c:v>
                </c:pt>
                <c:pt idx="73">
                  <c:v>87482.67</c:v>
                </c:pt>
                <c:pt idx="74">
                  <c:v>83786.229999999981</c:v>
                </c:pt>
                <c:pt idx="75">
                  <c:v>88697.18</c:v>
                </c:pt>
                <c:pt idx="76">
                  <c:v>91667.07</c:v>
                </c:pt>
                <c:pt idx="77">
                  <c:v>78400.63</c:v>
                </c:pt>
                <c:pt idx="78">
                  <c:v>72407.94</c:v>
                </c:pt>
                <c:pt idx="79">
                  <c:v>75813.98</c:v>
                </c:pt>
                <c:pt idx="80">
                  <c:v>80868.039999999994</c:v>
                </c:pt>
                <c:pt idx="81">
                  <c:v>94535.319999999978</c:v>
                </c:pt>
                <c:pt idx="82">
                  <c:v>75451.199999999983</c:v>
                </c:pt>
                <c:pt idx="83">
                  <c:v>72628.819999999992</c:v>
                </c:pt>
                <c:pt idx="84">
                  <c:v>79878.81</c:v>
                </c:pt>
                <c:pt idx="85">
                  <c:v>76879.990000000005</c:v>
                </c:pt>
                <c:pt idx="86">
                  <c:v>80892.02</c:v>
                </c:pt>
                <c:pt idx="87">
                  <c:v>72630.58</c:v>
                </c:pt>
                <c:pt idx="88">
                  <c:v>78078.659999999989</c:v>
                </c:pt>
                <c:pt idx="89">
                  <c:v>79508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FB-FA42-BDF6-98F626D75A3A}"/>
            </c:ext>
          </c:extLst>
        </c:ser>
        <c:ser>
          <c:idx val="1"/>
          <c:order val="1"/>
          <c:tx>
            <c:strRef>
              <c:f>'Performance _chart'!$I$3</c:f>
              <c:strCache>
                <c:ptCount val="1"/>
                <c:pt idx="0">
                  <c:v>Sum of Net revenue 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'Performance _chart'!$G$4:$G$94</c:f>
              <c:strCache>
                <c:ptCount val="90"/>
                <c:pt idx="0">
                  <c:v>Pontiac Grand Prix</c:v>
                </c:pt>
                <c:pt idx="1">
                  <c:v>Mercury Grand Marquis</c:v>
                </c:pt>
                <c:pt idx="2">
                  <c:v>Ford Ranger</c:v>
                </c:pt>
                <c:pt idx="3">
                  <c:v>Lincoln Town Car</c:v>
                </c:pt>
                <c:pt idx="4">
                  <c:v>Mercury Sable</c:v>
                </c:pt>
                <c:pt idx="5">
                  <c:v>Ford F-Series</c:v>
                </c:pt>
                <c:pt idx="6">
                  <c:v>Ford Mustang</c:v>
                </c:pt>
                <c:pt idx="7">
                  <c:v>Honda Accord</c:v>
                </c:pt>
                <c:pt idx="8">
                  <c:v>Ford F250</c:v>
                </c:pt>
                <c:pt idx="9">
                  <c:v>Chevrolet Express 3500</c:v>
                </c:pt>
                <c:pt idx="10">
                  <c:v>Nissan Pathfinder</c:v>
                </c:pt>
                <c:pt idx="11">
                  <c:v>Volkswagen Cabriolet</c:v>
                </c:pt>
                <c:pt idx="12">
                  <c:v>Toyota RAV4</c:v>
                </c:pt>
                <c:pt idx="13">
                  <c:v>Dodge Viper</c:v>
                </c:pt>
                <c:pt idx="14">
                  <c:v>Mazda B-Series</c:v>
                </c:pt>
                <c:pt idx="15">
                  <c:v>Chevrolet Corvette</c:v>
                </c:pt>
                <c:pt idx="16">
                  <c:v>Honda Civic</c:v>
                </c:pt>
                <c:pt idx="17">
                  <c:v>Dodge Grand Caravan</c:v>
                </c:pt>
                <c:pt idx="18">
                  <c:v>Lexus LS</c:v>
                </c:pt>
                <c:pt idx="19">
                  <c:v>Mitsubishi Pajero</c:v>
                </c:pt>
                <c:pt idx="20">
                  <c:v>BMW 3 Series</c:v>
                </c:pt>
                <c:pt idx="21">
                  <c:v>Maserati Quattroporte</c:v>
                </c:pt>
                <c:pt idx="22">
                  <c:v>BMW 7 Series</c:v>
                </c:pt>
                <c:pt idx="23">
                  <c:v>Lincoln Continental</c:v>
                </c:pt>
                <c:pt idx="24">
                  <c:v>Nissan Quest</c:v>
                </c:pt>
                <c:pt idx="25">
                  <c:v>Volkswagen GTI</c:v>
                </c:pt>
                <c:pt idx="26">
                  <c:v>Dodge Caravan</c:v>
                </c:pt>
                <c:pt idx="27">
                  <c:v>Volkswagen Jetta</c:v>
                </c:pt>
                <c:pt idx="28">
                  <c:v>Mercedes-Benz SL-Class</c:v>
                </c:pt>
                <c:pt idx="29">
                  <c:v>Mercury Cougar</c:v>
                </c:pt>
                <c:pt idx="30">
                  <c:v>Mitsubishi Galant</c:v>
                </c:pt>
                <c:pt idx="31">
                  <c:v>Audi A6</c:v>
                </c:pt>
                <c:pt idx="32">
                  <c:v>Mitsubishi Eclipse</c:v>
                </c:pt>
                <c:pt idx="33">
                  <c:v>Pontiac Grand Am</c:v>
                </c:pt>
                <c:pt idx="34">
                  <c:v>Toyota 4Runner</c:v>
                </c:pt>
                <c:pt idx="35">
                  <c:v>Chevrolet Camaro</c:v>
                </c:pt>
                <c:pt idx="36">
                  <c:v>Dodge Ram 3500</c:v>
                </c:pt>
                <c:pt idx="37">
                  <c:v>Mercedes-Benz S-Class</c:v>
                </c:pt>
                <c:pt idx="38">
                  <c:v>Pontiac Bonneville</c:v>
                </c:pt>
                <c:pt idx="39">
                  <c:v>Subaru Impreza</c:v>
                </c:pt>
                <c:pt idx="40">
                  <c:v>Mercedes-Benz C-Class</c:v>
                </c:pt>
                <c:pt idx="41">
                  <c:v>Buick Century</c:v>
                </c:pt>
                <c:pt idx="42">
                  <c:v>Subaru Legacy</c:v>
                </c:pt>
                <c:pt idx="43">
                  <c:v>GMC Savana 1500</c:v>
                </c:pt>
                <c:pt idx="44">
                  <c:v>Toyota Corolla</c:v>
                </c:pt>
                <c:pt idx="45">
                  <c:v>Ford F350</c:v>
                </c:pt>
                <c:pt idx="46">
                  <c:v>Chevrolet S10</c:v>
                </c:pt>
                <c:pt idx="47">
                  <c:v>Chevrolet Blazer</c:v>
                </c:pt>
                <c:pt idx="48">
                  <c:v>Chrysler Town &amp; Country</c:v>
                </c:pt>
                <c:pt idx="49">
                  <c:v>Lexus LX</c:v>
                </c:pt>
                <c:pt idx="50">
                  <c:v>Dodge Intrepid</c:v>
                </c:pt>
                <c:pt idx="51">
                  <c:v>Jeep Grand Cherokee</c:v>
                </c:pt>
                <c:pt idx="52">
                  <c:v>Ford Focus</c:v>
                </c:pt>
                <c:pt idx="53">
                  <c:v>Lotus Esprit</c:v>
                </c:pt>
                <c:pt idx="54">
                  <c:v>GMC Yukon</c:v>
                </c:pt>
                <c:pt idx="55">
                  <c:v>Volkswagen Golf</c:v>
                </c:pt>
                <c:pt idx="56">
                  <c:v>Chevrolet Express 2500</c:v>
                </c:pt>
                <c:pt idx="57">
                  <c:v>Nissan Altima</c:v>
                </c:pt>
                <c:pt idx="58">
                  <c:v>Audi A8</c:v>
                </c:pt>
                <c:pt idx="59">
                  <c:v>Toyota Tundra</c:v>
                </c:pt>
                <c:pt idx="60">
                  <c:v>Lexus ES</c:v>
                </c:pt>
                <c:pt idx="61">
                  <c:v>Hyundai Accent</c:v>
                </c:pt>
                <c:pt idx="62">
                  <c:v>GMC Savana 2500</c:v>
                </c:pt>
                <c:pt idx="63">
                  <c:v>Ford Taurus</c:v>
                </c:pt>
                <c:pt idx="64">
                  <c:v>Mazda MX-5</c:v>
                </c:pt>
                <c:pt idx="65">
                  <c:v>Mercedes-Benz E-Class</c:v>
                </c:pt>
                <c:pt idx="66">
                  <c:v>Volkswagen Passat</c:v>
                </c:pt>
                <c:pt idx="67">
                  <c:v>Toyota Camry</c:v>
                </c:pt>
                <c:pt idx="68">
                  <c:v>Mitsubishi Montero</c:v>
                </c:pt>
                <c:pt idx="69">
                  <c:v>Dodge Ram 1500</c:v>
                </c:pt>
                <c:pt idx="70">
                  <c:v>Jeep Wrangler</c:v>
                </c:pt>
                <c:pt idx="71">
                  <c:v>Suzuki SJ</c:v>
                </c:pt>
                <c:pt idx="72">
                  <c:v>Dodge Dakota</c:v>
                </c:pt>
                <c:pt idx="73">
                  <c:v>Ford E-Series</c:v>
                </c:pt>
                <c:pt idx="74">
                  <c:v>Hummer H1</c:v>
                </c:pt>
                <c:pt idx="75">
                  <c:v>Hyundai Elantra</c:v>
                </c:pt>
                <c:pt idx="76">
                  <c:v>Hyundai Sonata</c:v>
                </c:pt>
                <c:pt idx="77">
                  <c:v>BMW X5</c:v>
                </c:pt>
                <c:pt idx="78">
                  <c:v>Cadillac DeVille</c:v>
                </c:pt>
                <c:pt idx="79">
                  <c:v>Chevrolet TrailBlazer</c:v>
                </c:pt>
                <c:pt idx="80">
                  <c:v>Toyota Land Cruiser</c:v>
                </c:pt>
                <c:pt idx="81">
                  <c:v>Buick Regal</c:v>
                </c:pt>
                <c:pt idx="82">
                  <c:v>Mazda B-Series Plus</c:v>
                </c:pt>
                <c:pt idx="83">
                  <c:v>Chevrolet Astro</c:v>
                </c:pt>
                <c:pt idx="84">
                  <c:v>Pontiac Sunbird</c:v>
                </c:pt>
                <c:pt idx="85">
                  <c:v>Ford Crown Victoria</c:v>
                </c:pt>
                <c:pt idx="86">
                  <c:v>Chevrolet Express 1500</c:v>
                </c:pt>
                <c:pt idx="87">
                  <c:v>Ford Expedition</c:v>
                </c:pt>
                <c:pt idx="88">
                  <c:v>Porsche 911</c:v>
                </c:pt>
                <c:pt idx="89">
                  <c:v>Chevrolet Silverado 1500</c:v>
                </c:pt>
              </c:strCache>
            </c:strRef>
          </c:cat>
          <c:val>
            <c:numRef>
              <c:f>'Performance _chart'!$I$4:$I$94</c:f>
              <c:numCache>
                <c:formatCode>General</c:formatCode>
                <c:ptCount val="90"/>
                <c:pt idx="0">
                  <c:v>139189.93000000002</c:v>
                </c:pt>
                <c:pt idx="1">
                  <c:v>133780.59</c:v>
                </c:pt>
                <c:pt idx="2">
                  <c:v>131352.36000000002</c:v>
                </c:pt>
                <c:pt idx="3">
                  <c:v>122154.39000000001</c:v>
                </c:pt>
                <c:pt idx="4">
                  <c:v>121539.72</c:v>
                </c:pt>
                <c:pt idx="5">
                  <c:v>120694.14000000001</c:v>
                </c:pt>
                <c:pt idx="6">
                  <c:v>118802.82999999997</c:v>
                </c:pt>
                <c:pt idx="7">
                  <c:v>112031.45000000001</c:v>
                </c:pt>
                <c:pt idx="8">
                  <c:v>111337.84</c:v>
                </c:pt>
                <c:pt idx="9">
                  <c:v>111218.86999999998</c:v>
                </c:pt>
                <c:pt idx="10">
                  <c:v>108032.91</c:v>
                </c:pt>
                <c:pt idx="11">
                  <c:v>105941.23</c:v>
                </c:pt>
                <c:pt idx="12">
                  <c:v>102472.71999999999</c:v>
                </c:pt>
                <c:pt idx="13">
                  <c:v>102218.78</c:v>
                </c:pt>
                <c:pt idx="14">
                  <c:v>101983.51999999999</c:v>
                </c:pt>
                <c:pt idx="15">
                  <c:v>101887.66000000002</c:v>
                </c:pt>
                <c:pt idx="16">
                  <c:v>101349.95</c:v>
                </c:pt>
                <c:pt idx="17">
                  <c:v>100673.14000000001</c:v>
                </c:pt>
                <c:pt idx="18">
                  <c:v>99069.22</c:v>
                </c:pt>
                <c:pt idx="19">
                  <c:v>95736.46</c:v>
                </c:pt>
                <c:pt idx="20">
                  <c:v>94390.329999999987</c:v>
                </c:pt>
                <c:pt idx="21">
                  <c:v>92308.719999999972</c:v>
                </c:pt>
                <c:pt idx="22">
                  <c:v>91253.88</c:v>
                </c:pt>
                <c:pt idx="23">
                  <c:v>89326.700000000012</c:v>
                </c:pt>
                <c:pt idx="24">
                  <c:v>89012.35</c:v>
                </c:pt>
                <c:pt idx="25">
                  <c:v>88217.300000000017</c:v>
                </c:pt>
                <c:pt idx="26">
                  <c:v>88016.18</c:v>
                </c:pt>
                <c:pt idx="27">
                  <c:v>87410.55</c:v>
                </c:pt>
                <c:pt idx="28">
                  <c:v>87304.75</c:v>
                </c:pt>
                <c:pt idx="29">
                  <c:v>86668.560000000012</c:v>
                </c:pt>
                <c:pt idx="30">
                  <c:v>86246.040000000023</c:v>
                </c:pt>
                <c:pt idx="31">
                  <c:v>86081.049999999988</c:v>
                </c:pt>
                <c:pt idx="32">
                  <c:v>85922.59</c:v>
                </c:pt>
                <c:pt idx="33">
                  <c:v>85902.569999999978</c:v>
                </c:pt>
                <c:pt idx="34">
                  <c:v>83262.73000000001</c:v>
                </c:pt>
                <c:pt idx="35">
                  <c:v>82956.719999999987</c:v>
                </c:pt>
                <c:pt idx="36">
                  <c:v>82320.38</c:v>
                </c:pt>
                <c:pt idx="37">
                  <c:v>82256.459999999992</c:v>
                </c:pt>
                <c:pt idx="38">
                  <c:v>79967.709999999992</c:v>
                </c:pt>
                <c:pt idx="39">
                  <c:v>78743.27</c:v>
                </c:pt>
                <c:pt idx="40">
                  <c:v>78481.24000000002</c:v>
                </c:pt>
                <c:pt idx="41">
                  <c:v>77140.89</c:v>
                </c:pt>
                <c:pt idx="42">
                  <c:v>75655.62999999999</c:v>
                </c:pt>
                <c:pt idx="43">
                  <c:v>75043.19</c:v>
                </c:pt>
                <c:pt idx="44">
                  <c:v>74912.59</c:v>
                </c:pt>
                <c:pt idx="45">
                  <c:v>72872.66</c:v>
                </c:pt>
                <c:pt idx="46">
                  <c:v>72837.139999999985</c:v>
                </c:pt>
                <c:pt idx="47">
                  <c:v>72569.27</c:v>
                </c:pt>
                <c:pt idx="48">
                  <c:v>72003.849999999991</c:v>
                </c:pt>
                <c:pt idx="49">
                  <c:v>71286.36</c:v>
                </c:pt>
                <c:pt idx="50">
                  <c:v>71122.940000000017</c:v>
                </c:pt>
                <c:pt idx="51">
                  <c:v>70856.679999999993</c:v>
                </c:pt>
                <c:pt idx="52">
                  <c:v>69424.62</c:v>
                </c:pt>
                <c:pt idx="53">
                  <c:v>69312.990000000005</c:v>
                </c:pt>
                <c:pt idx="54">
                  <c:v>68185.399999999994</c:v>
                </c:pt>
                <c:pt idx="55">
                  <c:v>67984.799999999988</c:v>
                </c:pt>
                <c:pt idx="56">
                  <c:v>67286.789999999994</c:v>
                </c:pt>
                <c:pt idx="57">
                  <c:v>65311.62000000001</c:v>
                </c:pt>
                <c:pt idx="58">
                  <c:v>64915.65</c:v>
                </c:pt>
                <c:pt idx="59">
                  <c:v>64236.86</c:v>
                </c:pt>
                <c:pt idx="60">
                  <c:v>62591.72</c:v>
                </c:pt>
                <c:pt idx="61">
                  <c:v>62313.140000000007</c:v>
                </c:pt>
                <c:pt idx="62">
                  <c:v>61454.7</c:v>
                </c:pt>
                <c:pt idx="63">
                  <c:v>60975.199999999997</c:v>
                </c:pt>
                <c:pt idx="64">
                  <c:v>60974.479999999996</c:v>
                </c:pt>
                <c:pt idx="65">
                  <c:v>60826.850000000013</c:v>
                </c:pt>
                <c:pt idx="66">
                  <c:v>60771.61</c:v>
                </c:pt>
                <c:pt idx="67">
                  <c:v>60656.610000000008</c:v>
                </c:pt>
                <c:pt idx="68">
                  <c:v>59037.7</c:v>
                </c:pt>
                <c:pt idx="69">
                  <c:v>58444.600000000006</c:v>
                </c:pt>
                <c:pt idx="70">
                  <c:v>56478.89</c:v>
                </c:pt>
                <c:pt idx="71">
                  <c:v>54995.59</c:v>
                </c:pt>
                <c:pt idx="72">
                  <c:v>54511.22</c:v>
                </c:pt>
                <c:pt idx="73">
                  <c:v>54396.330000000009</c:v>
                </c:pt>
                <c:pt idx="74">
                  <c:v>53831.770000000004</c:v>
                </c:pt>
                <c:pt idx="75">
                  <c:v>53149.820000000007</c:v>
                </c:pt>
                <c:pt idx="76">
                  <c:v>52926.929999999993</c:v>
                </c:pt>
                <c:pt idx="77">
                  <c:v>51092.37</c:v>
                </c:pt>
                <c:pt idx="78">
                  <c:v>50764.06</c:v>
                </c:pt>
                <c:pt idx="79">
                  <c:v>50747.020000000004</c:v>
                </c:pt>
                <c:pt idx="80">
                  <c:v>49989.959999999992</c:v>
                </c:pt>
                <c:pt idx="81">
                  <c:v>49525.679999999993</c:v>
                </c:pt>
                <c:pt idx="82">
                  <c:v>49007.8</c:v>
                </c:pt>
                <c:pt idx="83">
                  <c:v>48716.179999999993</c:v>
                </c:pt>
                <c:pt idx="84">
                  <c:v>47907.19</c:v>
                </c:pt>
                <c:pt idx="85">
                  <c:v>44808.01</c:v>
                </c:pt>
                <c:pt idx="86">
                  <c:v>43628.98</c:v>
                </c:pt>
                <c:pt idx="87">
                  <c:v>43303.42</c:v>
                </c:pt>
                <c:pt idx="88">
                  <c:v>43115.34</c:v>
                </c:pt>
                <c:pt idx="89">
                  <c:v>33676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FB-FA42-BDF6-98F626D75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7"/>
        <c:axId val="435805903"/>
        <c:axId val="435800383"/>
      </c:barChart>
      <c:catAx>
        <c:axId val="43580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800383"/>
        <c:crosses val="autoZero"/>
        <c:auto val="1"/>
        <c:lblAlgn val="ctr"/>
        <c:lblOffset val="100"/>
        <c:noMultiLvlLbl val="0"/>
      </c:catAx>
      <c:valAx>
        <c:axId val="435800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80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[car_dataset.xlsx]Performance _chart!PivotTable4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Underperformed Cars </a:t>
            </a:r>
          </a:p>
        </c:rich>
      </c:tx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'Performance _chart'!$B$4</c:f>
              <c:strCache>
                <c:ptCount val="1"/>
                <c:pt idx="0">
                  <c:v>Sum of Car_YTD_Cost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'Performance _chart'!$A$5:$A$33</c:f>
              <c:strCache>
                <c:ptCount val="28"/>
                <c:pt idx="0">
                  <c:v>Volkswagen Type 2</c:v>
                </c:pt>
                <c:pt idx="1">
                  <c:v>Ford Escort</c:v>
                </c:pt>
                <c:pt idx="2">
                  <c:v>Jaguar XJ Series</c:v>
                </c:pt>
                <c:pt idx="3">
                  <c:v>Toyota MR2</c:v>
                </c:pt>
                <c:pt idx="4">
                  <c:v>Volvo 850</c:v>
                </c:pt>
                <c:pt idx="5">
                  <c:v>Toyota Venza</c:v>
                </c:pt>
                <c:pt idx="6">
                  <c:v>GMC Yukon</c:v>
                </c:pt>
                <c:pt idx="7">
                  <c:v>Honda Accord</c:v>
                </c:pt>
                <c:pt idx="8">
                  <c:v>Bentley Continental</c:v>
                </c:pt>
                <c:pt idx="9">
                  <c:v>Oldsmobile Regency</c:v>
                </c:pt>
                <c:pt idx="10">
                  <c:v>Toyota Solara</c:v>
                </c:pt>
                <c:pt idx="11">
                  <c:v>Infiniti M</c:v>
                </c:pt>
                <c:pt idx="12">
                  <c:v>Chevrolet Uplander</c:v>
                </c:pt>
                <c:pt idx="13">
                  <c:v>Mitsubishi Endeavor</c:v>
                </c:pt>
                <c:pt idx="14">
                  <c:v>Subaru Impreza</c:v>
                </c:pt>
                <c:pt idx="15">
                  <c:v>Hummer H2</c:v>
                </c:pt>
                <c:pt idx="16">
                  <c:v>Volkswagen Corrado</c:v>
                </c:pt>
                <c:pt idx="17">
                  <c:v>Oldsmobile 88</c:v>
                </c:pt>
                <c:pt idx="18">
                  <c:v>Dodge Viper</c:v>
                </c:pt>
                <c:pt idx="19">
                  <c:v>Infiniti G35</c:v>
                </c:pt>
                <c:pt idx="20">
                  <c:v>Ford Excursion</c:v>
                </c:pt>
                <c:pt idx="21">
                  <c:v>Honda Civic</c:v>
                </c:pt>
                <c:pt idx="22">
                  <c:v>BMW 5 Series</c:v>
                </c:pt>
                <c:pt idx="23">
                  <c:v>Toyota Camry</c:v>
                </c:pt>
                <c:pt idx="24">
                  <c:v>Audi 90</c:v>
                </c:pt>
                <c:pt idx="25">
                  <c:v>Cadillac CTS-V</c:v>
                </c:pt>
                <c:pt idx="26">
                  <c:v>Toyota Celica</c:v>
                </c:pt>
                <c:pt idx="27">
                  <c:v>Mitsubishi Diamante</c:v>
                </c:pt>
              </c:strCache>
            </c:strRef>
          </c:cat>
          <c:val>
            <c:numRef>
              <c:f>'Performance _chart'!$B$5:$B$33</c:f>
              <c:numCache>
                <c:formatCode>General</c:formatCode>
                <c:ptCount val="28"/>
                <c:pt idx="0">
                  <c:v>8910.880000000001</c:v>
                </c:pt>
                <c:pt idx="1">
                  <c:v>8562.9500000000007</c:v>
                </c:pt>
                <c:pt idx="2">
                  <c:v>7777.2199999999993</c:v>
                </c:pt>
                <c:pt idx="3">
                  <c:v>8204.57</c:v>
                </c:pt>
                <c:pt idx="4">
                  <c:v>9562.74</c:v>
                </c:pt>
                <c:pt idx="5">
                  <c:v>7912.19</c:v>
                </c:pt>
                <c:pt idx="6">
                  <c:v>9239.1200000000008</c:v>
                </c:pt>
                <c:pt idx="7">
                  <c:v>8173.8799999999992</c:v>
                </c:pt>
                <c:pt idx="8">
                  <c:v>8283.2199999999993</c:v>
                </c:pt>
                <c:pt idx="9">
                  <c:v>9391.91</c:v>
                </c:pt>
                <c:pt idx="10">
                  <c:v>9214.15</c:v>
                </c:pt>
                <c:pt idx="11">
                  <c:v>8182.57</c:v>
                </c:pt>
                <c:pt idx="12">
                  <c:v>9370.4600000000009</c:v>
                </c:pt>
                <c:pt idx="13">
                  <c:v>8508.5</c:v>
                </c:pt>
                <c:pt idx="14">
                  <c:v>9121.9699999999993</c:v>
                </c:pt>
                <c:pt idx="15">
                  <c:v>9298.85</c:v>
                </c:pt>
                <c:pt idx="16">
                  <c:v>8382.66</c:v>
                </c:pt>
                <c:pt idx="17">
                  <c:v>9315.7899999999991</c:v>
                </c:pt>
                <c:pt idx="18">
                  <c:v>8963.9</c:v>
                </c:pt>
                <c:pt idx="19">
                  <c:v>9282.57</c:v>
                </c:pt>
                <c:pt idx="20">
                  <c:v>8322.49</c:v>
                </c:pt>
                <c:pt idx="21">
                  <c:v>9342.85</c:v>
                </c:pt>
                <c:pt idx="22">
                  <c:v>6491.65</c:v>
                </c:pt>
                <c:pt idx="23">
                  <c:v>7273.9699999999993</c:v>
                </c:pt>
                <c:pt idx="24">
                  <c:v>8652.7100000000009</c:v>
                </c:pt>
                <c:pt idx="25">
                  <c:v>8672.73</c:v>
                </c:pt>
                <c:pt idx="26">
                  <c:v>7523.7800000000007</c:v>
                </c:pt>
                <c:pt idx="27">
                  <c:v>8963.130000000001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3-7F42-BFE1-193A5F94C4FA}"/>
            </c:ext>
          </c:extLst>
        </c:ser>
        <c:ser>
          <c:idx val="1"/>
          <c:order val="1"/>
          <c:tx>
            <c:strRef>
              <c:f>'Performance _chart'!$C$4</c:f>
              <c:strCache>
                <c:ptCount val="1"/>
                <c:pt idx="0">
                  <c:v>Sum of Net revenue 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'Performance _chart'!$A$5:$A$33</c:f>
              <c:strCache>
                <c:ptCount val="28"/>
                <c:pt idx="0">
                  <c:v>Volkswagen Type 2</c:v>
                </c:pt>
                <c:pt idx="1">
                  <c:v>Ford Escort</c:v>
                </c:pt>
                <c:pt idx="2">
                  <c:v>Jaguar XJ Series</c:v>
                </c:pt>
                <c:pt idx="3">
                  <c:v>Toyota MR2</c:v>
                </c:pt>
                <c:pt idx="4">
                  <c:v>Volvo 850</c:v>
                </c:pt>
                <c:pt idx="5">
                  <c:v>Toyota Venza</c:v>
                </c:pt>
                <c:pt idx="6">
                  <c:v>GMC Yukon</c:v>
                </c:pt>
                <c:pt idx="7">
                  <c:v>Honda Accord</c:v>
                </c:pt>
                <c:pt idx="8">
                  <c:v>Bentley Continental</c:v>
                </c:pt>
                <c:pt idx="9">
                  <c:v>Oldsmobile Regency</c:v>
                </c:pt>
                <c:pt idx="10">
                  <c:v>Toyota Solara</c:v>
                </c:pt>
                <c:pt idx="11">
                  <c:v>Infiniti M</c:v>
                </c:pt>
                <c:pt idx="12">
                  <c:v>Chevrolet Uplander</c:v>
                </c:pt>
                <c:pt idx="13">
                  <c:v>Mitsubishi Endeavor</c:v>
                </c:pt>
                <c:pt idx="14">
                  <c:v>Subaru Impreza</c:v>
                </c:pt>
                <c:pt idx="15">
                  <c:v>Hummer H2</c:v>
                </c:pt>
                <c:pt idx="16">
                  <c:v>Volkswagen Corrado</c:v>
                </c:pt>
                <c:pt idx="17">
                  <c:v>Oldsmobile 88</c:v>
                </c:pt>
                <c:pt idx="18">
                  <c:v>Dodge Viper</c:v>
                </c:pt>
                <c:pt idx="19">
                  <c:v>Infiniti G35</c:v>
                </c:pt>
                <c:pt idx="20">
                  <c:v>Ford Excursion</c:v>
                </c:pt>
                <c:pt idx="21">
                  <c:v>Honda Civic</c:v>
                </c:pt>
                <c:pt idx="22">
                  <c:v>BMW 5 Series</c:v>
                </c:pt>
                <c:pt idx="23">
                  <c:v>Toyota Camry</c:v>
                </c:pt>
                <c:pt idx="24">
                  <c:v>Audi 90</c:v>
                </c:pt>
                <c:pt idx="25">
                  <c:v>Cadillac CTS-V</c:v>
                </c:pt>
                <c:pt idx="26">
                  <c:v>Toyota Celica</c:v>
                </c:pt>
                <c:pt idx="27">
                  <c:v>Mitsubishi Diamante</c:v>
                </c:pt>
              </c:strCache>
            </c:strRef>
          </c:cat>
          <c:val>
            <c:numRef>
              <c:f>'Performance _chart'!$C$5:$C$33</c:f>
              <c:numCache>
                <c:formatCode>General</c:formatCode>
                <c:ptCount val="28"/>
                <c:pt idx="0">
                  <c:v>-3118.880000000001</c:v>
                </c:pt>
                <c:pt idx="1">
                  <c:v>-2351.9500000000007</c:v>
                </c:pt>
                <c:pt idx="2">
                  <c:v>-2321.2199999999993</c:v>
                </c:pt>
                <c:pt idx="3">
                  <c:v>-1971.5699999999997</c:v>
                </c:pt>
                <c:pt idx="4">
                  <c:v>-1823.7399999999998</c:v>
                </c:pt>
                <c:pt idx="5">
                  <c:v>-1609.1899999999996</c:v>
                </c:pt>
                <c:pt idx="6">
                  <c:v>-1555.1200000000008</c:v>
                </c:pt>
                <c:pt idx="7">
                  <c:v>-1531.8799999999992</c:v>
                </c:pt>
                <c:pt idx="8">
                  <c:v>-1461.2199999999993</c:v>
                </c:pt>
                <c:pt idx="9">
                  <c:v>-1173.9099999999999</c:v>
                </c:pt>
                <c:pt idx="10">
                  <c:v>-1040.1499999999996</c:v>
                </c:pt>
                <c:pt idx="11">
                  <c:v>-877.56999999999971</c:v>
                </c:pt>
                <c:pt idx="12">
                  <c:v>-847.46000000000095</c:v>
                </c:pt>
                <c:pt idx="13">
                  <c:v>-839.5</c:v>
                </c:pt>
                <c:pt idx="14">
                  <c:v>-817.96999999999935</c:v>
                </c:pt>
                <c:pt idx="15">
                  <c:v>-768.85000000000036</c:v>
                </c:pt>
                <c:pt idx="16">
                  <c:v>-731.65999999999985</c:v>
                </c:pt>
                <c:pt idx="17">
                  <c:v>-658.78999999999905</c:v>
                </c:pt>
                <c:pt idx="18">
                  <c:v>-653.89999999999964</c:v>
                </c:pt>
                <c:pt idx="19">
                  <c:v>-597.56999999999971</c:v>
                </c:pt>
                <c:pt idx="20">
                  <c:v>-459.48999999999978</c:v>
                </c:pt>
                <c:pt idx="21">
                  <c:v>-297.85000000000036</c:v>
                </c:pt>
                <c:pt idx="22">
                  <c:v>-290.64999999999964</c:v>
                </c:pt>
                <c:pt idx="23">
                  <c:v>-90.969999999999345</c:v>
                </c:pt>
                <c:pt idx="24">
                  <c:v>-51.710000000000946</c:v>
                </c:pt>
                <c:pt idx="25">
                  <c:v>-14.729999999999563</c:v>
                </c:pt>
                <c:pt idx="26">
                  <c:v>-2.7800000000006548</c:v>
                </c:pt>
                <c:pt idx="27">
                  <c:v>12.869999999998981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D3-7F42-BFE1-193A5F94C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2"/>
        <c:axId val="447315167"/>
        <c:axId val="447166047"/>
      </c:barChart>
      <c:catAx>
        <c:axId val="447315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166047"/>
        <c:crosses val="autoZero"/>
        <c:auto val="1"/>
        <c:lblAlgn val="ctr"/>
        <c:lblOffset val="100"/>
        <c:noMultiLvlLbl val="0"/>
      </c:catAx>
      <c:valAx>
        <c:axId val="447166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31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FD923-9824-4DDA-A1D6-089DEF7FF0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D0F719-1514-42AD-8D3F-7B7155F0B691}">
      <dgm:prSet/>
      <dgm:spPr/>
      <dgm:t>
        <a:bodyPr/>
        <a:lstStyle/>
        <a:p>
          <a:r>
            <a:rPr lang="en-US"/>
            <a:t>Discussing about the Business Objective </a:t>
          </a:r>
        </a:p>
      </dgm:t>
    </dgm:pt>
    <dgm:pt modelId="{C0A1199F-3FC0-4E87-BA27-C098BD1B37F8}" type="parTrans" cxnId="{47F4C59F-9A12-4E1A-9774-F8D9D473710D}">
      <dgm:prSet/>
      <dgm:spPr/>
      <dgm:t>
        <a:bodyPr/>
        <a:lstStyle/>
        <a:p>
          <a:endParaRPr lang="en-US"/>
        </a:p>
      </dgm:t>
    </dgm:pt>
    <dgm:pt modelId="{D1D210C2-CB9B-408B-9DB8-A9304D5CEE11}" type="sibTrans" cxnId="{47F4C59F-9A12-4E1A-9774-F8D9D473710D}">
      <dgm:prSet/>
      <dgm:spPr/>
      <dgm:t>
        <a:bodyPr/>
        <a:lstStyle/>
        <a:p>
          <a:endParaRPr lang="en-US"/>
        </a:p>
      </dgm:t>
    </dgm:pt>
    <dgm:pt modelId="{D5CEFBA6-C453-4753-9E1E-309BABC15EAB}">
      <dgm:prSet/>
      <dgm:spPr/>
      <dgm:t>
        <a:bodyPr/>
        <a:lstStyle/>
        <a:p>
          <a:r>
            <a:rPr lang="en-US"/>
            <a:t>Analyzing the company, vehicle and branch performance data.</a:t>
          </a:r>
        </a:p>
      </dgm:t>
    </dgm:pt>
    <dgm:pt modelId="{1AD65EDA-7166-4339-8AA0-E18925E5099C}" type="parTrans" cxnId="{17DD6945-0348-4056-B927-E5D96B167763}">
      <dgm:prSet/>
      <dgm:spPr/>
      <dgm:t>
        <a:bodyPr/>
        <a:lstStyle/>
        <a:p>
          <a:endParaRPr lang="en-US"/>
        </a:p>
      </dgm:t>
    </dgm:pt>
    <dgm:pt modelId="{6D6FDA9A-8123-456F-8F68-7AF5E63F755B}" type="sibTrans" cxnId="{17DD6945-0348-4056-B927-E5D96B167763}">
      <dgm:prSet/>
      <dgm:spPr/>
      <dgm:t>
        <a:bodyPr/>
        <a:lstStyle/>
        <a:p>
          <a:endParaRPr lang="en-US"/>
        </a:p>
      </dgm:t>
    </dgm:pt>
    <dgm:pt modelId="{4343F0C1-F4EF-43F0-967B-8199348E35E6}">
      <dgm:prSet/>
      <dgm:spPr/>
      <dgm:t>
        <a:bodyPr/>
        <a:lstStyle/>
        <a:p>
          <a:r>
            <a:rPr lang="en-US"/>
            <a:t>Hypothetical models to increase the revenue and minimize cost</a:t>
          </a:r>
        </a:p>
      </dgm:t>
    </dgm:pt>
    <dgm:pt modelId="{B120C5DA-C179-4DC3-8B4A-9C093849F3AF}" type="parTrans" cxnId="{A511FC52-0EF3-4FCC-AD11-E2ED56D7B197}">
      <dgm:prSet/>
      <dgm:spPr/>
      <dgm:t>
        <a:bodyPr/>
        <a:lstStyle/>
        <a:p>
          <a:endParaRPr lang="en-US"/>
        </a:p>
      </dgm:t>
    </dgm:pt>
    <dgm:pt modelId="{09628732-AF7E-4968-9340-7F0C463713CA}" type="sibTrans" cxnId="{A511FC52-0EF3-4FCC-AD11-E2ED56D7B197}">
      <dgm:prSet/>
      <dgm:spPr/>
      <dgm:t>
        <a:bodyPr/>
        <a:lstStyle/>
        <a:p>
          <a:endParaRPr lang="en-US"/>
        </a:p>
      </dgm:t>
    </dgm:pt>
    <dgm:pt modelId="{8414643C-DE53-454A-A8E8-6CD09F7D23E8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29FCC432-F299-4057-A25F-201BD603063C}" type="parTrans" cxnId="{AAC538F1-3B68-48A9-B005-650E1903DF53}">
      <dgm:prSet/>
      <dgm:spPr/>
      <dgm:t>
        <a:bodyPr/>
        <a:lstStyle/>
        <a:p>
          <a:endParaRPr lang="en-US"/>
        </a:p>
      </dgm:t>
    </dgm:pt>
    <dgm:pt modelId="{77AEF2FB-2C9D-4122-826A-66AEAF89541A}" type="sibTrans" cxnId="{AAC538F1-3B68-48A9-B005-650E1903DF53}">
      <dgm:prSet/>
      <dgm:spPr/>
      <dgm:t>
        <a:bodyPr/>
        <a:lstStyle/>
        <a:p>
          <a:endParaRPr lang="en-US"/>
        </a:p>
      </dgm:t>
    </dgm:pt>
    <dgm:pt modelId="{214FBAD1-D1AE-4EC1-B8AF-0CF0AEFDB4C5}" type="pres">
      <dgm:prSet presAssocID="{C63FD923-9824-4DDA-A1D6-089DEF7FF0DD}" presName="root" presStyleCnt="0">
        <dgm:presLayoutVars>
          <dgm:dir/>
          <dgm:resizeHandles val="exact"/>
        </dgm:presLayoutVars>
      </dgm:prSet>
      <dgm:spPr/>
    </dgm:pt>
    <dgm:pt modelId="{616FB9F6-618A-45FF-A36B-79A3CF03030C}" type="pres">
      <dgm:prSet presAssocID="{C63FD923-9824-4DDA-A1D6-089DEF7FF0DD}" presName="container" presStyleCnt="0">
        <dgm:presLayoutVars>
          <dgm:dir/>
          <dgm:resizeHandles val="exact"/>
        </dgm:presLayoutVars>
      </dgm:prSet>
      <dgm:spPr/>
    </dgm:pt>
    <dgm:pt modelId="{D873682E-B757-4753-9395-D676AF58A9AC}" type="pres">
      <dgm:prSet presAssocID="{29D0F719-1514-42AD-8D3F-7B7155F0B691}" presName="compNode" presStyleCnt="0"/>
      <dgm:spPr/>
    </dgm:pt>
    <dgm:pt modelId="{E74F3559-48C5-4D02-95B8-B473AB014438}" type="pres">
      <dgm:prSet presAssocID="{29D0F719-1514-42AD-8D3F-7B7155F0B691}" presName="iconBgRect" presStyleLbl="bgShp" presStyleIdx="0" presStyleCnt="4"/>
      <dgm:spPr/>
    </dgm:pt>
    <dgm:pt modelId="{FAD3353D-A7C9-412D-ABC4-F8E8F30CC257}" type="pres">
      <dgm:prSet presAssocID="{29D0F719-1514-42AD-8D3F-7B7155F0B6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30BB75-36E3-4ED6-9B0E-212D8DF5B55A}" type="pres">
      <dgm:prSet presAssocID="{29D0F719-1514-42AD-8D3F-7B7155F0B691}" presName="spaceRect" presStyleCnt="0"/>
      <dgm:spPr/>
    </dgm:pt>
    <dgm:pt modelId="{95635FE0-7CF8-4BD0-BC75-8AC9D10D103D}" type="pres">
      <dgm:prSet presAssocID="{29D0F719-1514-42AD-8D3F-7B7155F0B691}" presName="textRect" presStyleLbl="revTx" presStyleIdx="0" presStyleCnt="4">
        <dgm:presLayoutVars>
          <dgm:chMax val="1"/>
          <dgm:chPref val="1"/>
        </dgm:presLayoutVars>
      </dgm:prSet>
      <dgm:spPr/>
    </dgm:pt>
    <dgm:pt modelId="{61C9ED85-07A2-47F1-A896-20853BA30EF7}" type="pres">
      <dgm:prSet presAssocID="{D1D210C2-CB9B-408B-9DB8-A9304D5CEE11}" presName="sibTrans" presStyleLbl="sibTrans2D1" presStyleIdx="0" presStyleCnt="0"/>
      <dgm:spPr/>
    </dgm:pt>
    <dgm:pt modelId="{607D339A-1123-40FC-92DB-530A5242EF47}" type="pres">
      <dgm:prSet presAssocID="{D5CEFBA6-C453-4753-9E1E-309BABC15EAB}" presName="compNode" presStyleCnt="0"/>
      <dgm:spPr/>
    </dgm:pt>
    <dgm:pt modelId="{4B958492-91E7-40D6-9F51-2F6D0430B160}" type="pres">
      <dgm:prSet presAssocID="{D5CEFBA6-C453-4753-9E1E-309BABC15EAB}" presName="iconBgRect" presStyleLbl="bgShp" presStyleIdx="1" presStyleCnt="4"/>
      <dgm:spPr/>
    </dgm:pt>
    <dgm:pt modelId="{6F4DCD66-33D0-446B-B87B-FA5DEB5C73D8}" type="pres">
      <dgm:prSet presAssocID="{D5CEFBA6-C453-4753-9E1E-309BABC15E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3B7DF850-36F9-455B-B6A5-46583CAD88DF}" type="pres">
      <dgm:prSet presAssocID="{D5CEFBA6-C453-4753-9E1E-309BABC15EAB}" presName="spaceRect" presStyleCnt="0"/>
      <dgm:spPr/>
    </dgm:pt>
    <dgm:pt modelId="{68D716CD-75B7-4889-BD3F-9D144386E930}" type="pres">
      <dgm:prSet presAssocID="{D5CEFBA6-C453-4753-9E1E-309BABC15EAB}" presName="textRect" presStyleLbl="revTx" presStyleIdx="1" presStyleCnt="4">
        <dgm:presLayoutVars>
          <dgm:chMax val="1"/>
          <dgm:chPref val="1"/>
        </dgm:presLayoutVars>
      </dgm:prSet>
      <dgm:spPr/>
    </dgm:pt>
    <dgm:pt modelId="{5C1D365D-5F02-4D96-B78F-1C253CC8A586}" type="pres">
      <dgm:prSet presAssocID="{6D6FDA9A-8123-456F-8F68-7AF5E63F755B}" presName="sibTrans" presStyleLbl="sibTrans2D1" presStyleIdx="0" presStyleCnt="0"/>
      <dgm:spPr/>
    </dgm:pt>
    <dgm:pt modelId="{ECE1A82C-4BE6-42D2-986D-A33DE58CE946}" type="pres">
      <dgm:prSet presAssocID="{4343F0C1-F4EF-43F0-967B-8199348E35E6}" presName="compNode" presStyleCnt="0"/>
      <dgm:spPr/>
    </dgm:pt>
    <dgm:pt modelId="{BA04F63B-7618-49AD-BAFD-0282FC28E693}" type="pres">
      <dgm:prSet presAssocID="{4343F0C1-F4EF-43F0-967B-8199348E35E6}" presName="iconBgRect" presStyleLbl="bgShp" presStyleIdx="2" presStyleCnt="4"/>
      <dgm:spPr/>
    </dgm:pt>
    <dgm:pt modelId="{D8A62EDB-F84D-4CF9-BE7A-C594892E6301}" type="pres">
      <dgm:prSet presAssocID="{4343F0C1-F4EF-43F0-967B-8199348E35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993A495-9EC4-409C-9678-B482F9400F88}" type="pres">
      <dgm:prSet presAssocID="{4343F0C1-F4EF-43F0-967B-8199348E35E6}" presName="spaceRect" presStyleCnt="0"/>
      <dgm:spPr/>
    </dgm:pt>
    <dgm:pt modelId="{45E9ABE4-2E66-4B83-9955-78EC648086EE}" type="pres">
      <dgm:prSet presAssocID="{4343F0C1-F4EF-43F0-967B-8199348E35E6}" presName="textRect" presStyleLbl="revTx" presStyleIdx="2" presStyleCnt="4">
        <dgm:presLayoutVars>
          <dgm:chMax val="1"/>
          <dgm:chPref val="1"/>
        </dgm:presLayoutVars>
      </dgm:prSet>
      <dgm:spPr/>
    </dgm:pt>
    <dgm:pt modelId="{85DC9D8E-F557-48E9-A708-76F45477661F}" type="pres">
      <dgm:prSet presAssocID="{09628732-AF7E-4968-9340-7F0C463713CA}" presName="sibTrans" presStyleLbl="sibTrans2D1" presStyleIdx="0" presStyleCnt="0"/>
      <dgm:spPr/>
    </dgm:pt>
    <dgm:pt modelId="{0238991E-DE83-4B6D-BD9A-0EA306094E81}" type="pres">
      <dgm:prSet presAssocID="{8414643C-DE53-454A-A8E8-6CD09F7D23E8}" presName="compNode" presStyleCnt="0"/>
      <dgm:spPr/>
    </dgm:pt>
    <dgm:pt modelId="{277DED8C-A313-4B6C-8793-E3199C76BFCA}" type="pres">
      <dgm:prSet presAssocID="{8414643C-DE53-454A-A8E8-6CD09F7D23E8}" presName="iconBgRect" presStyleLbl="bgShp" presStyleIdx="3" presStyleCnt="4"/>
      <dgm:spPr/>
    </dgm:pt>
    <dgm:pt modelId="{E56789CD-5E48-42CF-9523-0A008B0F85D7}" type="pres">
      <dgm:prSet presAssocID="{8414643C-DE53-454A-A8E8-6CD09F7D23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E76BBB4-17AF-4B87-AE13-F4C0179E5984}" type="pres">
      <dgm:prSet presAssocID="{8414643C-DE53-454A-A8E8-6CD09F7D23E8}" presName="spaceRect" presStyleCnt="0"/>
      <dgm:spPr/>
    </dgm:pt>
    <dgm:pt modelId="{0EBCF75B-3C52-4DB9-B0EF-30159B92D51F}" type="pres">
      <dgm:prSet presAssocID="{8414643C-DE53-454A-A8E8-6CD09F7D23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D6945-0348-4056-B927-E5D96B167763}" srcId="{C63FD923-9824-4DDA-A1D6-089DEF7FF0DD}" destId="{D5CEFBA6-C453-4753-9E1E-309BABC15EAB}" srcOrd="1" destOrd="0" parTransId="{1AD65EDA-7166-4339-8AA0-E18925E5099C}" sibTransId="{6D6FDA9A-8123-456F-8F68-7AF5E63F755B}"/>
    <dgm:cxn modelId="{A511FC52-0EF3-4FCC-AD11-E2ED56D7B197}" srcId="{C63FD923-9824-4DDA-A1D6-089DEF7FF0DD}" destId="{4343F0C1-F4EF-43F0-967B-8199348E35E6}" srcOrd="2" destOrd="0" parTransId="{B120C5DA-C179-4DC3-8B4A-9C093849F3AF}" sibTransId="{09628732-AF7E-4968-9340-7F0C463713CA}"/>
    <dgm:cxn modelId="{9CECF965-1D81-3D47-8792-A6D04119B354}" type="presOf" srcId="{C63FD923-9824-4DDA-A1D6-089DEF7FF0DD}" destId="{214FBAD1-D1AE-4EC1-B8AF-0CF0AEFDB4C5}" srcOrd="0" destOrd="0" presId="urn:microsoft.com/office/officeart/2018/2/layout/IconCircleList"/>
    <dgm:cxn modelId="{3BB8B971-A4F7-1D41-8223-2CE9CD8D1F16}" type="presOf" srcId="{4343F0C1-F4EF-43F0-967B-8199348E35E6}" destId="{45E9ABE4-2E66-4B83-9955-78EC648086EE}" srcOrd="0" destOrd="0" presId="urn:microsoft.com/office/officeart/2018/2/layout/IconCircleList"/>
    <dgm:cxn modelId="{7A688287-F421-2540-86A8-2738FE9A1C90}" type="presOf" srcId="{6D6FDA9A-8123-456F-8F68-7AF5E63F755B}" destId="{5C1D365D-5F02-4D96-B78F-1C253CC8A586}" srcOrd="0" destOrd="0" presId="urn:microsoft.com/office/officeart/2018/2/layout/IconCircleList"/>
    <dgm:cxn modelId="{CC0EC991-29FB-304C-BF05-E5472DC0FE4A}" type="presOf" srcId="{D5CEFBA6-C453-4753-9E1E-309BABC15EAB}" destId="{68D716CD-75B7-4889-BD3F-9D144386E930}" srcOrd="0" destOrd="0" presId="urn:microsoft.com/office/officeart/2018/2/layout/IconCircleList"/>
    <dgm:cxn modelId="{70EF169D-0E71-B145-BF36-0BD139AEA4C2}" type="presOf" srcId="{29D0F719-1514-42AD-8D3F-7B7155F0B691}" destId="{95635FE0-7CF8-4BD0-BC75-8AC9D10D103D}" srcOrd="0" destOrd="0" presId="urn:microsoft.com/office/officeart/2018/2/layout/IconCircleList"/>
    <dgm:cxn modelId="{47F4C59F-9A12-4E1A-9774-F8D9D473710D}" srcId="{C63FD923-9824-4DDA-A1D6-089DEF7FF0DD}" destId="{29D0F719-1514-42AD-8D3F-7B7155F0B691}" srcOrd="0" destOrd="0" parTransId="{C0A1199F-3FC0-4E87-BA27-C098BD1B37F8}" sibTransId="{D1D210C2-CB9B-408B-9DB8-A9304D5CEE11}"/>
    <dgm:cxn modelId="{A6536DB7-DCF3-244E-81D6-1DF820CBEC5A}" type="presOf" srcId="{09628732-AF7E-4968-9340-7F0C463713CA}" destId="{85DC9D8E-F557-48E9-A708-76F45477661F}" srcOrd="0" destOrd="0" presId="urn:microsoft.com/office/officeart/2018/2/layout/IconCircleList"/>
    <dgm:cxn modelId="{9CFC1AD6-728D-5F42-B803-BAF1540A0AA4}" type="presOf" srcId="{8414643C-DE53-454A-A8E8-6CD09F7D23E8}" destId="{0EBCF75B-3C52-4DB9-B0EF-30159B92D51F}" srcOrd="0" destOrd="0" presId="urn:microsoft.com/office/officeart/2018/2/layout/IconCircleList"/>
    <dgm:cxn modelId="{CF2EC9EE-C2DF-8641-B947-854F097FE688}" type="presOf" srcId="{D1D210C2-CB9B-408B-9DB8-A9304D5CEE11}" destId="{61C9ED85-07A2-47F1-A896-20853BA30EF7}" srcOrd="0" destOrd="0" presId="urn:microsoft.com/office/officeart/2018/2/layout/IconCircleList"/>
    <dgm:cxn modelId="{AAC538F1-3B68-48A9-B005-650E1903DF53}" srcId="{C63FD923-9824-4DDA-A1D6-089DEF7FF0DD}" destId="{8414643C-DE53-454A-A8E8-6CD09F7D23E8}" srcOrd="3" destOrd="0" parTransId="{29FCC432-F299-4057-A25F-201BD603063C}" sibTransId="{77AEF2FB-2C9D-4122-826A-66AEAF89541A}"/>
    <dgm:cxn modelId="{7D31294F-7A40-954D-8A4B-455E824F13C2}" type="presParOf" srcId="{214FBAD1-D1AE-4EC1-B8AF-0CF0AEFDB4C5}" destId="{616FB9F6-618A-45FF-A36B-79A3CF03030C}" srcOrd="0" destOrd="0" presId="urn:microsoft.com/office/officeart/2018/2/layout/IconCircleList"/>
    <dgm:cxn modelId="{5515EBC1-7F93-6A46-8C36-62A2BA7E3E07}" type="presParOf" srcId="{616FB9F6-618A-45FF-A36B-79A3CF03030C}" destId="{D873682E-B757-4753-9395-D676AF58A9AC}" srcOrd="0" destOrd="0" presId="urn:microsoft.com/office/officeart/2018/2/layout/IconCircleList"/>
    <dgm:cxn modelId="{25E315DF-57E1-DD44-926A-B6EFCEE261C5}" type="presParOf" srcId="{D873682E-B757-4753-9395-D676AF58A9AC}" destId="{E74F3559-48C5-4D02-95B8-B473AB014438}" srcOrd="0" destOrd="0" presId="urn:microsoft.com/office/officeart/2018/2/layout/IconCircleList"/>
    <dgm:cxn modelId="{65D9522D-4935-DC45-BB80-3CC11A116662}" type="presParOf" srcId="{D873682E-B757-4753-9395-D676AF58A9AC}" destId="{FAD3353D-A7C9-412D-ABC4-F8E8F30CC257}" srcOrd="1" destOrd="0" presId="urn:microsoft.com/office/officeart/2018/2/layout/IconCircleList"/>
    <dgm:cxn modelId="{9DE0C47A-1D94-3947-80EA-0BE8E814A52F}" type="presParOf" srcId="{D873682E-B757-4753-9395-D676AF58A9AC}" destId="{1E30BB75-36E3-4ED6-9B0E-212D8DF5B55A}" srcOrd="2" destOrd="0" presId="urn:microsoft.com/office/officeart/2018/2/layout/IconCircleList"/>
    <dgm:cxn modelId="{BF4AE401-009C-FC48-A164-F51FB34B5BB5}" type="presParOf" srcId="{D873682E-B757-4753-9395-D676AF58A9AC}" destId="{95635FE0-7CF8-4BD0-BC75-8AC9D10D103D}" srcOrd="3" destOrd="0" presId="urn:microsoft.com/office/officeart/2018/2/layout/IconCircleList"/>
    <dgm:cxn modelId="{BED53DC2-21FC-FA4A-BA59-63B137D2EF34}" type="presParOf" srcId="{616FB9F6-618A-45FF-A36B-79A3CF03030C}" destId="{61C9ED85-07A2-47F1-A896-20853BA30EF7}" srcOrd="1" destOrd="0" presId="urn:microsoft.com/office/officeart/2018/2/layout/IconCircleList"/>
    <dgm:cxn modelId="{7FA1FB09-0314-CB42-B6FD-FDCE8F38B8E1}" type="presParOf" srcId="{616FB9F6-618A-45FF-A36B-79A3CF03030C}" destId="{607D339A-1123-40FC-92DB-530A5242EF47}" srcOrd="2" destOrd="0" presId="urn:microsoft.com/office/officeart/2018/2/layout/IconCircleList"/>
    <dgm:cxn modelId="{5D144005-59E7-DE4E-9059-BCBF5409024F}" type="presParOf" srcId="{607D339A-1123-40FC-92DB-530A5242EF47}" destId="{4B958492-91E7-40D6-9F51-2F6D0430B160}" srcOrd="0" destOrd="0" presId="urn:microsoft.com/office/officeart/2018/2/layout/IconCircleList"/>
    <dgm:cxn modelId="{2DD674A3-0830-ED4D-A422-E2F3F44D7138}" type="presParOf" srcId="{607D339A-1123-40FC-92DB-530A5242EF47}" destId="{6F4DCD66-33D0-446B-B87B-FA5DEB5C73D8}" srcOrd="1" destOrd="0" presId="urn:microsoft.com/office/officeart/2018/2/layout/IconCircleList"/>
    <dgm:cxn modelId="{0C13EBBE-71A3-5743-90B9-688895E46F10}" type="presParOf" srcId="{607D339A-1123-40FC-92DB-530A5242EF47}" destId="{3B7DF850-36F9-455B-B6A5-46583CAD88DF}" srcOrd="2" destOrd="0" presId="urn:microsoft.com/office/officeart/2018/2/layout/IconCircleList"/>
    <dgm:cxn modelId="{7D1A633B-5C3A-5A46-AC3F-07890A4D9D26}" type="presParOf" srcId="{607D339A-1123-40FC-92DB-530A5242EF47}" destId="{68D716CD-75B7-4889-BD3F-9D144386E930}" srcOrd="3" destOrd="0" presId="urn:microsoft.com/office/officeart/2018/2/layout/IconCircleList"/>
    <dgm:cxn modelId="{E4C309F6-C5A5-4E4D-A5B2-907F2F5CCDA4}" type="presParOf" srcId="{616FB9F6-618A-45FF-A36B-79A3CF03030C}" destId="{5C1D365D-5F02-4D96-B78F-1C253CC8A586}" srcOrd="3" destOrd="0" presId="urn:microsoft.com/office/officeart/2018/2/layout/IconCircleList"/>
    <dgm:cxn modelId="{94BD17AB-5D98-BE48-91A6-D4BE3D9639C3}" type="presParOf" srcId="{616FB9F6-618A-45FF-A36B-79A3CF03030C}" destId="{ECE1A82C-4BE6-42D2-986D-A33DE58CE946}" srcOrd="4" destOrd="0" presId="urn:microsoft.com/office/officeart/2018/2/layout/IconCircleList"/>
    <dgm:cxn modelId="{B6C0AD18-A9DB-DA4F-AC4B-FD5298556387}" type="presParOf" srcId="{ECE1A82C-4BE6-42D2-986D-A33DE58CE946}" destId="{BA04F63B-7618-49AD-BAFD-0282FC28E693}" srcOrd="0" destOrd="0" presId="urn:microsoft.com/office/officeart/2018/2/layout/IconCircleList"/>
    <dgm:cxn modelId="{FCE72E54-2FDF-C54D-B897-ED91034AE019}" type="presParOf" srcId="{ECE1A82C-4BE6-42D2-986D-A33DE58CE946}" destId="{D8A62EDB-F84D-4CF9-BE7A-C594892E6301}" srcOrd="1" destOrd="0" presId="urn:microsoft.com/office/officeart/2018/2/layout/IconCircleList"/>
    <dgm:cxn modelId="{4C4694CA-7411-F146-A9E7-F15C6706797E}" type="presParOf" srcId="{ECE1A82C-4BE6-42D2-986D-A33DE58CE946}" destId="{7993A495-9EC4-409C-9678-B482F9400F88}" srcOrd="2" destOrd="0" presId="urn:microsoft.com/office/officeart/2018/2/layout/IconCircleList"/>
    <dgm:cxn modelId="{6AB0E002-CF37-5C49-9184-B382BF95574B}" type="presParOf" srcId="{ECE1A82C-4BE6-42D2-986D-A33DE58CE946}" destId="{45E9ABE4-2E66-4B83-9955-78EC648086EE}" srcOrd="3" destOrd="0" presId="urn:microsoft.com/office/officeart/2018/2/layout/IconCircleList"/>
    <dgm:cxn modelId="{ACF4CC7D-2FB9-DE48-88ED-99E34E175AAA}" type="presParOf" srcId="{616FB9F6-618A-45FF-A36B-79A3CF03030C}" destId="{85DC9D8E-F557-48E9-A708-76F45477661F}" srcOrd="5" destOrd="0" presId="urn:microsoft.com/office/officeart/2018/2/layout/IconCircleList"/>
    <dgm:cxn modelId="{0B066A23-F090-6C41-9D59-B33368D0445E}" type="presParOf" srcId="{616FB9F6-618A-45FF-A36B-79A3CF03030C}" destId="{0238991E-DE83-4B6D-BD9A-0EA306094E81}" srcOrd="6" destOrd="0" presId="urn:microsoft.com/office/officeart/2018/2/layout/IconCircleList"/>
    <dgm:cxn modelId="{0605102F-A7D8-7848-951E-0E6EC55358B3}" type="presParOf" srcId="{0238991E-DE83-4B6D-BD9A-0EA306094E81}" destId="{277DED8C-A313-4B6C-8793-E3199C76BFCA}" srcOrd="0" destOrd="0" presId="urn:microsoft.com/office/officeart/2018/2/layout/IconCircleList"/>
    <dgm:cxn modelId="{6669E6C0-37EC-FA43-B46A-41A4B805F96B}" type="presParOf" srcId="{0238991E-DE83-4B6D-BD9A-0EA306094E81}" destId="{E56789CD-5E48-42CF-9523-0A008B0F85D7}" srcOrd="1" destOrd="0" presId="urn:microsoft.com/office/officeart/2018/2/layout/IconCircleList"/>
    <dgm:cxn modelId="{BEBBD78E-0DAB-E94A-899C-9AF9B4124F7B}" type="presParOf" srcId="{0238991E-DE83-4B6D-BD9A-0EA306094E81}" destId="{7E76BBB4-17AF-4B87-AE13-F4C0179E5984}" srcOrd="2" destOrd="0" presId="urn:microsoft.com/office/officeart/2018/2/layout/IconCircleList"/>
    <dgm:cxn modelId="{26B26F98-83C0-7940-9CCB-CB443C732B15}" type="presParOf" srcId="{0238991E-DE83-4B6D-BD9A-0EA306094E81}" destId="{0EBCF75B-3C52-4DB9-B0EF-30159B92D51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F3559-48C5-4D02-95B8-B473AB01443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3353D-A7C9-412D-ABC4-F8E8F30CC25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35FE0-7CF8-4BD0-BC75-8AC9D10D103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Discussing about the Business Objective </a:t>
          </a:r>
        </a:p>
      </dsp:txBody>
      <dsp:txXfrm>
        <a:off x="1834517" y="469890"/>
        <a:ext cx="3148942" cy="1335915"/>
      </dsp:txXfrm>
    </dsp:sp>
    <dsp:sp modelId="{4B958492-91E7-40D6-9F51-2F6D0430B16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DCD66-33D0-446B-B87B-FA5DEB5C73D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716CD-75B7-4889-BD3F-9D144386E93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Analyzing the company, vehicle and branch performance data.</a:t>
          </a:r>
        </a:p>
      </dsp:txBody>
      <dsp:txXfrm>
        <a:off x="7154322" y="469890"/>
        <a:ext cx="3148942" cy="1335915"/>
      </dsp:txXfrm>
    </dsp:sp>
    <dsp:sp modelId="{BA04F63B-7618-49AD-BAFD-0282FC28E69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62EDB-F84D-4CF9-BE7A-C594892E630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9ABE4-2E66-4B83-9955-78EC648086E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Hypothetical models to increase the revenue and minimize cost</a:t>
          </a:r>
        </a:p>
      </dsp:txBody>
      <dsp:txXfrm>
        <a:off x="1834517" y="2545532"/>
        <a:ext cx="3148942" cy="1335915"/>
      </dsp:txXfrm>
    </dsp:sp>
    <dsp:sp modelId="{277DED8C-A313-4B6C-8793-E3199C76BFC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789CD-5E48-42CF-9523-0A008B0F85D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CF75B-3C52-4DB9-B0EF-30159B92D51F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Recommendations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36BAB-8145-BE43-9F78-98A53389417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6C0C5-E3E2-B446-A876-46A84C9C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6C0C5-E3E2-B446-A876-46A84C9C89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2074-50A4-D040-BBAF-5BEA9AAEF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1CF2A-927B-AD42-9798-1144DFFC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FD3D-F596-BF47-8128-EA528DE0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A0C5-B2E1-C947-8AEA-EAD4D987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BEDB-45A4-C842-A209-532EA828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99F0-FB83-724C-B642-38BC4B9C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9ED2B-D132-3F44-8B02-2856B54F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154F-E836-C549-A2BA-16F833EB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7CF0-51FB-E745-8FB6-F2B55A8B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718-DE95-E041-9C83-F24A824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D45C5-9981-3340-A122-B9E63DB4F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7FAE-5F38-6141-9C38-53712A66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41E0-1F11-5248-B097-4D244294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9849-9A38-F049-9F96-636A2158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BEDA-ABA1-1C4C-890E-D894F506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4BB3-DD1B-794E-8105-FC91356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3F5E-180B-F14C-9C08-5E7F4E8C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714A-95B3-A84A-B005-1BF7D6C1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3146A-32D4-6943-B9E0-AB944C8E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4B83-B77D-DE4C-B3FC-E80DE5A6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0D6-FFC9-064E-8B4F-8A70232D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FCADE-9B74-484D-B275-D365EE20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B501-E0CB-8F46-B325-179ABBE6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1C73-1004-7744-B707-3B8B972F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6D57-9D30-DE49-AEC6-A4E2E5DB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5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9EC1-74B2-C747-AC73-CA6B4395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C75E-427A-F64B-A15D-68450F3B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F321-9F71-E642-B354-6BDFA1DA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C0E29-9170-7D41-94F7-E43FF244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1F93-6674-154E-80A9-A795113E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621C-20BB-0C42-B1B3-81A3044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917C-C7E0-934F-8ECA-13A370FD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162-22C4-2445-A0C7-4AA59887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794D0-F0F1-5A4A-8155-176205066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99485-AC93-AF46-A185-A848C4A82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E7AD8-F275-EC43-B3E6-3C6C9682C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38CC3-2086-2347-B0AC-BB1D5172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87621-0B6C-5D43-AE84-EB02F236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0DB08-8D66-6A44-95CD-0D8CDD4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8FBD-DA43-764A-8527-A7F2FC74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3415D-3560-CF4B-9F4F-00C75D8A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CC2C7-00B3-DC47-A2A2-859E5D6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E0011-5BE3-8045-8622-7AFD23F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17DCF-F17E-6F4B-B3C4-B09AF4CD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93A56-6327-2B4C-9235-7D2FEE1C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449-6F7A-C543-85E8-FCE979D4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233-EBCD-DF4B-A322-5F83B412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FC41-7ADB-DC4D-81BA-97BAFFC7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762B7-B434-594A-9323-6B18BA794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67A0-3CB4-C348-ADC6-F725B2F9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CEB78-04C1-DC4E-ABEF-9FF37984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EE34-D8EC-7E4F-B124-17DA5577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6D29-B633-E545-AA5A-576446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84B7C-A968-8B41-9357-74A56F20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729FF-89ED-2047-B133-CFA546B4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B3E9-098B-E84A-B3B8-3EEA7822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02B52-3CFA-9E4D-86B5-A2782D79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5075-7F03-4946-88BB-7EFAEE10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5102A-4E9A-AE49-80BF-5B3DCB6B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4302-B0A5-464C-A0C0-8E00A2864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C40E-5D64-174A-A7D5-F29109220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9448-6D12-6243-B6FD-40F0D230C75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F791-0D6D-684D-81D9-9FD500A8F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EC20-5256-0F40-9529-1242900A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3728-1860-194D-8351-8725A5881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DA6-1EB5-1548-925C-D7706D9C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167110"/>
            <a:ext cx="10901471" cy="1350712"/>
          </a:xfrm>
          <a:noFill/>
        </p:spPr>
        <p:txBody>
          <a:bodyPr>
            <a:normAutofit/>
          </a:bodyPr>
          <a:lstStyle/>
          <a:p>
            <a:r>
              <a:rPr lang="en-US" sz="6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FLEET PLANNING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3AFBD-C4D3-5F46-8A10-B6752067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517822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sz="3400"/>
              <a:t>Presented By : Nisha Menon</a:t>
            </a:r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2061658-EB16-934B-B5BB-84F1CF4BD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r="1099" b="1"/>
          <a:stretch/>
        </p:blipFill>
        <p:spPr>
          <a:xfrm>
            <a:off x="2880360" y="815159"/>
            <a:ext cx="6431280" cy="29754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35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27FA-81E5-CC4D-AB56-38FC633B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4264"/>
            <a:ext cx="10363200" cy="8350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9C50-241F-F64A-B054-E68263E4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9290"/>
            <a:ext cx="10026317" cy="83502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Restructure rental cars inventory.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100 lowest revenue producing cars and buy 100 highest net revenue cars 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44DE1-EC4A-3E40-B830-6EF3953E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78" y="1834316"/>
            <a:ext cx="7425101" cy="3868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E541E-3852-C44A-B22D-855EA629E0AB}"/>
              </a:ext>
            </a:extLst>
          </p:cNvPr>
          <p:cNvSpPr txBox="1"/>
          <p:nvPr/>
        </p:nvSpPr>
        <p:spPr>
          <a:xfrm>
            <a:off x="3896534" y="5891665"/>
            <a:ext cx="41104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Net Revenue : 7.8 Million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4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1281-0D81-D947-97EA-6602E091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1775" cy="99218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Strategy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E531-F180-B24D-9B69-D981BCCF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357314"/>
            <a:ext cx="4252914" cy="4819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previous 3 strategies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number of cars in the fleet by 10%.	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rental rate by 15% in the airport branches.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Restructure the car inventory by removing the 100 negative revenue generated cars and replacing it with 100 high performance cars.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91EF1-373F-C840-A4F7-3F7C2A44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61" y="1888958"/>
            <a:ext cx="6627459" cy="34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3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190B-37A6-7F46-84B2-3DF8C768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7488" cy="6778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2018 Revenue Compared with Strategies</a:t>
            </a:r>
            <a:b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89E9-6EE3-3C44-BEDE-7684216B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989"/>
            <a:ext cx="10677525" cy="516708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Strategy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Gross Revenue : 78.27 Million                                  Increase in Gross Revenue : 25.47 Million 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Cost : 42.2 Million                                            Increase in Total Cost : 11.9 Million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Revenue : 36.07 Million                                       Increase in Net Revenue :13.57 Million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2CA4C-7618-3049-9D2D-A18D62BA0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042989"/>
            <a:ext cx="10464304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236-11E8-4E40-A3ED-94D35711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4625" cy="9350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8A134-65E7-4D42-AE3F-50EC0C8C1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1471613"/>
            <a:ext cx="6360946" cy="4116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8474E-5316-A346-853C-81CCB6FA172D}"/>
              </a:ext>
            </a:extLst>
          </p:cNvPr>
          <p:cNvSpPr txBox="1"/>
          <p:nvPr/>
        </p:nvSpPr>
        <p:spPr>
          <a:xfrm>
            <a:off x="2614612" y="5595600"/>
            <a:ext cx="636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(2018) -74%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(Combined Strategy) – 85%</a:t>
            </a:r>
          </a:p>
        </p:txBody>
      </p:sp>
    </p:spTree>
    <p:extLst>
      <p:ext uri="{BB962C8B-B14F-4D97-AF65-F5344CB8AC3E}">
        <p14:creationId xmlns:p14="http://schemas.microsoft.com/office/powerpoint/2010/main" val="94353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B0C8-053C-174D-80F8-2FFC630B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082" y="348916"/>
            <a:ext cx="8619835" cy="12565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Graphic 25" descr="Lightbulb">
            <a:extLst>
              <a:ext uri="{FF2B5EF4-FFF2-40B4-BE49-F238E27FC236}">
                <a16:creationId xmlns:a16="http://schemas.microsoft.com/office/drawing/2014/main" id="{965780C6-88C0-5371-2E47-6AE6FB4C4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2743200"/>
            <a:ext cx="1371600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6C44A-9A39-E74F-9121-6F0E6D64CA2E}"/>
              </a:ext>
            </a:extLst>
          </p:cNvPr>
          <p:cNvSpPr txBox="1"/>
          <p:nvPr/>
        </p:nvSpPr>
        <p:spPr>
          <a:xfrm>
            <a:off x="2209799" y="1646870"/>
            <a:ext cx="77042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combined strategy model for higher revenue.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rentals will result in achieving higher profit margin.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regular check on low revenue generated cars.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rental fleet.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62C9-BB18-0A41-8CBF-F8B1E9A6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Contents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32FF9EF-243C-E829-BF4F-3DFF85A98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9225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52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D735-A1A1-D445-980E-61E8D039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63" y="2486699"/>
            <a:ext cx="9272335" cy="11847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CF4C-FCFB-554F-8D94-A8BAC5C3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27" y="3765775"/>
            <a:ext cx="8169441" cy="7701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revenue and minimize the cost </a:t>
            </a:r>
          </a:p>
        </p:txBody>
      </p:sp>
      <p:sp>
        <p:nvSpPr>
          <p:cNvPr id="32" name="Rectangle 31" descr="Bullseye">
            <a:extLst>
              <a:ext uri="{FF2B5EF4-FFF2-40B4-BE49-F238E27FC236}">
                <a16:creationId xmlns:a16="http://schemas.microsoft.com/office/drawing/2014/main" id="{29844442-141E-0345-B356-3AB3E8BB817C}"/>
              </a:ext>
            </a:extLst>
          </p:cNvPr>
          <p:cNvSpPr/>
          <p:nvPr/>
        </p:nvSpPr>
        <p:spPr>
          <a:xfrm>
            <a:off x="1970986" y="2392419"/>
            <a:ext cx="1267702" cy="127907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8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3C91C-BBBC-3649-B663-E8E4BAA1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Performance - 2018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AC31B-B2DA-AB47-95F2-034CBEA43E77}"/>
              </a:ext>
            </a:extLst>
          </p:cNvPr>
          <p:cNvSpPr txBox="1"/>
          <p:nvPr/>
        </p:nvSpPr>
        <p:spPr>
          <a:xfrm>
            <a:off x="1008184" y="2057399"/>
            <a:ext cx="3888669" cy="342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Revenue : 52.8 Million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Car_YTD_Cost : 30.3 Million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Revenue : 22.5 Million 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graphicFrame>
        <p:nvGraphicFramePr>
          <p:cNvPr id="22" name="Revenue_2018">
            <a:extLst>
              <a:ext uri="{FF2B5EF4-FFF2-40B4-BE49-F238E27FC236}">
                <a16:creationId xmlns:a16="http://schemas.microsoft.com/office/drawing/2014/main" id="{C60A8200-9A6B-3E45-8718-DB5D3EF61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629885"/>
              </p:ext>
            </p:extLst>
          </p:nvPr>
        </p:nvGraphicFramePr>
        <p:xfrm>
          <a:off x="5053263" y="1285875"/>
          <a:ext cx="6419600" cy="511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AED7A-9FDE-3A40-8E48-AEC635C3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174033"/>
            <a:ext cx="10021766" cy="754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 Performance - 2018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77659-E439-294E-8A48-AAA0312954D3}"/>
              </a:ext>
            </a:extLst>
          </p:cNvPr>
          <p:cNvSpPr txBox="1"/>
          <p:nvPr/>
        </p:nvSpPr>
        <p:spPr>
          <a:xfrm>
            <a:off x="1008184" y="1102722"/>
            <a:ext cx="4049591" cy="494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Revenue from branches near airports is  23.2 Million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from other branches is 29.5 Million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6806B-8FF8-384F-B58E-AE2C4CE69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71423"/>
              </p:ext>
            </p:extLst>
          </p:nvPr>
        </p:nvGraphicFramePr>
        <p:xfrm>
          <a:off x="5214938" y="928689"/>
          <a:ext cx="6143625" cy="5400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760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645F2-81BE-B24C-BA7F-3788219E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336091" cy="89753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 Performance - 2018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F553-E79D-1A4B-BC02-51119352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1" cy="383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8431B06-2AC3-BD43-97CF-CF31E8EAE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988201"/>
              </p:ext>
            </p:extLst>
          </p:nvPr>
        </p:nvGraphicFramePr>
        <p:xfrm>
          <a:off x="1371600" y="1651883"/>
          <a:ext cx="9972675" cy="374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1C2851-F3E8-2744-B32F-61C5E3BB91C6}"/>
              </a:ext>
            </a:extLst>
          </p:cNvPr>
          <p:cNvSpPr txBox="1"/>
          <p:nvPr/>
        </p:nvSpPr>
        <p:spPr>
          <a:xfrm>
            <a:off x="3000374" y="946862"/>
            <a:ext cx="8343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cars in the rental fleet : 4000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8EA96-54B7-7947-B293-299AF7765F63}"/>
              </a:ext>
            </a:extLst>
          </p:cNvPr>
          <p:cNvSpPr txBox="1"/>
          <p:nvPr/>
        </p:nvSpPr>
        <p:spPr>
          <a:xfrm>
            <a:off x="2827421" y="5743576"/>
            <a:ext cx="85168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net revenue  car is  2016 Pontiac Grand Prix ($1,39,189.93)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FA47-3CEF-6D46-B201-6D2A9703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5389" cy="9824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Underperformed Cars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1EE240-713D-E146-AE59-E169D1D86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235045"/>
              </p:ext>
            </p:extLst>
          </p:nvPr>
        </p:nvGraphicFramePr>
        <p:xfrm>
          <a:off x="1888958" y="1900989"/>
          <a:ext cx="9655342" cy="3856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C2E95A-FA9D-154B-AADA-E043F6949560}"/>
              </a:ext>
            </a:extLst>
          </p:cNvPr>
          <p:cNvSpPr txBox="1"/>
          <p:nvPr/>
        </p:nvSpPr>
        <p:spPr>
          <a:xfrm>
            <a:off x="1720516" y="1231495"/>
            <a:ext cx="860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negative revenue generated cars : 99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A404B-889E-A64F-8CBD-E86D71798DAF}"/>
              </a:ext>
            </a:extLst>
          </p:cNvPr>
          <p:cNvSpPr txBox="1"/>
          <p:nvPr/>
        </p:nvSpPr>
        <p:spPr>
          <a:xfrm>
            <a:off x="2302668" y="5873115"/>
            <a:ext cx="75866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net revenue car is  2018 Jaguar XJ Series $(-9374.67)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81D6-71DA-564C-AA77-280AF9D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174032"/>
            <a:ext cx="10084932" cy="80228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CC41-EE49-FD46-A73B-1C709FC2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3" y="878305"/>
            <a:ext cx="10175631" cy="950495"/>
          </a:xfrm>
        </p:spPr>
        <p:txBody>
          <a:bodyPr anchor="ctr">
            <a:normAutofit fontScale="55000" lnSpcReduction="20000"/>
          </a:bodyPr>
          <a:lstStyle/>
          <a:p>
            <a:pPr algn="ctr">
              <a:buFont typeface="Wingdings" pitchFamily="2" charset="2"/>
              <a:buChar char="q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number of cars in the fleet by 10%.	</a:t>
            </a:r>
          </a:p>
          <a:p>
            <a:pPr algn="ctr">
              <a:buFont typeface="Wingdings" pitchFamily="2" charset="2"/>
              <a:buChar char="v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no.of cars : 4400</a:t>
            </a:r>
          </a:p>
          <a:p>
            <a:pPr marL="0" indent="0" algn="ctr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EFE16-0165-074E-95CA-0C20F7C0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45" y="1692462"/>
            <a:ext cx="7691187" cy="4007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5CA35-95A4-DC44-8AFC-D7C54891F3D8}"/>
              </a:ext>
            </a:extLst>
          </p:cNvPr>
          <p:cNvSpPr txBox="1"/>
          <p:nvPr/>
        </p:nvSpPr>
        <p:spPr>
          <a:xfrm>
            <a:off x="4523387" y="5739048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Net Revenue : 2.2 Million </a:t>
            </a:r>
          </a:p>
        </p:txBody>
      </p:sp>
    </p:spTree>
    <p:extLst>
      <p:ext uri="{BB962C8B-B14F-4D97-AF65-F5344CB8AC3E}">
        <p14:creationId xmlns:p14="http://schemas.microsoft.com/office/powerpoint/2010/main" val="323940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02B8-9C78-1944-910E-928579BF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3516" cy="6816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7C93-4E8B-6A46-8A62-2C01EDA7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2" y="1178468"/>
            <a:ext cx="10170696" cy="495550"/>
          </a:xfrm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rental rate by 15% in the airport branches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32662-E5A4-5E4E-B38B-6BB52E17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45" y="1674018"/>
            <a:ext cx="7986772" cy="4161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B5DC5B-0402-0C4C-981C-E6F9F8F0EBA5}"/>
              </a:ext>
            </a:extLst>
          </p:cNvPr>
          <p:cNvSpPr txBox="1"/>
          <p:nvPr/>
        </p:nvSpPr>
        <p:spPr>
          <a:xfrm>
            <a:off x="4403558" y="5679531"/>
            <a:ext cx="46201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Net Revenue : 3.5 Million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389</Words>
  <Application>Microsoft Macintosh PowerPoint</Application>
  <PresentationFormat>Widescreen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 Historic</vt:lpstr>
      <vt:lpstr>Times New Roman</vt:lpstr>
      <vt:lpstr>Wingdings</vt:lpstr>
      <vt:lpstr>Office Theme</vt:lpstr>
      <vt:lpstr>RENTAL FLEET PLANNING </vt:lpstr>
      <vt:lpstr>Contents </vt:lpstr>
      <vt:lpstr>Business Objective</vt:lpstr>
      <vt:lpstr>Company Performance - 2018</vt:lpstr>
      <vt:lpstr>Branch  Performance - 2018</vt:lpstr>
      <vt:lpstr>Cars  Performance - 2018</vt:lpstr>
      <vt:lpstr>Underperformed Cars </vt:lpstr>
      <vt:lpstr>   Strategy 1</vt:lpstr>
      <vt:lpstr>Strategy 2</vt:lpstr>
      <vt:lpstr>Strategy 3</vt:lpstr>
      <vt:lpstr>Combined Strategy </vt:lpstr>
      <vt:lpstr> 2018 Revenue Compared with Strategies </vt:lpstr>
      <vt:lpstr>Profit Margin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FLEET PLANNING </dc:title>
  <dc:creator>Bindusagar ms</dc:creator>
  <cp:lastModifiedBy>Bindusagar ms</cp:lastModifiedBy>
  <cp:revision>26</cp:revision>
  <dcterms:created xsi:type="dcterms:W3CDTF">2022-04-11T19:11:32Z</dcterms:created>
  <dcterms:modified xsi:type="dcterms:W3CDTF">2022-04-17T06:23:04Z</dcterms:modified>
</cp:coreProperties>
</file>