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0"/>
  </p:notesMasterIdLst>
  <p:sldIdLst>
    <p:sldId id="256" r:id="rId5"/>
    <p:sldId id="257" r:id="rId6"/>
    <p:sldId id="266" r:id="rId7"/>
    <p:sldId id="264" r:id="rId8"/>
    <p:sldId id="265" r:id="rId9"/>
    <p:sldId id="267" r:id="rId10"/>
    <p:sldId id="276" r:id="rId11"/>
    <p:sldId id="277" r:id="rId12"/>
    <p:sldId id="278" r:id="rId13"/>
    <p:sldId id="279" r:id="rId14"/>
    <p:sldId id="272" r:id="rId15"/>
    <p:sldId id="270" r:id="rId16"/>
    <p:sldId id="271" r:id="rId17"/>
    <p:sldId id="275"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26BC13-2B98-4923-AE00-F70083466F78}" v="1" dt="2019-02-18T17:00:46.1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334" autoAdjust="0"/>
  </p:normalViewPr>
  <p:slideViewPr>
    <p:cSldViewPr snapToGrid="0">
      <p:cViewPr varScale="1">
        <p:scale>
          <a:sx n="58" d="100"/>
          <a:sy n="58" d="100"/>
        </p:scale>
        <p:origin x="12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6C950-2E39-47BF-9BC2-27AEAB522665}" type="datetimeFigureOut">
              <a:rPr lang="en-US" smtClean="0"/>
              <a:t>19-Feb-19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0A5BE-9A41-411A-8C3A-ED1B46198A73}" type="slidenum">
              <a:rPr lang="en-US" smtClean="0"/>
              <a:t>‹#›</a:t>
            </a:fld>
            <a:endParaRPr lang="en-US"/>
          </a:p>
        </p:txBody>
      </p:sp>
    </p:spTree>
    <p:extLst>
      <p:ext uri="{BB962C8B-B14F-4D97-AF65-F5344CB8AC3E}">
        <p14:creationId xmlns:p14="http://schemas.microsoft.com/office/powerpoint/2010/main" val="505491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additional chords that include sharp chords.</a:t>
            </a:r>
          </a:p>
        </p:txBody>
      </p:sp>
      <p:sp>
        <p:nvSpPr>
          <p:cNvPr id="4" name="Slide Number Placeholder 3"/>
          <p:cNvSpPr>
            <a:spLocks noGrp="1"/>
          </p:cNvSpPr>
          <p:nvPr>
            <p:ph type="sldNum" sz="quarter" idx="10"/>
          </p:nvPr>
        </p:nvSpPr>
        <p:spPr/>
        <p:txBody>
          <a:bodyPr/>
          <a:lstStyle/>
          <a:p>
            <a:fld id="{CE50A5BE-9A41-411A-8C3A-ED1B46198A73}" type="slidenum">
              <a:rPr lang="en-US" smtClean="0"/>
              <a:t>4</a:t>
            </a:fld>
            <a:endParaRPr lang="en-US"/>
          </a:p>
        </p:txBody>
      </p:sp>
    </p:spTree>
    <p:extLst>
      <p:ext uri="{BB962C8B-B14F-4D97-AF65-F5344CB8AC3E}">
        <p14:creationId xmlns:p14="http://schemas.microsoft.com/office/powerpoint/2010/main" val="766903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bars, shortest</a:t>
            </a:r>
            <a:r>
              <a:rPr lang="en-US" baseline="0" dirty="0"/>
              <a:t> length 8 times, 8x4=32 array length which describes the composition.</a:t>
            </a:r>
            <a:endParaRPr lang="en-US" dirty="0"/>
          </a:p>
        </p:txBody>
      </p:sp>
      <p:sp>
        <p:nvSpPr>
          <p:cNvPr id="4" name="Slide Number Placeholder 3"/>
          <p:cNvSpPr>
            <a:spLocks noGrp="1"/>
          </p:cNvSpPr>
          <p:nvPr>
            <p:ph type="sldNum" sz="quarter" idx="10"/>
          </p:nvPr>
        </p:nvSpPr>
        <p:spPr/>
        <p:txBody>
          <a:bodyPr/>
          <a:lstStyle/>
          <a:p>
            <a:fld id="{CE50A5BE-9A41-411A-8C3A-ED1B46198A73}" type="slidenum">
              <a:rPr lang="en-US" smtClean="0"/>
              <a:t>5</a:t>
            </a:fld>
            <a:endParaRPr lang="en-US"/>
          </a:p>
        </p:txBody>
      </p:sp>
    </p:spTree>
    <p:extLst>
      <p:ext uri="{BB962C8B-B14F-4D97-AF65-F5344CB8AC3E}">
        <p14:creationId xmlns:p14="http://schemas.microsoft.com/office/powerpoint/2010/main" val="653915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Pre-defined rhythm: same distribution of beats</a:t>
            </a:r>
          </a:p>
          <a:p>
            <a:r>
              <a:rPr lang="en-US" dirty="0" err="1"/>
              <a:t>Etc</a:t>
            </a:r>
            <a:r>
              <a:rPr lang="en-US" dirty="0"/>
              <a:t> = distribution of beats, number of shortest lengths in one beat</a:t>
            </a:r>
          </a:p>
        </p:txBody>
      </p:sp>
      <p:sp>
        <p:nvSpPr>
          <p:cNvPr id="4" name="Slide Number Placeholder 3"/>
          <p:cNvSpPr>
            <a:spLocks noGrp="1"/>
          </p:cNvSpPr>
          <p:nvPr>
            <p:ph type="sldNum" sz="quarter" idx="5"/>
          </p:nvPr>
        </p:nvSpPr>
        <p:spPr/>
        <p:txBody>
          <a:bodyPr/>
          <a:lstStyle/>
          <a:p>
            <a:fld id="{CE50A5BE-9A41-411A-8C3A-ED1B46198A73}" type="slidenum">
              <a:rPr lang="en-US" smtClean="0"/>
              <a:t>6</a:t>
            </a:fld>
            <a:endParaRPr lang="en-US"/>
          </a:p>
        </p:txBody>
      </p:sp>
    </p:spTree>
    <p:extLst>
      <p:ext uri="{BB962C8B-B14F-4D97-AF65-F5344CB8AC3E}">
        <p14:creationId xmlns:p14="http://schemas.microsoft.com/office/powerpoint/2010/main" val="3101140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fitness functions, but music is subjective so subjective opinions can differ</a:t>
            </a:r>
            <a:br>
              <a:rPr lang="en-US" dirty="0"/>
            </a:br>
            <a:r>
              <a:rPr lang="en-US" dirty="0"/>
              <a:t>One example: weight x measurable musical elements of the composition</a:t>
            </a:r>
          </a:p>
          <a:p>
            <a:r>
              <a:rPr lang="en-US" dirty="0"/>
              <a:t>Fitness value affected by number of tones out of tonality, so more fit individual has less tones that do not belong to desired tonality</a:t>
            </a:r>
          </a:p>
        </p:txBody>
      </p:sp>
      <p:sp>
        <p:nvSpPr>
          <p:cNvPr id="4" name="Slide Number Placeholder 3"/>
          <p:cNvSpPr>
            <a:spLocks noGrp="1"/>
          </p:cNvSpPr>
          <p:nvPr>
            <p:ph type="sldNum" sz="quarter" idx="5"/>
          </p:nvPr>
        </p:nvSpPr>
        <p:spPr/>
        <p:txBody>
          <a:bodyPr/>
          <a:lstStyle/>
          <a:p>
            <a:fld id="{CE50A5BE-9A41-411A-8C3A-ED1B46198A73}" type="slidenum">
              <a:rPr lang="en-US" smtClean="0"/>
              <a:t>7</a:t>
            </a:fld>
            <a:endParaRPr lang="en-US"/>
          </a:p>
        </p:txBody>
      </p:sp>
    </p:spTree>
    <p:extLst>
      <p:ext uri="{BB962C8B-B14F-4D97-AF65-F5344CB8AC3E}">
        <p14:creationId xmlns:p14="http://schemas.microsoft.com/office/powerpoint/2010/main" val="943165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Lower fitness value for better interval</a:t>
            </a:r>
          </a:p>
          <a:p>
            <a:r>
              <a:rPr lang="en-US" dirty="0"/>
              <a:t>Higher variance = different types of interval</a:t>
            </a:r>
          </a:p>
          <a:p>
            <a:pPr lvl="1"/>
            <a:r>
              <a:rPr lang="en-US" sz="2000" b="1" cap="none" dirty="0">
                <a:latin typeface="Calibri" panose="020F0502020204030204" pitchFamily="34" charset="0"/>
                <a:cs typeface="Calibri" panose="020F0502020204030204" pitchFamily="34" charset="0"/>
              </a:rPr>
              <a:t>Mean = average of the interval values in the bar</a:t>
            </a:r>
          </a:p>
          <a:p>
            <a:pPr lvl="1"/>
            <a:r>
              <a:rPr lang="en-US" sz="2000" b="1" cap="none" dirty="0">
                <a:latin typeface="Calibri" panose="020F0502020204030204" pitchFamily="34" charset="0"/>
                <a:cs typeface="Calibri" panose="020F0502020204030204" pitchFamily="34" charset="0"/>
              </a:rPr>
              <a:t>Variance = deviations in the interval</a:t>
            </a:r>
          </a:p>
          <a:p>
            <a:endParaRPr lang="en-US" dirty="0"/>
          </a:p>
        </p:txBody>
      </p:sp>
      <p:sp>
        <p:nvSpPr>
          <p:cNvPr id="4" name="Slide Number Placeholder 3"/>
          <p:cNvSpPr>
            <a:spLocks noGrp="1"/>
          </p:cNvSpPr>
          <p:nvPr>
            <p:ph type="sldNum" sz="quarter" idx="5"/>
          </p:nvPr>
        </p:nvSpPr>
        <p:spPr/>
        <p:txBody>
          <a:bodyPr/>
          <a:lstStyle/>
          <a:p>
            <a:fld id="{CE50A5BE-9A41-411A-8C3A-ED1B46198A73}" type="slidenum">
              <a:rPr lang="en-US" smtClean="0"/>
              <a:t>8</a:t>
            </a:fld>
            <a:endParaRPr lang="en-US"/>
          </a:p>
        </p:txBody>
      </p:sp>
    </p:spTree>
    <p:extLst>
      <p:ext uri="{BB962C8B-B14F-4D97-AF65-F5344CB8AC3E}">
        <p14:creationId xmlns:p14="http://schemas.microsoft.com/office/powerpoint/2010/main" val="554566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Intervals larger than an octave are mutated</a:t>
            </a:r>
          </a:p>
        </p:txBody>
      </p:sp>
      <p:sp>
        <p:nvSpPr>
          <p:cNvPr id="4" name="Slide Number Placeholder 3"/>
          <p:cNvSpPr>
            <a:spLocks noGrp="1"/>
          </p:cNvSpPr>
          <p:nvPr>
            <p:ph type="sldNum" sz="quarter" idx="5"/>
          </p:nvPr>
        </p:nvSpPr>
        <p:spPr/>
        <p:txBody>
          <a:bodyPr/>
          <a:lstStyle/>
          <a:p>
            <a:fld id="{CE50A5BE-9A41-411A-8C3A-ED1B46198A73}" type="slidenum">
              <a:rPr lang="en-US" smtClean="0"/>
              <a:t>9</a:t>
            </a:fld>
            <a:endParaRPr lang="en-US"/>
          </a:p>
        </p:txBody>
      </p:sp>
    </p:spTree>
    <p:extLst>
      <p:ext uri="{BB962C8B-B14F-4D97-AF65-F5344CB8AC3E}">
        <p14:creationId xmlns:p14="http://schemas.microsoft.com/office/powerpoint/2010/main" val="648346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one-third of total</a:t>
            </a:r>
          </a:p>
          <a:p>
            <a:r>
              <a:rPr lang="en-US" dirty="0"/>
              <a:t>Exploitative</a:t>
            </a:r>
          </a:p>
        </p:txBody>
      </p:sp>
      <p:sp>
        <p:nvSpPr>
          <p:cNvPr id="4" name="Slide Number Placeholder 3"/>
          <p:cNvSpPr>
            <a:spLocks noGrp="1"/>
          </p:cNvSpPr>
          <p:nvPr>
            <p:ph type="sldNum" sz="quarter" idx="5"/>
          </p:nvPr>
        </p:nvSpPr>
        <p:spPr/>
        <p:txBody>
          <a:bodyPr/>
          <a:lstStyle/>
          <a:p>
            <a:fld id="{CE50A5BE-9A41-411A-8C3A-ED1B46198A73}" type="slidenum">
              <a:rPr lang="en-US" smtClean="0"/>
              <a:t>10</a:t>
            </a:fld>
            <a:endParaRPr lang="en-US"/>
          </a:p>
        </p:txBody>
      </p:sp>
    </p:spTree>
    <p:extLst>
      <p:ext uri="{BB962C8B-B14F-4D97-AF65-F5344CB8AC3E}">
        <p14:creationId xmlns:p14="http://schemas.microsoft.com/office/powerpoint/2010/main" val="3659194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breaks = less potential bad intervals which greatly decrease fitness value than good intervals can increase</a:t>
            </a:r>
          </a:p>
          <a:p>
            <a:r>
              <a:rPr lang="en-US" dirty="0"/>
              <a:t>Solutions too short to form a longer melody</a:t>
            </a:r>
          </a:p>
        </p:txBody>
      </p:sp>
      <p:sp>
        <p:nvSpPr>
          <p:cNvPr id="4" name="Slide Number Placeholder 3"/>
          <p:cNvSpPr>
            <a:spLocks noGrp="1"/>
          </p:cNvSpPr>
          <p:nvPr>
            <p:ph type="sldNum" sz="quarter" idx="5"/>
          </p:nvPr>
        </p:nvSpPr>
        <p:spPr/>
        <p:txBody>
          <a:bodyPr/>
          <a:lstStyle/>
          <a:p>
            <a:fld id="{CE50A5BE-9A41-411A-8C3A-ED1B46198A73}" type="slidenum">
              <a:rPr lang="en-US" smtClean="0"/>
              <a:t>11</a:t>
            </a:fld>
            <a:endParaRPr lang="en-US"/>
          </a:p>
        </p:txBody>
      </p:sp>
    </p:spTree>
    <p:extLst>
      <p:ext uri="{BB962C8B-B14F-4D97-AF65-F5344CB8AC3E}">
        <p14:creationId xmlns:p14="http://schemas.microsoft.com/office/powerpoint/2010/main" val="848302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Three types of mutation and good balancing parameters for fitness give good results</a:t>
            </a:r>
          </a:p>
          <a:p>
            <a:r>
              <a:rPr lang="en-US" dirty="0"/>
              <a:t>3. Due to poor initial population but it is removed and second best individual becomes best </a:t>
            </a:r>
          </a:p>
        </p:txBody>
      </p:sp>
      <p:sp>
        <p:nvSpPr>
          <p:cNvPr id="4" name="Slide Number Placeholder 3"/>
          <p:cNvSpPr>
            <a:spLocks noGrp="1"/>
          </p:cNvSpPr>
          <p:nvPr>
            <p:ph type="sldNum" sz="quarter" idx="5"/>
          </p:nvPr>
        </p:nvSpPr>
        <p:spPr/>
        <p:txBody>
          <a:bodyPr/>
          <a:lstStyle/>
          <a:p>
            <a:fld id="{CE50A5BE-9A41-411A-8C3A-ED1B46198A73}" type="slidenum">
              <a:rPr lang="en-US" smtClean="0"/>
              <a:t>13</a:t>
            </a:fld>
            <a:endParaRPr lang="en-US"/>
          </a:p>
        </p:txBody>
      </p:sp>
    </p:spTree>
    <p:extLst>
      <p:ext uri="{BB962C8B-B14F-4D97-AF65-F5344CB8AC3E}">
        <p14:creationId xmlns:p14="http://schemas.microsoft.com/office/powerpoint/2010/main" val="30974946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40000"/>
                    <a:lumOff val="60000"/>
                  </a:schemeClr>
                </a:solidFill>
              </a:defRPr>
            </a:lvl1pPr>
          </a:lstStyle>
          <a:p>
            <a:fld id="{EE401711-02DC-4F5A-B0A4-D7A4CFB82638}" type="datetimeFigureOut">
              <a:rPr lang="en-US" dirty="0"/>
              <a:t>19-Feb-19</a:t>
            </a:fld>
            <a:endParaRPr lang="en-US" dirty="0"/>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40000"/>
              <a:lumOff val="60000"/>
              <a:alpha val="6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3336BD-BA89-4B92-9DBC-679F61142570}" type="datetimeFigureOut">
              <a:rPr lang="en-US" dirty="0"/>
              <a:t>19-Feb-19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6CB5C7-A3C7-439B-802A-DFE3FCA7ADBD}" type="datetimeFigureOut">
              <a:rPr lang="en-US" dirty="0"/>
              <a:t>19-Feb-19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3E65EA-47B7-4DBF-958B-A3D4DA4F431A}" type="datetimeFigureOut">
              <a:rPr lang="en-US" dirty="0"/>
              <a:t>19-Feb-19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3DA4AAA-CF98-48DB-9517-D7ADD1FD1213}" type="datetimeFigureOut">
              <a:rPr lang="en-US" dirty="0"/>
              <a:t>19-Feb-19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C29F696-D0E7-4C66-925E-251F9C0B0F21}" type="datetimeFigureOut">
              <a:rPr lang="en-US" dirty="0"/>
              <a:t>19-Feb-19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5C2732E-4FBC-4B01-A175-6B1CAC9B226D}" type="datetimeFigureOut">
              <a:rPr lang="en-US" dirty="0"/>
              <a:t>19-Feb-19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84AFC5-17E4-4A26-A144-49682BD36ECA}" type="datetimeFigureOut">
              <a:rPr lang="en-US" dirty="0"/>
              <a:t>19-Feb-19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679482-E0DA-4858-9A19-F8B792C0C3D9}" type="datetimeFigureOut">
              <a:rPr lang="en-US" dirty="0"/>
              <a:t>19-Feb-19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C10A69-C0BC-4A5A-8FE4-5D0B5D0F11EE}" type="datetimeFigureOut">
              <a:rPr lang="en-US" dirty="0"/>
              <a:t>19-Feb-19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653B61-F054-442D-881D-6A81C2774BFE}" type="datetimeFigureOut">
              <a:rPr lang="en-US" dirty="0"/>
              <a:t>19-Feb-19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A8CD3A-8283-4FC4-856C-D5E0BF662449}" type="datetimeFigureOut">
              <a:rPr lang="en-US" dirty="0"/>
              <a:t>19-Feb-19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D8FEE8-FC08-4C54-BE1B-81CB6CA05FC8}" type="datetimeFigureOut">
              <a:rPr lang="en-US" dirty="0"/>
              <a:t>19-Feb-19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EA528B-AADB-4276-9F0D-B13FCF86F309}" type="datetimeFigureOut">
              <a:rPr lang="en-US" dirty="0"/>
              <a:t>19-Feb-19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76497F-A1E4-4C0B-8811-954A59B26923}" type="datetimeFigureOut">
              <a:rPr lang="en-US" dirty="0"/>
              <a:t>19-Feb-19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1824E7-1432-4F89-B9E6-59843C6C91FE}" type="datetimeFigureOut">
              <a:rPr lang="en-US" dirty="0"/>
              <a:t>19-Feb-19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0AAD9C-D29C-4D1E-A739-CC3C95B41085}" type="datetimeFigureOut">
              <a:rPr lang="en-US" dirty="0"/>
              <a:t>19-Feb-19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40000"/>
                    <a:lumOff val="60000"/>
                  </a:schemeClr>
                </a:solidFill>
              </a:defRPr>
            </a:lvl1pPr>
          </a:lstStyle>
          <a:p>
            <a:fld id="{DC48ED7C-D9A5-4EA8-B309-6E368BFA8F2B}" type="datetimeFigureOut">
              <a:rPr lang="en-US" dirty="0"/>
              <a:t>19-Feb-19</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40000"/>
                    <a:lumOff val="6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ideo" Target="https://www.youtube.com/embed/ssH6Sxd4FQo" TargetMode="Externa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cstate="email">
            <a:duotone>
              <a:schemeClr val="bg1">
                <a:shade val="48000"/>
                <a:satMod val="110000"/>
                <a:lumMod val="40000"/>
              </a:schemeClr>
              <a:schemeClr val="bg1">
                <a:tint val="90000"/>
                <a:lumMod val="106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42D1525B-4547-4D1B-9851-1E544B2AF4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useBgFill="1">
        <p:nvSpPr>
          <p:cNvPr id="25" name="Rectangle 24">
            <a:extLst>
              <a:ext uri="{FF2B5EF4-FFF2-40B4-BE49-F238E27FC236}">
                <a16:creationId xmlns:a16="http://schemas.microsoft.com/office/drawing/2014/main" id="{BD4EAD20-33A5-46F5-A616-E1A84F3F95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6974"/>
            <a:ext cx="12188952" cy="2601025"/>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27D09F-2F1E-4DAD-B786-189E47A2AF5F}"/>
              </a:ext>
            </a:extLst>
          </p:cNvPr>
          <p:cNvSpPr>
            <a:spLocks noGrp="1"/>
          </p:cNvSpPr>
          <p:nvPr>
            <p:ph type="ctrTitle"/>
          </p:nvPr>
        </p:nvSpPr>
        <p:spPr>
          <a:xfrm>
            <a:off x="13410" y="4716401"/>
            <a:ext cx="12175542" cy="1073627"/>
          </a:xfrm>
        </p:spPr>
        <p:txBody>
          <a:bodyPr>
            <a:noAutofit/>
          </a:bodyPr>
          <a:lstStyle/>
          <a:p>
            <a:pPr algn="ctr"/>
            <a:r>
              <a:rPr lang="en-US" sz="4800" b="1" dirty="0"/>
              <a:t>A GENETIC ALGORITHM FOR COMPOSING MUSIC</a:t>
            </a:r>
          </a:p>
        </p:txBody>
      </p:sp>
      <p:sp>
        <p:nvSpPr>
          <p:cNvPr id="27" name="5-Point Star 31">
            <a:extLst>
              <a:ext uri="{FF2B5EF4-FFF2-40B4-BE49-F238E27FC236}">
                <a16:creationId xmlns:a16="http://schemas.microsoft.com/office/drawing/2014/main" id="{ADCCECA8-1C81-4A56-B427-3863A2F34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03408" y="6388943"/>
            <a:ext cx="373049" cy="373049"/>
          </a:xfrm>
          <a:prstGeom prst="star5">
            <a:avLst>
              <a:gd name="adj" fmla="val 26693"/>
              <a:gd name="hf" fmla="val 105146"/>
              <a:gd name="vf" fmla="val 110557"/>
            </a:avLst>
          </a:prstGeom>
          <a:solidFill>
            <a:schemeClr val="tx1">
              <a:lumMod val="65000"/>
              <a:lumOff val="35000"/>
              <a:alpha val="40000"/>
            </a:schemeClr>
          </a:solidFill>
          <a:ln>
            <a:noFill/>
          </a:ln>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BEF96823-18E9-4FD7-A8FB-A5248AAB382E}"/>
              </a:ext>
            </a:extLst>
          </p:cNvPr>
          <p:cNvSpPr>
            <a:spLocks noGrp="1"/>
          </p:cNvSpPr>
          <p:nvPr>
            <p:ph type="subTitle" idx="1"/>
          </p:nvPr>
        </p:nvSpPr>
        <p:spPr>
          <a:xfrm>
            <a:off x="704957" y="5790868"/>
            <a:ext cx="10792448" cy="562506"/>
          </a:xfrm>
        </p:spPr>
        <p:txBody>
          <a:bodyPr>
            <a:normAutofit/>
          </a:bodyPr>
          <a:lstStyle/>
          <a:p>
            <a:pPr algn="ctr"/>
            <a:r>
              <a:rPr lang="en-US" dirty="0"/>
              <a:t>Presented by ABEERA AND NISHA</a:t>
            </a:r>
          </a:p>
        </p:txBody>
      </p:sp>
      <p:sp>
        <p:nvSpPr>
          <p:cNvPr id="29" name="Rectangle 28">
            <a:extLst>
              <a:ext uri="{FF2B5EF4-FFF2-40B4-BE49-F238E27FC236}">
                <a16:creationId xmlns:a16="http://schemas.microsoft.com/office/drawing/2014/main" id="{3F7699AD-901F-4BB3-B188-BA6FACB7E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54" y="457201"/>
            <a:ext cx="11261749" cy="3343894"/>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iano">
            <a:extLst>
              <a:ext uri="{FF2B5EF4-FFF2-40B4-BE49-F238E27FC236}">
                <a16:creationId xmlns:a16="http://schemas.microsoft.com/office/drawing/2014/main" id="{1408D6ED-00BD-4F1D-9B16-DF0CD8E63D6D}"/>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r="-2"/>
          <a:stretch/>
        </p:blipFill>
        <p:spPr>
          <a:xfrm rot="21600000">
            <a:off x="691547" y="705614"/>
            <a:ext cx="10805789" cy="2874505"/>
          </a:xfrm>
          <a:prstGeom prst="rect">
            <a:avLst/>
          </a:prstGeom>
        </p:spPr>
      </p:pic>
      <p:cxnSp>
        <p:nvCxnSpPr>
          <p:cNvPr id="31" name="Straight Connector 30">
            <a:extLst>
              <a:ext uri="{FF2B5EF4-FFF2-40B4-BE49-F238E27FC236}">
                <a16:creationId xmlns:a16="http://schemas.microsoft.com/office/drawing/2014/main" id="{E995B1FF-4519-489E-98AD-9BF76D733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4" y="4491323"/>
            <a:ext cx="12201086" cy="0"/>
          </a:xfrm>
          <a:prstGeom prst="line">
            <a:avLst/>
          </a:pr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3115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62354"/>
            <a:ext cx="10396882" cy="1151965"/>
          </a:xfrm>
        </p:spPr>
        <p:txBody>
          <a:bodyPr/>
          <a:lstStyle/>
          <a:p>
            <a:pPr algn="ctr"/>
            <a:r>
              <a:rPr lang="en-US" dirty="0"/>
              <a:t>Selection</a:t>
            </a:r>
          </a:p>
        </p:txBody>
      </p:sp>
      <p:sp>
        <p:nvSpPr>
          <p:cNvPr id="5" name="Content Placeholder 2">
            <a:extLst>
              <a:ext uri="{FF2B5EF4-FFF2-40B4-BE49-F238E27FC236}">
                <a16:creationId xmlns:a16="http://schemas.microsoft.com/office/drawing/2014/main" id="{DA6D1674-3A6B-4FA5-B219-2AFFB4A434C0}"/>
              </a:ext>
            </a:extLst>
          </p:cNvPr>
          <p:cNvSpPr txBox="1">
            <a:spLocks/>
          </p:cNvSpPr>
          <p:nvPr/>
        </p:nvSpPr>
        <p:spPr>
          <a:xfrm>
            <a:off x="685800" y="2051536"/>
            <a:ext cx="10394707" cy="3111306"/>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2200" b="1" cap="none" dirty="0">
                <a:latin typeface="Calibri" panose="020F0502020204030204" pitchFamily="34" charset="0"/>
                <a:cs typeface="Calibri" panose="020F0502020204030204" pitchFamily="34" charset="0"/>
              </a:rPr>
              <a:t>Individuals with same fitness are removed to have only 1 copy</a:t>
            </a:r>
          </a:p>
          <a:p>
            <a:r>
              <a:rPr lang="en-US" sz="2200" b="1" cap="none" dirty="0">
                <a:latin typeface="Calibri" panose="020F0502020204030204" pitchFamily="34" charset="0"/>
                <a:cs typeface="Calibri" panose="020F0502020204030204" pitchFamily="34" charset="0"/>
              </a:rPr>
              <a:t>Truncation selection</a:t>
            </a:r>
            <a:endParaRPr lang="en-US" b="1" cap="none" dirty="0">
              <a:latin typeface="Calibri" panose="020F0502020204030204" pitchFamily="34" charset="0"/>
              <a:cs typeface="Calibri" panose="020F0502020204030204" pitchFamily="34" charset="0"/>
            </a:endParaRPr>
          </a:p>
          <a:p>
            <a:pPr marL="800100" lvl="1" indent="-342900">
              <a:buFont typeface="+mj-lt"/>
              <a:buAutoNum type="arabicPeriod"/>
            </a:pPr>
            <a:endParaRPr lang="en-US" b="1" cap="none" dirty="0">
              <a:latin typeface="Calibri" panose="020F0502020204030204" pitchFamily="34" charset="0"/>
              <a:cs typeface="Calibri" panose="020F0502020204030204" pitchFamily="34" charset="0"/>
            </a:endParaRPr>
          </a:p>
          <a:p>
            <a:endParaRPr lang="en-US" b="1"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6777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EXPERIMENT and RESULTS</a:t>
            </a:r>
          </a:p>
        </p:txBody>
      </p:sp>
      <p:sp>
        <p:nvSpPr>
          <p:cNvPr id="5" name="Content Placeholder 4"/>
          <p:cNvSpPr>
            <a:spLocks noGrp="1"/>
          </p:cNvSpPr>
          <p:nvPr>
            <p:ph sz="quarter" idx="13"/>
          </p:nvPr>
        </p:nvSpPr>
        <p:spPr/>
        <p:txBody>
          <a:bodyPr>
            <a:normAutofit/>
          </a:bodyPr>
          <a:lstStyle/>
          <a:p>
            <a:r>
              <a:rPr lang="en-US" sz="2200" b="1" cap="none" dirty="0">
                <a:latin typeface="Calibri" panose="020F0502020204030204" pitchFamily="34" charset="0"/>
                <a:cs typeface="Calibri" panose="020F0502020204030204" pitchFamily="34" charset="0"/>
              </a:rPr>
              <a:t>Tones are fixed and “good” and “bad” tones defined</a:t>
            </a:r>
          </a:p>
          <a:p>
            <a:r>
              <a:rPr lang="en-US" sz="2200" b="1" cap="none" dirty="0">
                <a:latin typeface="Calibri" panose="020F0502020204030204" pitchFamily="34" charset="0"/>
                <a:cs typeface="Calibri" panose="020F0502020204030204" pitchFamily="34" charset="0"/>
              </a:rPr>
              <a:t>Composition must consist of 4 bars with 32 total shortest lengths</a:t>
            </a:r>
          </a:p>
          <a:p>
            <a:r>
              <a:rPr lang="en-US" sz="2200" b="1" cap="none" dirty="0">
                <a:latin typeface="Calibri" panose="020F0502020204030204" pitchFamily="34" charset="0"/>
                <a:cs typeface="Calibri" panose="020F0502020204030204" pitchFamily="34" charset="0"/>
              </a:rPr>
              <a:t>Reference means and variance defined for each bar</a:t>
            </a:r>
          </a:p>
          <a:p>
            <a:r>
              <a:rPr lang="en-US" sz="2200" b="1" cap="none" dirty="0">
                <a:latin typeface="Calibri" panose="020F0502020204030204" pitchFamily="34" charset="0"/>
                <a:cs typeface="Calibri" panose="020F0502020204030204" pitchFamily="34" charset="0"/>
              </a:rPr>
              <a:t>Population size is mostly 30 with optimal solutions obtained at 100 generations</a:t>
            </a:r>
          </a:p>
          <a:p>
            <a:r>
              <a:rPr lang="en-US" sz="2200" b="1" cap="none" dirty="0">
                <a:latin typeface="Calibri" panose="020F0502020204030204" pitchFamily="34" charset="0"/>
                <a:cs typeface="Calibri" panose="020F0502020204030204" pitchFamily="34" charset="0"/>
              </a:rPr>
              <a:t>Solutions have different durations with frequent breaks</a:t>
            </a:r>
          </a:p>
          <a:p>
            <a:r>
              <a:rPr lang="en-US" sz="2200" b="1" cap="none" dirty="0">
                <a:latin typeface="Calibri" panose="020F0502020204030204" pitchFamily="34" charset="0"/>
                <a:cs typeface="Calibri" panose="020F0502020204030204" pitchFamily="34" charset="0"/>
              </a:rPr>
              <a:t>Solutions sound like good improvisations rather than melodic composition</a:t>
            </a:r>
          </a:p>
        </p:txBody>
      </p:sp>
    </p:spTree>
    <p:extLst>
      <p:ext uri="{BB962C8B-B14F-4D97-AF65-F5344CB8AC3E}">
        <p14:creationId xmlns:p14="http://schemas.microsoft.com/office/powerpoint/2010/main" val="2222085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pic>
        <p:nvPicPr>
          <p:cNvPr id="4" name="Content Placeholder 4" descr="Music Sheet">
            <a:extLst>
              <a:ext uri="{FF2B5EF4-FFF2-40B4-BE49-F238E27FC236}">
                <a16:creationId xmlns:a16="http://schemas.microsoft.com/office/drawing/2014/main" id="{150CE2A5-651E-4827-9FE3-B4DD9A8631F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0" y="10"/>
            <a:ext cx="12191980" cy="6857990"/>
          </a:xfrm>
          <a:prstGeom prst="rect">
            <a:avLst/>
          </a:prstGeom>
        </p:spPr>
      </p:pic>
      <p:pic>
        <p:nvPicPr>
          <p:cNvPr id="5" name="ssH6Sxd4FQo"/>
          <p:cNvPicPr>
            <a:picLocks noRot="1" noChangeAspect="1"/>
          </p:cNvPicPr>
          <p:nvPr>
            <a:videoFile r:link="rId1"/>
          </p:nvPr>
        </p:nvPicPr>
        <p:blipFill>
          <a:blip r:embed="rId4"/>
          <a:stretch>
            <a:fillRect/>
          </a:stretch>
        </p:blipFill>
        <p:spPr>
          <a:xfrm>
            <a:off x="3593432" y="929158"/>
            <a:ext cx="8375760" cy="4711365"/>
          </a:xfrm>
          <a:prstGeom prst="rect">
            <a:avLst/>
          </a:prstGeom>
        </p:spPr>
      </p:pic>
      <p:sp>
        <p:nvSpPr>
          <p:cNvPr id="6" name="TextBox 5"/>
          <p:cNvSpPr txBox="1"/>
          <p:nvPr/>
        </p:nvSpPr>
        <p:spPr>
          <a:xfrm>
            <a:off x="4274713" y="5906461"/>
            <a:ext cx="7854010" cy="954107"/>
          </a:xfrm>
          <a:prstGeom prst="rect">
            <a:avLst/>
          </a:prstGeom>
          <a:noFill/>
        </p:spPr>
        <p:txBody>
          <a:bodyPr wrap="none" rtlCol="0">
            <a:spAutoFit/>
          </a:bodyPr>
          <a:lstStyle/>
          <a:p>
            <a:r>
              <a:rPr lang="en-US" sz="2800" b="1" dirty="0">
                <a:solidFill>
                  <a:schemeClr val="bg1"/>
                </a:solidFill>
                <a:latin typeface="Calibri" panose="020F0502020204030204" pitchFamily="34" charset="0"/>
                <a:cs typeface="Calibri" panose="020F0502020204030204" pitchFamily="34" charset="0"/>
              </a:rPr>
              <a:t>https://www.youtube.com/watch?v=ssH6Sxd4FQo </a:t>
            </a:r>
          </a:p>
          <a:p>
            <a:endParaRPr lang="en-US" sz="2800" dirty="0">
              <a:solidFill>
                <a:schemeClr val="bg1"/>
              </a:solidFill>
            </a:endParaRPr>
          </a:p>
        </p:txBody>
      </p:sp>
    </p:spTree>
    <p:extLst>
      <p:ext uri="{BB962C8B-B14F-4D97-AF65-F5344CB8AC3E}">
        <p14:creationId xmlns:p14="http://schemas.microsoft.com/office/powerpoint/2010/main" val="2986240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13914" y="527649"/>
            <a:ext cx="10396882" cy="1151965"/>
          </a:xfrm>
        </p:spPr>
        <p:txBody>
          <a:bodyPr/>
          <a:lstStyle/>
          <a:p>
            <a:pPr algn="ctr"/>
            <a:r>
              <a:rPr lang="en-US" dirty="0"/>
              <a:t>LIMITATIONS</a:t>
            </a:r>
          </a:p>
        </p:txBody>
      </p:sp>
      <p:sp>
        <p:nvSpPr>
          <p:cNvPr id="4" name="TextBox 1">
            <a:extLst>
              <a:ext uri="{FF2B5EF4-FFF2-40B4-BE49-F238E27FC236}">
                <a16:creationId xmlns:a16="http://schemas.microsoft.com/office/drawing/2014/main" id="{53DD50FD-94A0-4315-B8B4-334396693038}"/>
              </a:ext>
            </a:extLst>
          </p:cNvPr>
          <p:cNvSpPr txBox="1"/>
          <p:nvPr/>
        </p:nvSpPr>
        <p:spPr>
          <a:xfrm>
            <a:off x="967670" y="1671794"/>
            <a:ext cx="10032778" cy="2677656"/>
          </a:xfrm>
          <a:prstGeom prst="rect">
            <a:avLst/>
          </a:prstGeom>
          <a:noFill/>
        </p:spPr>
        <p:txBody>
          <a:bodyPr wrap="square"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dirty="0">
                <a:latin typeface="Calibri"/>
                <a:cs typeface="Calibri"/>
              </a:rPr>
              <a:t>1. Fitness functions subjectivity: human involvement at times to listen to the melody.</a:t>
            </a:r>
          </a:p>
          <a:p>
            <a:r>
              <a:rPr lang="en-US" sz="2400" b="1" dirty="0">
                <a:latin typeface="Calibri"/>
                <a:cs typeface="Calibri"/>
              </a:rPr>
              <a:t>2. Lack of crossover function the algorithm is to generate relatively short compositions and it makes no sense to crossover so short pieces.</a:t>
            </a:r>
          </a:p>
          <a:p>
            <a:r>
              <a:rPr lang="en-US" sz="2400" b="1" dirty="0">
                <a:latin typeface="Calibri"/>
                <a:cs typeface="Calibri"/>
              </a:rPr>
              <a:t>3. Best individual may not have good enough fitness if we start with a poor population.</a:t>
            </a:r>
            <a:endParaRPr lang="en-US" sz="2400" b="1" dirty="0"/>
          </a:p>
          <a:p>
            <a:pPr>
              <a:buFont typeface="Arial"/>
              <a:buChar char="•"/>
            </a:pPr>
            <a:endParaRPr lang="en-US" sz="2400" b="1" dirty="0">
              <a:latin typeface="Calibri"/>
              <a:cs typeface="Calibri"/>
            </a:endParaRPr>
          </a:p>
        </p:txBody>
      </p:sp>
    </p:spTree>
    <p:extLst>
      <p:ext uri="{BB962C8B-B14F-4D97-AF65-F5344CB8AC3E}">
        <p14:creationId xmlns:p14="http://schemas.microsoft.com/office/powerpoint/2010/main" val="1702812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85801" y="153838"/>
            <a:ext cx="10396882" cy="1151965"/>
          </a:xfrm>
        </p:spPr>
        <p:txBody>
          <a:bodyPr/>
          <a:lstStyle/>
          <a:p>
            <a:pPr algn="ctr"/>
            <a:r>
              <a:rPr lang="en-US"/>
              <a:t>CONCLUSION</a:t>
            </a:r>
            <a:endParaRPr lang="en-US" dirty="0"/>
          </a:p>
        </p:txBody>
      </p:sp>
      <p:sp>
        <p:nvSpPr>
          <p:cNvPr id="4" name="TextBox 3">
            <a:extLst>
              <a:ext uri="{FF2B5EF4-FFF2-40B4-BE49-F238E27FC236}">
                <a16:creationId xmlns:a16="http://schemas.microsoft.com/office/drawing/2014/main" id="{C8E0C8B1-F101-4CED-AA9D-11D407CAFACC}"/>
              </a:ext>
            </a:extLst>
          </p:cNvPr>
          <p:cNvSpPr txBox="1"/>
          <p:nvPr/>
        </p:nvSpPr>
        <p:spPr>
          <a:xfrm>
            <a:off x="1068312" y="1297983"/>
            <a:ext cx="9457684" cy="3785652"/>
          </a:xfrm>
          <a:prstGeom prst="rect">
            <a:avLst/>
          </a:prstGeom>
          <a:noFill/>
        </p:spPr>
        <p:txBody>
          <a:bodyPr wrap="square" rtlCol="0" anchor="t">
            <a:spAutoFit/>
          </a:bodyPr>
          <a:lstStyle/>
          <a:p>
            <a:pPr>
              <a:buFont typeface="Arial"/>
              <a:buChar char="•"/>
            </a:pPr>
            <a:r>
              <a:rPr lang="en-US" sz="2400" b="1" dirty="0">
                <a:latin typeface="Calibri"/>
                <a:cs typeface="Calibri"/>
              </a:rPr>
              <a:t>Results obtained by the algorithm meet some objective criteria of beautiful meaningful rhythms.</a:t>
            </a:r>
          </a:p>
          <a:p>
            <a:pPr>
              <a:buFont typeface="Arial"/>
              <a:buChar char="•"/>
            </a:pPr>
            <a:r>
              <a:rPr lang="en-US" sz="2400" b="1" dirty="0">
                <a:latin typeface="Calibri"/>
                <a:cs typeface="Calibri"/>
              </a:rPr>
              <a:t>As seen, coding the composition by an array allows appropriate mathematical functions to be applied.</a:t>
            </a:r>
          </a:p>
          <a:p>
            <a:pPr>
              <a:buFont typeface="Arial"/>
              <a:buChar char="•"/>
            </a:pPr>
            <a:r>
              <a:rPr lang="en-US" sz="2400" b="1" dirty="0">
                <a:latin typeface="Calibri"/>
                <a:cs typeface="Calibri"/>
              </a:rPr>
              <a:t>This research can be extended in several ways. It would be interesting to implement some other metaheuristic for comparison or hybridization with GA. By adjusting parameters in an appropriate way, it can be investigated how presented GA could generate compositions that all belongs to one particular music gender.</a:t>
            </a:r>
            <a:endParaRPr lang="en-US" sz="2400" b="1" dirty="0"/>
          </a:p>
          <a:p>
            <a:pPr>
              <a:buFont typeface="Arial"/>
              <a:buChar char="•"/>
            </a:pPr>
            <a:endParaRPr lang="en-US" sz="2400" b="1" dirty="0"/>
          </a:p>
        </p:txBody>
      </p:sp>
    </p:spTree>
    <p:extLst>
      <p:ext uri="{BB962C8B-B14F-4D97-AF65-F5344CB8AC3E}">
        <p14:creationId xmlns:p14="http://schemas.microsoft.com/office/powerpoint/2010/main" val="3288909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16383" t="38750" r="22826" b="23570"/>
          <a:stretch/>
        </p:blipFill>
        <p:spPr>
          <a:xfrm rot="21407325">
            <a:off x="703146" y="541234"/>
            <a:ext cx="9673382" cy="3370998"/>
          </a:xfrm>
          <a:prstGeom prst="rect">
            <a:avLst/>
          </a:prstGeom>
        </p:spPr>
      </p:pic>
      <p:sp>
        <p:nvSpPr>
          <p:cNvPr id="2" name="Title 1">
            <a:extLst>
              <a:ext uri="{FF2B5EF4-FFF2-40B4-BE49-F238E27FC236}">
                <a16:creationId xmlns:a16="http://schemas.microsoft.com/office/drawing/2014/main" id="{83D6B3B0-CC8A-4342-87C1-6E83DB2842D5}"/>
              </a:ext>
            </a:extLst>
          </p:cNvPr>
          <p:cNvSpPr>
            <a:spLocks noGrp="1"/>
          </p:cNvSpPr>
          <p:nvPr>
            <p:ph type="ctrTitle"/>
          </p:nvPr>
        </p:nvSpPr>
        <p:spPr>
          <a:xfrm>
            <a:off x="2067129" y="4573275"/>
            <a:ext cx="12175542" cy="1073627"/>
          </a:xfrm>
        </p:spPr>
        <p:txBody>
          <a:bodyPr>
            <a:noAutofit/>
          </a:bodyPr>
          <a:lstStyle/>
          <a:p>
            <a:pPr algn="ctr"/>
            <a:r>
              <a:rPr lang="en-US" sz="4800" b="1">
                <a:solidFill>
                  <a:schemeClr val="bg1"/>
                </a:solidFill>
              </a:rPr>
              <a:t>THANK YOU!</a:t>
            </a:r>
            <a:endParaRPr lang="en-US">
              <a:solidFill>
                <a:schemeClr val="bg1"/>
              </a:solidFill>
            </a:endParaRPr>
          </a:p>
        </p:txBody>
      </p:sp>
    </p:spTree>
    <p:extLst>
      <p:ext uri="{BB962C8B-B14F-4D97-AF65-F5344CB8AC3E}">
        <p14:creationId xmlns:p14="http://schemas.microsoft.com/office/powerpoint/2010/main" val="1350294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cstate="email">
            <a:duotone>
              <a:schemeClr val="bg1">
                <a:shade val="48000"/>
                <a:satMod val="110000"/>
                <a:lumMod val="40000"/>
              </a:schemeClr>
              <a:schemeClr val="bg1">
                <a:tint val="90000"/>
                <a:lumMod val="106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84D9E6E-1488-4C48-96E2-5AD22DB15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useBgFill="1">
        <p:nvSpPr>
          <p:cNvPr id="15" name="Rectangle 14">
            <a:extLst>
              <a:ext uri="{FF2B5EF4-FFF2-40B4-BE49-F238E27FC236}">
                <a16:creationId xmlns:a16="http://schemas.microsoft.com/office/drawing/2014/main" id="{259A489D-D09D-415E-86FC-38C9FDE75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pic>
        <p:nvPicPr>
          <p:cNvPr id="8" name="Content Placeholder 4" descr="Guitar">
            <a:extLst>
              <a:ext uri="{FF2B5EF4-FFF2-40B4-BE49-F238E27FC236}">
                <a16:creationId xmlns:a16="http://schemas.microsoft.com/office/drawing/2014/main" id="{150CE2A5-651E-4827-9FE3-B4DD9A8631F6}"/>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793391" y="234347"/>
            <a:ext cx="3680817" cy="5903415"/>
          </a:xfrm>
          <a:prstGeom prst="rect">
            <a:avLst/>
          </a:prstGeom>
          <a:ln>
            <a:noFill/>
          </a:ln>
        </p:spPr>
      </p:pic>
      <p:sp>
        <p:nvSpPr>
          <p:cNvPr id="17" name="Freeform 9">
            <a:extLst>
              <a:ext uri="{FF2B5EF4-FFF2-40B4-BE49-F238E27FC236}">
                <a16:creationId xmlns:a16="http://schemas.microsoft.com/office/drawing/2014/main" id="{519759D8-4786-4286-B5C6-BA530F880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9" name="Rectangle 18">
            <a:extLst>
              <a:ext uri="{FF2B5EF4-FFF2-40B4-BE49-F238E27FC236}">
                <a16:creationId xmlns:a16="http://schemas.microsoft.com/office/drawing/2014/main" id="{C36BB43D-3044-4A61-A858-BB2E2A3C4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7554139"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1941825-9472-4B27-9F6F-14975494444E}"/>
              </a:ext>
            </a:extLst>
          </p:cNvPr>
          <p:cNvSpPr>
            <a:spLocks noGrp="1"/>
          </p:cNvSpPr>
          <p:nvPr>
            <p:ph type="title"/>
          </p:nvPr>
        </p:nvSpPr>
        <p:spPr>
          <a:xfrm>
            <a:off x="369498" y="602941"/>
            <a:ext cx="5911848" cy="402271"/>
          </a:xfrm>
        </p:spPr>
        <p:txBody>
          <a:bodyPr>
            <a:normAutofit fontScale="90000"/>
          </a:bodyPr>
          <a:lstStyle/>
          <a:p>
            <a:pPr algn="ctr"/>
            <a:r>
              <a:rPr lang="en-US" dirty="0">
                <a:solidFill>
                  <a:schemeClr val="bg1"/>
                </a:solidFill>
              </a:rPr>
              <a:t>ALGORITHMS IN MUSIC</a:t>
            </a:r>
          </a:p>
        </p:txBody>
      </p:sp>
      <p:sp>
        <p:nvSpPr>
          <p:cNvPr id="3" name="Content Placeholder 2"/>
          <p:cNvSpPr>
            <a:spLocks noGrp="1"/>
          </p:cNvSpPr>
          <p:nvPr>
            <p:ph sz="quarter" idx="13"/>
          </p:nvPr>
        </p:nvSpPr>
        <p:spPr>
          <a:xfrm>
            <a:off x="369497" y="874396"/>
            <a:ext cx="6815138" cy="5109208"/>
          </a:xfrm>
        </p:spPr>
        <p:txBody>
          <a:bodyPr>
            <a:normAutofit/>
          </a:bodyPr>
          <a:lstStyle/>
          <a:p>
            <a:r>
              <a:rPr lang="en-US" b="1" cap="none" dirty="0">
                <a:latin typeface="Calibri"/>
                <a:cs typeface="Calibri"/>
              </a:rPr>
              <a:t>Algorithms for sound synthesis, sampling, recognition of musical works, as well as for music composition.</a:t>
            </a:r>
            <a:endParaRPr lang="en-US" dirty="0">
              <a:latin typeface="Calibri"/>
              <a:cs typeface="Calibri"/>
            </a:endParaRPr>
          </a:p>
          <a:p>
            <a:r>
              <a:rPr lang="en-US" b="1" cap="none" dirty="0">
                <a:latin typeface="Calibri"/>
                <a:cs typeface="Calibri"/>
              </a:rPr>
              <a:t>The first three activities naturally impose algorithms as a way of solving the problem</a:t>
            </a:r>
          </a:p>
          <a:p>
            <a:r>
              <a:rPr lang="en-US" b="1" cap="none" dirty="0">
                <a:latin typeface="Calibri" panose="020F0502020204030204" pitchFamily="34" charset="0"/>
                <a:cs typeface="Calibri" panose="020F0502020204030204" pitchFamily="34" charset="0"/>
              </a:rPr>
              <a:t>Genetic algorithms (GA) seems to be a suitable approach for generating musical compositions. Combination of genetic operators (mutation, selection and crossover) in some way simulates the innovative process (as real composing is), enabling continuous "improvement" of the obtained results.</a:t>
            </a:r>
          </a:p>
        </p:txBody>
      </p:sp>
    </p:spTree>
    <p:extLst>
      <p:ext uri="{BB962C8B-B14F-4D97-AF65-F5344CB8AC3E}">
        <p14:creationId xmlns:p14="http://schemas.microsoft.com/office/powerpoint/2010/main" val="1899259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927" y="925629"/>
            <a:ext cx="4351420" cy="4247147"/>
          </a:xfrm>
        </p:spPr>
        <p:txBody>
          <a:bodyPr>
            <a:normAutofit/>
          </a:bodyPr>
          <a:lstStyle/>
          <a:p>
            <a:r>
              <a:rPr lang="en-US" dirty="0"/>
              <a:t>GENETIC ALGORITHM FOR MUSIC COMPOSING</a:t>
            </a:r>
          </a:p>
        </p:txBody>
      </p:sp>
      <p:pic>
        <p:nvPicPr>
          <p:cNvPr id="4" name="Picture 3"/>
          <p:cNvPicPr>
            <a:picLocks noChangeAspect="1"/>
          </p:cNvPicPr>
          <p:nvPr/>
        </p:nvPicPr>
        <p:blipFill rotWithShape="1">
          <a:blip r:embed="rId2"/>
          <a:srcRect l="29617" t="13958" r="25488" b="13125"/>
          <a:stretch/>
        </p:blipFill>
        <p:spPr>
          <a:xfrm>
            <a:off x="5197643" y="316873"/>
            <a:ext cx="5561628" cy="5095733"/>
          </a:xfrm>
          <a:prstGeom prst="rect">
            <a:avLst/>
          </a:prstGeom>
        </p:spPr>
      </p:pic>
    </p:spTree>
    <p:extLst>
      <p:ext uri="{BB962C8B-B14F-4D97-AF65-F5344CB8AC3E}">
        <p14:creationId xmlns:p14="http://schemas.microsoft.com/office/powerpoint/2010/main" val="3772234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1">
                <a:shade val="48000"/>
                <a:satMod val="110000"/>
                <a:lumMod val="40000"/>
              </a:schemeClr>
              <a:schemeClr val="bg1">
                <a:tint val="90000"/>
                <a:lumMod val="106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84D9E6E-1488-4C48-96E2-5AD22DB15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useBgFill="1">
        <p:nvSpPr>
          <p:cNvPr id="15" name="Rectangle 14">
            <a:extLst>
              <a:ext uri="{FF2B5EF4-FFF2-40B4-BE49-F238E27FC236}">
                <a16:creationId xmlns:a16="http://schemas.microsoft.com/office/drawing/2014/main" id="{259A489D-D09D-415E-86FC-38C9FDE75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7" name="Freeform 9">
            <a:extLst>
              <a:ext uri="{FF2B5EF4-FFF2-40B4-BE49-F238E27FC236}">
                <a16:creationId xmlns:a16="http://schemas.microsoft.com/office/drawing/2014/main" id="{519759D8-4786-4286-B5C6-BA530F880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9" name="Rectangle 18">
            <a:extLst>
              <a:ext uri="{FF2B5EF4-FFF2-40B4-BE49-F238E27FC236}">
                <a16:creationId xmlns:a16="http://schemas.microsoft.com/office/drawing/2014/main" id="{C36BB43D-3044-4A61-A858-BB2E2A3C4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7554139"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1941825-9472-4B27-9F6F-14975494444E}"/>
              </a:ext>
            </a:extLst>
          </p:cNvPr>
          <p:cNvSpPr>
            <a:spLocks noGrp="1"/>
          </p:cNvSpPr>
          <p:nvPr>
            <p:ph type="title"/>
          </p:nvPr>
        </p:nvSpPr>
        <p:spPr>
          <a:xfrm>
            <a:off x="6338501" y="1332328"/>
            <a:ext cx="6625031" cy="1841044"/>
          </a:xfrm>
        </p:spPr>
        <p:txBody>
          <a:bodyPr>
            <a:normAutofit/>
          </a:bodyPr>
          <a:lstStyle/>
          <a:p>
            <a:pPr algn="ctr"/>
            <a:r>
              <a:rPr lang="en-US" dirty="0">
                <a:solidFill>
                  <a:srgbClr val="FFC000"/>
                </a:solidFill>
              </a:rPr>
              <a:t>MUSIC </a:t>
            </a:r>
            <a:br>
              <a:rPr lang="en-US" dirty="0">
                <a:solidFill>
                  <a:srgbClr val="FFC000"/>
                </a:solidFill>
              </a:rPr>
            </a:br>
            <a:r>
              <a:rPr lang="en-US" dirty="0">
                <a:solidFill>
                  <a:srgbClr val="FFC000"/>
                </a:solidFill>
              </a:rPr>
              <a:t>TERMINOLOGY</a:t>
            </a:r>
          </a:p>
        </p:txBody>
      </p:sp>
      <p:pic>
        <p:nvPicPr>
          <p:cNvPr id="6" name="Picture 5"/>
          <p:cNvPicPr>
            <a:picLocks noChangeAspect="1"/>
          </p:cNvPicPr>
          <p:nvPr/>
        </p:nvPicPr>
        <p:blipFill rotWithShape="1">
          <a:blip r:embed="rId5"/>
          <a:srcRect l="11542" t="51389" r="13299" b="17361"/>
          <a:stretch/>
        </p:blipFill>
        <p:spPr>
          <a:xfrm>
            <a:off x="291977" y="87679"/>
            <a:ext cx="6970181" cy="1629393"/>
          </a:xfrm>
          <a:prstGeom prst="rect">
            <a:avLst/>
          </a:prstGeom>
        </p:spPr>
      </p:pic>
      <p:sp>
        <p:nvSpPr>
          <p:cNvPr id="10" name="TextBox 9"/>
          <p:cNvSpPr txBox="1"/>
          <p:nvPr/>
        </p:nvSpPr>
        <p:spPr>
          <a:xfrm>
            <a:off x="5772682" y="2408839"/>
            <a:ext cx="1569630" cy="646331"/>
          </a:xfrm>
          <a:prstGeom prst="rect">
            <a:avLst/>
          </a:prstGeom>
          <a:noFill/>
        </p:spPr>
        <p:txBody>
          <a:bodyPr wrap="square" rtlCol="0">
            <a:spAutoFit/>
          </a:bodyPr>
          <a:lstStyle/>
          <a:p>
            <a:r>
              <a:rPr lang="en-US" sz="3600" dirty="0"/>
              <a:t>PITCH/ </a:t>
            </a:r>
          </a:p>
        </p:txBody>
      </p:sp>
      <p:sp>
        <p:nvSpPr>
          <p:cNvPr id="16" name="TextBox 15"/>
          <p:cNvSpPr txBox="1"/>
          <p:nvPr/>
        </p:nvSpPr>
        <p:spPr>
          <a:xfrm>
            <a:off x="341858" y="1878642"/>
            <a:ext cx="1879600" cy="646331"/>
          </a:xfrm>
          <a:prstGeom prst="rect">
            <a:avLst/>
          </a:prstGeom>
          <a:noFill/>
        </p:spPr>
        <p:txBody>
          <a:bodyPr wrap="square" rtlCol="0">
            <a:spAutoFit/>
          </a:bodyPr>
          <a:lstStyle/>
          <a:p>
            <a:r>
              <a:rPr lang="en-US" sz="3600" dirty="0"/>
              <a:t>NOTES</a:t>
            </a:r>
          </a:p>
        </p:txBody>
      </p:sp>
      <p:sp>
        <p:nvSpPr>
          <p:cNvPr id="18" name="TextBox 17"/>
          <p:cNvSpPr txBox="1"/>
          <p:nvPr/>
        </p:nvSpPr>
        <p:spPr>
          <a:xfrm>
            <a:off x="185824" y="3568936"/>
            <a:ext cx="1879600" cy="646331"/>
          </a:xfrm>
          <a:prstGeom prst="rect">
            <a:avLst/>
          </a:prstGeom>
          <a:noFill/>
        </p:spPr>
        <p:txBody>
          <a:bodyPr wrap="square" rtlCol="0">
            <a:spAutoFit/>
          </a:bodyPr>
          <a:lstStyle/>
          <a:p>
            <a:r>
              <a:rPr lang="en-US" sz="3600" dirty="0"/>
              <a:t>OCTAVE</a:t>
            </a:r>
          </a:p>
        </p:txBody>
      </p:sp>
      <p:sp>
        <p:nvSpPr>
          <p:cNvPr id="20" name="TextBox 19"/>
          <p:cNvSpPr txBox="1"/>
          <p:nvPr/>
        </p:nvSpPr>
        <p:spPr>
          <a:xfrm>
            <a:off x="6125813" y="4331151"/>
            <a:ext cx="1879600" cy="646331"/>
          </a:xfrm>
          <a:prstGeom prst="rect">
            <a:avLst/>
          </a:prstGeom>
          <a:noFill/>
        </p:spPr>
        <p:txBody>
          <a:bodyPr wrap="square" rtlCol="0">
            <a:spAutoFit/>
          </a:bodyPr>
          <a:lstStyle/>
          <a:p>
            <a:r>
              <a:rPr lang="en-US" sz="3600" dirty="0"/>
              <a:t>BARS</a:t>
            </a:r>
          </a:p>
        </p:txBody>
      </p:sp>
      <p:sp>
        <p:nvSpPr>
          <p:cNvPr id="11" name="TextBox 10"/>
          <p:cNvSpPr txBox="1"/>
          <p:nvPr/>
        </p:nvSpPr>
        <p:spPr>
          <a:xfrm>
            <a:off x="245852" y="2556081"/>
            <a:ext cx="5475157" cy="1200329"/>
          </a:xfrm>
          <a:prstGeom prst="rect">
            <a:avLst/>
          </a:prstGeom>
          <a:noFill/>
        </p:spPr>
        <p:txBody>
          <a:bodyPr wrap="square" rtlCol="0">
            <a:spAutoFit/>
          </a:bodyPr>
          <a:lstStyle/>
          <a:p>
            <a:r>
              <a:rPr lang="en-US" b="1" dirty="0">
                <a:solidFill>
                  <a:schemeClr val="bg1"/>
                </a:solidFill>
                <a:latin typeface="Calibri" panose="020F0502020204030204" pitchFamily="34" charset="0"/>
                <a:cs typeface="Calibri" panose="020F0502020204030204" pitchFamily="34" charset="0"/>
              </a:rPr>
              <a:t>Pitch can be considered as a subjective feeling that the human ear hears, but also as an objective value (for example, the frequency of an appropriate sound wave).</a:t>
            </a:r>
          </a:p>
          <a:p>
            <a:endParaRPr lang="en-US" dirty="0">
              <a:solidFill>
                <a:schemeClr val="bg1"/>
              </a:solidFill>
            </a:endParaRPr>
          </a:p>
        </p:txBody>
      </p:sp>
      <p:sp>
        <p:nvSpPr>
          <p:cNvPr id="12" name="TextBox 11"/>
          <p:cNvSpPr txBox="1"/>
          <p:nvPr/>
        </p:nvSpPr>
        <p:spPr>
          <a:xfrm>
            <a:off x="2237431" y="3582370"/>
            <a:ext cx="5382216" cy="923330"/>
          </a:xfrm>
          <a:prstGeom prst="rect">
            <a:avLst/>
          </a:prstGeom>
          <a:noFill/>
        </p:spPr>
        <p:txBody>
          <a:bodyPr wrap="square" rtlCol="0">
            <a:spAutoFit/>
          </a:bodyPr>
          <a:lstStyle/>
          <a:p>
            <a:r>
              <a:rPr lang="en-US" b="1" dirty="0">
                <a:solidFill>
                  <a:schemeClr val="bg1"/>
                </a:solidFill>
                <a:latin typeface="Calibri" panose="020F0502020204030204" pitchFamily="34" charset="0"/>
                <a:cs typeface="Calibri" panose="020F0502020204030204" pitchFamily="34" charset="0"/>
              </a:rPr>
              <a:t>1 octave goes from one C to another C where difference between pitches is either 2f or ½ f.</a:t>
            </a:r>
          </a:p>
          <a:p>
            <a:endParaRPr lang="en-US" dirty="0">
              <a:solidFill>
                <a:schemeClr val="bg1"/>
              </a:solidFill>
            </a:endParaRPr>
          </a:p>
        </p:txBody>
      </p:sp>
      <p:sp>
        <p:nvSpPr>
          <p:cNvPr id="21" name="TextBox 20"/>
          <p:cNvSpPr txBox="1"/>
          <p:nvPr/>
        </p:nvSpPr>
        <p:spPr>
          <a:xfrm>
            <a:off x="5966859" y="2889120"/>
            <a:ext cx="1879600" cy="646331"/>
          </a:xfrm>
          <a:prstGeom prst="rect">
            <a:avLst/>
          </a:prstGeom>
          <a:noFill/>
        </p:spPr>
        <p:txBody>
          <a:bodyPr wrap="square" rtlCol="0">
            <a:spAutoFit/>
          </a:bodyPr>
          <a:lstStyle/>
          <a:p>
            <a:r>
              <a:rPr lang="en-US" sz="3600" dirty="0"/>
              <a:t>TONE</a:t>
            </a:r>
          </a:p>
        </p:txBody>
      </p:sp>
      <p:sp>
        <p:nvSpPr>
          <p:cNvPr id="22" name="TextBox 21"/>
          <p:cNvSpPr txBox="1"/>
          <p:nvPr/>
        </p:nvSpPr>
        <p:spPr>
          <a:xfrm>
            <a:off x="251333" y="4281571"/>
            <a:ext cx="6221968" cy="923330"/>
          </a:xfrm>
          <a:prstGeom prst="rect">
            <a:avLst/>
          </a:prstGeom>
          <a:noFill/>
        </p:spPr>
        <p:txBody>
          <a:bodyPr wrap="square" rtlCol="0">
            <a:spAutoFit/>
          </a:bodyPr>
          <a:lstStyle/>
          <a:p>
            <a:r>
              <a:rPr lang="en-US" b="1" dirty="0">
                <a:solidFill>
                  <a:schemeClr val="bg1"/>
                </a:solidFill>
                <a:latin typeface="Calibri" panose="020F0502020204030204" pitchFamily="34" charset="0"/>
                <a:cs typeface="Calibri" panose="020F0502020204030204" pitchFamily="34" charset="0"/>
              </a:rPr>
              <a:t>The duration of the tone and frequency of these durations in the melody defines rhythm and basic unit of measurement - bar.</a:t>
            </a:r>
          </a:p>
        </p:txBody>
      </p:sp>
      <p:sp>
        <p:nvSpPr>
          <p:cNvPr id="24" name="TextBox 23"/>
          <p:cNvSpPr txBox="1"/>
          <p:nvPr/>
        </p:nvSpPr>
        <p:spPr>
          <a:xfrm>
            <a:off x="2513779" y="1889396"/>
            <a:ext cx="5382216" cy="584775"/>
          </a:xfrm>
          <a:prstGeom prst="rect">
            <a:avLst/>
          </a:prstGeom>
          <a:noFill/>
        </p:spPr>
        <p:txBody>
          <a:bodyPr wrap="square" rtlCol="0">
            <a:spAutoFit/>
          </a:bodyPr>
          <a:lstStyle/>
          <a:p>
            <a:r>
              <a:rPr lang="en-US" sz="3200" b="1" dirty="0">
                <a:solidFill>
                  <a:schemeClr val="bg1"/>
                </a:solidFill>
                <a:latin typeface="Calibri" panose="020F0502020204030204" pitchFamily="34" charset="0"/>
                <a:cs typeface="Calibri" panose="020F0502020204030204" pitchFamily="34" charset="0"/>
              </a:rPr>
              <a:t>C-D-E-F-G-A-B</a:t>
            </a:r>
          </a:p>
        </p:txBody>
      </p:sp>
      <p:sp>
        <p:nvSpPr>
          <p:cNvPr id="23" name="TextBox 22">
            <a:extLst>
              <a:ext uri="{FF2B5EF4-FFF2-40B4-BE49-F238E27FC236}">
                <a16:creationId xmlns:a16="http://schemas.microsoft.com/office/drawing/2014/main" id="{15F0AF22-FF4B-4697-9C8A-C54C243E3EB6}"/>
              </a:ext>
            </a:extLst>
          </p:cNvPr>
          <p:cNvSpPr txBox="1"/>
          <p:nvPr/>
        </p:nvSpPr>
        <p:spPr>
          <a:xfrm>
            <a:off x="251333" y="5340313"/>
            <a:ext cx="1879600" cy="646331"/>
          </a:xfrm>
          <a:prstGeom prst="rect">
            <a:avLst/>
          </a:prstGeom>
          <a:noFill/>
        </p:spPr>
        <p:txBody>
          <a:bodyPr wrap="square" rtlCol="0">
            <a:spAutoFit/>
          </a:bodyPr>
          <a:lstStyle/>
          <a:p>
            <a:r>
              <a:rPr lang="en-US" sz="3600" dirty="0"/>
              <a:t>INTERVAL</a:t>
            </a:r>
          </a:p>
        </p:txBody>
      </p:sp>
      <p:sp>
        <p:nvSpPr>
          <p:cNvPr id="25" name="TextBox 24">
            <a:extLst>
              <a:ext uri="{FF2B5EF4-FFF2-40B4-BE49-F238E27FC236}">
                <a16:creationId xmlns:a16="http://schemas.microsoft.com/office/drawing/2014/main" id="{F5601D10-F9B6-49C4-99E2-5936D304D32F}"/>
              </a:ext>
            </a:extLst>
          </p:cNvPr>
          <p:cNvSpPr txBox="1"/>
          <p:nvPr/>
        </p:nvSpPr>
        <p:spPr>
          <a:xfrm>
            <a:off x="2130933" y="5478813"/>
            <a:ext cx="5248409" cy="369332"/>
          </a:xfrm>
          <a:prstGeom prst="rect">
            <a:avLst/>
          </a:prstGeom>
          <a:noFill/>
        </p:spPr>
        <p:txBody>
          <a:bodyPr wrap="square" rtlCol="0">
            <a:spAutoFit/>
          </a:bodyPr>
          <a:lstStyle/>
          <a:p>
            <a:r>
              <a:rPr lang="en-US" b="1" dirty="0">
                <a:solidFill>
                  <a:schemeClr val="bg1"/>
                </a:solidFill>
                <a:latin typeface="Calibri" panose="020F0502020204030204" pitchFamily="34" charset="0"/>
                <a:cs typeface="Calibri" panose="020F0502020204030204" pitchFamily="34" charset="0"/>
              </a:rPr>
              <a:t>Duration between two consecutive notes</a:t>
            </a:r>
          </a:p>
        </p:txBody>
      </p:sp>
    </p:spTree>
    <p:extLst>
      <p:ext uri="{BB962C8B-B14F-4D97-AF65-F5344CB8AC3E}">
        <p14:creationId xmlns:p14="http://schemas.microsoft.com/office/powerpoint/2010/main" val="3224155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10396882" cy="1151965"/>
          </a:xfrm>
        </p:spPr>
        <p:txBody>
          <a:bodyPr>
            <a:normAutofit/>
          </a:bodyPr>
          <a:lstStyle/>
          <a:p>
            <a:pPr algn="ctr"/>
            <a:r>
              <a:rPr lang="en-US" dirty="0"/>
              <a:t>INDIVIDUAL</a:t>
            </a:r>
          </a:p>
        </p:txBody>
      </p:sp>
      <p:pic>
        <p:nvPicPr>
          <p:cNvPr id="4" name="Content Placeholder 3"/>
          <p:cNvPicPr>
            <a:picLocks noGrp="1" noChangeAspect="1"/>
          </p:cNvPicPr>
          <p:nvPr>
            <p:ph sz="quarter" idx="13"/>
          </p:nvPr>
        </p:nvPicPr>
        <p:blipFill rotWithShape="1">
          <a:blip r:embed="rId3"/>
          <a:srcRect l="10488" t="37775" r="23102" b="15436"/>
          <a:stretch/>
        </p:blipFill>
        <p:spPr>
          <a:xfrm>
            <a:off x="1567147" y="1266265"/>
            <a:ext cx="8634187" cy="3420035"/>
          </a:xfrm>
          <a:prstGeom prst="rect">
            <a:avLst/>
          </a:prstGeom>
        </p:spPr>
      </p:pic>
    </p:spTree>
    <p:extLst>
      <p:ext uri="{BB962C8B-B14F-4D97-AF65-F5344CB8AC3E}">
        <p14:creationId xmlns:p14="http://schemas.microsoft.com/office/powerpoint/2010/main" val="1703822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450" y="1098452"/>
            <a:ext cx="10396882" cy="1151965"/>
          </a:xfrm>
        </p:spPr>
        <p:txBody>
          <a:bodyPr/>
          <a:lstStyle/>
          <a:p>
            <a:pPr algn="ctr"/>
            <a:r>
              <a:rPr lang="en-US" dirty="0"/>
              <a:t>Initial population</a:t>
            </a:r>
          </a:p>
        </p:txBody>
      </p:sp>
      <p:sp>
        <p:nvSpPr>
          <p:cNvPr id="3" name="Content Placeholder 2"/>
          <p:cNvSpPr>
            <a:spLocks noGrp="1"/>
          </p:cNvSpPr>
          <p:nvPr>
            <p:ph sz="quarter" idx="13"/>
          </p:nvPr>
        </p:nvSpPr>
        <p:spPr>
          <a:xfrm>
            <a:off x="683625" y="1674434"/>
            <a:ext cx="10394707" cy="3311189"/>
          </a:xfrm>
        </p:spPr>
        <p:txBody>
          <a:bodyPr>
            <a:normAutofit/>
          </a:bodyPr>
          <a:lstStyle/>
          <a:p>
            <a:r>
              <a:rPr lang="en-US" sz="2200" b="1" cap="none" dirty="0">
                <a:latin typeface="Calibri"/>
                <a:cs typeface="Calibri"/>
              </a:rPr>
              <a:t>Individuals with pre-defined rhythm that is similar to the reference individual</a:t>
            </a:r>
          </a:p>
          <a:p>
            <a:r>
              <a:rPr lang="en-US" sz="2200" b="1" cap="none" dirty="0">
                <a:latin typeface="Calibri"/>
                <a:cs typeface="Calibri"/>
              </a:rPr>
              <a:t>Reference individual used so that duration of notes do not depend on random generator</a:t>
            </a:r>
          </a:p>
          <a:p>
            <a:r>
              <a:rPr lang="en-US" sz="2200" b="1" cap="none" dirty="0">
                <a:latin typeface="Calibri"/>
                <a:cs typeface="Calibri"/>
              </a:rPr>
              <a:t>Reference individual determines parameters (tonality, bars, shortest length, etc.)</a:t>
            </a:r>
            <a:endParaRPr lang="en-US" sz="2200" b="1" cap="none" dirty="0"/>
          </a:p>
        </p:txBody>
      </p:sp>
    </p:spTree>
    <p:extLst>
      <p:ext uri="{BB962C8B-B14F-4D97-AF65-F5344CB8AC3E}">
        <p14:creationId xmlns:p14="http://schemas.microsoft.com/office/powerpoint/2010/main" val="97246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10396882" cy="1151965"/>
          </a:xfrm>
        </p:spPr>
        <p:txBody>
          <a:bodyPr/>
          <a:lstStyle/>
          <a:p>
            <a:pPr algn="ctr"/>
            <a:r>
              <a:rPr lang="en-US" dirty="0"/>
              <a:t>FITNESS</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685799" y="3567779"/>
                <a:ext cx="10394707" cy="2082745"/>
              </a:xfrm>
            </p:spPr>
            <p:txBody>
              <a:bodyPr>
                <a:normAutofit lnSpcReduction="10000"/>
              </a:bodyPr>
              <a:lstStyle/>
              <a:p>
                <a14:m>
                  <m:oMath xmlns:m="http://schemas.openxmlformats.org/officeDocument/2006/math">
                    <m:sSub>
                      <m:sSubPr>
                        <m:ctrlPr>
                          <a:rPr lang="en-US" sz="2200" b="1" i="1" cap="none" smtClean="0">
                            <a:latin typeface="Cambria Math" panose="02040503050406030204" pitchFamily="18" charset="0"/>
                            <a:cs typeface="Calibri" panose="020F0502020204030204" pitchFamily="34" charset="0"/>
                          </a:rPr>
                        </m:ctrlPr>
                      </m:sSubPr>
                      <m:e>
                        <m:r>
                          <m:rPr>
                            <m:sty m:val="p"/>
                          </m:rPr>
                          <a:rPr lang="el-GR" sz="2200" b="1" i="1" cap="none" smtClean="0">
                            <a:latin typeface="Cambria Math" panose="02040503050406030204" pitchFamily="18" charset="0"/>
                            <a:cs typeface="Calibri" panose="020F0502020204030204" pitchFamily="34" charset="0"/>
                          </a:rPr>
                          <m:t>λ</m:t>
                        </m:r>
                      </m:e>
                      <m:sub>
                        <m:r>
                          <a:rPr lang="en-US" sz="2200" b="1" i="1" cap="none" smtClean="0">
                            <a:latin typeface="Cambria Math" panose="02040503050406030204" pitchFamily="18" charset="0"/>
                            <a:cs typeface="Calibri" panose="020F0502020204030204" pitchFamily="34" charset="0"/>
                          </a:rPr>
                          <m:t>𝒊𝒋</m:t>
                        </m:r>
                      </m:sub>
                    </m:sSub>
                    <m:r>
                      <a:rPr lang="en-US" sz="2200" b="1" i="1" cap="none" smtClean="0">
                        <a:latin typeface="Cambria Math" panose="02040503050406030204" pitchFamily="18" charset="0"/>
                        <a:cs typeface="Calibri" panose="020F0502020204030204" pitchFamily="34" charset="0"/>
                      </a:rPr>
                      <m:t>=</m:t>
                    </m:r>
                  </m:oMath>
                </a14:m>
                <a:r>
                  <a:rPr lang="en-US" sz="2200" b="1" cap="none" dirty="0">
                    <a:latin typeface="Calibri" panose="020F0502020204030204" pitchFamily="34" charset="0"/>
                    <a:cs typeface="Calibri" panose="020F0502020204030204" pitchFamily="34" charset="0"/>
                  </a:rPr>
                  <a:t> weight of value </a:t>
                </a:r>
                <a14:m>
                  <m:oMath xmlns:m="http://schemas.openxmlformats.org/officeDocument/2006/math">
                    <m:sSub>
                      <m:sSubPr>
                        <m:ctrlPr>
                          <a:rPr lang="en-US" sz="2200" b="1" i="1" cap="none" smtClean="0">
                            <a:latin typeface="Cambria Math" panose="02040503050406030204" pitchFamily="18" charset="0"/>
                            <a:cs typeface="Calibri" panose="020F0502020204030204" pitchFamily="34" charset="0"/>
                          </a:rPr>
                        </m:ctrlPr>
                      </m:sSubPr>
                      <m:e>
                        <m:r>
                          <a:rPr lang="en-US" sz="2200" b="1" i="1" cap="none" smtClean="0">
                            <a:latin typeface="Cambria Math" panose="02040503050406030204" pitchFamily="18" charset="0"/>
                            <a:cs typeface="Calibri" panose="020F0502020204030204" pitchFamily="34" charset="0"/>
                          </a:rPr>
                          <m:t>𝒇</m:t>
                        </m:r>
                      </m:e>
                      <m:sub>
                        <m:r>
                          <a:rPr lang="en-US" sz="2200" b="1" i="1" cap="none" smtClean="0">
                            <a:latin typeface="Cambria Math" panose="02040503050406030204" pitchFamily="18" charset="0"/>
                            <a:cs typeface="Calibri" panose="020F0502020204030204" pitchFamily="34" charset="0"/>
                          </a:rPr>
                          <m:t>𝒊</m:t>
                        </m:r>
                      </m:sub>
                    </m:sSub>
                  </m:oMath>
                </a14:m>
                <a:r>
                  <a:rPr lang="en-US" sz="2200" b="1" i="1" cap="none" dirty="0">
                    <a:latin typeface="Cambria Math" panose="02040503050406030204" pitchFamily="18" charset="0"/>
                    <a:cs typeface="Calibri" panose="020F0502020204030204" pitchFamily="34" charset="0"/>
                  </a:rPr>
                  <a:t> </a:t>
                </a:r>
                <a:r>
                  <a:rPr lang="en-US" sz="2200" b="1" cap="none" dirty="0">
                    <a:latin typeface="Calibri" panose="020F0502020204030204" pitchFamily="34" charset="0"/>
                    <a:cs typeface="Calibri" panose="020F0502020204030204" pitchFamily="34" charset="0"/>
                  </a:rPr>
                  <a:t>at </a:t>
                </a:r>
                <a14:m>
                  <m:oMath xmlns:m="http://schemas.openxmlformats.org/officeDocument/2006/math">
                    <m:sSup>
                      <m:sSupPr>
                        <m:ctrlPr>
                          <a:rPr lang="en-US" sz="2200" b="1" i="1" cap="none" smtClean="0">
                            <a:latin typeface="Cambria Math" panose="02040503050406030204" pitchFamily="18" charset="0"/>
                            <a:cs typeface="Calibri" panose="020F0502020204030204" pitchFamily="34" charset="0"/>
                          </a:rPr>
                        </m:ctrlPr>
                      </m:sSupPr>
                      <m:e>
                        <m:r>
                          <a:rPr lang="en-US" sz="2200" b="1" i="1" cap="none" smtClean="0">
                            <a:latin typeface="Cambria Math" panose="02040503050406030204" pitchFamily="18" charset="0"/>
                            <a:cs typeface="Calibri" panose="020F0502020204030204" pitchFamily="34" charset="0"/>
                          </a:rPr>
                          <m:t>𝒋</m:t>
                        </m:r>
                      </m:e>
                      <m:sup>
                        <m:r>
                          <a:rPr lang="en-US" sz="2200" b="1" i="1" cap="none" smtClean="0">
                            <a:latin typeface="Cambria Math" panose="02040503050406030204" pitchFamily="18" charset="0"/>
                            <a:cs typeface="Calibri" panose="020F0502020204030204" pitchFamily="34" charset="0"/>
                          </a:rPr>
                          <m:t>𝒕𝒉</m:t>
                        </m:r>
                      </m:sup>
                    </m:sSup>
                  </m:oMath>
                </a14:m>
                <a:r>
                  <a:rPr lang="en-US" sz="2200" b="1" cap="none" dirty="0">
                    <a:latin typeface="Calibri" panose="020F0502020204030204" pitchFamily="34" charset="0"/>
                    <a:cs typeface="Calibri" panose="020F0502020204030204" pitchFamily="34" charset="0"/>
                  </a:rPr>
                  <a:t> bar</a:t>
                </a:r>
              </a:p>
              <a:p>
                <a14:m>
                  <m:oMath xmlns:m="http://schemas.openxmlformats.org/officeDocument/2006/math">
                    <m:sSub>
                      <m:sSubPr>
                        <m:ctrlPr>
                          <a:rPr lang="en-US" sz="2200" b="1" i="1" cap="none" smtClean="0">
                            <a:latin typeface="Cambria Math" panose="02040503050406030204" pitchFamily="18" charset="0"/>
                            <a:cs typeface="Calibri" panose="020F0502020204030204" pitchFamily="34" charset="0"/>
                          </a:rPr>
                        </m:ctrlPr>
                      </m:sSubPr>
                      <m:e>
                        <m:r>
                          <a:rPr lang="en-US" sz="2200" b="1" i="1" cap="none" smtClean="0">
                            <a:latin typeface="Cambria Math" panose="02040503050406030204" pitchFamily="18" charset="0"/>
                            <a:cs typeface="Calibri" panose="020F0502020204030204" pitchFamily="34" charset="0"/>
                          </a:rPr>
                          <m:t>𝒇</m:t>
                        </m:r>
                      </m:e>
                      <m:sub>
                        <m:r>
                          <a:rPr lang="en-US" sz="2200" b="1" i="1" cap="none">
                            <a:latin typeface="Cambria Math" panose="02040503050406030204" pitchFamily="18" charset="0"/>
                            <a:cs typeface="Calibri" panose="020F0502020204030204" pitchFamily="34" charset="0"/>
                          </a:rPr>
                          <m:t>𝒊</m:t>
                        </m:r>
                      </m:sub>
                    </m:sSub>
                    <m:r>
                      <a:rPr lang="en-US" sz="2200" b="1" i="1" cap="none" smtClean="0">
                        <a:latin typeface="Cambria Math" panose="02040503050406030204" pitchFamily="18" charset="0"/>
                        <a:cs typeface="Calibri" panose="020F0502020204030204" pitchFamily="34" charset="0"/>
                      </a:rPr>
                      <m:t>=</m:t>
                    </m:r>
                  </m:oMath>
                </a14:m>
                <a:r>
                  <a:rPr lang="en-US" sz="2200" b="1" i="1" cap="none" dirty="0">
                    <a:latin typeface="Cambria Math" panose="02040503050406030204" pitchFamily="18" charset="0"/>
                    <a:cs typeface="Calibri" panose="020F0502020204030204" pitchFamily="34" charset="0"/>
                  </a:rPr>
                  <a:t> </a:t>
                </a:r>
                <a:r>
                  <a:rPr lang="en-US" sz="2200" b="1" cap="none" dirty="0">
                    <a:latin typeface="Calibri" panose="020F0502020204030204" pitchFamily="34" charset="0"/>
                    <a:cs typeface="Calibri" panose="020F0502020204030204" pitchFamily="34" charset="0"/>
                  </a:rPr>
                  <a:t>measurable musical element of the composition</a:t>
                </a:r>
                <a:endParaRPr lang="en-US" sz="2200" b="1" i="1" cap="none" dirty="0">
                  <a:latin typeface="Cambria Math" panose="02040503050406030204" pitchFamily="18" charset="0"/>
                  <a:cs typeface="Calibri" panose="020F0502020204030204" pitchFamily="34" charset="0"/>
                </a:endParaRPr>
              </a:p>
              <a:p>
                <a14:m>
                  <m:oMath xmlns:m="http://schemas.openxmlformats.org/officeDocument/2006/math">
                    <m:r>
                      <a:rPr lang="en-US" sz="2200" b="1" i="1" cap="none" smtClean="0">
                        <a:latin typeface="Cambria Math" panose="02040503050406030204" pitchFamily="18" charset="0"/>
                        <a:cs typeface="Calibri" panose="020F0502020204030204" pitchFamily="34" charset="0"/>
                      </a:rPr>
                      <m:t>𝒏</m:t>
                    </m:r>
                    <m:r>
                      <a:rPr lang="en-US" sz="2200" b="1" i="1" cap="none" smtClean="0">
                        <a:latin typeface="Cambria Math" panose="02040503050406030204" pitchFamily="18" charset="0"/>
                        <a:cs typeface="Calibri" panose="020F0502020204030204" pitchFamily="34" charset="0"/>
                      </a:rPr>
                      <m:t>=</m:t>
                    </m:r>
                  </m:oMath>
                </a14:m>
                <a:r>
                  <a:rPr lang="en-US" sz="2200" b="1" i="1" cap="none" dirty="0">
                    <a:latin typeface="Cambria Math" panose="02040503050406030204" pitchFamily="18" charset="0"/>
                    <a:cs typeface="Calibri" panose="020F0502020204030204" pitchFamily="34" charset="0"/>
                  </a:rPr>
                  <a:t> </a:t>
                </a:r>
                <a:r>
                  <a:rPr lang="en-US" sz="2200" b="1" cap="none" dirty="0">
                    <a:latin typeface="Calibri" panose="020F0502020204030204" pitchFamily="34" charset="0"/>
                    <a:cs typeface="Calibri" panose="020F0502020204030204" pitchFamily="34" charset="0"/>
                  </a:rPr>
                  <a:t>total criteria</a:t>
                </a:r>
                <a:endParaRPr lang="en-US" sz="2200" b="1" i="1" cap="none" dirty="0">
                  <a:latin typeface="Cambria Math" panose="02040503050406030204" pitchFamily="18" charset="0"/>
                  <a:cs typeface="Calibri" panose="020F0502020204030204" pitchFamily="34" charset="0"/>
                </a:endParaRPr>
              </a:p>
              <a:p>
                <a14:m>
                  <m:oMath xmlns:m="http://schemas.openxmlformats.org/officeDocument/2006/math">
                    <m:r>
                      <a:rPr lang="en-US" sz="2200" b="1" i="1" cap="none" smtClean="0">
                        <a:latin typeface="Cambria Math" panose="02040503050406030204" pitchFamily="18" charset="0"/>
                        <a:cs typeface="Calibri" panose="020F0502020204030204" pitchFamily="34" charset="0"/>
                      </a:rPr>
                      <m:t>𝒌</m:t>
                    </m:r>
                    <m:r>
                      <a:rPr lang="en-US" sz="2200" b="1" i="1" cap="none" smtClean="0">
                        <a:latin typeface="Cambria Math" panose="02040503050406030204" pitchFamily="18" charset="0"/>
                        <a:cs typeface="Calibri" panose="020F0502020204030204" pitchFamily="34" charset="0"/>
                      </a:rPr>
                      <m:t>=</m:t>
                    </m:r>
                  </m:oMath>
                </a14:m>
                <a:r>
                  <a:rPr lang="en-US" sz="2200" b="1" i="1" cap="none" dirty="0">
                    <a:latin typeface="Cambria Math" panose="02040503050406030204" pitchFamily="18" charset="0"/>
                    <a:cs typeface="Calibri" panose="020F0502020204030204" pitchFamily="34" charset="0"/>
                  </a:rPr>
                  <a:t> </a:t>
                </a:r>
                <a:r>
                  <a:rPr lang="en-US" sz="2200" b="1" cap="none" dirty="0">
                    <a:latin typeface="Calibri" panose="020F0502020204030204" pitchFamily="34" charset="0"/>
                    <a:cs typeface="Calibri" panose="020F0502020204030204" pitchFamily="34" charset="0"/>
                  </a:rPr>
                  <a:t>total bars</a:t>
                </a:r>
                <a:endParaRPr lang="en-US" sz="2200" b="1" cap="none" dirty="0">
                  <a:latin typeface="Cambria Math" panose="02040503050406030204" pitchFamily="18" charset="0"/>
                  <a:cs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685799" y="3567779"/>
                <a:ext cx="10394707" cy="2082745"/>
              </a:xfrm>
              <a:blipFill>
                <a:blip r:embed="rId3"/>
                <a:stretch>
                  <a:fillRect l="-1465" t="-5848" b="-789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C3E2B678-84A6-4915-AAFC-77965A1C9409}"/>
              </a:ext>
            </a:extLst>
          </p:cNvPr>
          <p:cNvPicPr>
            <a:picLocks noChangeAspect="1"/>
          </p:cNvPicPr>
          <p:nvPr/>
        </p:nvPicPr>
        <p:blipFill>
          <a:blip r:embed="rId4"/>
          <a:stretch>
            <a:fillRect/>
          </a:stretch>
        </p:blipFill>
        <p:spPr>
          <a:xfrm>
            <a:off x="4594529" y="2246900"/>
            <a:ext cx="2577246" cy="1219176"/>
          </a:xfrm>
          <a:prstGeom prst="rect">
            <a:avLst/>
          </a:prstGeom>
        </p:spPr>
      </p:pic>
      <p:sp>
        <p:nvSpPr>
          <p:cNvPr id="5" name="Content Placeholder 2">
            <a:extLst>
              <a:ext uri="{FF2B5EF4-FFF2-40B4-BE49-F238E27FC236}">
                <a16:creationId xmlns:a16="http://schemas.microsoft.com/office/drawing/2014/main" id="{DA6D1674-3A6B-4FA5-B219-2AFFB4A434C0}"/>
              </a:ext>
            </a:extLst>
          </p:cNvPr>
          <p:cNvSpPr txBox="1">
            <a:spLocks/>
          </p:cNvSpPr>
          <p:nvPr/>
        </p:nvSpPr>
        <p:spPr>
          <a:xfrm>
            <a:off x="685799" y="1094935"/>
            <a:ext cx="10394707" cy="2082745"/>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2200" b="1" cap="none" dirty="0">
                <a:latin typeface="Calibri" panose="020F0502020204030204" pitchFamily="34" charset="0"/>
                <a:cs typeface="Calibri" panose="020F0502020204030204" pitchFamily="34" charset="0"/>
              </a:rPr>
              <a:t>Distance between individuals calculated by number and type of “good” intervals and distribution of bars</a:t>
            </a:r>
          </a:p>
        </p:txBody>
      </p:sp>
    </p:spTree>
    <p:extLst>
      <p:ext uri="{BB962C8B-B14F-4D97-AF65-F5344CB8AC3E}">
        <p14:creationId xmlns:p14="http://schemas.microsoft.com/office/powerpoint/2010/main" val="328145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10396882" cy="1151965"/>
          </a:xfrm>
        </p:spPr>
        <p:txBody>
          <a:bodyPr/>
          <a:lstStyle/>
          <a:p>
            <a:pPr algn="ctr"/>
            <a:r>
              <a:rPr lang="en-US" dirty="0"/>
              <a:t>FITNESS</a:t>
            </a:r>
          </a:p>
        </p:txBody>
      </p:sp>
      <p:sp>
        <p:nvSpPr>
          <p:cNvPr id="5" name="Content Placeholder 2">
            <a:extLst>
              <a:ext uri="{FF2B5EF4-FFF2-40B4-BE49-F238E27FC236}">
                <a16:creationId xmlns:a16="http://schemas.microsoft.com/office/drawing/2014/main" id="{DA6D1674-3A6B-4FA5-B219-2AFFB4A434C0}"/>
              </a:ext>
            </a:extLst>
          </p:cNvPr>
          <p:cNvSpPr txBox="1">
            <a:spLocks/>
          </p:cNvSpPr>
          <p:nvPr/>
        </p:nvSpPr>
        <p:spPr>
          <a:xfrm>
            <a:off x="685800" y="1798318"/>
            <a:ext cx="10680895" cy="3392659"/>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2200" b="1" cap="none" dirty="0">
                <a:latin typeface="Calibri" panose="020F0502020204030204" pitchFamily="34" charset="0"/>
                <a:cs typeface="Calibri" panose="020F0502020204030204" pitchFamily="34" charset="0"/>
              </a:rPr>
              <a:t>Represent each melody as an array of numbers</a:t>
            </a:r>
          </a:p>
          <a:p>
            <a:r>
              <a:rPr lang="en-US" sz="2200" b="1" cap="none" dirty="0">
                <a:latin typeface="Calibri" panose="020F0502020204030204" pitchFamily="34" charset="0"/>
                <a:cs typeface="Calibri" panose="020F0502020204030204" pitchFamily="34" charset="0"/>
              </a:rPr>
              <a:t>Evaluate the interval</a:t>
            </a:r>
          </a:p>
          <a:p>
            <a:r>
              <a:rPr lang="en-US" sz="2200" b="1" cap="none" dirty="0">
                <a:latin typeface="Calibri" panose="020F0502020204030204" pitchFamily="34" charset="0"/>
                <a:cs typeface="Calibri" panose="020F0502020204030204" pitchFamily="34" charset="0"/>
              </a:rPr>
              <a:t>For every bar, calculate arithmetic mean of intervals in the bar and variance of the two compositions</a:t>
            </a:r>
          </a:p>
          <a:p>
            <a:r>
              <a:rPr lang="en-US" sz="2200" b="1" cap="none" dirty="0">
                <a:latin typeface="Calibri" panose="020F0502020204030204" pitchFamily="34" charset="0"/>
                <a:cs typeface="Calibri" panose="020F0502020204030204" pitchFamily="34" charset="0"/>
              </a:rPr>
              <a:t>Lower fitness denotes more similarity in distribution of intervals</a:t>
            </a:r>
          </a:p>
        </p:txBody>
      </p:sp>
      <p:pic>
        <p:nvPicPr>
          <p:cNvPr id="4" name="Picture 3">
            <a:extLst>
              <a:ext uri="{FF2B5EF4-FFF2-40B4-BE49-F238E27FC236}">
                <a16:creationId xmlns:a16="http://schemas.microsoft.com/office/drawing/2014/main" id="{B84A614C-252B-47D9-8522-20A9F9F7BF69}"/>
              </a:ext>
            </a:extLst>
          </p:cNvPr>
          <p:cNvPicPr>
            <a:picLocks noChangeAspect="1"/>
          </p:cNvPicPr>
          <p:nvPr/>
        </p:nvPicPr>
        <p:blipFill>
          <a:blip r:embed="rId3"/>
          <a:stretch>
            <a:fillRect/>
          </a:stretch>
        </p:blipFill>
        <p:spPr>
          <a:xfrm>
            <a:off x="7886369" y="1667023"/>
            <a:ext cx="2577246" cy="1219176"/>
          </a:xfrm>
          <a:prstGeom prst="rect">
            <a:avLst/>
          </a:prstGeom>
        </p:spPr>
      </p:pic>
    </p:spTree>
    <p:extLst>
      <p:ext uri="{BB962C8B-B14F-4D97-AF65-F5344CB8AC3E}">
        <p14:creationId xmlns:p14="http://schemas.microsoft.com/office/powerpoint/2010/main" val="2357425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62354"/>
            <a:ext cx="10396882" cy="1151965"/>
          </a:xfrm>
        </p:spPr>
        <p:txBody>
          <a:bodyPr/>
          <a:lstStyle/>
          <a:p>
            <a:pPr algn="ctr"/>
            <a:r>
              <a:rPr lang="en-US" dirty="0"/>
              <a:t>Mutation</a:t>
            </a:r>
          </a:p>
        </p:txBody>
      </p:sp>
      <p:sp>
        <p:nvSpPr>
          <p:cNvPr id="5" name="Content Placeholder 2">
            <a:extLst>
              <a:ext uri="{FF2B5EF4-FFF2-40B4-BE49-F238E27FC236}">
                <a16:creationId xmlns:a16="http://schemas.microsoft.com/office/drawing/2014/main" id="{DA6D1674-3A6B-4FA5-B219-2AFFB4A434C0}"/>
              </a:ext>
            </a:extLst>
          </p:cNvPr>
          <p:cNvSpPr txBox="1">
            <a:spLocks/>
          </p:cNvSpPr>
          <p:nvPr/>
        </p:nvSpPr>
        <p:spPr>
          <a:xfrm>
            <a:off x="685800" y="2051536"/>
            <a:ext cx="10394707" cy="3111306"/>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2200" b="1" cap="none" dirty="0">
                <a:latin typeface="Calibri" panose="020F0502020204030204" pitchFamily="34" charset="0"/>
                <a:cs typeface="Calibri" panose="020F0502020204030204" pitchFamily="34" charset="0"/>
              </a:rPr>
              <a:t>Higher chances of mutating better individuals</a:t>
            </a:r>
          </a:p>
          <a:p>
            <a:r>
              <a:rPr lang="en-US" sz="2200" b="1" cap="none" dirty="0">
                <a:latin typeface="Calibri" panose="020F0502020204030204" pitchFamily="34" charset="0"/>
                <a:cs typeface="Calibri" panose="020F0502020204030204" pitchFamily="34" charset="0"/>
              </a:rPr>
              <a:t>3 types of mutation with their own probabilities:</a:t>
            </a:r>
          </a:p>
          <a:p>
            <a:pPr marL="800100" lvl="1" indent="-342900">
              <a:buFont typeface="+mj-lt"/>
              <a:buAutoNum type="arabicPeriod"/>
            </a:pPr>
            <a:r>
              <a:rPr lang="en-US" b="1" cap="none" dirty="0">
                <a:latin typeface="Calibri" panose="020F0502020204030204" pitchFamily="34" charset="0"/>
                <a:cs typeface="Calibri" panose="020F0502020204030204" pitchFamily="34" charset="0"/>
              </a:rPr>
              <a:t>Changing tone for an octave to reduce large intervals</a:t>
            </a:r>
          </a:p>
          <a:p>
            <a:pPr marL="800100" lvl="1" indent="-342900">
              <a:buFont typeface="+mj-lt"/>
              <a:buAutoNum type="arabicPeriod"/>
            </a:pPr>
            <a:r>
              <a:rPr lang="en-US" b="1" cap="none" dirty="0">
                <a:latin typeface="Calibri" panose="020F0502020204030204" pitchFamily="34" charset="0"/>
                <a:cs typeface="Calibri" panose="020F0502020204030204" pitchFamily="34" charset="0"/>
              </a:rPr>
              <a:t>Changing one tone to improve fitness</a:t>
            </a:r>
          </a:p>
          <a:p>
            <a:pPr marL="800100" lvl="1" indent="-342900">
              <a:buFont typeface="+mj-lt"/>
              <a:buAutoNum type="arabicPeriod"/>
            </a:pPr>
            <a:r>
              <a:rPr lang="en-US" b="1" cap="none" dirty="0">
                <a:latin typeface="Calibri" panose="020F0502020204030204" pitchFamily="34" charset="0"/>
                <a:cs typeface="Calibri" panose="020F0502020204030204" pitchFamily="34" charset="0"/>
              </a:rPr>
              <a:t>Swapping 2 consecutive notes</a:t>
            </a:r>
          </a:p>
          <a:p>
            <a:pPr marL="800100" lvl="1" indent="-342900">
              <a:buFont typeface="+mj-lt"/>
              <a:buAutoNum type="arabicPeriod"/>
            </a:pPr>
            <a:endParaRPr lang="en-US" b="1" cap="none" dirty="0">
              <a:latin typeface="Calibri" panose="020F0502020204030204" pitchFamily="34" charset="0"/>
              <a:cs typeface="Calibri" panose="020F0502020204030204" pitchFamily="34" charset="0"/>
            </a:endParaRPr>
          </a:p>
          <a:p>
            <a:endParaRPr lang="en-US" b="1"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45074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EE8011"/>
      </a:accent1>
      <a:accent2>
        <a:srgbClr val="CEC079"/>
      </a:accent2>
      <a:accent3>
        <a:srgbClr val="93A569"/>
      </a:accent3>
      <a:accent4>
        <a:srgbClr val="69A58B"/>
      </a:accent4>
      <a:accent5>
        <a:srgbClr val="6DAABD"/>
      </a:accent5>
      <a:accent6>
        <a:srgbClr val="B24A4B"/>
      </a:accent6>
      <a:hlink>
        <a:srgbClr val="EE8E11"/>
      </a:hlink>
      <a:folHlink>
        <a:srgbClr val="BFAE7F"/>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686B1E04-F35C-4AB5-985D-0C358CA110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700A91-53C3-470F-BB93-E76B726C15F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7452741-975E-49BC-A72F-CF13CB9BE6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8C62A6-95A4-4DDC-9D4F-FF5C972F4E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753</Words>
  <Application>Microsoft Office PowerPoint</Application>
  <PresentationFormat>Widescreen</PresentationFormat>
  <Paragraphs>87</Paragraphs>
  <Slides>15</Slides>
  <Notes>9</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 Math</vt:lpstr>
      <vt:lpstr>Impact</vt:lpstr>
      <vt:lpstr>Main Event</vt:lpstr>
      <vt:lpstr>A GENETIC ALGORITHM FOR COMPOSING MUSIC</vt:lpstr>
      <vt:lpstr>ALGORITHMS IN MUSIC</vt:lpstr>
      <vt:lpstr>GENETIC ALGORITHM FOR MUSIC COMPOSING</vt:lpstr>
      <vt:lpstr>MUSIC  TERMINOLOGY</vt:lpstr>
      <vt:lpstr>INDIVIDUAL</vt:lpstr>
      <vt:lpstr>Initial population</vt:lpstr>
      <vt:lpstr>FITNESS</vt:lpstr>
      <vt:lpstr>FITNESS</vt:lpstr>
      <vt:lpstr>Mutation</vt:lpstr>
      <vt:lpstr>Selection</vt:lpstr>
      <vt:lpstr>EXPERIMENT and RESULTS</vt:lpstr>
      <vt:lpstr>PowerPoint Presentation</vt:lpstr>
      <vt:lpstr>LIMITATIONS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2019-02-18T20:30:04Z</dcterms:created>
  <dcterms:modified xsi:type="dcterms:W3CDTF">2019-02-19T05:35:58Z</dcterms:modified>
</cp:coreProperties>
</file>