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65" r:id="rId3"/>
    <p:sldId id="264" r:id="rId4"/>
    <p:sldId id="263" r:id="rId5"/>
    <p:sldId id="268" r:id="rId6"/>
    <p:sldId id="267" r:id="rId7"/>
    <p:sldId id="271" r:id="rId8"/>
    <p:sldId id="272" r:id="rId9"/>
    <p:sldId id="273" r:id="rId10"/>
    <p:sldId id="274" r:id="rId11"/>
    <p:sldId id="269" r:id="rId12"/>
    <p:sldId id="27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44" autoAdjust="0"/>
    <p:restoredTop sz="94660"/>
  </p:normalViewPr>
  <p:slideViewPr>
    <p:cSldViewPr snapToGrid="0">
      <p:cViewPr varScale="1">
        <p:scale>
          <a:sx n="70" d="100"/>
          <a:sy n="70" d="100"/>
        </p:scale>
        <p:origin x="67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16FCF4-E281-4451-BDCF-5F45D781A822}" type="datetimeFigureOut">
              <a:rPr lang="en-IN" smtClean="0"/>
              <a:t>19-09-2020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C4268C-8691-4FF2-9843-CA68AD3D65A7}" type="slidenum">
              <a:rPr lang="en-IN" smtClean="0"/>
              <a:t>‹#›</a:t>
            </a:fld>
            <a:endParaRPr lang="en-IN"/>
          </a:p>
        </p:txBody>
      </p:sp>
    </p:spTree>
    <p:extLst>
      <p:ext uri="{BB962C8B-B14F-4D97-AF65-F5344CB8AC3E}">
        <p14:creationId xmlns:p14="http://schemas.microsoft.com/office/powerpoint/2010/main" val="40156829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As we know</a:t>
            </a:r>
            <a:r>
              <a:rPr lang="en-GB" baseline="0" dirty="0" smtClean="0"/>
              <a:t> that many times train don’t reach on time this creates a lot of mess with different trains as well as creates difficulty for passengers so in order to control train traffic it is necessary to predict the train delays and manage signals as well train departures and arrivals for other trains. Generally this delays of trains occur due to weather </a:t>
            </a:r>
            <a:r>
              <a:rPr lang="en-GB" baseline="0" dirty="0" err="1" smtClean="0"/>
              <a:t>conditiond</a:t>
            </a:r>
            <a:r>
              <a:rPr lang="en-GB" baseline="0" dirty="0" smtClean="0"/>
              <a:t> or track conditions or sometimes riots, strikes , rallies, </a:t>
            </a:r>
            <a:r>
              <a:rPr lang="en-GB" baseline="0" dirty="0" err="1" smtClean="0"/>
              <a:t>etc</a:t>
            </a:r>
            <a:r>
              <a:rPr lang="en-GB" baseline="0" dirty="0" smtClean="0"/>
              <a:t> </a:t>
            </a:r>
            <a:endParaRPr lang="en-IN" dirty="0"/>
          </a:p>
        </p:txBody>
      </p:sp>
      <p:sp>
        <p:nvSpPr>
          <p:cNvPr id="4" name="Slide Number Placeholder 3"/>
          <p:cNvSpPr>
            <a:spLocks noGrp="1"/>
          </p:cNvSpPr>
          <p:nvPr>
            <p:ph type="sldNum" sz="quarter" idx="10"/>
          </p:nvPr>
        </p:nvSpPr>
        <p:spPr/>
        <p:txBody>
          <a:bodyPr/>
          <a:lstStyle/>
          <a:p>
            <a:fld id="{33C4268C-8691-4FF2-9843-CA68AD3D65A7}" type="slidenum">
              <a:rPr lang="en-IN" smtClean="0"/>
              <a:t>5</a:t>
            </a:fld>
            <a:endParaRPr lang="en-IN"/>
          </a:p>
        </p:txBody>
      </p:sp>
    </p:spTree>
    <p:extLst>
      <p:ext uri="{BB962C8B-B14F-4D97-AF65-F5344CB8AC3E}">
        <p14:creationId xmlns:p14="http://schemas.microsoft.com/office/powerpoint/2010/main" val="6862980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E9FCFB78-AC8A-47B9-8593-B8DB20616FA9}" type="datetimeFigureOut">
              <a:rPr lang="en-IN" smtClean="0"/>
              <a:t>19-09-2020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23160A-26F2-4DA1-A640-27DDF079858A}" type="slidenum">
              <a:rPr lang="en-IN" smtClean="0"/>
              <a:t>‹#›</a:t>
            </a:fld>
            <a:endParaRPr lang="en-IN"/>
          </a:p>
        </p:txBody>
      </p:sp>
    </p:spTree>
    <p:extLst>
      <p:ext uri="{BB962C8B-B14F-4D97-AF65-F5344CB8AC3E}">
        <p14:creationId xmlns:p14="http://schemas.microsoft.com/office/powerpoint/2010/main" val="1409252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9FCFB78-AC8A-47B9-8593-B8DB20616FA9}" type="datetimeFigureOut">
              <a:rPr lang="en-IN" smtClean="0"/>
              <a:t>19-09-2020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23160A-26F2-4DA1-A640-27DDF079858A}" type="slidenum">
              <a:rPr lang="en-IN" smtClean="0"/>
              <a:t>‹#›</a:t>
            </a:fld>
            <a:endParaRPr lang="en-IN"/>
          </a:p>
        </p:txBody>
      </p:sp>
    </p:spTree>
    <p:extLst>
      <p:ext uri="{BB962C8B-B14F-4D97-AF65-F5344CB8AC3E}">
        <p14:creationId xmlns:p14="http://schemas.microsoft.com/office/powerpoint/2010/main" val="22621053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9FCFB78-AC8A-47B9-8593-B8DB20616FA9}" type="datetimeFigureOut">
              <a:rPr lang="en-IN" smtClean="0"/>
              <a:t>19-09-2020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23160A-26F2-4DA1-A640-27DDF079858A}" type="slidenum">
              <a:rPr lang="en-IN" smtClean="0"/>
              <a:t>‹#›</a:t>
            </a:fld>
            <a:endParaRPr lang="en-IN"/>
          </a:p>
        </p:txBody>
      </p:sp>
    </p:spTree>
    <p:extLst>
      <p:ext uri="{BB962C8B-B14F-4D97-AF65-F5344CB8AC3E}">
        <p14:creationId xmlns:p14="http://schemas.microsoft.com/office/powerpoint/2010/main" val="23409201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9FCFB78-AC8A-47B9-8593-B8DB20616FA9}" type="datetimeFigureOut">
              <a:rPr lang="en-IN" smtClean="0"/>
              <a:t>19-09-2020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23160A-26F2-4DA1-A640-27DDF079858A}" type="slidenum">
              <a:rPr lang="en-IN" smtClean="0"/>
              <a:t>‹#›</a:t>
            </a:fld>
            <a:endParaRPr lang="en-IN"/>
          </a:p>
        </p:txBody>
      </p:sp>
    </p:spTree>
    <p:extLst>
      <p:ext uri="{BB962C8B-B14F-4D97-AF65-F5344CB8AC3E}">
        <p14:creationId xmlns:p14="http://schemas.microsoft.com/office/powerpoint/2010/main" val="15716984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9FCFB78-AC8A-47B9-8593-B8DB20616FA9}" type="datetimeFigureOut">
              <a:rPr lang="en-IN" smtClean="0"/>
              <a:t>19-09-2020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23160A-26F2-4DA1-A640-27DDF079858A}" type="slidenum">
              <a:rPr lang="en-IN" smtClean="0"/>
              <a:t>‹#›</a:t>
            </a:fld>
            <a:endParaRPr lang="en-IN"/>
          </a:p>
        </p:txBody>
      </p:sp>
    </p:spTree>
    <p:extLst>
      <p:ext uri="{BB962C8B-B14F-4D97-AF65-F5344CB8AC3E}">
        <p14:creationId xmlns:p14="http://schemas.microsoft.com/office/powerpoint/2010/main" val="7519724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E9FCFB78-AC8A-47B9-8593-B8DB20616FA9}" type="datetimeFigureOut">
              <a:rPr lang="en-IN" smtClean="0"/>
              <a:t>19-09-2020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D23160A-26F2-4DA1-A640-27DDF079858A}" type="slidenum">
              <a:rPr lang="en-IN" smtClean="0"/>
              <a:t>‹#›</a:t>
            </a:fld>
            <a:endParaRPr lang="en-IN"/>
          </a:p>
        </p:txBody>
      </p:sp>
    </p:spTree>
    <p:extLst>
      <p:ext uri="{BB962C8B-B14F-4D97-AF65-F5344CB8AC3E}">
        <p14:creationId xmlns:p14="http://schemas.microsoft.com/office/powerpoint/2010/main" val="6443048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E9FCFB78-AC8A-47B9-8593-B8DB20616FA9}" type="datetimeFigureOut">
              <a:rPr lang="en-IN" smtClean="0"/>
              <a:t>19-09-2020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D23160A-26F2-4DA1-A640-27DDF079858A}" type="slidenum">
              <a:rPr lang="en-IN" smtClean="0"/>
              <a:t>‹#›</a:t>
            </a:fld>
            <a:endParaRPr lang="en-IN"/>
          </a:p>
        </p:txBody>
      </p:sp>
    </p:spTree>
    <p:extLst>
      <p:ext uri="{BB962C8B-B14F-4D97-AF65-F5344CB8AC3E}">
        <p14:creationId xmlns:p14="http://schemas.microsoft.com/office/powerpoint/2010/main" val="4516665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E9FCFB78-AC8A-47B9-8593-B8DB20616FA9}" type="datetimeFigureOut">
              <a:rPr lang="en-IN" smtClean="0"/>
              <a:t>19-09-2020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D23160A-26F2-4DA1-A640-27DDF079858A}" type="slidenum">
              <a:rPr lang="en-IN" smtClean="0"/>
              <a:t>‹#›</a:t>
            </a:fld>
            <a:endParaRPr lang="en-IN"/>
          </a:p>
        </p:txBody>
      </p:sp>
    </p:spTree>
    <p:extLst>
      <p:ext uri="{BB962C8B-B14F-4D97-AF65-F5344CB8AC3E}">
        <p14:creationId xmlns:p14="http://schemas.microsoft.com/office/powerpoint/2010/main" val="16707851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FCFB78-AC8A-47B9-8593-B8DB20616FA9}" type="datetimeFigureOut">
              <a:rPr lang="en-IN" smtClean="0"/>
              <a:t>19-09-2020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D23160A-26F2-4DA1-A640-27DDF079858A}" type="slidenum">
              <a:rPr lang="en-IN" smtClean="0"/>
              <a:t>‹#›</a:t>
            </a:fld>
            <a:endParaRPr lang="en-IN"/>
          </a:p>
        </p:txBody>
      </p:sp>
    </p:spTree>
    <p:extLst>
      <p:ext uri="{BB962C8B-B14F-4D97-AF65-F5344CB8AC3E}">
        <p14:creationId xmlns:p14="http://schemas.microsoft.com/office/powerpoint/2010/main" val="16491508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FCFB78-AC8A-47B9-8593-B8DB20616FA9}" type="datetimeFigureOut">
              <a:rPr lang="en-IN" smtClean="0"/>
              <a:t>19-09-2020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D23160A-26F2-4DA1-A640-27DDF079858A}" type="slidenum">
              <a:rPr lang="en-IN" smtClean="0"/>
              <a:t>‹#›</a:t>
            </a:fld>
            <a:endParaRPr lang="en-IN"/>
          </a:p>
        </p:txBody>
      </p:sp>
    </p:spTree>
    <p:extLst>
      <p:ext uri="{BB962C8B-B14F-4D97-AF65-F5344CB8AC3E}">
        <p14:creationId xmlns:p14="http://schemas.microsoft.com/office/powerpoint/2010/main" val="1776004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FCFB78-AC8A-47B9-8593-B8DB20616FA9}" type="datetimeFigureOut">
              <a:rPr lang="en-IN" smtClean="0"/>
              <a:t>19-09-2020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D23160A-26F2-4DA1-A640-27DDF079858A}" type="slidenum">
              <a:rPr lang="en-IN" smtClean="0"/>
              <a:t>‹#›</a:t>
            </a:fld>
            <a:endParaRPr lang="en-IN"/>
          </a:p>
        </p:txBody>
      </p:sp>
    </p:spTree>
    <p:extLst>
      <p:ext uri="{BB962C8B-B14F-4D97-AF65-F5344CB8AC3E}">
        <p14:creationId xmlns:p14="http://schemas.microsoft.com/office/powerpoint/2010/main" val="10238718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FCFB78-AC8A-47B9-8593-B8DB20616FA9}" type="datetimeFigureOut">
              <a:rPr lang="en-IN" smtClean="0"/>
              <a:t>19-09-2020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23160A-26F2-4DA1-A640-27DDF079858A}" type="slidenum">
              <a:rPr lang="en-IN" smtClean="0"/>
              <a:t>‹#›</a:t>
            </a:fld>
            <a:endParaRPr lang="en-IN"/>
          </a:p>
        </p:txBody>
      </p:sp>
    </p:spTree>
    <p:extLst>
      <p:ext uri="{BB962C8B-B14F-4D97-AF65-F5344CB8AC3E}">
        <p14:creationId xmlns:p14="http://schemas.microsoft.com/office/powerpoint/2010/main" val="42894794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IN"/>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15000895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E24C73FA-E474-414A-8EF7-E000044F8C56}"/>
              </a:ext>
            </a:extLst>
          </p:cNvPr>
          <p:cNvSpPr>
            <a:spLocks noGrp="1"/>
          </p:cNvSpPr>
          <p:nvPr>
            <p:ph idx="1"/>
          </p:nvPr>
        </p:nvSpPr>
        <p:spPr>
          <a:xfrm>
            <a:off x="1" y="-1"/>
            <a:ext cx="5370989" cy="6592991"/>
          </a:xfrm>
        </p:spPr>
        <p:txBody>
          <a:bodyPr>
            <a:normAutofit fontScale="92500" lnSpcReduction="20000"/>
          </a:bodyPr>
          <a:lstStyle/>
          <a:p>
            <a:pPr>
              <a:buFont typeface="Wingdings" panose="05000000000000000000" pitchFamily="2" charset="2"/>
              <a:buChar char="Ø"/>
            </a:pPr>
            <a:r>
              <a:rPr lang="en-IN" dirty="0"/>
              <a:t>This is how Data Science can prove to be useful  in railway accident control.</a:t>
            </a:r>
          </a:p>
          <a:p>
            <a:pPr>
              <a:buFont typeface="Wingdings" panose="05000000000000000000" pitchFamily="2" charset="2"/>
              <a:buChar char="Ø"/>
            </a:pPr>
            <a:r>
              <a:rPr lang="en-IN" dirty="0"/>
              <a:t>If we think of a more suggestive and analytical data tools to be put in the working of such operations, we can think of using charts and graphs for tracking death rate of population with suggestive measures for the prevention of deaths.</a:t>
            </a:r>
          </a:p>
          <a:p>
            <a:pPr>
              <a:buFont typeface="Wingdings" panose="05000000000000000000" pitchFamily="2" charset="2"/>
              <a:buChar char="Ø"/>
            </a:pPr>
            <a:r>
              <a:rPr lang="en-IN" dirty="0"/>
              <a:t>If possible, we can also set particular range of speeds for each and every train travelling from one place to the other.</a:t>
            </a:r>
          </a:p>
          <a:p>
            <a:pPr>
              <a:buFont typeface="Wingdings" panose="05000000000000000000" pitchFamily="2" charset="2"/>
              <a:buChar char="Ø"/>
            </a:pPr>
            <a:r>
              <a:rPr lang="en-IN" dirty="0"/>
              <a:t>So, even if a train exceeds it’s speed limit, the tools can help a control station analyse and predict the prevention of an accident and it can be easily conveyed it to the train driver.</a:t>
            </a:r>
          </a:p>
        </p:txBody>
      </p:sp>
      <p:pic>
        <p:nvPicPr>
          <p:cNvPr id="11" name="Picture 10">
            <a:extLst>
              <a:ext uri="{FF2B5EF4-FFF2-40B4-BE49-F238E27FC236}">
                <a16:creationId xmlns:a16="http://schemas.microsoft.com/office/drawing/2014/main" xmlns="" id="{3B611770-AAF3-40E4-9F40-A057BD9761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70990" y="0"/>
            <a:ext cx="6182588" cy="6791417"/>
          </a:xfrm>
          <a:prstGeom prst="rect">
            <a:avLst/>
          </a:prstGeom>
        </p:spPr>
      </p:pic>
    </p:spTree>
    <p:extLst>
      <p:ext uri="{BB962C8B-B14F-4D97-AF65-F5344CB8AC3E}">
        <p14:creationId xmlns:p14="http://schemas.microsoft.com/office/powerpoint/2010/main" val="40590166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Data science in resource optimization</a:t>
            </a:r>
            <a:endParaRPr lang="en-IN" dirty="0"/>
          </a:p>
        </p:txBody>
      </p:sp>
      <p:sp>
        <p:nvSpPr>
          <p:cNvPr id="3" name="Content Placeholder 2"/>
          <p:cNvSpPr>
            <a:spLocks noGrp="1"/>
          </p:cNvSpPr>
          <p:nvPr>
            <p:ph idx="1"/>
          </p:nvPr>
        </p:nvSpPr>
        <p:spPr/>
        <p:txBody>
          <a:bodyPr/>
          <a:lstStyle/>
          <a:p>
            <a:pPr marL="0" indent="0">
              <a:buNone/>
            </a:pPr>
            <a:r>
              <a:rPr lang="en-GB" dirty="0" smtClean="0"/>
              <a:t>Data science can be used to keep in control use of resources such as:</a:t>
            </a:r>
          </a:p>
          <a:p>
            <a:r>
              <a:rPr lang="en-GB" dirty="0" smtClean="0"/>
              <a:t>Number of ticket counters can be reduced or increased depending on need</a:t>
            </a:r>
          </a:p>
          <a:p>
            <a:r>
              <a:rPr lang="en-GB" dirty="0" smtClean="0"/>
              <a:t>Number of entry exit gates in metros can b managed</a:t>
            </a:r>
          </a:p>
          <a:p>
            <a:r>
              <a:rPr lang="en-GB" dirty="0"/>
              <a:t>N</a:t>
            </a:r>
            <a:r>
              <a:rPr lang="en-GB" dirty="0" smtClean="0"/>
              <a:t>umber of vendors can be reduced or increased depending on crowd of passengers in case of private trains</a:t>
            </a:r>
          </a:p>
          <a:p>
            <a:r>
              <a:rPr lang="en-GB" dirty="0" smtClean="0"/>
              <a:t>Number </a:t>
            </a:r>
            <a:r>
              <a:rPr lang="en-GB" dirty="0" err="1" smtClean="0"/>
              <a:t>boggies</a:t>
            </a:r>
            <a:r>
              <a:rPr lang="en-GB" dirty="0" smtClean="0"/>
              <a:t> can also be increased or decreased with help of data collected on basis of crowd</a:t>
            </a:r>
          </a:p>
          <a:p>
            <a:endParaRPr lang="en-GB" dirty="0" smtClean="0"/>
          </a:p>
          <a:p>
            <a:pPr marL="0" indent="0">
              <a:buNone/>
            </a:pPr>
            <a:endParaRPr lang="en-IN" dirty="0"/>
          </a:p>
        </p:txBody>
      </p:sp>
    </p:spTree>
    <p:extLst>
      <p:ext uri="{BB962C8B-B14F-4D97-AF65-F5344CB8AC3E}">
        <p14:creationId xmlns:p14="http://schemas.microsoft.com/office/powerpoint/2010/main" val="26826826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Future scope</a:t>
            </a:r>
            <a:endParaRPr lang="en-IN" dirty="0"/>
          </a:p>
        </p:txBody>
      </p:sp>
      <p:sp>
        <p:nvSpPr>
          <p:cNvPr id="3" name="Content Placeholder 2"/>
          <p:cNvSpPr>
            <a:spLocks noGrp="1"/>
          </p:cNvSpPr>
          <p:nvPr>
            <p:ph idx="1"/>
          </p:nvPr>
        </p:nvSpPr>
        <p:spPr/>
        <p:txBody>
          <a:bodyPr/>
          <a:lstStyle/>
          <a:p>
            <a:r>
              <a:rPr lang="en-GB" dirty="0" smtClean="0"/>
              <a:t>Time interval between arrival and departure of train and particular station can be managed</a:t>
            </a:r>
          </a:p>
          <a:p>
            <a:r>
              <a:rPr lang="en-GB" dirty="0" smtClean="0"/>
              <a:t>Depending on data collected regarding crowd of passengers we can also decide stations covered by particular train</a:t>
            </a:r>
          </a:p>
          <a:p>
            <a:r>
              <a:rPr lang="en-GB" dirty="0" smtClean="0"/>
              <a:t>In order to increase revenue for railways advertisement boards can have different prices depending on quality and quantity of crowd</a:t>
            </a:r>
          </a:p>
          <a:p>
            <a:r>
              <a:rPr lang="en-GB" dirty="0" smtClean="0"/>
              <a:t>Data science also helps in sharing of data with other transportation services like </a:t>
            </a:r>
            <a:r>
              <a:rPr lang="en-GB" dirty="0" err="1" smtClean="0"/>
              <a:t>ola</a:t>
            </a:r>
            <a:r>
              <a:rPr lang="en-GB" dirty="0" smtClean="0"/>
              <a:t>/</a:t>
            </a:r>
            <a:r>
              <a:rPr lang="en-GB" dirty="0" err="1" smtClean="0"/>
              <a:t>uber,etc</a:t>
            </a:r>
            <a:endParaRPr lang="en-IN" dirty="0"/>
          </a:p>
        </p:txBody>
      </p:sp>
    </p:spTree>
    <p:extLst>
      <p:ext uri="{BB962C8B-B14F-4D97-AF65-F5344CB8AC3E}">
        <p14:creationId xmlns:p14="http://schemas.microsoft.com/office/powerpoint/2010/main" val="24258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7746"/>
            <a:ext cx="10515600" cy="1325563"/>
          </a:xfrm>
        </p:spPr>
        <p:txBody>
          <a:bodyPr/>
          <a:lstStyle/>
          <a:p>
            <a:r>
              <a:rPr lang="en-IN" dirty="0" smtClean="0">
                <a:ea typeface="Adobe Gothic Std B" panose="020B0800000000000000" pitchFamily="34" charset="-128"/>
              </a:rPr>
              <a:t>What is Data Science?</a:t>
            </a:r>
            <a:endParaRPr lang="en-IN" dirty="0">
              <a:ea typeface="Adobe Gothic Std B" panose="020B0800000000000000" pitchFamily="34" charset="-128"/>
            </a:endParaRPr>
          </a:p>
        </p:txBody>
      </p:sp>
      <p:sp>
        <p:nvSpPr>
          <p:cNvPr id="3" name="Content Placeholder 2"/>
          <p:cNvSpPr>
            <a:spLocks noGrp="1"/>
          </p:cNvSpPr>
          <p:nvPr>
            <p:ph idx="1"/>
          </p:nvPr>
        </p:nvSpPr>
        <p:spPr>
          <a:xfrm>
            <a:off x="838200" y="1825625"/>
            <a:ext cx="5368488" cy="4351338"/>
          </a:xfrm>
        </p:spPr>
        <p:txBody>
          <a:bodyPr/>
          <a:lstStyle/>
          <a:p>
            <a:r>
              <a:rPr lang="en-US" dirty="0"/>
              <a:t>M</a:t>
            </a:r>
            <a:r>
              <a:rPr lang="en-US" dirty="0" smtClean="0"/>
              <a:t>ulti </a:t>
            </a:r>
            <a:r>
              <a:rPr lang="en-US" dirty="0" smtClean="0"/>
              <a:t>disciplinary </a:t>
            </a:r>
            <a:r>
              <a:rPr lang="en-US" dirty="0" smtClean="0"/>
              <a:t>field</a:t>
            </a:r>
          </a:p>
          <a:p>
            <a:r>
              <a:rPr lang="en-US" dirty="0" smtClean="0"/>
              <a:t>Use </a:t>
            </a:r>
            <a:r>
              <a:rPr lang="en-US" dirty="0" smtClean="0"/>
              <a:t>of tools for analysing raw data </a:t>
            </a:r>
            <a:r>
              <a:rPr lang="en-US" dirty="0" smtClean="0"/>
              <a:t>to </a:t>
            </a:r>
            <a:r>
              <a:rPr lang="en-US" dirty="0" smtClean="0"/>
              <a:t>discover any hidden </a:t>
            </a:r>
            <a:r>
              <a:rPr lang="en-US" dirty="0" smtClean="0"/>
              <a:t>patterns</a:t>
            </a:r>
          </a:p>
          <a:p>
            <a:r>
              <a:rPr lang="en-US" dirty="0" smtClean="0"/>
              <a:t>Solving </a:t>
            </a:r>
            <a:r>
              <a:rPr lang="en-US" dirty="0" smtClean="0"/>
              <a:t>problems with data</a:t>
            </a:r>
          </a:p>
          <a:p>
            <a:pPr marL="0" indent="0">
              <a:buNone/>
            </a:pPr>
            <a:endParaRPr lang="en-US" dirty="0" smtClean="0"/>
          </a:p>
        </p:txBody>
      </p:sp>
      <p:pic>
        <p:nvPicPr>
          <p:cNvPr id="4" name="Picture 2" descr="http://static.squarespace.com/static/5150aec6e4b0e340ec52710a/t/51525c33e4b0b3e0d10f77ab/1364352052403/Data_Science_V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06688" y="1600993"/>
            <a:ext cx="5029200" cy="4800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97290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Need of data science in railways</a:t>
            </a:r>
            <a:endParaRPr lang="en-IN" dirty="0"/>
          </a:p>
        </p:txBody>
      </p:sp>
      <p:sp>
        <p:nvSpPr>
          <p:cNvPr id="3" name="Content Placeholder 2"/>
          <p:cNvSpPr>
            <a:spLocks noGrp="1"/>
          </p:cNvSpPr>
          <p:nvPr>
            <p:ph idx="1"/>
          </p:nvPr>
        </p:nvSpPr>
        <p:spPr>
          <a:xfrm>
            <a:off x="507331" y="1690688"/>
            <a:ext cx="6562209" cy="4685047"/>
          </a:xfrm>
        </p:spPr>
        <p:txBody>
          <a:bodyPr>
            <a:normAutofit/>
          </a:bodyPr>
          <a:lstStyle/>
          <a:p>
            <a:pPr>
              <a:buFont typeface="Wingdings" panose="05000000000000000000" pitchFamily="2" charset="2"/>
              <a:buChar char="Ø"/>
            </a:pPr>
            <a:r>
              <a:rPr lang="en-IN" dirty="0" smtClean="0"/>
              <a:t>To calculate the state of health of rail network</a:t>
            </a:r>
          </a:p>
          <a:p>
            <a:pPr>
              <a:buFont typeface="Wingdings" panose="05000000000000000000" pitchFamily="2" charset="2"/>
              <a:buChar char="Ø"/>
            </a:pPr>
            <a:r>
              <a:rPr lang="en-IN" dirty="0" smtClean="0"/>
              <a:t>To identify critical areas in system and subsystem</a:t>
            </a:r>
          </a:p>
          <a:p>
            <a:pPr>
              <a:buFont typeface="Wingdings" panose="05000000000000000000" pitchFamily="2" charset="2"/>
              <a:buChar char="Ø"/>
            </a:pPr>
            <a:r>
              <a:rPr lang="en-IN" dirty="0" smtClean="0"/>
              <a:t>To optimise network renovation</a:t>
            </a:r>
          </a:p>
          <a:p>
            <a:pPr>
              <a:buFont typeface="Wingdings" panose="05000000000000000000" pitchFamily="2" charset="2"/>
              <a:buChar char="Ø"/>
            </a:pPr>
            <a:r>
              <a:rPr lang="en-IN" dirty="0" smtClean="0"/>
              <a:t>For passenger safety</a:t>
            </a:r>
          </a:p>
          <a:p>
            <a:pPr>
              <a:buFont typeface="Wingdings" panose="05000000000000000000" pitchFamily="2" charset="2"/>
              <a:buChar char="Ø"/>
            </a:pPr>
            <a:r>
              <a:rPr lang="en-IN" dirty="0" smtClean="0"/>
              <a:t>To calculate predictive maintenance</a:t>
            </a:r>
          </a:p>
          <a:p>
            <a:pPr>
              <a:buFont typeface="Wingdings" panose="05000000000000000000" pitchFamily="2" charset="2"/>
              <a:buChar char="Ø"/>
            </a:pPr>
            <a:r>
              <a:rPr lang="en-IN" dirty="0" smtClean="0"/>
              <a:t>To ensure dynamic and robust </a:t>
            </a:r>
            <a:r>
              <a:rPr lang="en-IN" dirty="0" smtClean="0"/>
              <a:t>project performance</a:t>
            </a:r>
            <a:endParaRPr lang="en-IN"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69540" y="2690530"/>
            <a:ext cx="4688003" cy="2685361"/>
          </a:xfrm>
          <a:prstGeom prst="rect">
            <a:avLst/>
          </a:prstGeom>
        </p:spPr>
      </p:pic>
    </p:spTree>
    <p:extLst>
      <p:ext uri="{BB962C8B-B14F-4D97-AF65-F5344CB8AC3E}">
        <p14:creationId xmlns:p14="http://schemas.microsoft.com/office/powerpoint/2010/main" val="31940572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data science do</a:t>
            </a:r>
            <a:endParaRPr lang="en-IN" dirty="0"/>
          </a:p>
        </p:txBody>
      </p:sp>
      <p:sp>
        <p:nvSpPr>
          <p:cNvPr id="3" name="Content Placeholder 2"/>
          <p:cNvSpPr>
            <a:spLocks noGrp="1"/>
          </p:cNvSpPr>
          <p:nvPr>
            <p:ph idx="1"/>
          </p:nvPr>
        </p:nvSpPr>
        <p:spPr/>
        <p:txBody>
          <a:bodyPr/>
          <a:lstStyle/>
          <a:p>
            <a:r>
              <a:rPr lang="en-GB" dirty="0" smtClean="0"/>
              <a:t>Many systems in railway traffic control need large amount of data to be handled to give information or manage traffic</a:t>
            </a:r>
          </a:p>
          <a:p>
            <a:r>
              <a:rPr lang="en-GB" dirty="0" smtClean="0"/>
              <a:t>Helps to predict train traffic flow in real time</a:t>
            </a:r>
          </a:p>
          <a:p>
            <a:r>
              <a:rPr lang="en-GB" dirty="0" smtClean="0"/>
              <a:t>H</a:t>
            </a:r>
            <a:r>
              <a:rPr lang="en-GB" dirty="0" smtClean="0"/>
              <a:t>elps to learn the riders journey patterns in the transportation network, which can be used for better public transportation service planning</a:t>
            </a:r>
          </a:p>
          <a:p>
            <a:r>
              <a:rPr lang="en-GB" dirty="0" smtClean="0"/>
              <a:t>Helps to increase safety level in railways</a:t>
            </a:r>
            <a:endParaRPr lang="en-GB" dirty="0" smtClean="0"/>
          </a:p>
          <a:p>
            <a:endParaRPr lang="en-IN" dirty="0"/>
          </a:p>
        </p:txBody>
      </p:sp>
    </p:spTree>
    <p:extLst>
      <p:ext uri="{BB962C8B-B14F-4D97-AF65-F5344CB8AC3E}">
        <p14:creationId xmlns:p14="http://schemas.microsoft.com/office/powerpoint/2010/main" val="15772809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Train delay prediction</a:t>
            </a:r>
            <a:endParaRPr lang="en-IN" dirty="0"/>
          </a:p>
        </p:txBody>
      </p:sp>
      <p:sp>
        <p:nvSpPr>
          <p:cNvPr id="3" name="Content Placeholder 2"/>
          <p:cNvSpPr>
            <a:spLocks noGrp="1"/>
          </p:cNvSpPr>
          <p:nvPr>
            <p:ph idx="1"/>
          </p:nvPr>
        </p:nvSpPr>
        <p:spPr/>
        <p:txBody>
          <a:bodyPr/>
          <a:lstStyle/>
          <a:p>
            <a:r>
              <a:rPr lang="en-GB" dirty="0" smtClean="0"/>
              <a:t>Many times trains are delayed</a:t>
            </a:r>
          </a:p>
          <a:p>
            <a:r>
              <a:rPr lang="en-GB" dirty="0" smtClean="0"/>
              <a:t>Factors affecting train timings are:</a:t>
            </a:r>
          </a:p>
          <a:p>
            <a:pPr marL="971550" lvl="1" indent="-514350">
              <a:buFont typeface="+mj-lt"/>
              <a:buAutoNum type="arabicPeriod"/>
            </a:pPr>
            <a:r>
              <a:rPr lang="en-GB" dirty="0" smtClean="0"/>
              <a:t>Weather conditions</a:t>
            </a:r>
          </a:p>
          <a:p>
            <a:pPr marL="971550" lvl="1" indent="-514350">
              <a:buFont typeface="+mj-lt"/>
              <a:buAutoNum type="arabicPeriod"/>
            </a:pPr>
            <a:r>
              <a:rPr lang="en-GB" dirty="0" smtClean="0"/>
              <a:t>Track conditions </a:t>
            </a:r>
          </a:p>
          <a:p>
            <a:pPr marL="971550" lvl="1" indent="-514350">
              <a:buFont typeface="+mj-lt"/>
              <a:buAutoNum type="arabicPeriod"/>
            </a:pPr>
            <a:r>
              <a:rPr lang="en-GB" dirty="0" smtClean="0"/>
              <a:t>Riots, strikes, rallies, </a:t>
            </a:r>
            <a:r>
              <a:rPr lang="en-GB" dirty="0" err="1" smtClean="0"/>
              <a:t>etc</a:t>
            </a:r>
            <a:endParaRPr lang="en-GB" dirty="0"/>
          </a:p>
          <a:p>
            <a:r>
              <a:rPr lang="en-GB" dirty="0" smtClean="0"/>
              <a:t>Data analysis is done from following data collected:</a:t>
            </a:r>
          </a:p>
          <a:p>
            <a:pPr marL="971550" lvl="1" indent="-514350">
              <a:buFont typeface="+mj-lt"/>
              <a:buAutoNum type="arabicPeriod"/>
            </a:pPr>
            <a:r>
              <a:rPr lang="en-GB" dirty="0" smtClean="0"/>
              <a:t>Historical train delay data</a:t>
            </a:r>
          </a:p>
          <a:p>
            <a:pPr marL="971550" lvl="1" indent="-514350">
              <a:buFont typeface="+mj-lt"/>
              <a:buAutoNum type="arabicPeriod"/>
            </a:pPr>
            <a:r>
              <a:rPr lang="en-GB" dirty="0" smtClean="0"/>
              <a:t>Weather forecasting data</a:t>
            </a:r>
          </a:p>
        </p:txBody>
      </p:sp>
    </p:spTree>
    <p:extLst>
      <p:ext uri="{BB962C8B-B14F-4D97-AF65-F5344CB8AC3E}">
        <p14:creationId xmlns:p14="http://schemas.microsoft.com/office/powerpoint/2010/main" val="39670756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Train delay prediction process</a:t>
            </a:r>
            <a:endParaRPr lang="en-IN" dirty="0"/>
          </a:p>
        </p:txBody>
      </p:sp>
      <p:sp>
        <p:nvSpPr>
          <p:cNvPr id="3" name="Content Placeholder 2"/>
          <p:cNvSpPr>
            <a:spLocks noGrp="1"/>
          </p:cNvSpPr>
          <p:nvPr>
            <p:ph idx="1"/>
          </p:nvPr>
        </p:nvSpPr>
        <p:spPr>
          <a:xfrm>
            <a:off x="838200" y="1825625"/>
            <a:ext cx="6681716" cy="4351338"/>
          </a:xfrm>
        </p:spPr>
        <p:txBody>
          <a:bodyPr>
            <a:normAutofit lnSpcReduction="10000"/>
          </a:bodyPr>
          <a:lstStyle/>
          <a:p>
            <a:r>
              <a:rPr lang="en-GB" dirty="0" smtClean="0"/>
              <a:t>Historical data for train delays is collected</a:t>
            </a:r>
          </a:p>
          <a:p>
            <a:r>
              <a:rPr lang="en-GB" dirty="0" smtClean="0"/>
              <a:t>Weather data is collected</a:t>
            </a:r>
          </a:p>
          <a:p>
            <a:r>
              <a:rPr lang="en-GB" dirty="0" smtClean="0"/>
              <a:t>Exploratory data analysis is done</a:t>
            </a:r>
          </a:p>
          <a:p>
            <a:r>
              <a:rPr lang="en-GB" dirty="0" smtClean="0"/>
              <a:t>Feature engineering to decide algorithms</a:t>
            </a:r>
          </a:p>
          <a:p>
            <a:r>
              <a:rPr lang="en-GB" dirty="0" smtClean="0"/>
              <a:t>Algorithms that are generally used:</a:t>
            </a:r>
          </a:p>
          <a:p>
            <a:pPr marL="971550" lvl="1" indent="-514350">
              <a:buFont typeface="+mj-lt"/>
              <a:buAutoNum type="arabicPeriod"/>
            </a:pPr>
            <a:r>
              <a:rPr lang="en-GB" dirty="0" smtClean="0"/>
              <a:t>Extreme learning machine</a:t>
            </a:r>
          </a:p>
          <a:p>
            <a:pPr marL="971550" lvl="1" indent="-514350">
              <a:buFont typeface="+mj-lt"/>
              <a:buAutoNum type="arabicPeriod"/>
            </a:pPr>
            <a:r>
              <a:rPr lang="en-GB" dirty="0" smtClean="0"/>
              <a:t>Random forest</a:t>
            </a:r>
            <a:endParaRPr lang="en-GB" dirty="0" smtClean="0"/>
          </a:p>
          <a:p>
            <a:r>
              <a:rPr lang="en-GB" dirty="0" smtClean="0"/>
              <a:t>Whole data set divided into training and testing data set</a:t>
            </a:r>
          </a:p>
          <a:p>
            <a:r>
              <a:rPr lang="en-GB" dirty="0" smtClean="0"/>
              <a:t>Functions are produced to map new values</a:t>
            </a:r>
          </a:p>
          <a:p>
            <a:pPr marL="0" indent="0">
              <a:buNone/>
            </a:pP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51928" y="1364776"/>
            <a:ext cx="4121624" cy="5240740"/>
          </a:xfrm>
          <a:prstGeom prst="rect">
            <a:avLst/>
          </a:prstGeom>
        </p:spPr>
      </p:pic>
    </p:spTree>
    <p:extLst>
      <p:ext uri="{BB962C8B-B14F-4D97-AF65-F5344CB8AC3E}">
        <p14:creationId xmlns:p14="http://schemas.microsoft.com/office/powerpoint/2010/main" val="37268682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FD260AA-88B9-4E2D-84B3-D1A2FE4535F5}"/>
              </a:ext>
            </a:extLst>
          </p:cNvPr>
          <p:cNvSpPr>
            <a:spLocks noGrp="1"/>
          </p:cNvSpPr>
          <p:nvPr>
            <p:ph type="title"/>
          </p:nvPr>
        </p:nvSpPr>
        <p:spPr>
          <a:xfrm>
            <a:off x="0" y="18255"/>
            <a:ext cx="10515600" cy="1325563"/>
          </a:xfrm>
        </p:spPr>
        <p:txBody>
          <a:bodyPr>
            <a:normAutofit/>
          </a:bodyPr>
          <a:lstStyle/>
          <a:p>
            <a:r>
              <a:rPr lang="en-IN" dirty="0"/>
              <a:t>Data Science In Train Accident Prevention</a:t>
            </a:r>
          </a:p>
        </p:txBody>
      </p:sp>
      <p:sp>
        <p:nvSpPr>
          <p:cNvPr id="4" name="Content Placeholder 3">
            <a:extLst>
              <a:ext uri="{FF2B5EF4-FFF2-40B4-BE49-F238E27FC236}">
                <a16:creationId xmlns:a16="http://schemas.microsoft.com/office/drawing/2014/main" xmlns="" id="{F32091A9-DD4C-4407-B1F7-92684DB6AA47}"/>
              </a:ext>
            </a:extLst>
          </p:cNvPr>
          <p:cNvSpPr>
            <a:spLocks noGrp="1"/>
          </p:cNvSpPr>
          <p:nvPr>
            <p:ph idx="1"/>
          </p:nvPr>
        </p:nvSpPr>
        <p:spPr>
          <a:xfrm>
            <a:off x="2219" y="1115412"/>
            <a:ext cx="6558379" cy="5596106"/>
          </a:xfrm>
        </p:spPr>
        <p:txBody>
          <a:bodyPr/>
          <a:lstStyle/>
          <a:p>
            <a:pPr>
              <a:buFont typeface="Wingdings" panose="05000000000000000000" pitchFamily="2" charset="2"/>
              <a:buChar char="Ø"/>
            </a:pPr>
            <a:r>
              <a:rPr lang="en-IN" dirty="0"/>
              <a:t>Data Science, being a master of data analysis and prediction of given parameters or units, can also be used as a life-saving measure by the railway industry.</a:t>
            </a:r>
          </a:p>
          <a:p>
            <a:pPr>
              <a:buFont typeface="Wingdings" panose="05000000000000000000" pitchFamily="2" charset="2"/>
              <a:buChar char="Ø"/>
            </a:pPr>
            <a:r>
              <a:rPr lang="en-IN" dirty="0"/>
              <a:t>This decisive field can be used to prevent accidents of trains, which involves immediate course of action, insightful thinking and also, some critical calculations.</a:t>
            </a:r>
          </a:p>
          <a:p>
            <a:pPr>
              <a:buFont typeface="Wingdings" panose="05000000000000000000" pitchFamily="2" charset="2"/>
              <a:buChar char="Ø"/>
            </a:pPr>
            <a:r>
              <a:rPr lang="en-IN" dirty="0"/>
              <a:t>As we know, data science can keep track of the train speed and object distance, it can prove vital in train accident close-calls.</a:t>
            </a:r>
          </a:p>
        </p:txBody>
      </p:sp>
      <p:pic>
        <p:nvPicPr>
          <p:cNvPr id="6" name="Picture 5">
            <a:extLst>
              <a:ext uri="{FF2B5EF4-FFF2-40B4-BE49-F238E27FC236}">
                <a16:creationId xmlns:a16="http://schemas.microsoft.com/office/drawing/2014/main" xmlns="" id="{D1730E5E-28AC-41B0-B1DC-C1746971DD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8379" y="1343818"/>
            <a:ext cx="5541885" cy="4994838"/>
          </a:xfrm>
          <a:prstGeom prst="rect">
            <a:avLst/>
          </a:prstGeom>
        </p:spPr>
      </p:pic>
    </p:spTree>
    <p:extLst>
      <p:ext uri="{BB962C8B-B14F-4D97-AF65-F5344CB8AC3E}">
        <p14:creationId xmlns:p14="http://schemas.microsoft.com/office/powerpoint/2010/main" val="9561922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xmlns="" id="{3E4C77CE-0A13-4E33-A7D8-FBE3051533F4}"/>
              </a:ext>
            </a:extLst>
          </p:cNvPr>
          <p:cNvSpPr>
            <a:spLocks noGrp="1"/>
          </p:cNvSpPr>
          <p:nvPr>
            <p:ph idx="1"/>
          </p:nvPr>
        </p:nvSpPr>
        <p:spPr>
          <a:xfrm>
            <a:off x="0" y="0"/>
            <a:ext cx="6560599" cy="6858000"/>
          </a:xfrm>
        </p:spPr>
        <p:txBody>
          <a:bodyPr/>
          <a:lstStyle/>
          <a:p>
            <a:pPr>
              <a:buFont typeface="Wingdings" panose="05000000000000000000" pitchFamily="2" charset="2"/>
              <a:buChar char="Ø"/>
            </a:pPr>
            <a:r>
              <a:rPr lang="en-IN" dirty="0"/>
              <a:t>Like, if we consider an example of two trains travelling in the same direction, the trains’ speeds can be kept in account and the fact that they are at a safe distance from each other.</a:t>
            </a:r>
          </a:p>
          <a:p>
            <a:pPr>
              <a:buFont typeface="Wingdings" panose="05000000000000000000" pitchFamily="2" charset="2"/>
              <a:buChar char="Ø"/>
            </a:pPr>
            <a:r>
              <a:rPr lang="en-IN" dirty="0"/>
              <a:t>If at all, the working of Train 1, which is ahead on the tracks, stops due to technical failure, the Train 2’s distance is taken into account and time also plays a pivotal role if the Train 2 is not at a safe distance from Train 1.</a:t>
            </a:r>
          </a:p>
          <a:p>
            <a:pPr>
              <a:buFont typeface="Wingdings" panose="05000000000000000000" pitchFamily="2" charset="2"/>
              <a:buChar char="Ø"/>
            </a:pPr>
            <a:r>
              <a:rPr lang="en-IN" dirty="0"/>
              <a:t>Parameters like time , train speed, braking efficiency, frictional control, distance, and many more are taken into consideration for crucial and at the same time quick decisions for stopping of fatal accidents.</a:t>
            </a:r>
          </a:p>
          <a:p>
            <a:endParaRPr lang="en-IN" dirty="0"/>
          </a:p>
        </p:txBody>
      </p:sp>
      <p:pic>
        <p:nvPicPr>
          <p:cNvPr id="7" name="Picture 6">
            <a:extLst>
              <a:ext uri="{FF2B5EF4-FFF2-40B4-BE49-F238E27FC236}">
                <a16:creationId xmlns:a16="http://schemas.microsoft.com/office/drawing/2014/main" xmlns="" id="{1890635D-C7E5-4486-8D57-A62B7823CE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60599" y="133165"/>
            <a:ext cx="5513032" cy="6587231"/>
          </a:xfrm>
          <a:prstGeom prst="rect">
            <a:avLst/>
          </a:prstGeom>
        </p:spPr>
      </p:pic>
    </p:spTree>
    <p:extLst>
      <p:ext uri="{BB962C8B-B14F-4D97-AF65-F5344CB8AC3E}">
        <p14:creationId xmlns:p14="http://schemas.microsoft.com/office/powerpoint/2010/main" val="42204475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44F177BB-3435-4F1F-8050-FE0AC25A0C27}"/>
              </a:ext>
            </a:extLst>
          </p:cNvPr>
          <p:cNvSpPr>
            <a:spLocks noGrp="1"/>
          </p:cNvSpPr>
          <p:nvPr>
            <p:ph idx="1"/>
          </p:nvPr>
        </p:nvSpPr>
        <p:spPr>
          <a:xfrm>
            <a:off x="1" y="2"/>
            <a:ext cx="5450888" cy="6516208"/>
          </a:xfrm>
        </p:spPr>
        <p:txBody>
          <a:bodyPr>
            <a:normAutofit/>
          </a:bodyPr>
          <a:lstStyle/>
          <a:p>
            <a:pPr>
              <a:buFont typeface="Wingdings" panose="05000000000000000000" pitchFamily="2" charset="2"/>
              <a:buChar char="Ø"/>
            </a:pPr>
            <a:r>
              <a:rPr lang="en-IN" dirty="0"/>
              <a:t>If the on-the-spot analysis of graphical data and actions like sudden braking or immediate lowering of speed are performed right away.</a:t>
            </a:r>
          </a:p>
          <a:p>
            <a:pPr>
              <a:buFont typeface="Wingdings" panose="05000000000000000000" pitchFamily="2" charset="2"/>
              <a:buChar char="Ø"/>
            </a:pPr>
            <a:r>
              <a:rPr lang="en-IN" dirty="0"/>
              <a:t>This can actually prevent the causing of an actual accident at the meeting point of two trains.</a:t>
            </a:r>
          </a:p>
          <a:p>
            <a:pPr>
              <a:buFont typeface="Wingdings" panose="05000000000000000000" pitchFamily="2" charset="2"/>
              <a:buChar char="Ø"/>
            </a:pPr>
            <a:r>
              <a:rPr lang="en-IN" dirty="0"/>
              <a:t>If it is too late for the latter train to brake before it appears at the rear point of the former, a fully calculated track change action can also prove useful for the prevention of a devastating fatality.</a:t>
            </a:r>
          </a:p>
          <a:p>
            <a:pPr>
              <a:buFont typeface="Wingdings" panose="05000000000000000000" pitchFamily="2" charset="2"/>
              <a:buChar char="Ø"/>
            </a:pPr>
            <a:endParaRPr lang="en-IN" dirty="0"/>
          </a:p>
        </p:txBody>
      </p:sp>
      <p:pic>
        <p:nvPicPr>
          <p:cNvPr id="5" name="Picture 4">
            <a:extLst>
              <a:ext uri="{FF2B5EF4-FFF2-40B4-BE49-F238E27FC236}">
                <a16:creationId xmlns:a16="http://schemas.microsoft.com/office/drawing/2014/main" xmlns="" id="{06F2BE52-CCBF-4775-B5AF-980B8E4CE2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0"/>
            <a:ext cx="6095999" cy="6858000"/>
          </a:xfrm>
          <a:prstGeom prst="rect">
            <a:avLst/>
          </a:prstGeom>
        </p:spPr>
      </p:pic>
    </p:spTree>
    <p:extLst>
      <p:ext uri="{BB962C8B-B14F-4D97-AF65-F5344CB8AC3E}">
        <p14:creationId xmlns:p14="http://schemas.microsoft.com/office/powerpoint/2010/main" val="27750494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2804</TotalTime>
  <Words>862</Words>
  <Application>Microsoft Office PowerPoint</Application>
  <PresentationFormat>Widescreen</PresentationFormat>
  <Paragraphs>62</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Adobe Gothic Std B</vt:lpstr>
      <vt:lpstr>Arial</vt:lpstr>
      <vt:lpstr>Calibri</vt:lpstr>
      <vt:lpstr>Calibri Light</vt:lpstr>
      <vt:lpstr>Wingdings</vt:lpstr>
      <vt:lpstr>Office Theme</vt:lpstr>
      <vt:lpstr>PowerPoint Presentation</vt:lpstr>
      <vt:lpstr>What is Data Science?</vt:lpstr>
      <vt:lpstr>Need of data science in railways</vt:lpstr>
      <vt:lpstr>What data science do</vt:lpstr>
      <vt:lpstr>Train delay prediction</vt:lpstr>
      <vt:lpstr>Train delay prediction process</vt:lpstr>
      <vt:lpstr>Data Science In Train Accident Prevention</vt:lpstr>
      <vt:lpstr>PowerPoint Presentation</vt:lpstr>
      <vt:lpstr>PowerPoint Presentation</vt:lpstr>
      <vt:lpstr>PowerPoint Presentation</vt:lpstr>
      <vt:lpstr>Data science in resource optimization</vt:lpstr>
      <vt:lpstr>Future scope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17</cp:revision>
  <dcterms:created xsi:type="dcterms:W3CDTF">2020-09-19T11:40:32Z</dcterms:created>
  <dcterms:modified xsi:type="dcterms:W3CDTF">2020-09-21T10:25:15Z</dcterms:modified>
</cp:coreProperties>
</file>