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2" r:id="rId4"/>
    <p:sldId id="259"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0163288-8863-498C-81D1-5DB3042C9DCE}" type="datetimeFigureOut">
              <a:rPr lang="en-IN" smtClean="0"/>
              <a:t>19-09-2020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BBCEB-C5B2-4E06-9340-7F8C31F953E6}" type="slidenum">
              <a:rPr lang="en-IN" smtClean="0"/>
              <a:t>‹#›</a:t>
            </a:fld>
            <a:endParaRPr lang="en-IN"/>
          </a:p>
        </p:txBody>
      </p:sp>
    </p:spTree>
    <p:extLst>
      <p:ext uri="{BB962C8B-B14F-4D97-AF65-F5344CB8AC3E}">
        <p14:creationId xmlns:p14="http://schemas.microsoft.com/office/powerpoint/2010/main" val="3787803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163288-8863-498C-81D1-5DB3042C9DCE}" type="datetimeFigureOut">
              <a:rPr lang="en-IN" smtClean="0"/>
              <a:t>19-09-2020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BBCEB-C5B2-4E06-9340-7F8C31F953E6}" type="slidenum">
              <a:rPr lang="en-IN" smtClean="0"/>
              <a:t>‹#›</a:t>
            </a:fld>
            <a:endParaRPr lang="en-IN"/>
          </a:p>
        </p:txBody>
      </p:sp>
    </p:spTree>
    <p:extLst>
      <p:ext uri="{BB962C8B-B14F-4D97-AF65-F5344CB8AC3E}">
        <p14:creationId xmlns:p14="http://schemas.microsoft.com/office/powerpoint/2010/main" val="3019321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163288-8863-498C-81D1-5DB3042C9DCE}" type="datetimeFigureOut">
              <a:rPr lang="en-IN" smtClean="0"/>
              <a:t>19-09-2020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BBCEB-C5B2-4E06-9340-7F8C31F953E6}" type="slidenum">
              <a:rPr lang="en-IN" smtClean="0"/>
              <a:t>‹#›</a:t>
            </a:fld>
            <a:endParaRPr lang="en-IN"/>
          </a:p>
        </p:txBody>
      </p:sp>
    </p:spTree>
    <p:extLst>
      <p:ext uri="{BB962C8B-B14F-4D97-AF65-F5344CB8AC3E}">
        <p14:creationId xmlns:p14="http://schemas.microsoft.com/office/powerpoint/2010/main" val="3975573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163288-8863-498C-81D1-5DB3042C9DCE}" type="datetimeFigureOut">
              <a:rPr lang="en-IN" smtClean="0"/>
              <a:t>19-09-2020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BBCEB-C5B2-4E06-9340-7F8C31F953E6}" type="slidenum">
              <a:rPr lang="en-IN" smtClean="0"/>
              <a:t>‹#›</a:t>
            </a:fld>
            <a:endParaRPr lang="en-IN"/>
          </a:p>
        </p:txBody>
      </p:sp>
    </p:spTree>
    <p:extLst>
      <p:ext uri="{BB962C8B-B14F-4D97-AF65-F5344CB8AC3E}">
        <p14:creationId xmlns:p14="http://schemas.microsoft.com/office/powerpoint/2010/main" val="3784888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163288-8863-498C-81D1-5DB3042C9DCE}" type="datetimeFigureOut">
              <a:rPr lang="en-IN" smtClean="0"/>
              <a:t>19-09-2020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BBCEB-C5B2-4E06-9340-7F8C31F953E6}" type="slidenum">
              <a:rPr lang="en-IN" smtClean="0"/>
              <a:t>‹#›</a:t>
            </a:fld>
            <a:endParaRPr lang="en-IN"/>
          </a:p>
        </p:txBody>
      </p:sp>
    </p:spTree>
    <p:extLst>
      <p:ext uri="{BB962C8B-B14F-4D97-AF65-F5344CB8AC3E}">
        <p14:creationId xmlns:p14="http://schemas.microsoft.com/office/powerpoint/2010/main" val="1871883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0163288-8863-498C-81D1-5DB3042C9DCE}" type="datetimeFigureOut">
              <a:rPr lang="en-IN" smtClean="0"/>
              <a:t>19-09-2020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BBCEB-C5B2-4E06-9340-7F8C31F953E6}" type="slidenum">
              <a:rPr lang="en-IN" smtClean="0"/>
              <a:t>‹#›</a:t>
            </a:fld>
            <a:endParaRPr lang="en-IN"/>
          </a:p>
        </p:txBody>
      </p:sp>
    </p:spTree>
    <p:extLst>
      <p:ext uri="{BB962C8B-B14F-4D97-AF65-F5344CB8AC3E}">
        <p14:creationId xmlns:p14="http://schemas.microsoft.com/office/powerpoint/2010/main" val="3941427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0163288-8863-498C-81D1-5DB3042C9DCE}" type="datetimeFigureOut">
              <a:rPr lang="en-IN" smtClean="0"/>
              <a:t>19-09-2020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6BBCEB-C5B2-4E06-9340-7F8C31F953E6}" type="slidenum">
              <a:rPr lang="en-IN" smtClean="0"/>
              <a:t>‹#›</a:t>
            </a:fld>
            <a:endParaRPr lang="en-IN"/>
          </a:p>
        </p:txBody>
      </p:sp>
    </p:spTree>
    <p:extLst>
      <p:ext uri="{BB962C8B-B14F-4D97-AF65-F5344CB8AC3E}">
        <p14:creationId xmlns:p14="http://schemas.microsoft.com/office/powerpoint/2010/main" val="2921028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0163288-8863-498C-81D1-5DB3042C9DCE}" type="datetimeFigureOut">
              <a:rPr lang="en-IN" smtClean="0"/>
              <a:t>19-09-2020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6BBCEB-C5B2-4E06-9340-7F8C31F953E6}" type="slidenum">
              <a:rPr lang="en-IN" smtClean="0"/>
              <a:t>‹#›</a:t>
            </a:fld>
            <a:endParaRPr lang="en-IN"/>
          </a:p>
        </p:txBody>
      </p:sp>
    </p:spTree>
    <p:extLst>
      <p:ext uri="{BB962C8B-B14F-4D97-AF65-F5344CB8AC3E}">
        <p14:creationId xmlns:p14="http://schemas.microsoft.com/office/powerpoint/2010/main" val="705669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163288-8863-498C-81D1-5DB3042C9DCE}" type="datetimeFigureOut">
              <a:rPr lang="en-IN" smtClean="0"/>
              <a:t>19-09-2020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6BBCEB-C5B2-4E06-9340-7F8C31F953E6}" type="slidenum">
              <a:rPr lang="en-IN" smtClean="0"/>
              <a:t>‹#›</a:t>
            </a:fld>
            <a:endParaRPr lang="en-IN"/>
          </a:p>
        </p:txBody>
      </p:sp>
    </p:spTree>
    <p:extLst>
      <p:ext uri="{BB962C8B-B14F-4D97-AF65-F5344CB8AC3E}">
        <p14:creationId xmlns:p14="http://schemas.microsoft.com/office/powerpoint/2010/main" val="758987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163288-8863-498C-81D1-5DB3042C9DCE}" type="datetimeFigureOut">
              <a:rPr lang="en-IN" smtClean="0"/>
              <a:t>19-09-2020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BBCEB-C5B2-4E06-9340-7F8C31F953E6}" type="slidenum">
              <a:rPr lang="en-IN" smtClean="0"/>
              <a:t>‹#›</a:t>
            </a:fld>
            <a:endParaRPr lang="en-IN"/>
          </a:p>
        </p:txBody>
      </p:sp>
    </p:spTree>
    <p:extLst>
      <p:ext uri="{BB962C8B-B14F-4D97-AF65-F5344CB8AC3E}">
        <p14:creationId xmlns:p14="http://schemas.microsoft.com/office/powerpoint/2010/main" val="1743805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163288-8863-498C-81D1-5DB3042C9DCE}" type="datetimeFigureOut">
              <a:rPr lang="en-IN" smtClean="0"/>
              <a:t>19-09-2020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BBCEB-C5B2-4E06-9340-7F8C31F953E6}" type="slidenum">
              <a:rPr lang="en-IN" smtClean="0"/>
              <a:t>‹#›</a:t>
            </a:fld>
            <a:endParaRPr lang="en-IN"/>
          </a:p>
        </p:txBody>
      </p:sp>
    </p:spTree>
    <p:extLst>
      <p:ext uri="{BB962C8B-B14F-4D97-AF65-F5344CB8AC3E}">
        <p14:creationId xmlns:p14="http://schemas.microsoft.com/office/powerpoint/2010/main" val="3148180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163288-8863-498C-81D1-5DB3042C9DCE}" type="datetimeFigureOut">
              <a:rPr lang="en-IN" smtClean="0"/>
              <a:t>19-09-2020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6BBCEB-C5B2-4E06-9340-7F8C31F953E6}" type="slidenum">
              <a:rPr lang="en-IN" smtClean="0"/>
              <a:t>‹#›</a:t>
            </a:fld>
            <a:endParaRPr lang="en-IN"/>
          </a:p>
        </p:txBody>
      </p:sp>
    </p:spTree>
    <p:extLst>
      <p:ext uri="{BB962C8B-B14F-4D97-AF65-F5344CB8AC3E}">
        <p14:creationId xmlns:p14="http://schemas.microsoft.com/office/powerpoint/2010/main" val="150276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Train delay Prediction using data science</a:t>
            </a:r>
            <a:endParaRPr lang="en-IN" dirty="0"/>
          </a:p>
        </p:txBody>
      </p:sp>
      <p:sp>
        <p:nvSpPr>
          <p:cNvPr id="3" name="Content Placeholder 2"/>
          <p:cNvSpPr>
            <a:spLocks noGrp="1"/>
          </p:cNvSpPr>
          <p:nvPr>
            <p:ph idx="1"/>
          </p:nvPr>
        </p:nvSpPr>
        <p:spPr/>
        <p:txBody>
          <a:bodyPr/>
          <a:lstStyle/>
          <a:p>
            <a:pPr marL="0" indent="0">
              <a:buNone/>
            </a:pPr>
            <a:r>
              <a:rPr lang="en-GB" dirty="0" smtClean="0"/>
              <a:t>These are following broad phases for </a:t>
            </a:r>
            <a:r>
              <a:rPr lang="en-GB" dirty="0" smtClean="0"/>
              <a:t>prediction </a:t>
            </a:r>
            <a:r>
              <a:rPr lang="en-GB" dirty="0" smtClean="0"/>
              <a:t>of train delay:</a:t>
            </a:r>
          </a:p>
          <a:p>
            <a:r>
              <a:rPr lang="en-GB" dirty="0"/>
              <a:t>Data collection </a:t>
            </a:r>
            <a:endParaRPr lang="en-GB" dirty="0" smtClean="0"/>
          </a:p>
          <a:p>
            <a:r>
              <a:rPr lang="en-GB" dirty="0" smtClean="0"/>
              <a:t>Exploratory </a:t>
            </a:r>
            <a:r>
              <a:rPr lang="en-GB" dirty="0"/>
              <a:t>data Analysis </a:t>
            </a:r>
            <a:endParaRPr lang="en-GB" dirty="0" smtClean="0"/>
          </a:p>
          <a:p>
            <a:r>
              <a:rPr lang="en-GB" dirty="0" smtClean="0"/>
              <a:t>Understanding </a:t>
            </a:r>
            <a:r>
              <a:rPr lang="en-GB" dirty="0"/>
              <a:t>data and feature engineering </a:t>
            </a:r>
            <a:endParaRPr lang="en-GB" dirty="0" smtClean="0"/>
          </a:p>
          <a:p>
            <a:r>
              <a:rPr lang="en-GB" dirty="0" smtClean="0"/>
              <a:t>Training </a:t>
            </a:r>
            <a:r>
              <a:rPr lang="en-GB" dirty="0"/>
              <a:t>of model </a:t>
            </a:r>
            <a:endParaRPr lang="en-GB" dirty="0" smtClean="0"/>
          </a:p>
          <a:p>
            <a:r>
              <a:rPr lang="en-GB" dirty="0" smtClean="0"/>
              <a:t>Evaluation </a:t>
            </a:r>
            <a:r>
              <a:rPr lang="en-GB" dirty="0"/>
              <a:t>of result </a:t>
            </a:r>
          </a:p>
          <a:p>
            <a:endParaRPr lang="en-IN" dirty="0"/>
          </a:p>
        </p:txBody>
      </p:sp>
    </p:spTree>
    <p:extLst>
      <p:ext uri="{BB962C8B-B14F-4D97-AF65-F5344CB8AC3E}">
        <p14:creationId xmlns:p14="http://schemas.microsoft.com/office/powerpoint/2010/main" val="1193327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Train delay prediction process</a:t>
            </a:r>
            <a:endParaRPr lang="en-IN" dirty="0"/>
          </a:p>
        </p:txBody>
      </p:sp>
      <p:sp>
        <p:nvSpPr>
          <p:cNvPr id="3" name="Content Placeholder 2"/>
          <p:cNvSpPr>
            <a:spLocks noGrp="1"/>
          </p:cNvSpPr>
          <p:nvPr>
            <p:ph idx="1"/>
          </p:nvPr>
        </p:nvSpPr>
        <p:spPr/>
        <p:txBody>
          <a:bodyPr/>
          <a:lstStyle/>
          <a:p>
            <a:r>
              <a:rPr lang="en-GB" dirty="0" smtClean="0"/>
              <a:t>Historical data for train delays is collected</a:t>
            </a:r>
          </a:p>
          <a:p>
            <a:r>
              <a:rPr lang="en-GB" dirty="0" smtClean="0"/>
              <a:t>Weather data is collected</a:t>
            </a:r>
          </a:p>
          <a:p>
            <a:r>
              <a:rPr lang="en-GB" dirty="0" smtClean="0"/>
              <a:t>Exploratory data analysis is done</a:t>
            </a:r>
          </a:p>
          <a:p>
            <a:r>
              <a:rPr lang="en-GB" dirty="0" smtClean="0"/>
              <a:t>Supervised learning is performed</a:t>
            </a:r>
          </a:p>
          <a:p>
            <a:r>
              <a:rPr lang="en-GB" dirty="0" smtClean="0"/>
              <a:t>Methods used to perform regression problems:</a:t>
            </a:r>
          </a:p>
          <a:p>
            <a:pPr marL="971550" lvl="1" indent="-514350">
              <a:buFont typeface="+mj-lt"/>
              <a:buAutoNum type="arabicPeriod"/>
            </a:pPr>
            <a:r>
              <a:rPr lang="en-GB" dirty="0" smtClean="0"/>
              <a:t>Multivariate regression</a:t>
            </a:r>
          </a:p>
          <a:p>
            <a:pPr marL="971550" lvl="1" indent="-514350">
              <a:buFont typeface="+mj-lt"/>
              <a:buAutoNum type="arabicPeriod"/>
            </a:pPr>
            <a:r>
              <a:rPr lang="en-GB" dirty="0" smtClean="0"/>
              <a:t>Neural network</a:t>
            </a:r>
          </a:p>
          <a:p>
            <a:pPr marL="971550" lvl="1" indent="-514350">
              <a:buFont typeface="+mj-lt"/>
              <a:buAutoNum type="arabicPeriod"/>
            </a:pPr>
            <a:r>
              <a:rPr lang="en-GB" dirty="0" smtClean="0"/>
              <a:t>Random forest</a:t>
            </a:r>
          </a:p>
          <a:p>
            <a:pPr marL="0" indent="0">
              <a:buNone/>
            </a:pPr>
            <a:endParaRPr lang="en-IN" dirty="0"/>
          </a:p>
        </p:txBody>
      </p:sp>
    </p:spTree>
    <p:extLst>
      <p:ext uri="{BB962C8B-B14F-4D97-AF65-F5344CB8AC3E}">
        <p14:creationId xmlns:p14="http://schemas.microsoft.com/office/powerpoint/2010/main" val="5919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Steps involved train delay prediction</a:t>
            </a:r>
            <a:endParaRPr lang="en-IN" dirty="0"/>
          </a:p>
        </p:txBody>
      </p:sp>
      <p:sp>
        <p:nvSpPr>
          <p:cNvPr id="3" name="Content Placeholder 2"/>
          <p:cNvSpPr>
            <a:spLocks noGrp="1"/>
          </p:cNvSpPr>
          <p:nvPr>
            <p:ph idx="1"/>
          </p:nvPr>
        </p:nvSpPr>
        <p:spPr/>
        <p:txBody>
          <a:bodyPr/>
          <a:lstStyle/>
          <a:p>
            <a:r>
              <a:rPr lang="en-GB" dirty="0" smtClean="0"/>
              <a:t>Description of available data</a:t>
            </a:r>
          </a:p>
          <a:p>
            <a:r>
              <a:rPr lang="en-GB" dirty="0" smtClean="0"/>
              <a:t>Model building</a:t>
            </a:r>
          </a:p>
          <a:p>
            <a:r>
              <a:rPr lang="en-GB" dirty="0" smtClean="0"/>
              <a:t>Algorithm testing</a:t>
            </a:r>
          </a:p>
          <a:p>
            <a:r>
              <a:rPr lang="en-GB" dirty="0" smtClean="0"/>
              <a:t>Simulation results</a:t>
            </a:r>
          </a:p>
          <a:p>
            <a:pPr marL="0" indent="0">
              <a:buNone/>
            </a:pPr>
            <a:endParaRPr lang="en-IN" dirty="0"/>
          </a:p>
        </p:txBody>
      </p:sp>
    </p:spTree>
    <p:extLst>
      <p:ext uri="{BB962C8B-B14F-4D97-AF65-F5344CB8AC3E}">
        <p14:creationId xmlns:p14="http://schemas.microsoft.com/office/powerpoint/2010/main" val="587611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GB" sz="1600" dirty="0" smtClean="0"/>
              <a:t>Big Data analytics can improve the ITS operation efficiency. Many subsystems in ITSs need to handle large amount of data to give information or provide decision to manage traffic.</a:t>
            </a:r>
          </a:p>
          <a:p>
            <a:r>
              <a:rPr lang="en-GB" sz="1600" dirty="0" smtClean="0"/>
              <a:t>. Through fast data collection and analysis of current and historical massive traffic data, traffic management department can predict traffic flow in real time. Public transportation Big Data analytics can help management department to learn the riders journey patterns in the transportation network, which can be used for better public transportation service planning</a:t>
            </a:r>
          </a:p>
          <a:p>
            <a:r>
              <a:rPr lang="en-GB" sz="1600" dirty="0" smtClean="0"/>
              <a:t>Big Data analytics can improve the ITS safety level. Using advanced sensor and detection techniques, massive amount of real time transportation information can be obtained</a:t>
            </a:r>
          </a:p>
          <a:p>
            <a:r>
              <a:rPr lang="en-GB" sz="1600" dirty="0" smtClean="0"/>
              <a:t>The velocity of data in transportation has increased due to improved communications technologies, increased processing power and speed of monitoring and processing. For example, ticketing and tolling transactions that use smart cards or tags are now immediately reported, whereas paper-based ticketing needs human processing to acquire helpful data from the transactions.</a:t>
            </a:r>
            <a:endParaRPr lang="en-IN" sz="1600" dirty="0"/>
          </a:p>
        </p:txBody>
      </p:sp>
    </p:spTree>
    <p:extLst>
      <p:ext uri="{BB962C8B-B14F-4D97-AF65-F5344CB8AC3E}">
        <p14:creationId xmlns:p14="http://schemas.microsoft.com/office/powerpoint/2010/main" val="4180681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GB" dirty="0"/>
              <a:t>Field Technician will collect unstructured data </a:t>
            </a:r>
          </a:p>
          <a:p>
            <a:r>
              <a:rPr lang="en-GB" dirty="0"/>
              <a:t>and log files that need to be linked to the monitoring system </a:t>
            </a:r>
          </a:p>
          <a:p>
            <a:r>
              <a:rPr lang="en-GB" dirty="0"/>
              <a:t>structured data. Linking the work order generation from the </a:t>
            </a:r>
          </a:p>
          <a:p>
            <a:r>
              <a:rPr lang="en-GB" dirty="0"/>
              <a:t>CMMS with the correct asset and accessing log files </a:t>
            </a:r>
          </a:p>
          <a:p>
            <a:r>
              <a:rPr lang="en-GB" dirty="0"/>
              <a:t>provides information for later analysis. Within traditional </a:t>
            </a:r>
          </a:p>
          <a:p>
            <a:r>
              <a:rPr lang="en-GB" dirty="0"/>
              <a:t>CMMS systems, the unstructured data including log files </a:t>
            </a:r>
          </a:p>
          <a:p>
            <a:r>
              <a:rPr lang="en-GB" dirty="0"/>
              <a:t>may be stored separately from the structured data within the </a:t>
            </a:r>
          </a:p>
          <a:p>
            <a:r>
              <a:rPr lang="en-GB" dirty="0"/>
              <a:t>CMMS. </a:t>
            </a:r>
          </a:p>
          <a:p>
            <a:endParaRPr lang="en-IN" dirty="0"/>
          </a:p>
        </p:txBody>
      </p:sp>
    </p:spTree>
    <p:extLst>
      <p:ext uri="{BB962C8B-B14F-4D97-AF65-F5344CB8AC3E}">
        <p14:creationId xmlns:p14="http://schemas.microsoft.com/office/powerpoint/2010/main" val="650172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4000</TotalTime>
  <Words>321</Words>
  <Application>Microsoft Office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Train delay Prediction using data science</vt:lpstr>
      <vt:lpstr>Train delay prediction process</vt:lpstr>
      <vt:lpstr>Steps involved train delay prediction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 delay Prediction using data science</dc:title>
  <dc:creator>HP</dc:creator>
  <cp:lastModifiedBy>HP</cp:lastModifiedBy>
  <cp:revision>8</cp:revision>
  <dcterms:created xsi:type="dcterms:W3CDTF">2020-09-18T19:35:57Z</dcterms:created>
  <dcterms:modified xsi:type="dcterms:W3CDTF">2020-09-21T14:16:27Z</dcterms:modified>
</cp:coreProperties>
</file>