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87" r:id="rId3"/>
    <p:sldId id="265" r:id="rId4"/>
    <p:sldId id="264" r:id="rId5"/>
    <p:sldId id="284" r:id="rId6"/>
    <p:sldId id="282" r:id="rId7"/>
    <p:sldId id="283" r:id="rId8"/>
    <p:sldId id="271" r:id="rId9"/>
    <p:sldId id="272" r:id="rId10"/>
    <p:sldId id="273" r:id="rId11"/>
    <p:sldId id="274" r:id="rId12"/>
    <p:sldId id="269" r:id="rId13"/>
    <p:sldId id="275" r:id="rId14"/>
    <p:sldId id="277" r:id="rId15"/>
    <p:sldId id="278" r:id="rId16"/>
    <p:sldId id="279" r:id="rId17"/>
    <p:sldId id="268" r:id="rId18"/>
    <p:sldId id="267" r:id="rId19"/>
    <p:sldId id="280" r:id="rId20"/>
    <p:sldId id="281"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6FCF4-E281-4451-BDCF-5F45D781A822}" type="datetimeFigureOut">
              <a:rPr lang="en-IN" smtClean="0"/>
              <a:t>21-09-2020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4268C-8691-4FF2-9843-CA68AD3D65A7}" type="slidenum">
              <a:rPr lang="en-IN" smtClean="0"/>
              <a:t>‹#›</a:t>
            </a:fld>
            <a:endParaRPr lang="en-IN"/>
          </a:p>
        </p:txBody>
      </p:sp>
    </p:spTree>
    <p:extLst>
      <p:ext uri="{BB962C8B-B14F-4D97-AF65-F5344CB8AC3E}">
        <p14:creationId xmlns:p14="http://schemas.microsoft.com/office/powerpoint/2010/main" val="40156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C4268C-8691-4FF2-9843-CA68AD3D65A7}" type="slidenum">
              <a:rPr lang="en-IN" smtClean="0"/>
              <a:t>17</a:t>
            </a:fld>
            <a:endParaRPr lang="en-IN"/>
          </a:p>
        </p:txBody>
      </p:sp>
    </p:spTree>
    <p:extLst>
      <p:ext uri="{BB962C8B-B14F-4D97-AF65-F5344CB8AC3E}">
        <p14:creationId xmlns:p14="http://schemas.microsoft.com/office/powerpoint/2010/main" val="68629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FCFB78-AC8A-47B9-8593-B8DB20616FA9}"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97777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CFB78-AC8A-47B9-8593-B8DB20616FA9}"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382950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CFB78-AC8A-47B9-8593-B8DB20616FA9}"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5982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CFB78-AC8A-47B9-8593-B8DB20616FA9}"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251771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CFB78-AC8A-47B9-8593-B8DB20616FA9}"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26607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FCFB78-AC8A-47B9-8593-B8DB20616FA9}"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24597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FCFB78-AC8A-47B9-8593-B8DB20616FA9}"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242810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FCFB78-AC8A-47B9-8593-B8DB20616FA9}"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372575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CFB78-AC8A-47B9-8593-B8DB20616FA9}"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56982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CFB78-AC8A-47B9-8593-B8DB20616FA9}"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63020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CFB78-AC8A-47B9-8593-B8DB20616FA9}"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24645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CFB78-AC8A-47B9-8593-B8DB20616FA9}" type="datetimeFigureOut">
              <a:rPr lang="en-IN" smtClean="0"/>
              <a:t>21-09-2020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160A-26F2-4DA1-A640-27DDF079858A}" type="slidenum">
              <a:rPr lang="en-IN" smtClean="0"/>
              <a:t>‹#›</a:t>
            </a:fld>
            <a:endParaRPr lang="en-IN"/>
          </a:p>
        </p:txBody>
      </p:sp>
    </p:spTree>
    <p:extLst>
      <p:ext uri="{BB962C8B-B14F-4D97-AF65-F5344CB8AC3E}">
        <p14:creationId xmlns:p14="http://schemas.microsoft.com/office/powerpoint/2010/main" val="375975605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et.google.com/linkredirect?authuser=0&amp;dest=https%3A%2F%2Fwww.researchgate.net%2Fpublication%2F332113402_Prediction_of_Train_Delay_in_Indian_Railways_through_Machine_Learning_Techniques" TargetMode="External"/><Relationship Id="rId2" Type="http://schemas.openxmlformats.org/officeDocument/2006/relationships/hyperlink" Target="https://meet.google.com/linkredirect?authuser=0&amp;dest=https%3A%2F%2Fwww.globalrailwayreview.com%2Farticle%2F100714%2Fbig-data-analytics-asset-management-indian-railways%2F" TargetMode="External"/><Relationship Id="rId1" Type="http://schemas.openxmlformats.org/officeDocument/2006/relationships/slideLayout" Target="../slideLayouts/slideLayout2.xml"/><Relationship Id="rId4" Type="http://schemas.openxmlformats.org/officeDocument/2006/relationships/hyperlink" Target="https://meet.google.com/linkredirect?authuser=0&amp;dest=https%3A%2F%2Fwww.linkedin.com%2Fpulse%2Fdata-science-railway-industry-victor-borg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Science in Railway Traffic Control</a:t>
            </a:r>
            <a:endParaRPr lang="en-IN" dirty="0"/>
          </a:p>
        </p:txBody>
      </p:sp>
      <p:sp>
        <p:nvSpPr>
          <p:cNvPr id="3" name="Subtitle 2"/>
          <p:cNvSpPr>
            <a:spLocks noGrp="1"/>
          </p:cNvSpPr>
          <p:nvPr>
            <p:ph type="subTitle" idx="1"/>
          </p:nvPr>
        </p:nvSpPr>
        <p:spPr>
          <a:xfrm>
            <a:off x="7519915" y="4939519"/>
            <a:ext cx="4567451" cy="1655762"/>
          </a:xfrm>
        </p:spPr>
        <p:txBody>
          <a:bodyPr>
            <a:normAutofit lnSpcReduction="10000"/>
          </a:bodyPr>
          <a:lstStyle/>
          <a:p>
            <a:r>
              <a:rPr lang="en-GB" dirty="0" err="1" smtClean="0"/>
              <a:t>Nisha</a:t>
            </a:r>
            <a:r>
              <a:rPr lang="en-GB" dirty="0" smtClean="0"/>
              <a:t> </a:t>
            </a:r>
            <a:r>
              <a:rPr lang="en-GB" dirty="0" err="1" smtClean="0"/>
              <a:t>Modani</a:t>
            </a:r>
            <a:r>
              <a:rPr lang="en-GB" dirty="0" smtClean="0"/>
              <a:t> (66)</a:t>
            </a:r>
          </a:p>
          <a:p>
            <a:r>
              <a:rPr lang="en-GB" dirty="0" err="1" smtClean="0"/>
              <a:t>Avishkar</a:t>
            </a:r>
            <a:r>
              <a:rPr lang="en-GB" dirty="0" smtClean="0"/>
              <a:t> More(68)</a:t>
            </a:r>
          </a:p>
          <a:p>
            <a:r>
              <a:rPr lang="en-GB" dirty="0" err="1" smtClean="0"/>
              <a:t>Sarang</a:t>
            </a:r>
            <a:r>
              <a:rPr lang="en-GB" dirty="0" smtClean="0"/>
              <a:t> More(70)</a:t>
            </a:r>
          </a:p>
          <a:p>
            <a:r>
              <a:rPr lang="en-GB" dirty="0" err="1" smtClean="0"/>
              <a:t>Ashwini</a:t>
            </a:r>
            <a:r>
              <a:rPr lang="en-GB" dirty="0" smtClean="0"/>
              <a:t> </a:t>
            </a:r>
            <a:r>
              <a:rPr lang="en-GB" dirty="0" err="1" smtClean="0"/>
              <a:t>Nagare</a:t>
            </a:r>
            <a:r>
              <a:rPr lang="en-GB" dirty="0" smtClean="0"/>
              <a:t>(81)</a:t>
            </a:r>
            <a:endParaRPr lang="en-IN" dirty="0"/>
          </a:p>
        </p:txBody>
      </p:sp>
      <p:sp>
        <p:nvSpPr>
          <p:cNvPr id="4" name="TextBox 3"/>
          <p:cNvSpPr txBox="1"/>
          <p:nvPr/>
        </p:nvSpPr>
        <p:spPr>
          <a:xfrm>
            <a:off x="382137" y="5950424"/>
            <a:ext cx="3794078" cy="369332"/>
          </a:xfrm>
          <a:prstGeom prst="rect">
            <a:avLst/>
          </a:prstGeom>
          <a:noFill/>
        </p:spPr>
        <p:txBody>
          <a:bodyPr wrap="square" rtlCol="0">
            <a:spAutoFit/>
          </a:bodyPr>
          <a:lstStyle/>
          <a:p>
            <a:r>
              <a:rPr lang="en-GB" dirty="0" smtClean="0"/>
              <a:t>Guided By: </a:t>
            </a:r>
            <a:r>
              <a:rPr lang="en-GB" dirty="0" err="1" smtClean="0"/>
              <a:t>Prof.</a:t>
            </a:r>
            <a:r>
              <a:rPr lang="en-GB" dirty="0" smtClean="0"/>
              <a:t> </a:t>
            </a:r>
            <a:r>
              <a:rPr lang="en-GB" dirty="0" err="1" smtClean="0"/>
              <a:t>Abha</a:t>
            </a:r>
            <a:r>
              <a:rPr lang="en-GB" dirty="0" smtClean="0"/>
              <a:t> </a:t>
            </a:r>
            <a:r>
              <a:rPr lang="en-GB" dirty="0" err="1" smtClean="0"/>
              <a:t>Marathe</a:t>
            </a:r>
            <a:endParaRPr lang="en-IN" dirty="0"/>
          </a:p>
        </p:txBody>
      </p:sp>
    </p:spTree>
    <p:extLst>
      <p:ext uri="{BB962C8B-B14F-4D97-AF65-F5344CB8AC3E}">
        <p14:creationId xmlns:p14="http://schemas.microsoft.com/office/powerpoint/2010/main" val="150008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F177BB-3435-4F1F-8050-FE0AC25A0C27}"/>
              </a:ext>
            </a:extLst>
          </p:cNvPr>
          <p:cNvSpPr>
            <a:spLocks noGrp="1"/>
          </p:cNvSpPr>
          <p:nvPr>
            <p:ph idx="1"/>
          </p:nvPr>
        </p:nvSpPr>
        <p:spPr>
          <a:xfrm>
            <a:off x="1" y="2"/>
            <a:ext cx="5450888" cy="6516208"/>
          </a:xfrm>
        </p:spPr>
        <p:txBody>
          <a:bodyPr>
            <a:normAutofit/>
          </a:bodyPr>
          <a:lstStyle/>
          <a:p>
            <a:pPr>
              <a:buFont typeface="Wingdings" panose="05000000000000000000" pitchFamily="2" charset="2"/>
              <a:buChar char="Ø"/>
            </a:pPr>
            <a:r>
              <a:rPr lang="en-IN" dirty="0"/>
              <a:t>If the on-the-spot analysis of graphical data and actions like sudden braking or immediate lowering of speed are performed right away.</a:t>
            </a:r>
          </a:p>
          <a:p>
            <a:pPr>
              <a:buFont typeface="Wingdings" panose="05000000000000000000" pitchFamily="2" charset="2"/>
              <a:buChar char="Ø"/>
            </a:pPr>
            <a:r>
              <a:rPr lang="en-IN" dirty="0"/>
              <a:t>This can actually prevent the causing of an actual accident at the meeting point of two trains.</a:t>
            </a:r>
          </a:p>
          <a:p>
            <a:pPr>
              <a:buFont typeface="Wingdings" panose="05000000000000000000" pitchFamily="2" charset="2"/>
              <a:buChar char="Ø"/>
            </a:pPr>
            <a:r>
              <a:rPr lang="en-IN" dirty="0"/>
              <a:t>If it is too late for the latter train to brake before it appears at the rear point of the former, a fully calculated track change action can also prove useful for the prevention of a devastating fatality.</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xmlns="" id="{06F2BE52-CCBF-4775-B5AF-980B8E4CE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5999" cy="6858000"/>
          </a:xfrm>
          <a:prstGeom prst="rect">
            <a:avLst/>
          </a:prstGeom>
        </p:spPr>
      </p:pic>
    </p:spTree>
    <p:extLst>
      <p:ext uri="{BB962C8B-B14F-4D97-AF65-F5344CB8AC3E}">
        <p14:creationId xmlns:p14="http://schemas.microsoft.com/office/powerpoint/2010/main" val="2775049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4C73FA-E474-414A-8EF7-E000044F8C56}"/>
              </a:ext>
            </a:extLst>
          </p:cNvPr>
          <p:cNvSpPr>
            <a:spLocks noGrp="1"/>
          </p:cNvSpPr>
          <p:nvPr>
            <p:ph idx="1"/>
          </p:nvPr>
        </p:nvSpPr>
        <p:spPr>
          <a:xfrm>
            <a:off x="1" y="191069"/>
            <a:ext cx="5895832" cy="6600348"/>
          </a:xfrm>
        </p:spPr>
        <p:txBody>
          <a:bodyPr>
            <a:normAutofit fontScale="92500"/>
          </a:bodyPr>
          <a:lstStyle/>
          <a:p>
            <a:pPr>
              <a:buFont typeface="Wingdings" panose="05000000000000000000" pitchFamily="2" charset="2"/>
              <a:buChar char="Ø"/>
            </a:pPr>
            <a:r>
              <a:rPr lang="en-IN" dirty="0"/>
              <a:t>This is how Data Science can prove to be useful  in railway accident control.</a:t>
            </a:r>
          </a:p>
          <a:p>
            <a:pPr>
              <a:buFont typeface="Wingdings" panose="05000000000000000000" pitchFamily="2" charset="2"/>
              <a:buChar char="Ø"/>
            </a:pPr>
            <a:r>
              <a:rPr lang="en-IN" dirty="0"/>
              <a:t>If we think of a more suggestive and analytical data tools to be put in the working of such operations, we can think of using charts and graphs for tracking death rate of population with suggestive measures for the prevention of deaths.</a:t>
            </a:r>
          </a:p>
          <a:p>
            <a:pPr>
              <a:buFont typeface="Wingdings" panose="05000000000000000000" pitchFamily="2" charset="2"/>
              <a:buChar char="Ø"/>
            </a:pPr>
            <a:r>
              <a:rPr lang="en-IN" dirty="0"/>
              <a:t>If possible, we can also set particular range of speeds for each and every train travelling from one place to the other.</a:t>
            </a:r>
          </a:p>
          <a:p>
            <a:pPr>
              <a:buFont typeface="Wingdings" panose="05000000000000000000" pitchFamily="2" charset="2"/>
              <a:buChar char="Ø"/>
            </a:pPr>
            <a:r>
              <a:rPr lang="en-IN" dirty="0"/>
              <a:t>So, even if a train exceeds it’s speed limit, the tools can help a control station analyse and predict the prevention of an accident and it can be easily conveyed it to the train driver.</a:t>
            </a:r>
          </a:p>
        </p:txBody>
      </p:sp>
      <p:pic>
        <p:nvPicPr>
          <p:cNvPr id="11" name="Picture 10">
            <a:extLst>
              <a:ext uri="{FF2B5EF4-FFF2-40B4-BE49-F238E27FC236}">
                <a16:creationId xmlns:a16="http://schemas.microsoft.com/office/drawing/2014/main" xmlns="" id="{3B611770-AAF3-40E4-9F40-A057BD97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412" y="0"/>
            <a:ext cx="6182588" cy="6791417"/>
          </a:xfrm>
          <a:prstGeom prst="rect">
            <a:avLst/>
          </a:prstGeom>
        </p:spPr>
      </p:pic>
    </p:spTree>
    <p:extLst>
      <p:ext uri="{BB962C8B-B14F-4D97-AF65-F5344CB8AC3E}">
        <p14:creationId xmlns:p14="http://schemas.microsoft.com/office/powerpoint/2010/main" val="405901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t>Recent application of Data science in Railways</a:t>
            </a:r>
            <a:endParaRPr lang="en-IN" dirty="0"/>
          </a:p>
        </p:txBody>
      </p:sp>
      <p:sp>
        <p:nvSpPr>
          <p:cNvPr id="3" name="Content Placeholder 2"/>
          <p:cNvSpPr>
            <a:spLocks noGrp="1"/>
          </p:cNvSpPr>
          <p:nvPr>
            <p:ph idx="1"/>
          </p:nvPr>
        </p:nvSpPr>
        <p:spPr>
          <a:xfrm>
            <a:off x="838200" y="1975750"/>
            <a:ext cx="10515600" cy="4351338"/>
          </a:xfrm>
        </p:spPr>
        <p:txBody>
          <a:bodyPr/>
          <a:lstStyle/>
          <a:p>
            <a:r>
              <a:rPr lang="en-IN" dirty="0" smtClean="0"/>
              <a:t>Booking </a:t>
            </a:r>
            <a:r>
              <a:rPr lang="en-IN" dirty="0"/>
              <a:t>Tickets</a:t>
            </a:r>
          </a:p>
          <a:p>
            <a:r>
              <a:rPr lang="en-IN" dirty="0" smtClean="0"/>
              <a:t>Emergency </a:t>
            </a:r>
            <a:r>
              <a:rPr lang="en-IN" dirty="0"/>
              <a:t>train route changes</a:t>
            </a:r>
          </a:p>
          <a:p>
            <a:r>
              <a:rPr lang="en-IN" dirty="0" smtClean="0"/>
              <a:t>Food </a:t>
            </a:r>
            <a:r>
              <a:rPr lang="en-IN" dirty="0"/>
              <a:t>Catering for the passengers.</a:t>
            </a:r>
          </a:p>
          <a:p>
            <a:r>
              <a:rPr lang="en-IN" dirty="0"/>
              <a:t>Travel schedule of a train.</a:t>
            </a:r>
          </a:p>
          <a:p>
            <a:endParaRPr lang="en-GB" dirty="0"/>
          </a:p>
          <a:p>
            <a:pPr marL="0" indent="0">
              <a:buNone/>
            </a:pPr>
            <a:endParaRPr lang="en-IN" dirty="0"/>
          </a:p>
        </p:txBody>
      </p:sp>
    </p:spTree>
    <p:extLst>
      <p:ext uri="{BB962C8B-B14F-4D97-AF65-F5344CB8AC3E}">
        <p14:creationId xmlns:p14="http://schemas.microsoft.com/office/powerpoint/2010/main" val="2682682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1739C-CDA8-4D6A-9546-5A282090133B}"/>
              </a:ext>
            </a:extLst>
          </p:cNvPr>
          <p:cNvSpPr>
            <a:spLocks noGrp="1"/>
          </p:cNvSpPr>
          <p:nvPr>
            <p:ph type="title"/>
          </p:nvPr>
        </p:nvSpPr>
        <p:spPr>
          <a:xfrm>
            <a:off x="621103" y="195944"/>
            <a:ext cx="4333452" cy="791482"/>
          </a:xfrm>
        </p:spPr>
        <p:txBody>
          <a:bodyPr>
            <a:normAutofit/>
          </a:bodyPr>
          <a:lstStyle/>
          <a:p>
            <a:r>
              <a:rPr lang="en-IN" sz="4800" dirty="0"/>
              <a:t>Ticket booking</a:t>
            </a:r>
          </a:p>
        </p:txBody>
      </p:sp>
      <p:sp>
        <p:nvSpPr>
          <p:cNvPr id="4" name="Text Placeholder 3">
            <a:extLst>
              <a:ext uri="{FF2B5EF4-FFF2-40B4-BE49-F238E27FC236}">
                <a16:creationId xmlns:a16="http://schemas.microsoft.com/office/drawing/2014/main" xmlns="" id="{51D93034-E18C-4576-9647-F5D8DB8C8B63}"/>
              </a:ext>
            </a:extLst>
          </p:cNvPr>
          <p:cNvSpPr>
            <a:spLocks noGrp="1"/>
          </p:cNvSpPr>
          <p:nvPr>
            <p:ph type="body" sz="half" idx="2"/>
          </p:nvPr>
        </p:nvSpPr>
        <p:spPr>
          <a:xfrm>
            <a:off x="0" y="987425"/>
            <a:ext cx="6196084" cy="5672682"/>
          </a:xfrm>
        </p:spPr>
        <p:txBody>
          <a:bodyPr>
            <a:normAutofit/>
          </a:bodyPr>
          <a:lstStyle/>
          <a:p>
            <a:pPr marL="342900" indent="-342900">
              <a:buFont typeface="Wingdings" panose="05000000000000000000" pitchFamily="2" charset="2"/>
              <a:buChar char="Ø"/>
            </a:pPr>
            <a:r>
              <a:rPr lang="en-IN" sz="2400" dirty="0">
                <a:effectLst/>
                <a:latin typeface="Arial" panose="020B0604020202020204" pitchFamily="34" charset="0"/>
                <a:ea typeface="Calibri" panose="020F0502020204030204" pitchFamily="34" charset="0"/>
              </a:rPr>
              <a:t>Most of us would be acquainted with the e-ticketing portal ‘IRCTC’ of the Indian Railways. </a:t>
            </a:r>
          </a:p>
          <a:p>
            <a:pPr marL="342900" indent="-342900">
              <a:buFont typeface="Wingdings" panose="05000000000000000000" pitchFamily="2" charset="2"/>
              <a:buChar char="Ø"/>
            </a:pPr>
            <a:r>
              <a:rPr lang="en-IN" sz="2400" dirty="0">
                <a:effectLst/>
                <a:latin typeface="Arial" panose="020B0604020202020204" pitchFamily="34" charset="0"/>
                <a:ea typeface="Calibri" panose="020F0502020204030204" pitchFamily="34" charset="0"/>
              </a:rPr>
              <a:t>Earlier the site would get paralyzed as soon as the clock ticked 10.</a:t>
            </a:r>
          </a:p>
          <a:p>
            <a:pPr marL="342900" indent="-342900">
              <a:buFont typeface="Wingdings" panose="05000000000000000000" pitchFamily="2" charset="2"/>
              <a:buChar char="Ø"/>
            </a:pPr>
            <a:r>
              <a:rPr lang="en-IN" sz="2400" dirty="0">
                <a:effectLst/>
                <a:latin typeface="Arial" panose="020B0604020202020204" pitchFamily="34" charset="0"/>
                <a:ea typeface="Calibri" panose="020F0502020204030204" pitchFamily="34" charset="0"/>
              </a:rPr>
              <a:t>But that’s not the case now. IRCTC which books 13 lakh tickets per day at an average, has not only improved its speed but also the way it serves its customers.</a:t>
            </a:r>
          </a:p>
          <a:p>
            <a:pPr marL="342900" indent="-342900">
              <a:buFont typeface="Wingdings" panose="05000000000000000000" pitchFamily="2" charset="2"/>
              <a:buChar char="Ø"/>
            </a:pPr>
            <a:r>
              <a:rPr lang="en-IN" sz="2400" dirty="0">
                <a:effectLst/>
                <a:latin typeface="Arial" panose="020B0604020202020204" pitchFamily="34" charset="0"/>
                <a:ea typeface="Calibri" panose="020F0502020204030204" pitchFamily="34" charset="0"/>
              </a:rPr>
              <a:t>These improvements have been possible because of the use of Big Data Analytics. </a:t>
            </a:r>
            <a:endParaRPr lang="en-IN" sz="2400" dirty="0">
              <a:latin typeface="Arial" panose="020B0604020202020204" pitchFamily="34" charset="0"/>
              <a:ea typeface="Calibri" panose="020F0502020204030204" pitchFamily="34" charset="0"/>
            </a:endParaRPr>
          </a:p>
          <a:p>
            <a:pPr marL="342900" indent="-342900">
              <a:buFont typeface="Wingdings" panose="05000000000000000000" pitchFamily="2" charset="2"/>
              <a:buChar char="Ø"/>
            </a:pPr>
            <a:r>
              <a:rPr lang="en-IN" sz="2400" dirty="0">
                <a:effectLst/>
                <a:latin typeface="Arial" panose="020B0604020202020204" pitchFamily="34" charset="0"/>
                <a:ea typeface="Calibri" panose="020F0502020204030204" pitchFamily="34" charset="0"/>
                <a:cs typeface="Times New Roman" panose="02020603050405020304" pitchFamily="18" charset="0"/>
              </a:rPr>
              <a:t>Determining the frequent travellers, same train travellers, long route travellers and more using analytics has helped Indian Railways service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xmlns="" id="{CD5F8D39-8446-4849-BA89-36BA08B8E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403799"/>
            <a:ext cx="5791200" cy="4048813"/>
          </a:xfrm>
          <a:prstGeom prst="rect">
            <a:avLst/>
          </a:prstGeom>
        </p:spPr>
      </p:pic>
    </p:spTree>
    <p:extLst>
      <p:ext uri="{BB962C8B-B14F-4D97-AF65-F5344CB8AC3E}">
        <p14:creationId xmlns:p14="http://schemas.microsoft.com/office/powerpoint/2010/main" val="2491092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3C209-4440-433F-BD22-42BD61AC58EF}"/>
              </a:ext>
            </a:extLst>
          </p:cNvPr>
          <p:cNvSpPr>
            <a:spLocks noGrp="1"/>
          </p:cNvSpPr>
          <p:nvPr>
            <p:ph type="title"/>
          </p:nvPr>
        </p:nvSpPr>
        <p:spPr>
          <a:xfrm>
            <a:off x="566833" y="96757"/>
            <a:ext cx="11352212" cy="1497842"/>
          </a:xfrm>
        </p:spPr>
        <p:txBody>
          <a:bodyPr>
            <a:normAutofit/>
          </a:bodyPr>
          <a:lstStyle/>
          <a:p>
            <a:r>
              <a:rPr lang="en-IN" sz="3600" dirty="0"/>
              <a:t>Emergency </a:t>
            </a:r>
            <a:r>
              <a:rPr lang="en-IN" sz="3600" dirty="0" smtClean="0"/>
              <a:t>Train </a:t>
            </a:r>
            <a:r>
              <a:rPr lang="en-IN" sz="3600" dirty="0"/>
              <a:t>R</a:t>
            </a:r>
            <a:r>
              <a:rPr lang="en-IN" sz="3600" dirty="0" smtClean="0"/>
              <a:t>oute </a:t>
            </a:r>
            <a:r>
              <a:rPr lang="en-IN" sz="3600" dirty="0"/>
              <a:t>C</a:t>
            </a:r>
            <a:r>
              <a:rPr lang="en-IN" sz="3600" dirty="0" smtClean="0"/>
              <a:t>hanges</a:t>
            </a:r>
            <a:r>
              <a:rPr lang="en-IN" dirty="0"/>
              <a:t/>
            </a:r>
            <a:br>
              <a:rPr lang="en-IN" dirty="0"/>
            </a:br>
            <a:endParaRPr lang="en-IN" dirty="0"/>
          </a:p>
        </p:txBody>
      </p:sp>
      <p:sp>
        <p:nvSpPr>
          <p:cNvPr id="4" name="Text Placeholder 3">
            <a:extLst>
              <a:ext uri="{FF2B5EF4-FFF2-40B4-BE49-F238E27FC236}">
                <a16:creationId xmlns:a16="http://schemas.microsoft.com/office/drawing/2014/main" xmlns="" id="{8D20553C-6E62-4572-993F-0EDD2B10A937}"/>
              </a:ext>
            </a:extLst>
          </p:cNvPr>
          <p:cNvSpPr>
            <a:spLocks noGrp="1"/>
          </p:cNvSpPr>
          <p:nvPr>
            <p:ph type="body" sz="half" idx="2"/>
          </p:nvPr>
        </p:nvSpPr>
        <p:spPr>
          <a:xfrm>
            <a:off x="737118" y="1679510"/>
            <a:ext cx="5922989" cy="4393744"/>
          </a:xfrm>
        </p:spPr>
        <p:txBody>
          <a:bodyPr>
            <a:normAutofit/>
          </a:bodyPr>
          <a:lstStyle/>
          <a:p>
            <a:pPr marL="457200" indent="-457200">
              <a:buFont typeface="Wingdings" panose="05000000000000000000" pitchFamily="2" charset="2"/>
              <a:buChar char="Ø"/>
            </a:pPr>
            <a:r>
              <a:rPr lang="en-IN" sz="2800" dirty="0"/>
              <a:t>In case of a landslide, a flood or a emergency track repair, the system can automatically reroute a new path of the train travelling on that damaged track</a:t>
            </a:r>
            <a:r>
              <a:rPr lang="en-IN" sz="2400" dirty="0"/>
              <a:t>.</a:t>
            </a:r>
          </a:p>
          <a:p>
            <a:endParaRPr lang="en-IN" sz="2400" dirty="0"/>
          </a:p>
          <a:p>
            <a:endParaRPr lang="en-IN" sz="2400" dirty="0"/>
          </a:p>
          <a:p>
            <a:endParaRPr lang="en-IN" sz="2400" dirty="0"/>
          </a:p>
        </p:txBody>
      </p:sp>
      <p:pic>
        <p:nvPicPr>
          <p:cNvPr id="2052" name="Picture 4" descr="Flood-damaged train line to stay closed for a week - BBC News">
            <a:extLst>
              <a:ext uri="{FF2B5EF4-FFF2-40B4-BE49-F238E27FC236}">
                <a16:creationId xmlns:a16="http://schemas.microsoft.com/office/drawing/2014/main" xmlns="" id="{75F8A14A-6E56-4C63-865A-56EA25303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714" y="845678"/>
            <a:ext cx="5019286" cy="28156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rt of Tillamook Bay Railroad - Wikiwand">
            <a:extLst>
              <a:ext uri="{FF2B5EF4-FFF2-40B4-BE49-F238E27FC236}">
                <a16:creationId xmlns:a16="http://schemas.microsoft.com/office/drawing/2014/main" xmlns="" id="{E20456EC-F4E8-45F6-92C8-F9AC317DD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714" y="3661375"/>
            <a:ext cx="5019286" cy="319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105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BE229-4CCB-4985-A9FB-B27D7E76A991}"/>
              </a:ext>
            </a:extLst>
          </p:cNvPr>
          <p:cNvSpPr>
            <a:spLocks noGrp="1"/>
          </p:cNvSpPr>
          <p:nvPr>
            <p:ph type="title"/>
          </p:nvPr>
        </p:nvSpPr>
        <p:spPr>
          <a:xfrm>
            <a:off x="531876" y="136479"/>
            <a:ext cx="11568495" cy="982638"/>
          </a:xfrm>
        </p:spPr>
        <p:txBody>
          <a:bodyPr>
            <a:normAutofit/>
          </a:bodyPr>
          <a:lstStyle/>
          <a:p>
            <a:r>
              <a:rPr lang="en-IN" sz="3600" dirty="0"/>
              <a:t>Food Catering </a:t>
            </a:r>
            <a:r>
              <a:rPr lang="en-IN" sz="3600" dirty="0"/>
              <a:t>F</a:t>
            </a:r>
            <a:r>
              <a:rPr lang="en-IN" sz="3600" dirty="0" smtClean="0"/>
              <a:t>or Passengers</a:t>
            </a:r>
            <a:endParaRPr lang="en-IN" sz="3600" dirty="0"/>
          </a:p>
        </p:txBody>
      </p:sp>
      <p:sp>
        <p:nvSpPr>
          <p:cNvPr id="4" name="Text Placeholder 3">
            <a:extLst>
              <a:ext uri="{FF2B5EF4-FFF2-40B4-BE49-F238E27FC236}">
                <a16:creationId xmlns:a16="http://schemas.microsoft.com/office/drawing/2014/main" xmlns="" id="{502BA92B-44DE-4518-ABBF-13C95E6C42B4}"/>
              </a:ext>
            </a:extLst>
          </p:cNvPr>
          <p:cNvSpPr>
            <a:spLocks noGrp="1"/>
          </p:cNvSpPr>
          <p:nvPr>
            <p:ph type="body" sz="half" idx="2"/>
          </p:nvPr>
        </p:nvSpPr>
        <p:spPr>
          <a:xfrm>
            <a:off x="0" y="1269242"/>
            <a:ext cx="6619164" cy="5486121"/>
          </a:xfrm>
        </p:spPr>
        <p:txBody>
          <a:bodyPr>
            <a:normAutofit/>
          </a:bodyPr>
          <a:lstStyle/>
          <a:p>
            <a:pPr marL="285750" indent="-285750">
              <a:buFont typeface="Wingdings" panose="05000000000000000000" pitchFamily="2" charset="2"/>
              <a:buChar char="Ø"/>
            </a:pPr>
            <a:r>
              <a:rPr lang="en-IN" sz="2000" dirty="0">
                <a:effectLst/>
                <a:latin typeface="Arial" panose="020B0604020202020204" pitchFamily="34" charset="0"/>
                <a:ea typeface="Calibri" panose="020F0502020204030204" pitchFamily="34" charset="0"/>
                <a:cs typeface="Times New Roman" panose="02020603050405020304" pitchFamily="18" charset="0"/>
              </a:rPr>
              <a:t>Considering the huge number of long distance passengers that Indian railways serve each day, catering food is an important part.</a:t>
            </a:r>
          </a:p>
          <a:p>
            <a:pPr marL="285750" indent="-285750">
              <a:buFont typeface="Wingdings" panose="05000000000000000000" pitchFamily="2" charset="2"/>
              <a:buChar char="Ø"/>
            </a:pPr>
            <a:r>
              <a:rPr lang="en-IN" sz="2000" dirty="0">
                <a:effectLst/>
                <a:latin typeface="Arial" panose="020B0604020202020204" pitchFamily="34" charset="0"/>
                <a:ea typeface="Calibri" panose="020F0502020204030204" pitchFamily="34" charset="0"/>
                <a:cs typeface="Times New Roman" panose="02020603050405020304" pitchFamily="18" charset="0"/>
              </a:rPr>
              <a:t> But to serve better the choice of food must change w.r.t area. Moreover the cost of food is also a matter of importance.</a:t>
            </a:r>
          </a:p>
          <a:p>
            <a:pPr marL="285750" indent="-285750">
              <a:buFont typeface="Wingdings" panose="05000000000000000000" pitchFamily="2" charset="2"/>
              <a:buChar char="Ø"/>
            </a:pPr>
            <a:r>
              <a:rPr lang="en-IN" sz="2000" dirty="0">
                <a:effectLst/>
                <a:latin typeface="Arial" panose="020B0604020202020204" pitchFamily="34" charset="0"/>
                <a:ea typeface="Calibri" panose="020F0502020204030204" pitchFamily="34" charset="0"/>
                <a:cs typeface="Times New Roman" panose="02020603050405020304" pitchFamily="18" charset="0"/>
              </a:rPr>
              <a:t> Big Data Analytics can be used to cater food at reasonable rates at the same time making it profitable for the catering department.</a:t>
            </a:r>
          </a:p>
          <a:p>
            <a:pPr marL="285750" indent="-285750">
              <a:buFont typeface="Wingdings" panose="05000000000000000000" pitchFamily="2" charset="2"/>
              <a:buChar char="Ø"/>
            </a:pPr>
            <a:r>
              <a:rPr lang="en-IN" sz="2000" dirty="0">
                <a:effectLst/>
                <a:latin typeface="Arial" panose="020B0604020202020204" pitchFamily="34" charset="0"/>
                <a:ea typeface="Calibri" panose="020F0502020204030204" pitchFamily="34" charset="0"/>
                <a:cs typeface="Times New Roman" panose="02020603050405020304" pitchFamily="18" charset="0"/>
              </a:rPr>
              <a:t> Analytics can also be used to expel out the unnecessary cost that has been a concern for the catering department of Indian railways.</a:t>
            </a:r>
          </a:p>
          <a:p>
            <a:pPr marL="285750" indent="-285750">
              <a:buFont typeface="Wingdings" panose="05000000000000000000" pitchFamily="2" charset="2"/>
              <a:buChar char="Ø"/>
            </a:pPr>
            <a:r>
              <a:rPr lang="en-IN" sz="2000" dirty="0">
                <a:effectLst/>
                <a:latin typeface="Arial" panose="020B0604020202020204" pitchFamily="34" charset="0"/>
                <a:ea typeface="Calibri" panose="020F0502020204030204" pitchFamily="34" charset="0"/>
                <a:cs typeface="Times New Roman" panose="02020603050405020304" pitchFamily="18" charset="0"/>
              </a:rPr>
              <a:t> Moreover it can help in better servicing at relevant locations when the train gets delayed.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074" name="Picture 2" descr="India Train Food High Resolution Stock Photography and Images - Alamy">
            <a:extLst>
              <a:ext uri="{FF2B5EF4-FFF2-40B4-BE49-F238E27FC236}">
                <a16:creationId xmlns:a16="http://schemas.microsoft.com/office/drawing/2014/main" xmlns="" id="{6F24DEAB-1E00-4EA1-841D-1D987F46C1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251"/>
          <a:stretch/>
        </p:blipFill>
        <p:spPr bwMode="auto">
          <a:xfrm>
            <a:off x="6619164" y="2306471"/>
            <a:ext cx="5481208" cy="373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92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A1CCB-CDA5-4D4B-ABBD-B96D36E0806F}"/>
              </a:ext>
            </a:extLst>
          </p:cNvPr>
          <p:cNvSpPr>
            <a:spLocks noGrp="1"/>
          </p:cNvSpPr>
          <p:nvPr>
            <p:ph type="title"/>
          </p:nvPr>
        </p:nvSpPr>
        <p:spPr>
          <a:xfrm>
            <a:off x="839788" y="102358"/>
            <a:ext cx="11129299" cy="1030406"/>
          </a:xfrm>
        </p:spPr>
        <p:txBody>
          <a:bodyPr>
            <a:normAutofit/>
          </a:bodyPr>
          <a:lstStyle/>
          <a:p>
            <a:r>
              <a:rPr lang="en-IN" sz="4000" dirty="0"/>
              <a:t>Travel </a:t>
            </a:r>
            <a:r>
              <a:rPr lang="en-IN" sz="4000" dirty="0" smtClean="0"/>
              <a:t>Schedule </a:t>
            </a:r>
            <a:r>
              <a:rPr lang="en-IN" sz="4000" dirty="0"/>
              <a:t>F</a:t>
            </a:r>
            <a:r>
              <a:rPr lang="en-IN" sz="4000" dirty="0" smtClean="0"/>
              <a:t>or </a:t>
            </a:r>
            <a:r>
              <a:rPr lang="en-IN" sz="4000" dirty="0"/>
              <a:t>T</a:t>
            </a:r>
            <a:r>
              <a:rPr lang="en-IN" sz="4000" dirty="0" smtClean="0"/>
              <a:t>he </a:t>
            </a:r>
            <a:r>
              <a:rPr lang="en-IN" sz="4000" dirty="0"/>
              <a:t>T</a:t>
            </a:r>
            <a:r>
              <a:rPr lang="en-IN" sz="4000" dirty="0" smtClean="0"/>
              <a:t>rain</a:t>
            </a:r>
            <a:endParaRPr lang="en-IN" sz="4000" dirty="0"/>
          </a:p>
        </p:txBody>
      </p:sp>
      <p:sp>
        <p:nvSpPr>
          <p:cNvPr id="4" name="Text Placeholder 3">
            <a:extLst>
              <a:ext uri="{FF2B5EF4-FFF2-40B4-BE49-F238E27FC236}">
                <a16:creationId xmlns:a16="http://schemas.microsoft.com/office/drawing/2014/main" xmlns="" id="{0D12A71C-2A35-4119-93C7-29BFF008AC34}"/>
              </a:ext>
            </a:extLst>
          </p:cNvPr>
          <p:cNvSpPr>
            <a:spLocks noGrp="1"/>
          </p:cNvSpPr>
          <p:nvPr>
            <p:ph type="body" sz="half" idx="2"/>
          </p:nvPr>
        </p:nvSpPr>
        <p:spPr>
          <a:xfrm>
            <a:off x="150125" y="1473958"/>
            <a:ext cx="5923129" cy="4395030"/>
          </a:xfrm>
        </p:spPr>
        <p:txBody>
          <a:bodyPr>
            <a:normAutofit/>
          </a:bodyPr>
          <a:lstStyle/>
          <a:p>
            <a:pPr marL="457200" indent="-457200">
              <a:buFont typeface="Wingdings" panose="05000000000000000000" pitchFamily="2" charset="2"/>
              <a:buChar char="Ø"/>
            </a:pPr>
            <a:r>
              <a:rPr lang="en-GB" sz="2800" dirty="0"/>
              <a:t>Time interval between arrival and departure of train at a particular station can be managed.</a:t>
            </a:r>
          </a:p>
          <a:p>
            <a:pPr marL="457200" indent="-457200">
              <a:buFont typeface="Wingdings" panose="05000000000000000000" pitchFamily="2" charset="2"/>
              <a:buChar char="Ø"/>
            </a:pPr>
            <a:r>
              <a:rPr lang="en-GB" sz="2800" dirty="0"/>
              <a:t>Depending on data collected regarding crowd of passengers we can also decide stations covered by particular train.</a:t>
            </a:r>
          </a:p>
          <a:p>
            <a:pPr marL="457200" indent="-457200">
              <a:buFont typeface="Wingdings" panose="05000000000000000000" pitchFamily="2" charset="2"/>
              <a:buChar char="Ø"/>
            </a:pPr>
            <a:r>
              <a:rPr lang="en-GB" sz="2800" dirty="0"/>
              <a:t>The system can also manage the</a:t>
            </a:r>
            <a:r>
              <a:rPr lang="en-IN" sz="2800" dirty="0"/>
              <a:t> time the train stops at a particular station.</a:t>
            </a:r>
            <a:endParaRPr lang="en-GB" sz="2800" dirty="0"/>
          </a:p>
        </p:txBody>
      </p:sp>
      <p:pic>
        <p:nvPicPr>
          <p:cNvPr id="4098" name="Picture 2" descr="My top tips for train travel in India - Breathedreamgo">
            <a:extLst>
              <a:ext uri="{FF2B5EF4-FFF2-40B4-BE49-F238E27FC236}">
                <a16:creationId xmlns:a16="http://schemas.microsoft.com/office/drawing/2014/main" xmlns="" id="{35F15FD0-A773-4623-8800-32A48897A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436" y="1845409"/>
            <a:ext cx="5672008" cy="391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45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 </a:t>
            </a:r>
            <a:r>
              <a:rPr lang="en-GB" dirty="0" smtClean="0"/>
              <a:t>Delay </a:t>
            </a:r>
            <a:r>
              <a:rPr lang="en-GB" dirty="0"/>
              <a:t>P</a:t>
            </a:r>
            <a:r>
              <a:rPr lang="en-GB" dirty="0" smtClean="0"/>
              <a:t>rediction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a:t>Many times trains are delayed</a:t>
            </a:r>
          </a:p>
          <a:p>
            <a:pPr>
              <a:buFont typeface="Wingdings" panose="05000000000000000000" pitchFamily="2" charset="2"/>
              <a:buChar char="Ø"/>
            </a:pPr>
            <a:r>
              <a:rPr lang="en-GB" dirty="0"/>
              <a:t>Factors affecting train timings are:</a:t>
            </a:r>
          </a:p>
          <a:p>
            <a:pPr marL="914400" lvl="1" indent="-457200">
              <a:buFont typeface="+mj-lt"/>
              <a:buAutoNum type="arabicPeriod"/>
            </a:pPr>
            <a:r>
              <a:rPr lang="en-GB" dirty="0"/>
              <a:t>Weather conditions</a:t>
            </a:r>
          </a:p>
          <a:p>
            <a:pPr marL="914400" lvl="1" indent="-457200">
              <a:buFont typeface="+mj-lt"/>
              <a:buAutoNum type="arabicPeriod"/>
            </a:pPr>
            <a:r>
              <a:rPr lang="en-GB" dirty="0"/>
              <a:t>Track conditions </a:t>
            </a:r>
          </a:p>
          <a:p>
            <a:pPr marL="914400" lvl="1" indent="-457200">
              <a:buFont typeface="+mj-lt"/>
              <a:buAutoNum type="arabicPeriod"/>
            </a:pPr>
            <a:r>
              <a:rPr lang="en-GB" dirty="0"/>
              <a:t>Riots, strikes, rallies, </a:t>
            </a:r>
            <a:r>
              <a:rPr lang="en-GB" dirty="0" smtClean="0"/>
              <a:t>etc.</a:t>
            </a:r>
            <a:endParaRPr lang="en-GB" dirty="0"/>
          </a:p>
          <a:p>
            <a:pPr>
              <a:buFont typeface="Wingdings" panose="05000000000000000000" pitchFamily="2" charset="2"/>
              <a:buChar char="Ø"/>
            </a:pPr>
            <a:r>
              <a:rPr lang="en-GB" dirty="0"/>
              <a:t>Data analysis is done from following data collected:</a:t>
            </a:r>
          </a:p>
          <a:p>
            <a:pPr marL="914400" lvl="1" indent="-457200">
              <a:buFont typeface="+mj-lt"/>
              <a:buAutoNum type="arabicPeriod"/>
            </a:pPr>
            <a:r>
              <a:rPr lang="en-GB" dirty="0"/>
              <a:t>Historical train delay data</a:t>
            </a:r>
          </a:p>
          <a:p>
            <a:pPr marL="914400" lvl="1" indent="-457200">
              <a:buFont typeface="+mj-lt"/>
              <a:buAutoNum type="arabicPeriod"/>
            </a:pPr>
            <a:r>
              <a:rPr lang="en-GB" dirty="0"/>
              <a:t>Weather forecasting data</a:t>
            </a:r>
          </a:p>
        </p:txBody>
      </p:sp>
    </p:spTree>
    <p:extLst>
      <p:ext uri="{BB962C8B-B14F-4D97-AF65-F5344CB8AC3E}">
        <p14:creationId xmlns:p14="http://schemas.microsoft.com/office/powerpoint/2010/main" val="3967075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 delay prediction process</a:t>
            </a:r>
            <a:endParaRPr lang="en-IN" dirty="0"/>
          </a:p>
        </p:txBody>
      </p:sp>
      <p:sp>
        <p:nvSpPr>
          <p:cNvPr id="3" name="Content Placeholder 2"/>
          <p:cNvSpPr>
            <a:spLocks noGrp="1"/>
          </p:cNvSpPr>
          <p:nvPr>
            <p:ph idx="1"/>
          </p:nvPr>
        </p:nvSpPr>
        <p:spPr>
          <a:xfrm>
            <a:off x="838200" y="1825625"/>
            <a:ext cx="6681716" cy="4351338"/>
          </a:xfrm>
        </p:spPr>
        <p:txBody>
          <a:bodyPr>
            <a:normAutofit lnSpcReduction="10000"/>
          </a:bodyPr>
          <a:lstStyle/>
          <a:p>
            <a:pPr>
              <a:buFont typeface="Wingdings" panose="05000000000000000000" pitchFamily="2" charset="2"/>
              <a:buChar char="Ø"/>
            </a:pPr>
            <a:r>
              <a:rPr lang="en-GB" dirty="0"/>
              <a:t>Historical data for train delays is collected</a:t>
            </a:r>
          </a:p>
          <a:p>
            <a:pPr>
              <a:buFont typeface="Wingdings" panose="05000000000000000000" pitchFamily="2" charset="2"/>
              <a:buChar char="Ø"/>
            </a:pPr>
            <a:r>
              <a:rPr lang="en-GB" dirty="0"/>
              <a:t>Weather data is collected</a:t>
            </a:r>
          </a:p>
          <a:p>
            <a:pPr>
              <a:buFont typeface="Wingdings" panose="05000000000000000000" pitchFamily="2" charset="2"/>
              <a:buChar char="Ø"/>
            </a:pPr>
            <a:r>
              <a:rPr lang="en-GB" dirty="0"/>
              <a:t>Exploratory data analysis is done</a:t>
            </a:r>
          </a:p>
          <a:p>
            <a:pPr>
              <a:buFont typeface="Wingdings" panose="05000000000000000000" pitchFamily="2" charset="2"/>
              <a:buChar char="Ø"/>
            </a:pPr>
            <a:r>
              <a:rPr lang="en-GB" dirty="0"/>
              <a:t>Feature engineering to decide algorithms</a:t>
            </a:r>
          </a:p>
          <a:p>
            <a:pPr>
              <a:buFont typeface="Wingdings" panose="05000000000000000000" pitchFamily="2" charset="2"/>
              <a:buChar char="Ø"/>
            </a:pPr>
            <a:r>
              <a:rPr lang="en-GB" dirty="0"/>
              <a:t>Algorithms that are generally used:</a:t>
            </a:r>
          </a:p>
          <a:p>
            <a:pPr marL="914400" lvl="1" indent="-457200">
              <a:buFont typeface="+mj-lt"/>
              <a:buAutoNum type="arabicPeriod"/>
            </a:pPr>
            <a:r>
              <a:rPr lang="en-GB" dirty="0"/>
              <a:t>Extreme learning machine</a:t>
            </a:r>
          </a:p>
          <a:p>
            <a:pPr marL="914400" lvl="1" indent="-457200">
              <a:buFont typeface="+mj-lt"/>
              <a:buAutoNum type="arabicPeriod"/>
            </a:pPr>
            <a:r>
              <a:rPr lang="en-GB" dirty="0"/>
              <a:t>Random forest</a:t>
            </a:r>
          </a:p>
          <a:p>
            <a:pPr>
              <a:buFont typeface="Wingdings" panose="05000000000000000000" pitchFamily="2" charset="2"/>
              <a:buChar char="Ø"/>
            </a:pPr>
            <a:r>
              <a:rPr lang="en-GB" dirty="0"/>
              <a:t>Whole data set divided into training and testing data set</a:t>
            </a:r>
          </a:p>
          <a:p>
            <a:pPr>
              <a:buFont typeface="Wingdings" panose="05000000000000000000" pitchFamily="2" charset="2"/>
              <a:buChar char="Ø"/>
            </a:pPr>
            <a:r>
              <a:rPr lang="en-GB" dirty="0"/>
              <a:t>Functions are produced to map new values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928" y="1364776"/>
            <a:ext cx="4121624" cy="5240740"/>
          </a:xfrm>
          <a:prstGeom prst="rect">
            <a:avLst/>
          </a:prstGeom>
        </p:spPr>
      </p:pic>
    </p:spTree>
    <p:extLst>
      <p:ext uri="{BB962C8B-B14F-4D97-AF65-F5344CB8AC3E}">
        <p14:creationId xmlns:p14="http://schemas.microsoft.com/office/powerpoint/2010/main" val="3726868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IN" dirty="0"/>
          </a:p>
        </p:txBody>
      </p:sp>
      <p:sp>
        <p:nvSpPr>
          <p:cNvPr id="3" name="Content Placeholder 2"/>
          <p:cNvSpPr>
            <a:spLocks noGrp="1"/>
          </p:cNvSpPr>
          <p:nvPr>
            <p:ph idx="1"/>
          </p:nvPr>
        </p:nvSpPr>
        <p:spPr>
          <a:xfrm>
            <a:off x="838200" y="1825625"/>
            <a:ext cx="7555173" cy="4351338"/>
          </a:xfrm>
        </p:spPr>
        <p:txBody>
          <a:bodyPr>
            <a:normAutofit fontScale="85000" lnSpcReduction="20000"/>
          </a:bodyPr>
          <a:lstStyle/>
          <a:p>
            <a:pPr marL="0" indent="0">
              <a:buNone/>
            </a:pPr>
            <a:r>
              <a:rPr lang="en-GB" dirty="0" smtClean="0"/>
              <a:t>Data science can be used to keep in control use of resources such as:</a:t>
            </a:r>
          </a:p>
          <a:p>
            <a:pPr>
              <a:buFont typeface="Wingdings" panose="05000000000000000000" pitchFamily="2" charset="2"/>
              <a:buChar char="Ø"/>
            </a:pPr>
            <a:r>
              <a:rPr lang="en-GB" dirty="0" smtClean="0"/>
              <a:t>Number of ticket counters can be reduced or increased depending on need</a:t>
            </a:r>
          </a:p>
          <a:p>
            <a:pPr>
              <a:buFont typeface="Wingdings" panose="05000000000000000000" pitchFamily="2" charset="2"/>
              <a:buChar char="Ø"/>
            </a:pPr>
            <a:r>
              <a:rPr lang="en-GB" dirty="0" smtClean="0"/>
              <a:t>Number of entry exit gates in metros can be managed</a:t>
            </a:r>
          </a:p>
          <a:p>
            <a:pPr>
              <a:buFont typeface="Wingdings" panose="05000000000000000000" pitchFamily="2" charset="2"/>
              <a:buChar char="Ø"/>
            </a:pPr>
            <a:r>
              <a:rPr lang="en-GB" dirty="0" smtClean="0"/>
              <a:t>Number bogies can also be increased or decreased with help of data collected on basis of crowd</a:t>
            </a:r>
          </a:p>
          <a:p>
            <a:pPr>
              <a:buFont typeface="Wingdings" panose="05000000000000000000" pitchFamily="2" charset="2"/>
              <a:buChar char="Ø"/>
            </a:pPr>
            <a:r>
              <a:rPr lang="en-GB" dirty="0" smtClean="0"/>
              <a:t>In order to increase revenue for railways advertisement boards can have different prices depending on quality and quantity of crowd</a:t>
            </a:r>
          </a:p>
          <a:p>
            <a:pPr>
              <a:buFont typeface="Wingdings" panose="05000000000000000000" pitchFamily="2" charset="2"/>
              <a:buChar char="Ø"/>
            </a:pPr>
            <a:r>
              <a:rPr lang="en-GB" dirty="0" smtClean="0"/>
              <a:t>Data science also helps in sharing of data with other transportation services like </a:t>
            </a:r>
            <a:r>
              <a:rPr lang="en-GB" dirty="0" err="1" smtClean="0"/>
              <a:t>ola</a:t>
            </a:r>
            <a:r>
              <a:rPr lang="en-GB" dirty="0" smtClean="0"/>
              <a:t>/</a:t>
            </a:r>
            <a:r>
              <a:rPr lang="en-GB" dirty="0" err="1" smtClean="0"/>
              <a:t>uber,etc</a:t>
            </a:r>
            <a:endParaRPr lang="en-GB" dirty="0" smtClean="0"/>
          </a:p>
          <a:p>
            <a:pPr>
              <a:buFont typeface="Wingdings" panose="05000000000000000000" pitchFamily="2" charset="2"/>
              <a:buChar char="Ø"/>
            </a:pPr>
            <a:r>
              <a:rPr lang="en-GB" dirty="0" smtClean="0"/>
              <a:t>Increase or decrease fencing </a:t>
            </a:r>
            <a:r>
              <a:rPr lang="en-GB" smtClean="0"/>
              <a:t>on stations</a:t>
            </a:r>
            <a:endParaRPr lang="en-IN" dirty="0"/>
          </a:p>
        </p:txBody>
      </p:sp>
      <p:pic>
        <p:nvPicPr>
          <p:cNvPr id="1026" name="Picture 2" descr="Railways could go in for Metro-type entry/exit gates at some stations. |  mymotorwhe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426" y="1690688"/>
            <a:ext cx="2828925" cy="16097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50" y="3775880"/>
            <a:ext cx="2305050" cy="1981200"/>
          </a:xfrm>
          <a:prstGeom prst="rect">
            <a:avLst/>
          </a:prstGeom>
        </p:spPr>
      </p:pic>
    </p:spTree>
    <p:extLst>
      <p:ext uri="{BB962C8B-B14F-4D97-AF65-F5344CB8AC3E}">
        <p14:creationId xmlns:p14="http://schemas.microsoft.com/office/powerpoint/2010/main" val="1515421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dirty="0" smtClean="0"/>
              <a:t>What Is data science</a:t>
            </a:r>
          </a:p>
          <a:p>
            <a:pPr>
              <a:buFont typeface="Wingdings" panose="05000000000000000000" pitchFamily="2" charset="2"/>
              <a:buChar char="Ø"/>
            </a:pPr>
            <a:r>
              <a:rPr lang="en-GB" dirty="0"/>
              <a:t>N</a:t>
            </a:r>
            <a:r>
              <a:rPr lang="en-GB" dirty="0" smtClean="0"/>
              <a:t>eed of data science</a:t>
            </a:r>
          </a:p>
          <a:p>
            <a:pPr>
              <a:buFont typeface="Wingdings" panose="05000000000000000000" pitchFamily="2" charset="2"/>
              <a:buChar char="Ø"/>
            </a:pPr>
            <a:r>
              <a:rPr lang="en-GB" dirty="0" smtClean="0"/>
              <a:t>Data science in track maintenance</a:t>
            </a:r>
          </a:p>
          <a:p>
            <a:pPr>
              <a:buFont typeface="Wingdings" panose="05000000000000000000" pitchFamily="2" charset="2"/>
              <a:buChar char="Ø"/>
            </a:pPr>
            <a:r>
              <a:rPr lang="en-US" dirty="0"/>
              <a:t>Data Science In Train Frequencies Over A Time </a:t>
            </a:r>
            <a:r>
              <a:rPr lang="en-US" dirty="0" smtClean="0"/>
              <a:t>Period</a:t>
            </a:r>
          </a:p>
          <a:p>
            <a:pPr>
              <a:buFont typeface="Wingdings" panose="05000000000000000000" pitchFamily="2" charset="2"/>
              <a:buChar char="Ø"/>
            </a:pPr>
            <a:r>
              <a:rPr lang="en-IN" dirty="0"/>
              <a:t>Data Science In Train Accident </a:t>
            </a:r>
            <a:r>
              <a:rPr lang="en-IN" dirty="0" smtClean="0"/>
              <a:t>Prevention</a:t>
            </a:r>
          </a:p>
          <a:p>
            <a:pPr>
              <a:buFont typeface="Wingdings" panose="05000000000000000000" pitchFamily="2" charset="2"/>
              <a:buChar char="Ø"/>
            </a:pPr>
            <a:r>
              <a:rPr lang="en-IN" dirty="0"/>
              <a:t>Recent application of Data science in </a:t>
            </a:r>
            <a:r>
              <a:rPr lang="en-IN" dirty="0" smtClean="0"/>
              <a:t>Railways</a:t>
            </a:r>
          </a:p>
          <a:p>
            <a:pPr>
              <a:buFont typeface="Wingdings" panose="05000000000000000000" pitchFamily="2" charset="2"/>
              <a:buChar char="Ø"/>
            </a:pPr>
            <a:r>
              <a:rPr lang="en-GB" dirty="0"/>
              <a:t>Train Delay </a:t>
            </a:r>
            <a:r>
              <a:rPr lang="en-GB" dirty="0" smtClean="0"/>
              <a:t>Prediction using data science</a:t>
            </a:r>
          </a:p>
          <a:p>
            <a:pPr>
              <a:buFont typeface="Wingdings" panose="05000000000000000000" pitchFamily="2" charset="2"/>
              <a:buChar char="Ø"/>
            </a:pPr>
            <a:r>
              <a:rPr lang="en-GB" dirty="0" smtClean="0"/>
              <a:t>Future Scope of data science</a:t>
            </a:r>
          </a:p>
          <a:p>
            <a:pPr>
              <a:buFont typeface="Wingdings" panose="05000000000000000000" pitchFamily="2" charset="2"/>
              <a:buChar char="Ø"/>
            </a:pPr>
            <a:r>
              <a:rPr lang="en-GB" dirty="0" smtClean="0"/>
              <a:t>Conclusion</a:t>
            </a:r>
          </a:p>
          <a:p>
            <a:pPr>
              <a:buFont typeface="Wingdings" panose="05000000000000000000" pitchFamily="2" charset="2"/>
              <a:buChar char="Ø"/>
            </a:pPr>
            <a:r>
              <a:rPr lang="en-GB" dirty="0" smtClean="0"/>
              <a:t>References</a:t>
            </a:r>
            <a:endParaRPr lang="en-IN" dirty="0"/>
          </a:p>
        </p:txBody>
      </p:sp>
    </p:spTree>
    <p:extLst>
      <p:ext uri="{BB962C8B-B14F-4D97-AF65-F5344CB8AC3E}">
        <p14:creationId xmlns:p14="http://schemas.microsoft.com/office/powerpoint/2010/main" val="2641549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IN" dirty="0"/>
          </a:p>
        </p:txBody>
      </p:sp>
      <p:sp>
        <p:nvSpPr>
          <p:cNvPr id="3" name="Content Placeholder 2"/>
          <p:cNvSpPr>
            <a:spLocks noGrp="1"/>
          </p:cNvSpPr>
          <p:nvPr>
            <p:ph idx="1"/>
          </p:nvPr>
        </p:nvSpPr>
        <p:spPr>
          <a:xfrm>
            <a:off x="838200" y="1825625"/>
            <a:ext cx="6531591" cy="4351338"/>
          </a:xfrm>
        </p:spPr>
        <p:txBody>
          <a:bodyPr/>
          <a:lstStyle/>
          <a:p>
            <a:pPr>
              <a:buFont typeface="Wingdings" panose="05000000000000000000" pitchFamily="2" charset="2"/>
              <a:buChar char="Ø"/>
            </a:pPr>
            <a:r>
              <a:rPr lang="en-GB" dirty="0" smtClean="0"/>
              <a:t>Many systems in railway traffic control need large amount of data to be handled to give information or manage traffic</a:t>
            </a:r>
          </a:p>
          <a:p>
            <a:pPr>
              <a:buFont typeface="Wingdings" panose="05000000000000000000" pitchFamily="2" charset="2"/>
              <a:buChar char="Ø"/>
            </a:pPr>
            <a:r>
              <a:rPr lang="en-GB" dirty="0" smtClean="0"/>
              <a:t>Helps to predict train traffic flow in real time</a:t>
            </a:r>
          </a:p>
          <a:p>
            <a:pPr>
              <a:buFont typeface="Wingdings" panose="05000000000000000000" pitchFamily="2" charset="2"/>
              <a:buChar char="Ø"/>
            </a:pPr>
            <a:r>
              <a:rPr lang="en-GB" dirty="0" smtClean="0"/>
              <a:t>H</a:t>
            </a:r>
            <a:r>
              <a:rPr lang="en-GB" dirty="0" smtClean="0"/>
              <a:t>elps to learn the riders journey patterns in the transportation network, which can be used for better public transportation service planning</a:t>
            </a:r>
          </a:p>
          <a:p>
            <a:pPr>
              <a:buFont typeface="Wingdings" panose="05000000000000000000" pitchFamily="2" charset="2"/>
              <a:buChar char="Ø"/>
            </a:pPr>
            <a:r>
              <a:rPr lang="en-GB" dirty="0" smtClean="0"/>
              <a:t>Helps to increase safety level in railways</a:t>
            </a:r>
            <a:endParaRPr lang="en-GB" dirty="0" smtClean="0"/>
          </a:p>
          <a:p>
            <a:pPr marL="0" indent="0">
              <a:buNone/>
            </a:pPr>
            <a:endParaRPr lang="en-IN" dirty="0"/>
          </a:p>
        </p:txBody>
      </p:sp>
      <p:pic>
        <p:nvPicPr>
          <p:cNvPr id="2050" name="Picture 2" descr="Train Traffic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68" y="2528200"/>
            <a:ext cx="36290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35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hlinkClick r:id="rId2"/>
              </a:rPr>
              <a:t>https://</a:t>
            </a:r>
            <a:r>
              <a:rPr lang="en-IN" dirty="0" smtClean="0">
                <a:hlinkClick r:id="rId2"/>
              </a:rPr>
              <a:t>meet.google.com/linkredirect?authuser=0&amp;dest=https%3A%2F%2Fwww.globalrailwayreview.com%2Farticle%2F100714%2Fbig-data-analytics-asset-management-indian-railways%2F</a:t>
            </a:r>
            <a:endParaRPr lang="en-IN" dirty="0" smtClean="0"/>
          </a:p>
          <a:p>
            <a:pPr>
              <a:buFont typeface="Wingdings" panose="05000000000000000000" pitchFamily="2" charset="2"/>
              <a:buChar char="Ø"/>
            </a:pPr>
            <a:r>
              <a:rPr lang="en-IN" dirty="0">
                <a:hlinkClick r:id="rId3"/>
              </a:rPr>
              <a:t>https://</a:t>
            </a:r>
            <a:r>
              <a:rPr lang="en-IN" dirty="0" smtClean="0">
                <a:hlinkClick r:id="rId3"/>
              </a:rPr>
              <a:t>meet.google.com/linkredirect?authuser=0&amp;dest=https%3A%2F%2Fwww.researchgate.net%2Fpublication%2F332113402_Prediction_of_Train_Delay_in_Indian_Railways_through_Machine_Learning_Techniques</a:t>
            </a:r>
            <a:endParaRPr lang="en-IN" dirty="0" smtClean="0"/>
          </a:p>
          <a:p>
            <a:pPr>
              <a:buFont typeface="Wingdings" panose="05000000000000000000" pitchFamily="2" charset="2"/>
              <a:buChar char="Ø"/>
            </a:pPr>
            <a:r>
              <a:rPr lang="en-IN" dirty="0">
                <a:hlinkClick r:id="rId4"/>
              </a:rPr>
              <a:t>https://</a:t>
            </a:r>
            <a:r>
              <a:rPr lang="en-IN" dirty="0" smtClean="0">
                <a:hlinkClick r:id="rId4"/>
              </a:rPr>
              <a:t>meet.google.com/linkredirect?authuser=0&amp;dest=https%3A%2F%2Fwww.linkedin.com%2Fpulse%2Fdata-science-railway-industry-victor-borges</a:t>
            </a:r>
            <a:endParaRPr lang="en-IN" dirty="0" smtClean="0"/>
          </a:p>
          <a:p>
            <a:pPr marL="0" indent="0">
              <a:buNone/>
            </a:pPr>
            <a:endParaRPr lang="en-IN" dirty="0"/>
          </a:p>
        </p:txBody>
      </p:sp>
    </p:spTree>
    <p:extLst>
      <p:ext uri="{BB962C8B-B14F-4D97-AF65-F5344CB8AC3E}">
        <p14:creationId xmlns:p14="http://schemas.microsoft.com/office/powerpoint/2010/main" val="63531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1062" y="2251880"/>
            <a:ext cx="7642746" cy="1569660"/>
          </a:xfrm>
          <a:prstGeom prst="rect">
            <a:avLst/>
          </a:prstGeom>
          <a:noFill/>
        </p:spPr>
        <p:txBody>
          <a:bodyPr wrap="square" rtlCol="0">
            <a:spAutoFit/>
          </a:bodyPr>
          <a:lstStyle/>
          <a:p>
            <a:pPr algn="ctr"/>
            <a:r>
              <a:rPr lang="en-GB" sz="9600" dirty="0" smtClean="0"/>
              <a:t>THANK YOU</a:t>
            </a:r>
            <a:endParaRPr lang="en-IN" sz="9600" dirty="0"/>
          </a:p>
        </p:txBody>
      </p:sp>
    </p:spTree>
    <p:extLst>
      <p:ext uri="{BB962C8B-B14F-4D97-AF65-F5344CB8AC3E}">
        <p14:creationId xmlns:p14="http://schemas.microsoft.com/office/powerpoint/2010/main" val="366834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7746"/>
            <a:ext cx="10515600" cy="1325563"/>
          </a:xfrm>
        </p:spPr>
        <p:txBody>
          <a:bodyPr/>
          <a:lstStyle/>
          <a:p>
            <a:r>
              <a:rPr lang="en-IN" dirty="0">
                <a:ea typeface="Adobe Gothic Std B" panose="020B0800000000000000" pitchFamily="34" charset="-128"/>
              </a:rPr>
              <a:t>What is Data Science?</a:t>
            </a:r>
          </a:p>
        </p:txBody>
      </p:sp>
      <p:sp>
        <p:nvSpPr>
          <p:cNvPr id="3" name="Content Placeholder 2"/>
          <p:cNvSpPr>
            <a:spLocks noGrp="1"/>
          </p:cNvSpPr>
          <p:nvPr>
            <p:ph idx="1"/>
          </p:nvPr>
        </p:nvSpPr>
        <p:spPr>
          <a:xfrm>
            <a:off x="838200" y="2415653"/>
            <a:ext cx="5368488" cy="3761309"/>
          </a:xfrm>
        </p:spPr>
        <p:txBody>
          <a:bodyPr/>
          <a:lstStyle/>
          <a:p>
            <a:pPr>
              <a:buFont typeface="Wingdings" panose="05000000000000000000" pitchFamily="2" charset="2"/>
              <a:buChar char="Ø"/>
            </a:pPr>
            <a:r>
              <a:rPr lang="en-US" sz="2800" dirty="0">
                <a:latin typeface="+mj-lt"/>
              </a:rPr>
              <a:t>Multi disciplinary field</a:t>
            </a:r>
          </a:p>
          <a:p>
            <a:pPr>
              <a:buFont typeface="Wingdings" panose="05000000000000000000" pitchFamily="2" charset="2"/>
              <a:buChar char="Ø"/>
            </a:pPr>
            <a:r>
              <a:rPr lang="en-US" sz="2800" dirty="0" smtClean="0">
                <a:latin typeface="+mj-lt"/>
              </a:rPr>
              <a:t>Use </a:t>
            </a:r>
            <a:r>
              <a:rPr lang="en-US" sz="2800" dirty="0">
                <a:latin typeface="+mj-lt"/>
              </a:rPr>
              <a:t>of tools for analysing raw data to discover any hidden patterns</a:t>
            </a:r>
          </a:p>
          <a:p>
            <a:pPr>
              <a:buFont typeface="Wingdings" panose="05000000000000000000" pitchFamily="2" charset="2"/>
              <a:buChar char="Ø"/>
            </a:pPr>
            <a:r>
              <a:rPr lang="en-US" sz="2800" dirty="0">
                <a:latin typeface="+mj-lt"/>
              </a:rPr>
              <a:t>Solving problems with data</a:t>
            </a:r>
          </a:p>
          <a:p>
            <a:pPr marL="0" indent="0">
              <a:buNone/>
            </a:pPr>
            <a:endParaRPr lang="en-US" dirty="0"/>
          </a:p>
        </p:txBody>
      </p:sp>
      <p:pic>
        <p:nvPicPr>
          <p:cNvPr id="4" name="Picture 2" descr="http://static.squarespace.com/static/5150aec6e4b0e340ec52710a/t/51525c33e4b0b3e0d10f77ab/1364352052403/Data_Science_V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57399"/>
            <a:ext cx="5029200" cy="411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29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of data science in railways</a:t>
            </a:r>
          </a:p>
        </p:txBody>
      </p:sp>
      <p:sp>
        <p:nvSpPr>
          <p:cNvPr id="3" name="Content Placeholder 2"/>
          <p:cNvSpPr>
            <a:spLocks noGrp="1"/>
          </p:cNvSpPr>
          <p:nvPr>
            <p:ph idx="1"/>
          </p:nvPr>
        </p:nvSpPr>
        <p:spPr>
          <a:xfrm>
            <a:off x="507331" y="2059177"/>
            <a:ext cx="6562209" cy="3645587"/>
          </a:xfrm>
        </p:spPr>
        <p:txBody>
          <a:bodyPr>
            <a:normAutofit/>
          </a:bodyPr>
          <a:lstStyle/>
          <a:p>
            <a:pPr>
              <a:buFont typeface="Wingdings" panose="05000000000000000000" pitchFamily="2" charset="2"/>
              <a:buChar char="Ø"/>
            </a:pPr>
            <a:r>
              <a:rPr lang="en-IN" sz="2400" dirty="0"/>
              <a:t>To calculate the state of health of rail network</a:t>
            </a:r>
          </a:p>
          <a:p>
            <a:pPr>
              <a:buFont typeface="Wingdings" panose="05000000000000000000" pitchFamily="2" charset="2"/>
              <a:buChar char="Ø"/>
            </a:pPr>
            <a:r>
              <a:rPr lang="en-IN" sz="2400" dirty="0"/>
              <a:t>To identify critical areas in system and subsystem</a:t>
            </a:r>
          </a:p>
          <a:p>
            <a:pPr>
              <a:buFont typeface="Wingdings" panose="05000000000000000000" pitchFamily="2" charset="2"/>
              <a:buChar char="Ø"/>
            </a:pPr>
            <a:r>
              <a:rPr lang="en-IN" sz="2400" dirty="0"/>
              <a:t>To optimise network renovation</a:t>
            </a:r>
          </a:p>
          <a:p>
            <a:pPr>
              <a:buFont typeface="Wingdings" panose="05000000000000000000" pitchFamily="2" charset="2"/>
              <a:buChar char="Ø"/>
            </a:pPr>
            <a:r>
              <a:rPr lang="en-IN" sz="2400" dirty="0"/>
              <a:t>For passenger safety</a:t>
            </a:r>
          </a:p>
          <a:p>
            <a:pPr>
              <a:buFont typeface="Wingdings" panose="05000000000000000000" pitchFamily="2" charset="2"/>
              <a:buChar char="Ø"/>
            </a:pPr>
            <a:r>
              <a:rPr lang="en-IN" sz="2400" dirty="0"/>
              <a:t>To calculate predictive maintenance</a:t>
            </a:r>
          </a:p>
          <a:p>
            <a:pPr>
              <a:buFont typeface="Wingdings" panose="05000000000000000000" pitchFamily="2" charset="2"/>
              <a:buChar char="Ø"/>
            </a:pPr>
            <a:r>
              <a:rPr lang="en-IN" sz="2400" dirty="0"/>
              <a:t>To ensure dynamic and robust project performance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540" y="2690530"/>
            <a:ext cx="4688003" cy="2685361"/>
          </a:xfrm>
          <a:prstGeom prst="rect">
            <a:avLst/>
          </a:prstGeom>
        </p:spPr>
      </p:pic>
    </p:spTree>
    <p:extLst>
      <p:ext uri="{BB962C8B-B14F-4D97-AF65-F5344CB8AC3E}">
        <p14:creationId xmlns:p14="http://schemas.microsoft.com/office/powerpoint/2010/main" val="3194057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146"/>
            <a:ext cx="10515600" cy="1325563"/>
          </a:xfrm>
        </p:spPr>
        <p:txBody>
          <a:bodyPr/>
          <a:lstStyle/>
          <a:p>
            <a:r>
              <a:rPr lang="en-IN" dirty="0" smtClean="0"/>
              <a:t>Data Science in </a:t>
            </a:r>
            <a:r>
              <a:rPr lang="en-IN" dirty="0" smtClean="0"/>
              <a:t>rail track maintenance</a:t>
            </a:r>
            <a:endParaRPr lang="en-IN" dirty="0"/>
          </a:p>
        </p:txBody>
      </p:sp>
      <p:sp>
        <p:nvSpPr>
          <p:cNvPr id="3" name="Content Placeholder 2"/>
          <p:cNvSpPr>
            <a:spLocks noGrp="1"/>
          </p:cNvSpPr>
          <p:nvPr>
            <p:ph idx="1"/>
          </p:nvPr>
        </p:nvSpPr>
        <p:spPr>
          <a:xfrm>
            <a:off x="1097280" y="1845734"/>
            <a:ext cx="5958613" cy="4023360"/>
          </a:xfrm>
        </p:spPr>
        <p:txBody>
          <a:bodyPr>
            <a:normAutofit/>
          </a:bodyPr>
          <a:lstStyle/>
          <a:p>
            <a:pPr>
              <a:buFont typeface="Wingdings" panose="05000000000000000000" pitchFamily="2" charset="2"/>
              <a:buChar char="Ø"/>
            </a:pPr>
            <a:r>
              <a:rPr lang="en-IN" sz="2800" dirty="0" smtClean="0"/>
              <a:t>Rail track data</a:t>
            </a:r>
          </a:p>
          <a:p>
            <a:pPr>
              <a:buFont typeface="Wingdings" panose="05000000000000000000" pitchFamily="2" charset="2"/>
              <a:buChar char="Ø"/>
            </a:pPr>
            <a:r>
              <a:rPr lang="en-IN" sz="2800" dirty="0" smtClean="0"/>
              <a:t>Type of rail track faults</a:t>
            </a:r>
          </a:p>
          <a:p>
            <a:pPr>
              <a:buFont typeface="Wingdings" panose="05000000000000000000" pitchFamily="2" charset="2"/>
              <a:buChar char="Ø"/>
            </a:pPr>
            <a:r>
              <a:rPr lang="en-IN" sz="2800" dirty="0" smtClean="0"/>
              <a:t>Rail inspection method and tool</a:t>
            </a:r>
            <a:endParaRPr lang="en-IN" sz="2800" dirty="0"/>
          </a:p>
          <a:p>
            <a:pPr>
              <a:buFont typeface="Wingdings" panose="05000000000000000000" pitchFamily="2" charset="2"/>
              <a:buChar char="Ø"/>
            </a:pPr>
            <a:r>
              <a:rPr lang="en-IN" sz="2800" dirty="0" smtClean="0"/>
              <a:t>Shallow learning based algorithms </a:t>
            </a:r>
            <a:r>
              <a:rPr lang="en-IN" sz="2800" dirty="0" smtClean="0"/>
              <a:t>for rail </a:t>
            </a:r>
            <a:r>
              <a:rPr lang="en-IN" sz="2800" dirty="0" smtClean="0"/>
              <a:t>track maintenance</a:t>
            </a:r>
          </a:p>
          <a:p>
            <a:pPr>
              <a:buFont typeface="Wingdings" panose="05000000000000000000" pitchFamily="2" charset="2"/>
              <a:buChar char="Ø"/>
            </a:pPr>
            <a:r>
              <a:rPr lang="en-IN" sz="2800" dirty="0" smtClean="0"/>
              <a:t>Deep learning based algorithms for </a:t>
            </a:r>
            <a:r>
              <a:rPr lang="en-IN" sz="2800" dirty="0" smtClean="0"/>
              <a:t>rail </a:t>
            </a:r>
            <a:r>
              <a:rPr lang="en-IN" sz="2800" dirty="0" smtClean="0"/>
              <a:t>track maintenance</a:t>
            </a:r>
            <a:endParaRPr lang="en-IN" sz="2800" dirty="0"/>
          </a:p>
        </p:txBody>
      </p:sp>
      <p:sp>
        <p:nvSpPr>
          <p:cNvPr id="7" name="AutoShape 6" descr="Railigent | Digital Services | Glob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247" y="2221832"/>
            <a:ext cx="4043553" cy="2791326"/>
          </a:xfrm>
          <a:prstGeom prst="rect">
            <a:avLst/>
          </a:prstGeom>
        </p:spPr>
      </p:pic>
    </p:spTree>
    <p:extLst>
      <p:ext uri="{BB962C8B-B14F-4D97-AF65-F5344CB8AC3E}">
        <p14:creationId xmlns:p14="http://schemas.microsoft.com/office/powerpoint/2010/main" val="3094572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60237F-7B2B-4FAC-A0AA-A85D78E94E8E}"/>
              </a:ext>
            </a:extLst>
          </p:cNvPr>
          <p:cNvSpPr>
            <a:spLocks noGrp="1"/>
          </p:cNvSpPr>
          <p:nvPr>
            <p:ph type="title"/>
          </p:nvPr>
        </p:nvSpPr>
        <p:spPr>
          <a:xfrm>
            <a:off x="0" y="0"/>
            <a:ext cx="12010030" cy="1325563"/>
          </a:xfrm>
        </p:spPr>
        <p:txBody>
          <a:bodyPr>
            <a:normAutofit/>
          </a:bodyPr>
          <a:lstStyle/>
          <a:p>
            <a:r>
              <a:rPr lang="en-US" dirty="0"/>
              <a:t>Data Science In Train Frequencies Over A Time Period</a:t>
            </a:r>
            <a:endParaRPr lang="en-IN" dirty="0"/>
          </a:p>
        </p:txBody>
      </p:sp>
      <p:sp>
        <p:nvSpPr>
          <p:cNvPr id="4" name="Content Placeholder 3">
            <a:extLst>
              <a:ext uri="{FF2B5EF4-FFF2-40B4-BE49-F238E27FC236}">
                <a16:creationId xmlns="" xmlns:a16="http://schemas.microsoft.com/office/drawing/2014/main" id="{9A9E1084-48BF-49FA-8FE5-0B94ED86EACE}"/>
              </a:ext>
            </a:extLst>
          </p:cNvPr>
          <p:cNvSpPr>
            <a:spLocks noGrp="1"/>
          </p:cNvSpPr>
          <p:nvPr>
            <p:ph idx="1"/>
          </p:nvPr>
        </p:nvSpPr>
        <p:spPr>
          <a:xfrm>
            <a:off x="1" y="1719618"/>
            <a:ext cx="5991366" cy="4694830"/>
          </a:xfrm>
        </p:spPr>
        <p:txBody>
          <a:bodyPr>
            <a:normAutofit fontScale="70000" lnSpcReduction="20000"/>
          </a:bodyPr>
          <a:lstStyle/>
          <a:p>
            <a:pPr>
              <a:buFont typeface="Wingdings" panose="05000000000000000000" pitchFamily="2" charset="2"/>
              <a:buChar char="Ø"/>
            </a:pPr>
            <a:r>
              <a:rPr lang="en-US" dirty="0"/>
              <a:t>The Finance Minister of the Union Budget allocated Ministry of Railways -- Rs 72,216 crore in the annual budget in the year 2020.</a:t>
            </a:r>
            <a:endParaRPr lang="en-IN" dirty="0"/>
          </a:p>
          <a:p>
            <a:pPr>
              <a:buFont typeface="Wingdings" panose="05000000000000000000" pitchFamily="2" charset="2"/>
              <a:buChar char="Ø"/>
            </a:pPr>
            <a:r>
              <a:rPr lang="en-IN" dirty="0"/>
              <a:t>Thus, trains have become an important part of human transportation over the years now, and so has data science as a unique branch which made an impact on tracking the population that uses this mode of transport.</a:t>
            </a:r>
          </a:p>
          <a:p>
            <a:pPr>
              <a:buFont typeface="Wingdings" panose="05000000000000000000" pitchFamily="2" charset="2"/>
              <a:buChar char="Ø"/>
            </a:pPr>
            <a:r>
              <a:rPr lang="en-IN" dirty="0"/>
              <a:t>Data Science can keep track of the number of arriving and departing trains as well as the number of people travelling in these trains.</a:t>
            </a:r>
          </a:p>
          <a:p>
            <a:pPr>
              <a:buFont typeface="Wingdings" panose="05000000000000000000" pitchFamily="2" charset="2"/>
              <a:buChar char="Ø"/>
            </a:pPr>
            <a:r>
              <a:rPr lang="en-IN" dirty="0"/>
              <a:t> If, for an example, an average number of passengers travelling throughout a week is calculated by the railways department, it gets an estimate of how many people travel by trains in a day, which may help the department keep track of future advancements or improvisations in service of the trains.</a:t>
            </a:r>
          </a:p>
          <a:p>
            <a:pPr>
              <a:buFont typeface="Wingdings" panose="05000000000000000000" pitchFamily="2" charset="2"/>
              <a:buChar char="Ø"/>
            </a:pPr>
            <a:endParaRPr lang="en-IN" dirty="0"/>
          </a:p>
        </p:txBody>
      </p:sp>
      <p:pic>
        <p:nvPicPr>
          <p:cNvPr id="6" name="Picture 5">
            <a:extLst>
              <a:ext uri="{FF2B5EF4-FFF2-40B4-BE49-F238E27FC236}">
                <a16:creationId xmlns="" xmlns:a16="http://schemas.microsoft.com/office/drawing/2014/main" id="{86333738-FC47-4AA8-8835-302BB9946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937982"/>
            <a:ext cx="6030896" cy="4271749"/>
          </a:xfrm>
          <a:prstGeom prst="rect">
            <a:avLst/>
          </a:prstGeom>
        </p:spPr>
      </p:pic>
    </p:spTree>
    <p:extLst>
      <p:ext uri="{BB962C8B-B14F-4D97-AF65-F5344CB8AC3E}">
        <p14:creationId xmlns:p14="http://schemas.microsoft.com/office/powerpoint/2010/main" val="66573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13F0E60-2DC6-43A9-9FF6-3D87328C3329}"/>
              </a:ext>
            </a:extLst>
          </p:cNvPr>
          <p:cNvSpPr>
            <a:spLocks noGrp="1"/>
          </p:cNvSpPr>
          <p:nvPr>
            <p:ph idx="1"/>
          </p:nvPr>
        </p:nvSpPr>
        <p:spPr>
          <a:xfrm>
            <a:off x="1" y="0"/>
            <a:ext cx="6096000" cy="6858000"/>
          </a:xfrm>
        </p:spPr>
        <p:txBody>
          <a:bodyPr>
            <a:normAutofit lnSpcReduction="10000"/>
          </a:bodyPr>
          <a:lstStyle/>
          <a:p>
            <a:pPr>
              <a:buFont typeface="Wingdings" panose="05000000000000000000" pitchFamily="2" charset="2"/>
              <a:buChar char="Ø"/>
            </a:pPr>
            <a:r>
              <a:rPr lang="en-IN" dirty="0"/>
              <a:t>Like, if the department gets to know through analysis that the number of passengers travelling in a day from Pune to Mumbai local trains is around 1,500, then it can make an estimate of number of seats required for the whole population in a train or even a small compartment.</a:t>
            </a:r>
          </a:p>
          <a:p>
            <a:pPr>
              <a:buFont typeface="Wingdings" panose="05000000000000000000" pitchFamily="2" charset="2"/>
              <a:buChar char="Ø"/>
            </a:pPr>
            <a:r>
              <a:rPr lang="en-IN" dirty="0"/>
              <a:t>These numbers can also help in the estimation of number of trains that need to be dispatched from Pune to Mumbai in a single day., which will evenly distribute the amount of population to the number of trains.</a:t>
            </a:r>
          </a:p>
          <a:p>
            <a:pPr>
              <a:buFont typeface="Wingdings" panose="05000000000000000000" pitchFamily="2" charset="2"/>
              <a:buChar char="Ø"/>
            </a:pPr>
            <a:r>
              <a:rPr lang="en-IN" dirty="0"/>
              <a:t>This survey can help in further management of the total sum of crores of Rupees allocated to the Railways Ministry.</a:t>
            </a:r>
          </a:p>
        </p:txBody>
      </p:sp>
      <p:pic>
        <p:nvPicPr>
          <p:cNvPr id="5" name="Picture 4">
            <a:extLst>
              <a:ext uri="{FF2B5EF4-FFF2-40B4-BE49-F238E27FC236}">
                <a16:creationId xmlns="" xmlns:a16="http://schemas.microsoft.com/office/drawing/2014/main" id="{65C077E8-83D6-4015-9500-92EA61BF0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4186"/>
            <a:ext cx="5959876" cy="6267635"/>
          </a:xfrm>
          <a:prstGeom prst="rect">
            <a:avLst/>
          </a:prstGeom>
        </p:spPr>
      </p:pic>
    </p:spTree>
    <p:extLst>
      <p:ext uri="{BB962C8B-B14F-4D97-AF65-F5344CB8AC3E}">
        <p14:creationId xmlns:p14="http://schemas.microsoft.com/office/powerpoint/2010/main" val="948245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260AA-88B9-4E2D-84B3-D1A2FE4535F5}"/>
              </a:ext>
            </a:extLst>
          </p:cNvPr>
          <p:cNvSpPr>
            <a:spLocks noGrp="1"/>
          </p:cNvSpPr>
          <p:nvPr>
            <p:ph type="title"/>
          </p:nvPr>
        </p:nvSpPr>
        <p:spPr>
          <a:xfrm>
            <a:off x="0" y="18255"/>
            <a:ext cx="10515600" cy="1325563"/>
          </a:xfrm>
        </p:spPr>
        <p:txBody>
          <a:bodyPr>
            <a:normAutofit/>
          </a:bodyPr>
          <a:lstStyle/>
          <a:p>
            <a:r>
              <a:rPr lang="en-IN" dirty="0"/>
              <a:t>Data Science In Train Accident Prevention</a:t>
            </a:r>
          </a:p>
        </p:txBody>
      </p:sp>
      <p:sp>
        <p:nvSpPr>
          <p:cNvPr id="4" name="Content Placeholder 3">
            <a:extLst>
              <a:ext uri="{FF2B5EF4-FFF2-40B4-BE49-F238E27FC236}">
                <a16:creationId xmlns:a16="http://schemas.microsoft.com/office/drawing/2014/main" xmlns="" id="{F32091A9-DD4C-4407-B1F7-92684DB6AA47}"/>
              </a:ext>
            </a:extLst>
          </p:cNvPr>
          <p:cNvSpPr>
            <a:spLocks noGrp="1"/>
          </p:cNvSpPr>
          <p:nvPr>
            <p:ph idx="1"/>
          </p:nvPr>
        </p:nvSpPr>
        <p:spPr>
          <a:xfrm>
            <a:off x="2219" y="1115412"/>
            <a:ext cx="6558379" cy="5596106"/>
          </a:xfrm>
        </p:spPr>
        <p:txBody>
          <a:bodyPr/>
          <a:lstStyle/>
          <a:p>
            <a:pPr>
              <a:buFont typeface="Wingdings" panose="05000000000000000000" pitchFamily="2" charset="2"/>
              <a:buChar char="Ø"/>
            </a:pPr>
            <a:r>
              <a:rPr lang="en-IN" dirty="0"/>
              <a:t>Data Science, being a master of data analysis and prediction of given parameters or units, can also be used as a life-saving measure by the railway industry.</a:t>
            </a:r>
          </a:p>
          <a:p>
            <a:pPr>
              <a:buFont typeface="Wingdings" panose="05000000000000000000" pitchFamily="2" charset="2"/>
              <a:buChar char="Ø"/>
            </a:pPr>
            <a:r>
              <a:rPr lang="en-IN" dirty="0"/>
              <a:t>This decisive field can be used to prevent accidents of trains, which involves immediate course of action, insightful thinking and also, some critical calculations.</a:t>
            </a:r>
          </a:p>
          <a:p>
            <a:pPr>
              <a:buFont typeface="Wingdings" panose="05000000000000000000" pitchFamily="2" charset="2"/>
              <a:buChar char="Ø"/>
            </a:pPr>
            <a:r>
              <a:rPr lang="en-IN" dirty="0"/>
              <a:t>As we know, data science can keep track of the train speed and object distance, it can prove vital in train accident close-calls.</a:t>
            </a:r>
          </a:p>
        </p:txBody>
      </p:sp>
      <p:pic>
        <p:nvPicPr>
          <p:cNvPr id="6" name="Picture 5">
            <a:extLst>
              <a:ext uri="{FF2B5EF4-FFF2-40B4-BE49-F238E27FC236}">
                <a16:creationId xmlns:a16="http://schemas.microsoft.com/office/drawing/2014/main" xmlns="" id="{D1730E5E-28AC-41B0-B1DC-C1746971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379" y="1343818"/>
            <a:ext cx="5541885" cy="4994838"/>
          </a:xfrm>
          <a:prstGeom prst="rect">
            <a:avLst/>
          </a:prstGeom>
        </p:spPr>
      </p:pic>
    </p:spTree>
    <p:extLst>
      <p:ext uri="{BB962C8B-B14F-4D97-AF65-F5344CB8AC3E}">
        <p14:creationId xmlns:p14="http://schemas.microsoft.com/office/powerpoint/2010/main" val="956192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3E4C77CE-0A13-4E33-A7D8-FBE3051533F4}"/>
              </a:ext>
            </a:extLst>
          </p:cNvPr>
          <p:cNvSpPr>
            <a:spLocks noGrp="1"/>
          </p:cNvSpPr>
          <p:nvPr>
            <p:ph idx="1"/>
          </p:nvPr>
        </p:nvSpPr>
        <p:spPr>
          <a:xfrm>
            <a:off x="0" y="0"/>
            <a:ext cx="6560599" cy="6858000"/>
          </a:xfrm>
        </p:spPr>
        <p:txBody>
          <a:bodyPr/>
          <a:lstStyle/>
          <a:p>
            <a:pPr>
              <a:buFont typeface="Wingdings" panose="05000000000000000000" pitchFamily="2" charset="2"/>
              <a:buChar char="Ø"/>
            </a:pPr>
            <a:r>
              <a:rPr lang="en-IN" dirty="0"/>
              <a:t>Like, if we consider an example of two trains travelling in the same direction, the trains’ speeds can be kept in account and the fact that they are at a safe distance from each other.</a:t>
            </a:r>
          </a:p>
          <a:p>
            <a:pPr>
              <a:buFont typeface="Wingdings" panose="05000000000000000000" pitchFamily="2" charset="2"/>
              <a:buChar char="Ø"/>
            </a:pPr>
            <a:r>
              <a:rPr lang="en-IN" dirty="0"/>
              <a:t>If at all, the working of Train 1, which is ahead on the tracks, stops due to technical failure, the Train 2’s distance is taken into account and time also plays a pivotal role if the Train 2 is not at a safe distance from Train 1.</a:t>
            </a:r>
          </a:p>
          <a:p>
            <a:pPr>
              <a:buFont typeface="Wingdings" panose="05000000000000000000" pitchFamily="2" charset="2"/>
              <a:buChar char="Ø"/>
            </a:pPr>
            <a:r>
              <a:rPr lang="en-IN" dirty="0"/>
              <a:t>Parameters like time , train speed, braking efficiency, frictional control, distance, and many more are taken into consideration for crucial and at the same time quick decisions for stopping of fatal accidents.</a:t>
            </a:r>
          </a:p>
          <a:p>
            <a:endParaRPr lang="en-IN" dirty="0"/>
          </a:p>
        </p:txBody>
      </p:sp>
      <p:pic>
        <p:nvPicPr>
          <p:cNvPr id="7" name="Picture 6">
            <a:extLst>
              <a:ext uri="{FF2B5EF4-FFF2-40B4-BE49-F238E27FC236}">
                <a16:creationId xmlns:a16="http://schemas.microsoft.com/office/drawing/2014/main" xmlns="" id="{1890635D-C7E5-4486-8D57-A62B7823C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599" y="133165"/>
            <a:ext cx="5513032" cy="6587231"/>
          </a:xfrm>
          <a:prstGeom prst="rect">
            <a:avLst/>
          </a:prstGeom>
        </p:spPr>
      </p:pic>
    </p:spTree>
    <p:extLst>
      <p:ext uri="{BB962C8B-B14F-4D97-AF65-F5344CB8AC3E}">
        <p14:creationId xmlns:p14="http://schemas.microsoft.com/office/powerpoint/2010/main" val="422044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2934</TotalTime>
  <Words>1462</Words>
  <Application>Microsoft Office PowerPoint</Application>
  <PresentationFormat>Widescreen</PresentationFormat>
  <Paragraphs>118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Gothic Std B</vt:lpstr>
      <vt:lpstr>Arial</vt:lpstr>
      <vt:lpstr>Calibri</vt:lpstr>
      <vt:lpstr>Calibri Light</vt:lpstr>
      <vt:lpstr>Times New Roman</vt:lpstr>
      <vt:lpstr>Wingdings</vt:lpstr>
      <vt:lpstr>Office Theme</vt:lpstr>
      <vt:lpstr>Data Science in Railway Traffic Control</vt:lpstr>
      <vt:lpstr>Outline</vt:lpstr>
      <vt:lpstr>What is Data Science?</vt:lpstr>
      <vt:lpstr>Need of data science in railways</vt:lpstr>
      <vt:lpstr>Data Science in rail track maintenance</vt:lpstr>
      <vt:lpstr>Data Science In Train Frequencies Over A Time Period</vt:lpstr>
      <vt:lpstr>PowerPoint Presentation</vt:lpstr>
      <vt:lpstr>Data Science In Train Accident Prevention</vt:lpstr>
      <vt:lpstr>PowerPoint Presentation</vt:lpstr>
      <vt:lpstr>PowerPoint Presentation</vt:lpstr>
      <vt:lpstr>PowerPoint Presentation</vt:lpstr>
      <vt:lpstr>Recent application of Data science in Railways</vt:lpstr>
      <vt:lpstr>Ticket booking</vt:lpstr>
      <vt:lpstr>Emergency Train Route Changes </vt:lpstr>
      <vt:lpstr>Food Catering For Passengers</vt:lpstr>
      <vt:lpstr>Travel Schedule For The Train</vt:lpstr>
      <vt:lpstr>Train Delay Prediction</vt:lpstr>
      <vt:lpstr>Train delay prediction process</vt:lpstr>
      <vt:lpstr>Future Scope</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32</cp:revision>
  <dcterms:created xsi:type="dcterms:W3CDTF">2020-09-19T11:40:32Z</dcterms:created>
  <dcterms:modified xsi:type="dcterms:W3CDTF">2020-09-21T17:11:57Z</dcterms:modified>
</cp:coreProperties>
</file>