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1" r:id="rId6"/>
    <p:sldId id="262" r:id="rId7"/>
    <p:sldId id="274" r:id="rId8"/>
    <p:sldId id="265" r:id="rId9"/>
    <p:sldId id="275" r:id="rId10"/>
    <p:sldId id="283" r:id="rId11"/>
    <p:sldId id="266" r:id="rId12"/>
    <p:sldId id="276" r:id="rId13"/>
    <p:sldId id="267" r:id="rId14"/>
    <p:sldId id="277" r:id="rId15"/>
    <p:sldId id="268" r:id="rId16"/>
    <p:sldId id="278" r:id="rId17"/>
    <p:sldId id="269" r:id="rId18"/>
    <p:sldId id="279" r:id="rId19"/>
    <p:sldId id="280" r:id="rId20"/>
    <p:sldId id="270" r:id="rId21"/>
    <p:sldId id="281" r:id="rId22"/>
    <p:sldId id="273" r:id="rId23"/>
  </p:sldIdLst>
  <p:sldSz cx="9144000" cy="5143500" type="screen16x9"/>
  <p:notesSz cx="6858000" cy="9144000"/>
  <p:embeddedFontLst>
    <p:embeddedFont>
      <p:font typeface="Montserrat" panose="000005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285" autoAdjust="0"/>
  </p:normalViewPr>
  <p:slideViewPr>
    <p:cSldViewPr snapToGrid="0">
      <p:cViewPr>
        <p:scale>
          <a:sx n="82" d="100"/>
          <a:sy n="82" d="100"/>
        </p:scale>
        <p:origin x="82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n Ahire" userId="015caf3113dee736" providerId="LiveId" clId="{2BAD5780-8556-485B-8D2A-08C8E173DA69}"/>
    <pc:docChg chg="addSld delSld modSld">
      <pc:chgData name="Karan Ahire" userId="015caf3113dee736" providerId="LiveId" clId="{2BAD5780-8556-485B-8D2A-08C8E173DA69}" dt="2022-12-11T11:59:24.910" v="17" actId="2696"/>
      <pc:docMkLst>
        <pc:docMk/>
      </pc:docMkLst>
      <pc:sldChg chg="modSp new del mod">
        <pc:chgData name="Karan Ahire" userId="015caf3113dee736" providerId="LiveId" clId="{2BAD5780-8556-485B-8D2A-08C8E173DA69}" dt="2022-12-11T11:59:24.910" v="17" actId="2696"/>
        <pc:sldMkLst>
          <pc:docMk/>
          <pc:sldMk cId="1001934662" sldId="282"/>
        </pc:sldMkLst>
        <pc:spChg chg="mod">
          <ac:chgData name="Karan Ahire" userId="015caf3113dee736" providerId="LiveId" clId="{2BAD5780-8556-485B-8D2A-08C8E173DA69}" dt="2022-12-11T11:58:34.286" v="15" actId="20577"/>
          <ac:spMkLst>
            <pc:docMk/>
            <pc:sldMk cId="1001934662" sldId="282"/>
            <ac:spMk id="2" creationId="{CE54E49A-E591-6BBB-8E78-C046191AA1AF}"/>
          </ac:spMkLst>
        </pc:spChg>
        <pc:spChg chg="mod">
          <ac:chgData name="Karan Ahire" userId="015caf3113dee736" providerId="LiveId" clId="{2BAD5780-8556-485B-8D2A-08C8E173DA69}" dt="2022-12-11T11:58:18.514" v="4" actId="13822"/>
          <ac:spMkLst>
            <pc:docMk/>
            <pc:sldMk cId="1001934662" sldId="282"/>
            <ac:spMk id="3" creationId="{D8D20572-A177-E497-1410-64AD94943123}"/>
          </ac:spMkLst>
        </pc:spChg>
      </pc:sldChg>
      <pc:sldChg chg="new del">
        <pc:chgData name="Karan Ahire" userId="015caf3113dee736" providerId="LiveId" clId="{2BAD5780-8556-485B-8D2A-08C8E173DA69}" dt="2022-12-11T11:57:24.105" v="1" actId="2696"/>
        <pc:sldMkLst>
          <pc:docMk/>
          <pc:sldMk cId="3694830395" sldId="282"/>
        </pc:sldMkLst>
      </pc:sldChg>
      <pc:sldChg chg="new">
        <pc:chgData name="Karan Ahire" userId="015caf3113dee736" providerId="LiveId" clId="{2BAD5780-8556-485B-8D2A-08C8E173DA69}" dt="2022-12-11T11:58:47.249" v="16" actId="680"/>
        <pc:sldMkLst>
          <pc:docMk/>
          <pc:sldMk cId="2044236587" sldId="2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499"/>
            <a:ext cx="8512500" cy="408766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br>
              <a:rPr lang="en-GB" sz="3600" b="1" dirty="0">
                <a:solidFill>
                  <a:schemeClr val="lt1"/>
                </a:solidFill>
                <a:latin typeface="Montserrat"/>
                <a:ea typeface="Montserrat"/>
                <a:cs typeface="Montserrat"/>
                <a:sym typeface="Montserrat"/>
              </a:rPr>
            </a:br>
            <a:br>
              <a:rPr lang="en-GB" sz="3600" b="1" dirty="0">
                <a:solidFill>
                  <a:schemeClr val="lt1"/>
                </a:solidFill>
                <a:latin typeface="Montserrat"/>
                <a:ea typeface="Montserrat"/>
                <a:cs typeface="Montserrat"/>
                <a:sym typeface="Montserrat"/>
              </a:rPr>
            </a:br>
            <a:endParaRPr sz="3600" b="1" dirty="0">
              <a:solidFill>
                <a:schemeClr val="accent5">
                  <a:lumMod val="75000"/>
                </a:schemeClr>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Arrow: Right 2">
            <a:extLst>
              <a:ext uri="{FF2B5EF4-FFF2-40B4-BE49-F238E27FC236}">
                <a16:creationId xmlns:a16="http://schemas.microsoft.com/office/drawing/2014/main" id="{0F83B98B-24CE-3183-A406-38F2775927CA}"/>
              </a:ext>
            </a:extLst>
          </p:cNvPr>
          <p:cNvSpPr/>
          <p:nvPr/>
        </p:nvSpPr>
        <p:spPr>
          <a:xfrm>
            <a:off x="1335781" y="1611001"/>
            <a:ext cx="7101192" cy="16409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GLOBAL TERRORISM</a:t>
            </a:r>
          </a:p>
        </p:txBody>
      </p:sp>
      <p:sp>
        <p:nvSpPr>
          <p:cNvPr id="5" name="Scroll: Horizontal 4">
            <a:extLst>
              <a:ext uri="{FF2B5EF4-FFF2-40B4-BE49-F238E27FC236}">
                <a16:creationId xmlns:a16="http://schemas.microsoft.com/office/drawing/2014/main" id="{C28201E3-EB42-7C59-085C-FE00BF7F9FA2}"/>
              </a:ext>
            </a:extLst>
          </p:cNvPr>
          <p:cNvSpPr/>
          <p:nvPr/>
        </p:nvSpPr>
        <p:spPr>
          <a:xfrm>
            <a:off x="944504" y="3029898"/>
            <a:ext cx="7394097" cy="1904351"/>
          </a:xfrm>
          <a:prstGeom prst="horizontalScroll">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b="1" u="sng" dirty="0"/>
              <a:t>SUBMITTED BY  :-</a:t>
            </a:r>
          </a:p>
          <a:p>
            <a:pPr algn="ctr"/>
            <a:endParaRPr lang="en-IN" dirty="0"/>
          </a:p>
          <a:p>
            <a:pPr algn="ctr"/>
            <a:r>
              <a:rPr lang="en-IN" b="1" dirty="0">
                <a:solidFill>
                  <a:schemeClr val="tx2">
                    <a:lumMod val="50000"/>
                  </a:schemeClr>
                </a:solidFill>
              </a:rPr>
              <a:t>NISHA AHIRE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B0D7-828A-BC8F-1260-FFCB3A3A971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F10C983-5E9C-3B0A-1825-3ECD70FE2BB9}"/>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04423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1F28-A74E-5639-302C-B4D640EBE993}"/>
              </a:ext>
            </a:extLst>
          </p:cNvPr>
          <p:cNvSpPr>
            <a:spLocks noGrp="1"/>
          </p:cNvSpPr>
          <p:nvPr>
            <p:ph type="title"/>
          </p:nvPr>
        </p:nvSpPr>
        <p:spPr/>
        <p:txBody>
          <a:bodyPr/>
          <a:lstStyle/>
          <a:p>
            <a:r>
              <a:rPr lang="en-IN" dirty="0"/>
              <a:t>QUESTION-3</a:t>
            </a:r>
          </a:p>
        </p:txBody>
      </p:sp>
      <p:sp>
        <p:nvSpPr>
          <p:cNvPr id="3" name="Text Placeholder 2">
            <a:extLst>
              <a:ext uri="{FF2B5EF4-FFF2-40B4-BE49-F238E27FC236}">
                <a16:creationId xmlns:a16="http://schemas.microsoft.com/office/drawing/2014/main" id="{D3592F93-B3FA-FC56-DE6C-A848B3ED81BC}"/>
              </a:ext>
            </a:extLst>
          </p:cNvPr>
          <p:cNvSpPr>
            <a:spLocks noGrp="1"/>
          </p:cNvSpPr>
          <p:nvPr>
            <p:ph type="body" idx="1"/>
          </p:nvPr>
        </p:nvSpPr>
        <p:spPr>
          <a:solidFill>
            <a:schemeClr val="bg2">
              <a:lumMod val="25000"/>
            </a:schemeClr>
          </a:solidFill>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r>
              <a:rPr lang="en-US" dirty="0"/>
              <a:t>Finding out the pattern in the growth of number of attacks in following years </a:t>
            </a:r>
            <a:endParaRPr lang="en-IN" dirty="0"/>
          </a:p>
        </p:txBody>
      </p:sp>
    </p:spTree>
    <p:extLst>
      <p:ext uri="{BB962C8B-B14F-4D97-AF65-F5344CB8AC3E}">
        <p14:creationId xmlns:p14="http://schemas.microsoft.com/office/powerpoint/2010/main" val="262107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D07FD8B-3D71-5BBE-5149-068A03861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98" y="0"/>
            <a:ext cx="7935986"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98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1792-BA6A-AE1C-01A5-60E637E0D18D}"/>
              </a:ext>
            </a:extLst>
          </p:cNvPr>
          <p:cNvSpPr>
            <a:spLocks noGrp="1"/>
          </p:cNvSpPr>
          <p:nvPr>
            <p:ph type="title"/>
          </p:nvPr>
        </p:nvSpPr>
        <p:spPr/>
        <p:txBody>
          <a:bodyPr/>
          <a:lstStyle/>
          <a:p>
            <a:r>
              <a:rPr lang="en-IN" dirty="0"/>
              <a:t>QUESTION-4</a:t>
            </a:r>
          </a:p>
        </p:txBody>
      </p:sp>
      <p:sp>
        <p:nvSpPr>
          <p:cNvPr id="3" name="Text Placeholder 2">
            <a:extLst>
              <a:ext uri="{FF2B5EF4-FFF2-40B4-BE49-F238E27FC236}">
                <a16:creationId xmlns:a16="http://schemas.microsoft.com/office/drawing/2014/main" id="{4DDF7CB1-5C11-5EB2-0497-3C82ED7260AC}"/>
              </a:ext>
            </a:extLst>
          </p:cNvPr>
          <p:cNvSpPr>
            <a:spLocks noGrp="1"/>
          </p:cNvSpPr>
          <p:nvPr>
            <p:ph type="body" idx="1"/>
          </p:nvPr>
        </p:nvSpPr>
        <p:spPr>
          <a:solidFill>
            <a:schemeClr val="bg2">
              <a:lumMod val="25000"/>
            </a:schemeClr>
          </a:solidFill>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r>
              <a:rPr lang="en-US" dirty="0"/>
              <a:t>Hostile environment and global tension have increased because of the number of attacks in recentyears.so its very necessary to find out the weapons used behind this attack</a:t>
            </a:r>
            <a:endParaRPr lang="en-IN" dirty="0"/>
          </a:p>
        </p:txBody>
      </p:sp>
    </p:spTree>
    <p:extLst>
      <p:ext uri="{BB962C8B-B14F-4D97-AF65-F5344CB8AC3E}">
        <p14:creationId xmlns:p14="http://schemas.microsoft.com/office/powerpoint/2010/main" val="279632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E3C196E4-00D6-2605-0EF9-8354D916C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238"/>
            <a:ext cx="9144000" cy="3662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80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DDFC3-214A-48C6-0730-A0B5A7B68B89}"/>
              </a:ext>
            </a:extLst>
          </p:cNvPr>
          <p:cNvSpPr>
            <a:spLocks noGrp="1"/>
          </p:cNvSpPr>
          <p:nvPr>
            <p:ph type="title"/>
          </p:nvPr>
        </p:nvSpPr>
        <p:spPr/>
        <p:txBody>
          <a:bodyPr/>
          <a:lstStyle/>
          <a:p>
            <a:r>
              <a:rPr lang="en-IN" dirty="0"/>
              <a:t>QUESTION-5</a:t>
            </a:r>
          </a:p>
        </p:txBody>
      </p:sp>
      <p:sp>
        <p:nvSpPr>
          <p:cNvPr id="3" name="Text Placeholder 2">
            <a:extLst>
              <a:ext uri="{FF2B5EF4-FFF2-40B4-BE49-F238E27FC236}">
                <a16:creationId xmlns:a16="http://schemas.microsoft.com/office/drawing/2014/main" id="{DD73AD0B-67D3-1515-9DA4-793C0E61ECB6}"/>
              </a:ext>
            </a:extLst>
          </p:cNvPr>
          <p:cNvSpPr>
            <a:spLocks noGrp="1"/>
          </p:cNvSpPr>
          <p:nvPr>
            <p:ph type="body" idx="1"/>
          </p:nvPr>
        </p:nvSpPr>
        <p:spPr>
          <a:solidFill>
            <a:schemeClr val="bg2">
              <a:lumMod val="25000"/>
            </a:schemeClr>
          </a:solidFill>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r>
              <a:rPr lang="en-US" dirty="0"/>
              <a:t>Find out the </a:t>
            </a:r>
            <a:r>
              <a:rPr lang="en-US" dirty="0" err="1"/>
              <a:t>favourable</a:t>
            </a:r>
            <a:r>
              <a:rPr lang="en-US" dirty="0"/>
              <a:t> attacking type ,used by terrorist to spread the antagonistic psychology of terrorism in the society.</a:t>
            </a:r>
            <a:endParaRPr lang="en-IN" dirty="0"/>
          </a:p>
        </p:txBody>
      </p:sp>
    </p:spTree>
    <p:extLst>
      <p:ext uri="{BB962C8B-B14F-4D97-AF65-F5344CB8AC3E}">
        <p14:creationId xmlns:p14="http://schemas.microsoft.com/office/powerpoint/2010/main" val="1160477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7EB93D5-DD19-B10E-77BB-279C4E4413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561" y="0"/>
            <a:ext cx="8070209" cy="4882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641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EA74-3358-3CA8-A9B9-694112B810CA}"/>
              </a:ext>
            </a:extLst>
          </p:cNvPr>
          <p:cNvSpPr>
            <a:spLocks noGrp="1"/>
          </p:cNvSpPr>
          <p:nvPr>
            <p:ph type="title"/>
          </p:nvPr>
        </p:nvSpPr>
        <p:spPr/>
        <p:txBody>
          <a:bodyPr/>
          <a:lstStyle/>
          <a:p>
            <a:r>
              <a:rPr lang="en-IN" dirty="0"/>
              <a:t>QUESTION-6</a:t>
            </a:r>
          </a:p>
        </p:txBody>
      </p:sp>
      <p:sp>
        <p:nvSpPr>
          <p:cNvPr id="3" name="Text Placeholder 2">
            <a:extLst>
              <a:ext uri="{FF2B5EF4-FFF2-40B4-BE49-F238E27FC236}">
                <a16:creationId xmlns:a16="http://schemas.microsoft.com/office/drawing/2014/main" id="{BB39B4F9-E759-8D13-7C92-DF24BE09CA27}"/>
              </a:ext>
            </a:extLst>
          </p:cNvPr>
          <p:cNvSpPr>
            <a:spLocks noGrp="1"/>
          </p:cNvSpPr>
          <p:nvPr>
            <p:ph type="body" idx="1"/>
          </p:nvPr>
        </p:nvSpPr>
        <p:spPr>
          <a:solidFill>
            <a:schemeClr val="bg2">
              <a:lumMod val="25000"/>
            </a:schemeClr>
          </a:solidFill>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r>
              <a:rPr lang="en-US" dirty="0"/>
              <a:t>Find out the </a:t>
            </a:r>
            <a:r>
              <a:rPr lang="en-US" dirty="0" err="1"/>
              <a:t>favourable</a:t>
            </a:r>
            <a:r>
              <a:rPr lang="en-US" dirty="0"/>
              <a:t> targets of terrorist </a:t>
            </a:r>
            <a:r>
              <a:rPr lang="en-US" dirty="0" err="1"/>
              <a:t>organisation</a:t>
            </a:r>
            <a:r>
              <a:rPr lang="en-US" dirty="0"/>
              <a:t> ,and also estimate the harm caused by their attacks</a:t>
            </a:r>
            <a:endParaRPr lang="en-IN" dirty="0"/>
          </a:p>
        </p:txBody>
      </p:sp>
    </p:spTree>
    <p:extLst>
      <p:ext uri="{BB962C8B-B14F-4D97-AF65-F5344CB8AC3E}">
        <p14:creationId xmlns:p14="http://schemas.microsoft.com/office/powerpoint/2010/main" val="1099811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4145F0D-81CC-FCC0-4EC9-44A31F811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613" y="0"/>
            <a:ext cx="875810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443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98E33ADE-3709-D655-79E4-5003D6B782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276225"/>
            <a:ext cx="8115300" cy="4591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940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49" y="509500"/>
            <a:ext cx="8433968"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D07618BB-5B9C-D28D-7ACF-3424423BC179}"/>
              </a:ext>
            </a:extLst>
          </p:cNvPr>
          <p:cNvSpPr txBox="1"/>
          <p:nvPr/>
        </p:nvSpPr>
        <p:spPr>
          <a:xfrm>
            <a:off x="394283" y="620785"/>
            <a:ext cx="3905343" cy="4185761"/>
          </a:xfrm>
          <a:prstGeom prst="rect">
            <a:avLst/>
          </a:prstGeom>
          <a:noFill/>
        </p:spPr>
        <p:txBody>
          <a:bodyPr wrap="square">
            <a:spAutoFit/>
          </a:bodyPr>
          <a:lstStyle/>
          <a:p>
            <a:r>
              <a:rPr lang="en-US" b="1" dirty="0"/>
              <a:t>WORLD PEACE</a:t>
            </a:r>
            <a:r>
              <a:rPr lang="en-US" dirty="0"/>
              <a:t> was one of the core reasons for forming the United Nations organization .Terrorism is the biggest hurdle to world peace. Terrorism is commonly ignored by the civilians who are not affected directly by the dangers. For the most part, terrorism is considered unpredictable and unfortunate calamity that strikes some parts of the world more than others. Based on the location of the events, people at large have very limited information about any such event happening in other parts of the world and hence react differently  </a:t>
            </a:r>
          </a:p>
          <a:p>
            <a:endParaRPr lang="en-US" dirty="0"/>
          </a:p>
          <a:p>
            <a:endParaRPr lang="en-US" dirty="0"/>
          </a:p>
          <a:p>
            <a:r>
              <a:rPr lang="en-US" dirty="0"/>
              <a:t>In this project, we focus on terrorism by analyzing the dataset provided by START (Study of Terrorism and Response to Terrorism) Consortium to  explore meaningful patterns and statistics. </a:t>
            </a:r>
            <a:endParaRPr lang="en-IN" dirty="0"/>
          </a:p>
        </p:txBody>
      </p:sp>
      <p:pic>
        <p:nvPicPr>
          <p:cNvPr id="11268" name="Picture 4" descr="55,475 Terrorism Stock Photos, Pictures &amp; Royalty-Free Images - iStock">
            <a:extLst>
              <a:ext uri="{FF2B5EF4-FFF2-40B4-BE49-F238E27FC236}">
                <a16:creationId xmlns:a16="http://schemas.microsoft.com/office/drawing/2014/main" id="{3A0B6496-F001-4C4D-D538-DE83743FB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428" y="824629"/>
            <a:ext cx="4371556" cy="3725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922A-FE81-54EC-A4A1-229115D2484C}"/>
              </a:ext>
            </a:extLst>
          </p:cNvPr>
          <p:cNvSpPr>
            <a:spLocks noGrp="1"/>
          </p:cNvSpPr>
          <p:nvPr>
            <p:ph type="title"/>
          </p:nvPr>
        </p:nvSpPr>
        <p:spPr/>
        <p:txBody>
          <a:bodyPr/>
          <a:lstStyle/>
          <a:p>
            <a:r>
              <a:rPr lang="en-IN" dirty="0"/>
              <a:t>QUESTION-7</a:t>
            </a:r>
          </a:p>
        </p:txBody>
      </p:sp>
      <p:sp>
        <p:nvSpPr>
          <p:cNvPr id="3" name="Text Placeholder 2">
            <a:extLst>
              <a:ext uri="{FF2B5EF4-FFF2-40B4-BE49-F238E27FC236}">
                <a16:creationId xmlns:a16="http://schemas.microsoft.com/office/drawing/2014/main" id="{7E06DCC8-B7D9-F7D3-4B32-37817B6CAD67}"/>
              </a:ext>
            </a:extLst>
          </p:cNvPr>
          <p:cNvSpPr>
            <a:spLocks noGrp="1"/>
          </p:cNvSpPr>
          <p:nvPr>
            <p:ph type="body" idx="1"/>
          </p:nvPr>
        </p:nvSpPr>
        <p:spPr>
          <a:solidFill>
            <a:schemeClr val="bg2">
              <a:lumMod val="25000"/>
            </a:schemeClr>
          </a:solidFill>
        </p:spPr>
        <p:txBody>
          <a:bodyPr/>
          <a:lstStyle/>
          <a:p>
            <a:pPr marL="114300" indent="0" algn="ctr">
              <a:buNone/>
            </a:pPr>
            <a:endParaRPr lang="en-US" dirty="0"/>
          </a:p>
          <a:p>
            <a:pPr marL="114300" indent="0" algn="ctr">
              <a:buNone/>
            </a:pPr>
            <a:endParaRPr lang="en-US" dirty="0"/>
          </a:p>
          <a:p>
            <a:pPr marL="114300" indent="0" algn="ctr">
              <a:buNone/>
            </a:pPr>
            <a:endParaRPr lang="en-US" dirty="0"/>
          </a:p>
          <a:p>
            <a:pPr marL="114300" indent="0" algn="ctr">
              <a:buNone/>
            </a:pPr>
            <a:r>
              <a:rPr lang="en-US" dirty="0"/>
              <a:t>FINDING OUT THE TARGETS IN PARTICULAR CONTRIES.SO THAT WE CAN FOCUS MORE ON THE MOTIVE AND OBJECTIVE OF THE TERRORIST ATTACK ON THE COUNTRY.</a:t>
            </a:r>
            <a:endParaRPr lang="en-IN" dirty="0"/>
          </a:p>
        </p:txBody>
      </p:sp>
    </p:spTree>
    <p:extLst>
      <p:ext uri="{BB962C8B-B14F-4D97-AF65-F5344CB8AC3E}">
        <p14:creationId xmlns:p14="http://schemas.microsoft.com/office/powerpoint/2010/main" val="45019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8062B174-F38E-7CDC-A120-7D7A860D9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446" y="0"/>
            <a:ext cx="8724550" cy="485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616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C9A6-3D93-9894-ED68-4B4B6509E772}"/>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658F218E-1A6E-2A1E-F594-61B1D5CEC19A}"/>
              </a:ext>
            </a:extLst>
          </p:cNvPr>
          <p:cNvSpPr>
            <a:spLocks noGrp="1"/>
          </p:cNvSpPr>
          <p:nvPr>
            <p:ph type="body" idx="1"/>
          </p:nvPr>
        </p:nvSpPr>
        <p:spPr>
          <a:solidFill>
            <a:schemeClr val="tx1">
              <a:lumMod val="50000"/>
            </a:schemeClr>
          </a:solidFill>
        </p:spPr>
        <p:txBody>
          <a:bodyPr/>
          <a:lstStyle/>
          <a:p>
            <a:r>
              <a:rPr lang="en-US" sz="1000" dirty="0"/>
              <a:t>The goal of this project was to understand </a:t>
            </a:r>
            <a:r>
              <a:rPr lang="en-US" sz="1000" dirty="0" err="1"/>
              <a:t>andinterpret</a:t>
            </a:r>
            <a:r>
              <a:rPr lang="en-US" sz="1000" dirty="0"/>
              <a:t> the nature of </a:t>
            </a:r>
            <a:r>
              <a:rPr lang="en-US" sz="1000" dirty="0" err="1"/>
              <a:t>terrorism.After</a:t>
            </a:r>
            <a:r>
              <a:rPr lang="en-US" sz="1000" dirty="0"/>
              <a:t> doing the analysis we founded the following insights from the database</a:t>
            </a:r>
          </a:p>
          <a:p>
            <a:endParaRPr lang="en-US" sz="1000" dirty="0"/>
          </a:p>
          <a:p>
            <a:endParaRPr lang="en-US" sz="1000" dirty="0"/>
          </a:p>
          <a:p>
            <a:r>
              <a:rPr lang="en-US" sz="1000" dirty="0"/>
              <a:t>1. TALIBAN is the most active </a:t>
            </a:r>
            <a:r>
              <a:rPr lang="en-US" sz="1000" dirty="0" err="1"/>
              <a:t>organisation</a:t>
            </a:r>
            <a:r>
              <a:rPr lang="en-US" sz="1000" dirty="0"/>
              <a:t> who is taking responsibility of many of the attacks that had happened in the world.</a:t>
            </a:r>
          </a:p>
          <a:p>
            <a:endParaRPr lang="en-US" sz="1000" dirty="0"/>
          </a:p>
          <a:p>
            <a:r>
              <a:rPr lang="en-US" sz="1000" dirty="0"/>
              <a:t>2. IRAQ is the most affected by the </a:t>
            </a:r>
            <a:r>
              <a:rPr lang="en-US" sz="1000" dirty="0" err="1"/>
              <a:t>attacks,so</a:t>
            </a:r>
            <a:r>
              <a:rPr lang="en-US" sz="1000" dirty="0"/>
              <a:t> security groups should be extra cautious in this country.</a:t>
            </a:r>
          </a:p>
          <a:p>
            <a:endParaRPr lang="en-US" sz="1000" dirty="0"/>
          </a:p>
          <a:p>
            <a:r>
              <a:rPr lang="en-US" sz="1000" dirty="0"/>
              <a:t>3. IN 2014,maximum number of attacks has taken </a:t>
            </a:r>
            <a:r>
              <a:rPr lang="en-US" sz="1000" dirty="0" err="1"/>
              <a:t>palce</a:t>
            </a:r>
            <a:r>
              <a:rPr lang="en-US" sz="1000" dirty="0"/>
              <a:t> in the </a:t>
            </a:r>
            <a:r>
              <a:rPr lang="en-US" sz="1000" dirty="0" err="1"/>
              <a:t>world,so</a:t>
            </a:r>
            <a:r>
              <a:rPr lang="en-US" sz="1000" dirty="0"/>
              <a:t> it was the dark year of terrorism.</a:t>
            </a:r>
          </a:p>
          <a:p>
            <a:endParaRPr lang="en-US" sz="1000" dirty="0"/>
          </a:p>
          <a:p>
            <a:r>
              <a:rPr lang="en-US" sz="1000" dirty="0"/>
              <a:t>4  IT is seen from the database that the explosives were majorly used by </a:t>
            </a:r>
            <a:r>
              <a:rPr lang="en-US" sz="1000" dirty="0" err="1"/>
              <a:t>theterrorist</a:t>
            </a:r>
            <a:r>
              <a:rPr lang="en-US" sz="1000" dirty="0"/>
              <a:t> groups for the attacks.so security groups should try to  locate the their sources from where they acquire this explosives.</a:t>
            </a:r>
          </a:p>
          <a:p>
            <a:endParaRPr lang="en-US" sz="1000" dirty="0"/>
          </a:p>
          <a:p>
            <a:r>
              <a:rPr lang="en-US" sz="1000" dirty="0"/>
              <a:t>5 After doing the analysis we founded that that citizens are the major targets of the terrorist group ,and the </a:t>
            </a:r>
            <a:r>
              <a:rPr lang="en-US" sz="1000" dirty="0" err="1"/>
              <a:t>noticable</a:t>
            </a:r>
            <a:r>
              <a:rPr lang="en-US" sz="1000" dirty="0"/>
              <a:t> part is that IRAQ is most affected by the terrorist </a:t>
            </a:r>
            <a:r>
              <a:rPr lang="en-US" sz="1000" dirty="0" err="1"/>
              <a:t>groups,and</a:t>
            </a:r>
            <a:r>
              <a:rPr lang="en-US" sz="1000" dirty="0"/>
              <a:t> maximum number of member of terrorist group belong to the nationality of IRAQ</a:t>
            </a:r>
            <a:r>
              <a:rPr lang="en-US" dirty="0"/>
              <a:t>.</a:t>
            </a:r>
            <a:endParaRPr lang="en-IN" dirty="0"/>
          </a:p>
        </p:txBody>
      </p:sp>
    </p:spTree>
    <p:extLst>
      <p:ext uri="{BB962C8B-B14F-4D97-AF65-F5344CB8AC3E}">
        <p14:creationId xmlns:p14="http://schemas.microsoft.com/office/powerpoint/2010/main" val="339689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247D-7975-CD89-B558-F04D6E4E55C8}"/>
              </a:ext>
            </a:extLst>
          </p:cNvPr>
          <p:cNvSpPr>
            <a:spLocks noGrp="1"/>
          </p:cNvSpPr>
          <p:nvPr>
            <p:ph type="title"/>
          </p:nvPr>
        </p:nvSpPr>
        <p:spPr/>
        <p:txBody>
          <a:bodyPr/>
          <a:lstStyle/>
          <a:p>
            <a:r>
              <a:rPr lang="en-IN" dirty="0"/>
              <a:t>INSIGHTS FROM THE GIVEN DATA </a:t>
            </a:r>
          </a:p>
        </p:txBody>
      </p:sp>
      <p:sp>
        <p:nvSpPr>
          <p:cNvPr id="3" name="Text Placeholder 2">
            <a:extLst>
              <a:ext uri="{FF2B5EF4-FFF2-40B4-BE49-F238E27FC236}">
                <a16:creationId xmlns:a16="http://schemas.microsoft.com/office/drawing/2014/main" id="{06321FF6-A9FE-FC9D-4A6B-DB0C793A491B}"/>
              </a:ext>
            </a:extLst>
          </p:cNvPr>
          <p:cNvSpPr>
            <a:spLocks noGrp="1"/>
          </p:cNvSpPr>
          <p:nvPr>
            <p:ph type="body" idx="1"/>
          </p:nvPr>
        </p:nvSpPr>
        <p:spPr/>
        <p:txBody>
          <a:bodyPr/>
          <a:lstStyle/>
          <a:p>
            <a:endParaRPr lang="en-IN" dirty="0"/>
          </a:p>
        </p:txBody>
      </p:sp>
      <p:graphicFrame>
        <p:nvGraphicFramePr>
          <p:cNvPr id="193" name="Table 193">
            <a:extLst>
              <a:ext uri="{FF2B5EF4-FFF2-40B4-BE49-F238E27FC236}">
                <a16:creationId xmlns:a16="http://schemas.microsoft.com/office/drawing/2014/main" id="{3CCDA546-D5DB-6637-9D5E-20682835DE8A}"/>
              </a:ext>
            </a:extLst>
          </p:cNvPr>
          <p:cNvGraphicFramePr>
            <a:graphicFrameLocks noGrp="1"/>
          </p:cNvGraphicFramePr>
          <p:nvPr>
            <p:extLst>
              <p:ext uri="{D42A27DB-BD31-4B8C-83A1-F6EECF244321}">
                <p14:modId xmlns:p14="http://schemas.microsoft.com/office/powerpoint/2010/main" val="2048644850"/>
              </p:ext>
            </p:extLst>
          </p:nvPr>
        </p:nvGraphicFramePr>
        <p:xfrm>
          <a:off x="461394" y="1152474"/>
          <a:ext cx="8221212" cy="3352413"/>
        </p:xfrm>
        <a:graphic>
          <a:graphicData uri="http://schemas.openxmlformats.org/drawingml/2006/table">
            <a:tbl>
              <a:tblPr firstRow="1" bandRow="1">
                <a:tableStyleId>{93296810-A885-4BE3-A3E7-6D5BEEA58F35}</a:tableStyleId>
              </a:tblPr>
              <a:tblGrid>
                <a:gridCol w="2139871">
                  <a:extLst>
                    <a:ext uri="{9D8B030D-6E8A-4147-A177-3AD203B41FA5}">
                      <a16:colId xmlns:a16="http://schemas.microsoft.com/office/drawing/2014/main" val="2772631378"/>
                    </a:ext>
                  </a:extLst>
                </a:gridCol>
                <a:gridCol w="6081341">
                  <a:extLst>
                    <a:ext uri="{9D8B030D-6E8A-4147-A177-3AD203B41FA5}">
                      <a16:colId xmlns:a16="http://schemas.microsoft.com/office/drawing/2014/main" val="3387683471"/>
                    </a:ext>
                  </a:extLst>
                </a:gridCol>
              </a:tblGrid>
              <a:tr h="415778">
                <a:tc>
                  <a:txBody>
                    <a:bodyPr/>
                    <a:lstStyle/>
                    <a:p>
                      <a:r>
                        <a:rPr lang="en-IN" dirty="0"/>
                        <a:t>ATTRIBUTES</a:t>
                      </a:r>
                    </a:p>
                  </a:txBody>
                  <a:tcPr/>
                </a:tc>
                <a:tc>
                  <a:txBody>
                    <a:bodyPr/>
                    <a:lstStyle/>
                    <a:p>
                      <a:r>
                        <a:rPr lang="en-IN" dirty="0"/>
                        <a:t>DESCRIPTION</a:t>
                      </a:r>
                    </a:p>
                  </a:txBody>
                  <a:tcPr/>
                </a:tc>
                <a:extLst>
                  <a:ext uri="{0D108BD9-81ED-4DB2-BD59-A6C34878D82A}">
                    <a16:rowId xmlns:a16="http://schemas.microsoft.com/office/drawing/2014/main" val="1282336466"/>
                  </a:ext>
                </a:extLst>
              </a:tr>
              <a:tr h="447589">
                <a:tc>
                  <a:txBody>
                    <a:bodyPr/>
                    <a:lstStyle/>
                    <a:p>
                      <a:r>
                        <a:rPr lang="en-IN" dirty="0"/>
                        <a:t>Attacktype1_txt</a:t>
                      </a:r>
                    </a:p>
                  </a:txBody>
                  <a:tcPr/>
                </a:tc>
                <a:tc>
                  <a:txBody>
                    <a:bodyPr/>
                    <a:lstStyle/>
                    <a:p>
                      <a:r>
                        <a:rPr lang="en-US" dirty="0"/>
                        <a:t>The type of attack happened.</a:t>
                      </a:r>
                      <a:endParaRPr lang="en-IN" dirty="0"/>
                    </a:p>
                  </a:txBody>
                  <a:tcPr/>
                </a:tc>
                <a:extLst>
                  <a:ext uri="{0D108BD9-81ED-4DB2-BD59-A6C34878D82A}">
                    <a16:rowId xmlns:a16="http://schemas.microsoft.com/office/drawing/2014/main" val="1951167048"/>
                  </a:ext>
                </a:extLst>
              </a:tr>
              <a:tr h="410156">
                <a:tc>
                  <a:txBody>
                    <a:bodyPr/>
                    <a:lstStyle/>
                    <a:p>
                      <a:r>
                        <a:rPr lang="en-IN" dirty="0"/>
                        <a:t>Target1_txt</a:t>
                      </a:r>
                    </a:p>
                  </a:txBody>
                  <a:tcPr/>
                </a:tc>
                <a:tc>
                  <a:txBody>
                    <a:bodyPr/>
                    <a:lstStyle/>
                    <a:p>
                      <a:r>
                        <a:rPr lang="en-US" dirty="0"/>
                        <a:t>Type of target involved in the attack</a:t>
                      </a:r>
                      <a:endParaRPr lang="en-IN" dirty="0"/>
                    </a:p>
                  </a:txBody>
                  <a:tcPr/>
                </a:tc>
                <a:extLst>
                  <a:ext uri="{0D108BD9-81ED-4DB2-BD59-A6C34878D82A}">
                    <a16:rowId xmlns:a16="http://schemas.microsoft.com/office/drawing/2014/main" val="711848540"/>
                  </a:ext>
                </a:extLst>
              </a:tr>
              <a:tr h="415778">
                <a:tc>
                  <a:txBody>
                    <a:bodyPr/>
                    <a:lstStyle/>
                    <a:p>
                      <a:r>
                        <a:rPr lang="en-IN" dirty="0"/>
                        <a:t>Success</a:t>
                      </a:r>
                    </a:p>
                  </a:txBody>
                  <a:tcPr/>
                </a:tc>
                <a:tc>
                  <a:txBody>
                    <a:bodyPr/>
                    <a:lstStyle/>
                    <a:p>
                      <a:r>
                        <a:rPr lang="en-US" dirty="0"/>
                        <a:t>‘1’ if attack was a success. ‘0’ if attack was a failure.</a:t>
                      </a:r>
                      <a:endParaRPr lang="en-IN" dirty="0"/>
                    </a:p>
                  </a:txBody>
                  <a:tcPr/>
                </a:tc>
                <a:extLst>
                  <a:ext uri="{0D108BD9-81ED-4DB2-BD59-A6C34878D82A}">
                    <a16:rowId xmlns:a16="http://schemas.microsoft.com/office/drawing/2014/main" val="884667146"/>
                  </a:ext>
                </a:extLst>
              </a:tr>
              <a:tr h="415778">
                <a:tc>
                  <a:txBody>
                    <a:bodyPr/>
                    <a:lstStyle/>
                    <a:p>
                      <a:r>
                        <a:rPr lang="en-IN"/>
                        <a:t>Natlty1</a:t>
                      </a:r>
                    </a:p>
                  </a:txBody>
                  <a:tcPr/>
                </a:tc>
                <a:tc>
                  <a:txBody>
                    <a:bodyPr/>
                    <a:lstStyle/>
                    <a:p>
                      <a:r>
                        <a:rPr lang="en-US" dirty="0"/>
                        <a:t>Nationality of attacker</a:t>
                      </a:r>
                      <a:endParaRPr lang="en-IN" dirty="0"/>
                    </a:p>
                  </a:txBody>
                  <a:tcPr/>
                </a:tc>
                <a:extLst>
                  <a:ext uri="{0D108BD9-81ED-4DB2-BD59-A6C34878D82A}">
                    <a16:rowId xmlns:a16="http://schemas.microsoft.com/office/drawing/2014/main" val="4206614872"/>
                  </a:ext>
                </a:extLst>
              </a:tr>
              <a:tr h="415778">
                <a:tc>
                  <a:txBody>
                    <a:bodyPr/>
                    <a:lstStyle/>
                    <a:p>
                      <a:r>
                        <a:rPr lang="en-US" dirty="0"/>
                        <a:t>Weaptype1</a:t>
                      </a:r>
                      <a:endParaRPr lang="en-IN" dirty="0"/>
                    </a:p>
                  </a:txBody>
                  <a:tcPr/>
                </a:tc>
                <a:tc>
                  <a:txBody>
                    <a:bodyPr/>
                    <a:lstStyle/>
                    <a:p>
                      <a:r>
                        <a:rPr lang="en-US" dirty="0"/>
                        <a:t>Types of weapon used in attack </a:t>
                      </a:r>
                      <a:endParaRPr lang="en-IN" dirty="0"/>
                    </a:p>
                  </a:txBody>
                  <a:tcPr/>
                </a:tc>
                <a:extLst>
                  <a:ext uri="{0D108BD9-81ED-4DB2-BD59-A6C34878D82A}">
                    <a16:rowId xmlns:a16="http://schemas.microsoft.com/office/drawing/2014/main" val="3951481261"/>
                  </a:ext>
                </a:extLst>
              </a:tr>
              <a:tr h="415778">
                <a:tc>
                  <a:txBody>
                    <a:bodyPr/>
                    <a:lstStyle/>
                    <a:p>
                      <a:r>
                        <a:rPr lang="en-US" dirty="0" err="1"/>
                        <a:t>Nkill</a:t>
                      </a:r>
                      <a:endParaRPr lang="en-IN" dirty="0"/>
                    </a:p>
                  </a:txBody>
                  <a:tcPr/>
                </a:tc>
                <a:tc>
                  <a:txBody>
                    <a:bodyPr/>
                    <a:lstStyle/>
                    <a:p>
                      <a:r>
                        <a:rPr lang="en-US" dirty="0"/>
                        <a:t>Number of person killed in attack</a:t>
                      </a:r>
                      <a:endParaRPr lang="en-IN" dirty="0"/>
                    </a:p>
                  </a:txBody>
                  <a:tcPr/>
                </a:tc>
                <a:extLst>
                  <a:ext uri="{0D108BD9-81ED-4DB2-BD59-A6C34878D82A}">
                    <a16:rowId xmlns:a16="http://schemas.microsoft.com/office/drawing/2014/main" val="3544430439"/>
                  </a:ext>
                </a:extLst>
              </a:tr>
              <a:tr h="415778">
                <a:tc>
                  <a:txBody>
                    <a:bodyPr/>
                    <a:lstStyle/>
                    <a:p>
                      <a:r>
                        <a:rPr lang="en-IN" dirty="0" err="1"/>
                        <a:t>Nwounded</a:t>
                      </a:r>
                      <a:endParaRPr lang="en-IN" dirty="0"/>
                    </a:p>
                  </a:txBody>
                  <a:tcPr/>
                </a:tc>
                <a:tc>
                  <a:txBody>
                    <a:bodyPr/>
                    <a:lstStyle/>
                    <a:p>
                      <a:r>
                        <a:rPr lang="en-IN" dirty="0"/>
                        <a:t>Number of person wounded in attack</a:t>
                      </a:r>
                    </a:p>
                  </a:txBody>
                  <a:tcPr/>
                </a:tc>
                <a:extLst>
                  <a:ext uri="{0D108BD9-81ED-4DB2-BD59-A6C34878D82A}">
                    <a16:rowId xmlns:a16="http://schemas.microsoft.com/office/drawing/2014/main" val="3585100279"/>
                  </a:ext>
                </a:extLst>
              </a:tr>
            </a:tbl>
          </a:graphicData>
        </a:graphic>
      </p:graphicFrame>
    </p:spTree>
    <p:extLst>
      <p:ext uri="{BB962C8B-B14F-4D97-AF65-F5344CB8AC3E}">
        <p14:creationId xmlns:p14="http://schemas.microsoft.com/office/powerpoint/2010/main" val="216828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C236-D687-5BB7-63FF-BB462853A696}"/>
              </a:ext>
            </a:extLst>
          </p:cNvPr>
          <p:cNvSpPr>
            <a:spLocks noGrp="1"/>
          </p:cNvSpPr>
          <p:nvPr>
            <p:ph type="title"/>
          </p:nvPr>
        </p:nvSpPr>
        <p:spPr/>
        <p:txBody>
          <a:bodyPr/>
          <a:lstStyle/>
          <a:p>
            <a:r>
              <a:rPr lang="en-IN" dirty="0"/>
              <a:t>INSIGHTS FROM THE GIVEN DATA </a:t>
            </a:r>
          </a:p>
        </p:txBody>
      </p:sp>
      <p:sp>
        <p:nvSpPr>
          <p:cNvPr id="3" name="Text Placeholder 2">
            <a:extLst>
              <a:ext uri="{FF2B5EF4-FFF2-40B4-BE49-F238E27FC236}">
                <a16:creationId xmlns:a16="http://schemas.microsoft.com/office/drawing/2014/main" id="{ED9056BA-C425-79EB-3894-619D8B4B750B}"/>
              </a:ext>
            </a:extLst>
          </p:cNvPr>
          <p:cNvSpPr>
            <a:spLocks noGrp="1"/>
          </p:cNvSpPr>
          <p:nvPr>
            <p:ph type="body" idx="1"/>
          </p:nvPr>
        </p:nvSpPr>
        <p:spPr/>
        <p:txBody>
          <a:bodyPr/>
          <a:lstStyle/>
          <a:p>
            <a:endParaRPr lang="en-IN" dirty="0"/>
          </a:p>
        </p:txBody>
      </p:sp>
      <p:graphicFrame>
        <p:nvGraphicFramePr>
          <p:cNvPr id="4" name="Table 4">
            <a:extLst>
              <a:ext uri="{FF2B5EF4-FFF2-40B4-BE49-F238E27FC236}">
                <a16:creationId xmlns:a16="http://schemas.microsoft.com/office/drawing/2014/main" id="{7086AFAB-FC99-5F32-F6E3-A6711AC96E14}"/>
              </a:ext>
            </a:extLst>
          </p:cNvPr>
          <p:cNvGraphicFramePr>
            <a:graphicFrameLocks noGrp="1"/>
          </p:cNvGraphicFramePr>
          <p:nvPr>
            <p:extLst>
              <p:ext uri="{D42A27DB-BD31-4B8C-83A1-F6EECF244321}">
                <p14:modId xmlns:p14="http://schemas.microsoft.com/office/powerpoint/2010/main" val="4037153877"/>
              </p:ext>
            </p:extLst>
          </p:nvPr>
        </p:nvGraphicFramePr>
        <p:xfrm>
          <a:off x="311700" y="1152475"/>
          <a:ext cx="8421239" cy="3058672"/>
        </p:xfrm>
        <a:graphic>
          <a:graphicData uri="http://schemas.openxmlformats.org/drawingml/2006/table">
            <a:tbl>
              <a:tblPr firstRow="1" bandRow="1">
                <a:tableStyleId>{93296810-A885-4BE3-A3E7-6D5BEEA58F35}</a:tableStyleId>
              </a:tblPr>
              <a:tblGrid>
                <a:gridCol w="2295451">
                  <a:extLst>
                    <a:ext uri="{9D8B030D-6E8A-4147-A177-3AD203B41FA5}">
                      <a16:colId xmlns:a16="http://schemas.microsoft.com/office/drawing/2014/main" val="4239878956"/>
                    </a:ext>
                  </a:extLst>
                </a:gridCol>
                <a:gridCol w="6125788">
                  <a:extLst>
                    <a:ext uri="{9D8B030D-6E8A-4147-A177-3AD203B41FA5}">
                      <a16:colId xmlns:a16="http://schemas.microsoft.com/office/drawing/2014/main" val="2036771121"/>
                    </a:ext>
                  </a:extLst>
                </a:gridCol>
              </a:tblGrid>
              <a:tr h="382334">
                <a:tc>
                  <a:txBody>
                    <a:bodyPr/>
                    <a:lstStyle/>
                    <a:p>
                      <a:r>
                        <a:rPr lang="en-IN" dirty="0"/>
                        <a:t>ATTRIBUTES</a:t>
                      </a:r>
                    </a:p>
                  </a:txBody>
                  <a:tcPr/>
                </a:tc>
                <a:tc>
                  <a:txBody>
                    <a:bodyPr/>
                    <a:lstStyle/>
                    <a:p>
                      <a:r>
                        <a:rPr lang="en-IN" dirty="0"/>
                        <a:t>DESCRIPTION</a:t>
                      </a:r>
                    </a:p>
                  </a:txBody>
                  <a:tcPr/>
                </a:tc>
                <a:extLst>
                  <a:ext uri="{0D108BD9-81ED-4DB2-BD59-A6C34878D82A}">
                    <a16:rowId xmlns:a16="http://schemas.microsoft.com/office/drawing/2014/main" val="3096826750"/>
                  </a:ext>
                </a:extLst>
              </a:tr>
              <a:tr h="382334">
                <a:tc>
                  <a:txBody>
                    <a:bodyPr/>
                    <a:lstStyle/>
                    <a:p>
                      <a:r>
                        <a:rPr lang="en-IN" dirty="0"/>
                        <a:t>Longitude</a:t>
                      </a:r>
                    </a:p>
                  </a:txBody>
                  <a:tcPr/>
                </a:tc>
                <a:tc>
                  <a:txBody>
                    <a:bodyPr/>
                    <a:lstStyle/>
                    <a:p>
                      <a:r>
                        <a:rPr lang="en-IN" dirty="0"/>
                        <a:t>Longitude of the location</a:t>
                      </a:r>
                    </a:p>
                  </a:txBody>
                  <a:tcPr/>
                </a:tc>
                <a:extLst>
                  <a:ext uri="{0D108BD9-81ED-4DB2-BD59-A6C34878D82A}">
                    <a16:rowId xmlns:a16="http://schemas.microsoft.com/office/drawing/2014/main" val="960679904"/>
                  </a:ext>
                </a:extLst>
              </a:tr>
              <a:tr h="382334">
                <a:tc>
                  <a:txBody>
                    <a:bodyPr/>
                    <a:lstStyle/>
                    <a:p>
                      <a:r>
                        <a:rPr lang="en-IN" dirty="0"/>
                        <a:t>Latitude </a:t>
                      </a:r>
                    </a:p>
                  </a:txBody>
                  <a:tcPr/>
                </a:tc>
                <a:tc>
                  <a:txBody>
                    <a:bodyPr/>
                    <a:lstStyle/>
                    <a:p>
                      <a:r>
                        <a:rPr lang="en-IN" dirty="0"/>
                        <a:t>Latitude of the location</a:t>
                      </a:r>
                    </a:p>
                  </a:txBody>
                  <a:tcPr/>
                </a:tc>
                <a:extLst>
                  <a:ext uri="{0D108BD9-81ED-4DB2-BD59-A6C34878D82A}">
                    <a16:rowId xmlns:a16="http://schemas.microsoft.com/office/drawing/2014/main" val="2857920465"/>
                  </a:ext>
                </a:extLst>
              </a:tr>
              <a:tr h="382334">
                <a:tc>
                  <a:txBody>
                    <a:bodyPr/>
                    <a:lstStyle/>
                    <a:p>
                      <a:r>
                        <a:rPr lang="en-IN" dirty="0"/>
                        <a:t>Property</a:t>
                      </a:r>
                    </a:p>
                  </a:txBody>
                  <a:tcPr/>
                </a:tc>
                <a:tc>
                  <a:txBody>
                    <a:bodyPr/>
                    <a:lstStyle/>
                    <a:p>
                      <a:r>
                        <a:rPr lang="en-IN" dirty="0"/>
                        <a:t>Total property damaged happened in any event</a:t>
                      </a:r>
                    </a:p>
                  </a:txBody>
                  <a:tcPr/>
                </a:tc>
                <a:extLst>
                  <a:ext uri="{0D108BD9-81ED-4DB2-BD59-A6C34878D82A}">
                    <a16:rowId xmlns:a16="http://schemas.microsoft.com/office/drawing/2014/main" val="3394019423"/>
                  </a:ext>
                </a:extLst>
              </a:tr>
              <a:tr h="382334">
                <a:tc>
                  <a:txBody>
                    <a:bodyPr/>
                    <a:lstStyle/>
                    <a:p>
                      <a:r>
                        <a:rPr lang="en-IN" dirty="0"/>
                        <a:t>Suicide</a:t>
                      </a:r>
                    </a:p>
                  </a:txBody>
                  <a:tcPr/>
                </a:tc>
                <a:tc>
                  <a:txBody>
                    <a:bodyPr/>
                    <a:lstStyle/>
                    <a:p>
                      <a:r>
                        <a:rPr lang="en-US" dirty="0"/>
                        <a:t>‘1’ if attack was a suicide attempt. ‘0’ if attack was not a suicide attempt.</a:t>
                      </a:r>
                      <a:endParaRPr lang="en-IN" dirty="0"/>
                    </a:p>
                  </a:txBody>
                  <a:tcPr/>
                </a:tc>
                <a:extLst>
                  <a:ext uri="{0D108BD9-81ED-4DB2-BD59-A6C34878D82A}">
                    <a16:rowId xmlns:a16="http://schemas.microsoft.com/office/drawing/2014/main" val="1941324417"/>
                  </a:ext>
                </a:extLst>
              </a:tr>
              <a:tr h="382334">
                <a:tc>
                  <a:txBody>
                    <a:bodyPr/>
                    <a:lstStyle/>
                    <a:p>
                      <a:r>
                        <a:rPr lang="en-IN" dirty="0"/>
                        <a:t>Motive</a:t>
                      </a:r>
                    </a:p>
                  </a:txBody>
                  <a:tcPr/>
                </a:tc>
                <a:tc>
                  <a:txBody>
                    <a:bodyPr/>
                    <a:lstStyle/>
                    <a:p>
                      <a:r>
                        <a:rPr lang="en-IN" dirty="0"/>
                        <a:t>Motive of the attack</a:t>
                      </a:r>
                    </a:p>
                  </a:txBody>
                  <a:tcPr/>
                </a:tc>
                <a:extLst>
                  <a:ext uri="{0D108BD9-81ED-4DB2-BD59-A6C34878D82A}">
                    <a16:rowId xmlns:a16="http://schemas.microsoft.com/office/drawing/2014/main" val="1186368099"/>
                  </a:ext>
                </a:extLst>
              </a:tr>
              <a:tr h="382334">
                <a:tc>
                  <a:txBody>
                    <a:bodyPr/>
                    <a:lstStyle/>
                    <a:p>
                      <a:r>
                        <a:rPr lang="en-IN" dirty="0"/>
                        <a:t>Age</a:t>
                      </a:r>
                    </a:p>
                  </a:txBody>
                  <a:tcPr/>
                </a:tc>
                <a:tc>
                  <a:txBody>
                    <a:bodyPr/>
                    <a:lstStyle/>
                    <a:p>
                      <a:r>
                        <a:rPr lang="en-IN" dirty="0"/>
                        <a:t>Age of the attacker</a:t>
                      </a:r>
                    </a:p>
                  </a:txBody>
                  <a:tcPr/>
                </a:tc>
                <a:extLst>
                  <a:ext uri="{0D108BD9-81ED-4DB2-BD59-A6C34878D82A}">
                    <a16:rowId xmlns:a16="http://schemas.microsoft.com/office/drawing/2014/main" val="1599056184"/>
                  </a:ext>
                </a:extLst>
              </a:tr>
              <a:tr h="382334">
                <a:tc>
                  <a:txBody>
                    <a:bodyPr/>
                    <a:lstStyle/>
                    <a:p>
                      <a:r>
                        <a:rPr lang="en-IN" dirty="0" err="1"/>
                        <a:t>Iday,iyear,imonth</a:t>
                      </a:r>
                      <a:endParaRPr lang="en-IN" dirty="0"/>
                    </a:p>
                  </a:txBody>
                  <a:tcPr/>
                </a:tc>
                <a:tc>
                  <a:txBody>
                    <a:bodyPr/>
                    <a:lstStyle/>
                    <a:p>
                      <a:r>
                        <a:rPr lang="en-IN" dirty="0"/>
                        <a:t>Calendar of the attack</a:t>
                      </a:r>
                    </a:p>
                  </a:txBody>
                  <a:tcPr/>
                </a:tc>
                <a:extLst>
                  <a:ext uri="{0D108BD9-81ED-4DB2-BD59-A6C34878D82A}">
                    <a16:rowId xmlns:a16="http://schemas.microsoft.com/office/drawing/2014/main" val="3792581741"/>
                  </a:ext>
                </a:extLst>
              </a:tr>
            </a:tbl>
          </a:graphicData>
        </a:graphic>
      </p:graphicFrame>
    </p:spTree>
    <p:extLst>
      <p:ext uri="{BB962C8B-B14F-4D97-AF65-F5344CB8AC3E}">
        <p14:creationId xmlns:p14="http://schemas.microsoft.com/office/powerpoint/2010/main" val="3722738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5F4B-972B-AB9A-1E92-D44EA3CD7EFB}"/>
              </a:ext>
            </a:extLst>
          </p:cNvPr>
          <p:cNvSpPr>
            <a:spLocks noGrp="1"/>
          </p:cNvSpPr>
          <p:nvPr>
            <p:ph type="title"/>
          </p:nvPr>
        </p:nvSpPr>
        <p:spPr/>
        <p:txBody>
          <a:bodyPr/>
          <a:lstStyle/>
          <a:p>
            <a:r>
              <a:rPr lang="en-IN" dirty="0"/>
              <a:t>INTRODUCTION </a:t>
            </a:r>
          </a:p>
        </p:txBody>
      </p:sp>
      <p:sp>
        <p:nvSpPr>
          <p:cNvPr id="3" name="Text Placeholder 2">
            <a:extLst>
              <a:ext uri="{FF2B5EF4-FFF2-40B4-BE49-F238E27FC236}">
                <a16:creationId xmlns:a16="http://schemas.microsoft.com/office/drawing/2014/main" id="{FA03B372-CB26-0819-35DD-667877FE8D77}"/>
              </a:ext>
            </a:extLst>
          </p:cNvPr>
          <p:cNvSpPr>
            <a:spLocks noGrp="1"/>
          </p:cNvSpPr>
          <p:nvPr>
            <p:ph type="body" idx="1"/>
          </p:nvPr>
        </p:nvSpPr>
        <p:spPr>
          <a:solidFill>
            <a:schemeClr val="accent1">
              <a:lumMod val="75000"/>
            </a:schemeClr>
          </a:solidFill>
        </p:spPr>
        <p:txBody>
          <a:bodyPr/>
          <a:lstStyle/>
          <a:p>
            <a:r>
              <a:rPr lang="en-US" dirty="0"/>
              <a:t>Given dataset from the Global Terrorism Database have 135 columns,181691 rows and it is a mix of categorical and numeric </a:t>
            </a:r>
            <a:r>
              <a:rPr lang="en-US" dirty="0" err="1"/>
              <a:t>values.And</a:t>
            </a:r>
            <a:r>
              <a:rPr lang="en-US" dirty="0"/>
              <a:t> given database is incomplete, inconsistent, contains many errors, missing attributes values, contains outliers, incorrect tags, and duplicate entries, name of the columns are not informatory enough to develop proper understanding. so, we will rename the columns ,</a:t>
            </a:r>
            <a:r>
              <a:rPr lang="en-US" dirty="0" err="1"/>
              <a:t>ie</a:t>
            </a:r>
            <a:r>
              <a:rPr lang="en-US" dirty="0"/>
              <a:t> Data preprocessing and this can help us to  resolve these discrepancies. and formation of informatory data so ,that we can  extract the required columns for exploring and analyzing the </a:t>
            </a:r>
            <a:r>
              <a:rPr lang="en-US" dirty="0" err="1"/>
              <a:t>database,to</a:t>
            </a:r>
            <a:r>
              <a:rPr lang="en-US" dirty="0"/>
              <a:t> discover the key findings pertaining to terrorist activities.</a:t>
            </a:r>
            <a:endParaRPr lang="en-IN" dirty="0"/>
          </a:p>
        </p:txBody>
      </p:sp>
    </p:spTree>
    <p:extLst>
      <p:ext uri="{BB962C8B-B14F-4D97-AF65-F5344CB8AC3E}">
        <p14:creationId xmlns:p14="http://schemas.microsoft.com/office/powerpoint/2010/main" val="50277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BB2E-974E-ED9A-0CC4-A54CA41898C0}"/>
              </a:ext>
            </a:extLst>
          </p:cNvPr>
          <p:cNvSpPr>
            <a:spLocks noGrp="1"/>
          </p:cNvSpPr>
          <p:nvPr>
            <p:ph type="title"/>
          </p:nvPr>
        </p:nvSpPr>
        <p:spPr/>
        <p:txBody>
          <a:bodyPr/>
          <a:lstStyle/>
          <a:p>
            <a:r>
              <a:rPr lang="en-IN" dirty="0"/>
              <a:t>QUESTION-1</a:t>
            </a:r>
          </a:p>
        </p:txBody>
      </p:sp>
      <p:sp>
        <p:nvSpPr>
          <p:cNvPr id="3" name="Text Placeholder 2">
            <a:extLst>
              <a:ext uri="{FF2B5EF4-FFF2-40B4-BE49-F238E27FC236}">
                <a16:creationId xmlns:a16="http://schemas.microsoft.com/office/drawing/2014/main" id="{57667438-AE79-E1AC-1A50-C9663852E1F1}"/>
              </a:ext>
            </a:extLst>
          </p:cNvPr>
          <p:cNvSpPr>
            <a:spLocks noGrp="1"/>
          </p:cNvSpPr>
          <p:nvPr>
            <p:ph type="body" idx="1"/>
          </p:nvPr>
        </p:nvSpPr>
        <p:spPr>
          <a:solidFill>
            <a:schemeClr val="bg2">
              <a:lumMod val="25000"/>
            </a:schemeClr>
          </a:solidFill>
        </p:spPr>
        <p:txBody>
          <a:bodyPr/>
          <a:lstStyle/>
          <a:p>
            <a:pPr algn="ctr"/>
            <a:endParaRPr lang="en-US" dirty="0"/>
          </a:p>
          <a:p>
            <a:pPr algn="ctr"/>
            <a:endParaRPr lang="en-US" dirty="0"/>
          </a:p>
          <a:p>
            <a:pPr marL="114300" indent="0" algn="ctr">
              <a:buNone/>
            </a:pPr>
            <a:endParaRPr lang="en-US" dirty="0"/>
          </a:p>
          <a:p>
            <a:pPr marL="114300" indent="0" algn="ctr">
              <a:buNone/>
            </a:pPr>
            <a:r>
              <a:rPr lang="en-US" dirty="0"/>
              <a:t>FIND OUT NUMBER OF ACTIVE TERRORIST GROUPS WHICH ARE SPREADING THE THREAT OF TERRORISM ACROSS THE WORLD AND ALSO DETECT MOST ACTIVE ORGANISATION WHO HAS TAKEN RESPONSIBILITY OF ATTACKS.</a:t>
            </a:r>
            <a:endParaRPr lang="en-IN" dirty="0"/>
          </a:p>
        </p:txBody>
      </p:sp>
    </p:spTree>
    <p:extLst>
      <p:ext uri="{BB962C8B-B14F-4D97-AF65-F5344CB8AC3E}">
        <p14:creationId xmlns:p14="http://schemas.microsoft.com/office/powerpoint/2010/main" val="395805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73F2787-5C93-13A7-19E1-5148C4091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82" y="0"/>
            <a:ext cx="8246378"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6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44CF6-E21F-E9EF-9203-2D427441A6E3}"/>
              </a:ext>
            </a:extLst>
          </p:cNvPr>
          <p:cNvSpPr>
            <a:spLocks noGrp="1"/>
          </p:cNvSpPr>
          <p:nvPr>
            <p:ph type="title"/>
          </p:nvPr>
        </p:nvSpPr>
        <p:spPr/>
        <p:txBody>
          <a:bodyPr/>
          <a:lstStyle/>
          <a:p>
            <a:r>
              <a:rPr lang="en-IN" dirty="0"/>
              <a:t>QUESTION -2</a:t>
            </a:r>
          </a:p>
        </p:txBody>
      </p:sp>
      <p:sp>
        <p:nvSpPr>
          <p:cNvPr id="3" name="Text Placeholder 2">
            <a:extLst>
              <a:ext uri="{FF2B5EF4-FFF2-40B4-BE49-F238E27FC236}">
                <a16:creationId xmlns:a16="http://schemas.microsoft.com/office/drawing/2014/main" id="{A7BE969C-A5BC-56CB-D63F-240E427908CA}"/>
              </a:ext>
            </a:extLst>
          </p:cNvPr>
          <p:cNvSpPr>
            <a:spLocks noGrp="1"/>
          </p:cNvSpPr>
          <p:nvPr>
            <p:ph type="body" idx="1"/>
          </p:nvPr>
        </p:nvSpPr>
        <p:spPr>
          <a:solidFill>
            <a:schemeClr val="bg2">
              <a:lumMod val="25000"/>
            </a:schemeClr>
          </a:solidFill>
        </p:spPr>
        <p:txBody>
          <a:bodyPr/>
          <a:lstStyle/>
          <a:p>
            <a:pPr algn="ctr"/>
            <a:endParaRPr lang="en-US" dirty="0"/>
          </a:p>
          <a:p>
            <a:pPr algn="ctr"/>
            <a:endParaRPr lang="en-US" dirty="0"/>
          </a:p>
          <a:p>
            <a:pPr algn="ctr"/>
            <a:endParaRPr lang="en-US" dirty="0"/>
          </a:p>
          <a:p>
            <a:pPr algn="ctr"/>
            <a:endParaRPr lang="en-US" dirty="0"/>
          </a:p>
          <a:p>
            <a:pPr algn="ctr"/>
            <a:r>
              <a:rPr lang="en-US" dirty="0"/>
              <a:t>QUESTION NO.2-Find out the success rate of terrorist attacks and country ,city which is mostly targeted by the terrorist </a:t>
            </a:r>
            <a:r>
              <a:rPr lang="en-US" dirty="0" err="1"/>
              <a:t>organisations</a:t>
            </a:r>
            <a:endParaRPr lang="en-IN" dirty="0"/>
          </a:p>
        </p:txBody>
      </p:sp>
    </p:spTree>
    <p:extLst>
      <p:ext uri="{BB962C8B-B14F-4D97-AF65-F5344CB8AC3E}">
        <p14:creationId xmlns:p14="http://schemas.microsoft.com/office/powerpoint/2010/main" val="406650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95373483-7CFF-65C7-CBC0-3A23AD03FD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121" y="251671"/>
            <a:ext cx="7231310" cy="4420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310933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1295</TotalTime>
  <Words>744</Words>
  <Application>Microsoft Office PowerPoint</Application>
  <PresentationFormat>On-screen Show (16:9)</PresentationFormat>
  <Paragraphs>99</Paragraphs>
  <Slides>22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Montserrat</vt:lpstr>
      <vt:lpstr>Arial</vt:lpstr>
      <vt:lpstr>Simple Light</vt:lpstr>
      <vt:lpstr>          Capstone Project      </vt:lpstr>
      <vt:lpstr>   </vt:lpstr>
      <vt:lpstr>INSIGHTS FROM THE GIVEN DATA </vt:lpstr>
      <vt:lpstr>INSIGHTS FROM THE GIVEN DATA </vt:lpstr>
      <vt:lpstr>INTRODUCTION </vt:lpstr>
      <vt:lpstr>QUESTION-1</vt:lpstr>
      <vt:lpstr>PowerPoint Presentation</vt:lpstr>
      <vt:lpstr>QUESTION -2</vt:lpstr>
      <vt:lpstr>PowerPoint Presentation</vt:lpstr>
      <vt:lpstr>PowerPoint Presentation</vt:lpstr>
      <vt:lpstr>QUESTION-3</vt:lpstr>
      <vt:lpstr>PowerPoint Presentation</vt:lpstr>
      <vt:lpstr>QUESTION-4</vt:lpstr>
      <vt:lpstr>PowerPoint Presentation</vt:lpstr>
      <vt:lpstr>QUESTION-5</vt:lpstr>
      <vt:lpstr>PowerPoint Presentation</vt:lpstr>
      <vt:lpstr>QUESTION-6</vt:lpstr>
      <vt:lpstr>PowerPoint Presentation</vt:lpstr>
      <vt:lpstr>PowerPoint Presentation</vt:lpstr>
      <vt:lpstr>QUESTION-7</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Global Terrorism Analysis submitted by- Nisha Ahire   </dc:title>
  <cp:lastModifiedBy>Karan Ahire</cp:lastModifiedBy>
  <cp:revision>4</cp:revision>
  <dcterms:modified xsi:type="dcterms:W3CDTF">2022-12-11T11:59:34Z</dcterms:modified>
</cp:coreProperties>
</file>