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3" r:id="rId3"/>
    <p:sldId id="284" r:id="rId4"/>
    <p:sldId id="258" r:id="rId5"/>
    <p:sldId id="257" r:id="rId6"/>
    <p:sldId id="259" r:id="rId7"/>
    <p:sldId id="285" r:id="rId8"/>
    <p:sldId id="286" r:id="rId9"/>
    <p:sldId id="288" r:id="rId10"/>
    <p:sldId id="290" r:id="rId11"/>
    <p:sldId id="291" r:id="rId12"/>
    <p:sldId id="292" r:id="rId13"/>
    <p:sldId id="294" r:id="rId14"/>
    <p:sldId id="295" r:id="rId15"/>
    <p:sldId id="296" r:id="rId16"/>
    <p:sldId id="297" r:id="rId17"/>
    <p:sldId id="298"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3"/>
            <p14:sldId id="284"/>
            <p14:sldId id="258"/>
            <p14:sldId id="257"/>
            <p14:sldId id="259"/>
            <p14:sldId id="285"/>
            <p14:sldId id="286"/>
            <p14:sldId id="288"/>
            <p14:sldId id="290"/>
            <p14:sldId id="291"/>
            <p14:sldId id="292"/>
            <p14:sldId id="294"/>
            <p14:sldId id="295"/>
            <p14:sldId id="296"/>
            <p14:sldId id="297"/>
            <p14:sldId id="29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87522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11/20/2024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173731"/>
            <a:ext cx="9144000" cy="1790700"/>
          </a:xfrm>
        </p:spPr>
        <p:txBody>
          <a:bodyPr/>
          <a:lstStyle/>
          <a:p>
            <a:r>
              <a:rPr lang="en-US" dirty="0"/>
              <a:t>Loan Risk Analysis for Consumer Finance</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812924"/>
            <a:ext cx="9144000" cy="1287675"/>
          </a:xfrm>
        </p:spPr>
        <p:txBody>
          <a:bodyPr/>
          <a:lstStyle/>
          <a:p>
            <a:pPr marL="342900" indent="-342900">
              <a:buFont typeface="Wingdings" panose="05000000000000000000" pitchFamily="2" charset="2"/>
              <a:buChar char="Ø"/>
            </a:pPr>
            <a:r>
              <a:rPr lang="en-US" dirty="0"/>
              <a:t>Optimizing Loan Approval Decisions for Urban Customers</a:t>
            </a:r>
          </a:p>
          <a:p>
            <a:pPr marL="342900" indent="-342900">
              <a:buFont typeface="Wingdings" panose="05000000000000000000" pitchFamily="2" charset="2"/>
              <a:buChar char="Ø"/>
            </a:pPr>
            <a:r>
              <a:rPr lang="en-US" dirty="0"/>
              <a:t>Balancing Business Growth and Risk Mitigation in Loan Approvals</a:t>
            </a:r>
          </a:p>
          <a:p>
            <a:pPr marL="342900" indent="-342900">
              <a:buFont typeface="Wingdings" panose="05000000000000000000" pitchFamily="2" charset="2"/>
              <a:buChar char="Ø"/>
            </a:pPr>
            <a:r>
              <a:rPr lang="en-US" dirty="0"/>
              <a:t>Striking a Balance Between Business Growth and Loan Default Risks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1248945" y="560311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Submitted By: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3029106" y="5340449"/>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Nisha </a:t>
            </a:r>
            <a:r>
              <a:rPr lang="en-US" sz="2000" b="1" dirty="0" err="1"/>
              <a:t>Pathnia</a:t>
            </a:r>
            <a:r>
              <a:rPr lang="en-US" sz="2000" b="1" dirty="0"/>
              <a:t> &amp; Mahendra</a:t>
            </a:r>
          </a:p>
          <a:p>
            <a:r>
              <a:rPr lang="en-US" sz="2000" b="1" u="sng" dirty="0"/>
              <a:t>Batch ML C69</a:t>
            </a:r>
          </a:p>
          <a:p>
            <a:endParaRPr lang="en-US" sz="1200" dirty="0"/>
          </a:p>
          <a:p>
            <a:endParaRPr lang="en-US" sz="1200" u="sng" dirty="0"/>
          </a:p>
        </p:txBody>
      </p:sp>
      <p:sp>
        <p:nvSpPr>
          <p:cNvPr id="6" name="Title 1">
            <a:extLst>
              <a:ext uri="{FF2B5EF4-FFF2-40B4-BE49-F238E27FC236}">
                <a16:creationId xmlns:a16="http://schemas.microsoft.com/office/drawing/2014/main" id="{6F93EBBB-27C7-A378-4A74-312F9C5F395C}"/>
              </a:ext>
            </a:extLst>
          </p:cNvPr>
          <p:cNvSpPr txBox="1">
            <a:spLocks/>
          </p:cNvSpPr>
          <p:nvPr/>
        </p:nvSpPr>
        <p:spPr>
          <a:xfrm>
            <a:off x="8930576" y="5636702"/>
            <a:ext cx="2888529" cy="495232"/>
          </a:xfrm>
          <a:prstGeom prst="rect">
            <a:avLst/>
          </a:prstGeom>
        </p:spPr>
        <p:txBody>
          <a:bodyPr anchor="t">
            <a:normAutofit fontScale="925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Submitted On: Nov, 20 2024</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4197C-80F5-307F-EAB5-5BB7961850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3F0A68-3D1F-ACEB-30E3-14B3D37B9215}"/>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5CDF5E0A-ACB5-1537-FFCC-B84E13E5493D}"/>
              </a:ext>
            </a:extLst>
          </p:cNvPr>
          <p:cNvSpPr txBox="1"/>
          <p:nvPr/>
        </p:nvSpPr>
        <p:spPr>
          <a:xfrm>
            <a:off x="604434" y="1353852"/>
            <a:ext cx="6020102" cy="3641703"/>
          </a:xfrm>
          <a:prstGeom prst="rect">
            <a:avLst/>
          </a:prstGeom>
          <a:noFill/>
        </p:spPr>
        <p:txBody>
          <a:bodyPr wrap="square">
            <a:spAutoFit/>
          </a:bodyPr>
          <a:lstStyle/>
          <a:p>
            <a:r>
              <a:rPr lang="en-US" b="1" dirty="0">
                <a:latin typeface="+mj-lt"/>
              </a:rPr>
              <a:t>Debt Consolidation is the Top Reason</a:t>
            </a:r>
            <a:r>
              <a:rPr lang="en-US" b="1" dirty="0"/>
              <a:t>:</a:t>
            </a:r>
          </a:p>
          <a:p>
            <a:pPr>
              <a:lnSpc>
                <a:spcPct val="150000"/>
              </a:lnSpc>
            </a:pPr>
            <a:r>
              <a:rPr lang="en-US" dirty="0">
                <a:latin typeface="+mj-lt"/>
              </a:rPr>
              <a:t>The highest number of defaulters took loans for debt consolidation, significantly outnumbering other purposes.</a:t>
            </a:r>
          </a:p>
          <a:p>
            <a:pPr>
              <a:lnSpc>
                <a:spcPct val="150000"/>
              </a:lnSpc>
            </a:pPr>
            <a:r>
              <a:rPr lang="en-US" b="1" dirty="0">
                <a:latin typeface="+mj-lt"/>
              </a:rPr>
              <a:t>Other Significant Reasons: </a:t>
            </a:r>
          </a:p>
          <a:p>
            <a:pPr>
              <a:lnSpc>
                <a:spcPct val="150000"/>
              </a:lnSpc>
            </a:pPr>
            <a:r>
              <a:rPr lang="en-US" dirty="0">
                <a:latin typeface="+mj-lt"/>
              </a:rPr>
              <a:t>Other common purposes for defaults include "other," credit card, small business, and home improvement loans.</a:t>
            </a:r>
          </a:p>
          <a:p>
            <a:pPr>
              <a:lnSpc>
                <a:spcPct val="150000"/>
              </a:lnSpc>
            </a:pPr>
            <a:r>
              <a:rPr lang="en-US" b="1" dirty="0">
                <a:latin typeface="+mj-lt"/>
              </a:rPr>
              <a:t>Least Common Reasons: </a:t>
            </a:r>
          </a:p>
          <a:p>
            <a:pPr>
              <a:lnSpc>
                <a:spcPct val="150000"/>
              </a:lnSpc>
            </a:pPr>
            <a:r>
              <a:rPr lang="en-US" dirty="0">
                <a:latin typeface="+mj-lt"/>
              </a:rPr>
              <a:t>Few defaulters took loans for purposes like renewable energy, vacation, educational, or house.</a:t>
            </a:r>
          </a:p>
        </p:txBody>
      </p:sp>
      <p:pic>
        <p:nvPicPr>
          <p:cNvPr id="2" name="Picture 1">
            <a:extLst>
              <a:ext uri="{FF2B5EF4-FFF2-40B4-BE49-F238E27FC236}">
                <a16:creationId xmlns:a16="http://schemas.microsoft.com/office/drawing/2014/main" id="{561F2804-709F-075C-E3D7-336850E6EA5F}"/>
              </a:ext>
            </a:extLst>
          </p:cNvPr>
          <p:cNvPicPr>
            <a:picLocks noChangeAspect="1"/>
          </p:cNvPicPr>
          <p:nvPr/>
        </p:nvPicPr>
        <p:blipFill>
          <a:blip r:embed="rId2"/>
          <a:stretch>
            <a:fillRect/>
          </a:stretch>
        </p:blipFill>
        <p:spPr>
          <a:xfrm>
            <a:off x="6665378" y="1196391"/>
            <a:ext cx="4922188" cy="4970945"/>
          </a:xfrm>
          <a:prstGeom prst="rect">
            <a:avLst/>
          </a:prstGeom>
        </p:spPr>
      </p:pic>
    </p:spTree>
    <p:extLst>
      <p:ext uri="{BB962C8B-B14F-4D97-AF65-F5344CB8AC3E}">
        <p14:creationId xmlns:p14="http://schemas.microsoft.com/office/powerpoint/2010/main" val="660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3B4AE-C2B7-B90D-4B39-102667CBC0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E8D5DA9-DEB1-E6BF-3C82-A40945137866}"/>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11B240D3-608F-3871-761E-F78937D88392}"/>
              </a:ext>
            </a:extLst>
          </p:cNvPr>
          <p:cNvSpPr txBox="1"/>
          <p:nvPr/>
        </p:nvSpPr>
        <p:spPr>
          <a:xfrm>
            <a:off x="604434" y="1353852"/>
            <a:ext cx="5990918" cy="4472699"/>
          </a:xfrm>
          <a:prstGeom prst="rect">
            <a:avLst/>
          </a:prstGeom>
          <a:noFill/>
        </p:spPr>
        <p:txBody>
          <a:bodyPr wrap="square">
            <a:spAutoFit/>
          </a:bodyPr>
          <a:lstStyle/>
          <a:p>
            <a:r>
              <a:rPr lang="en-US" b="1" dirty="0">
                <a:latin typeface="+mj-lt"/>
              </a:rPr>
              <a:t>Median Loan Amounts</a:t>
            </a:r>
            <a:r>
              <a:rPr lang="en-US" b="1" dirty="0"/>
              <a:t>:</a:t>
            </a:r>
          </a:p>
          <a:p>
            <a:pPr>
              <a:lnSpc>
                <a:spcPct val="150000"/>
              </a:lnSpc>
            </a:pPr>
            <a:r>
              <a:rPr lang="en-US" dirty="0">
                <a:latin typeface="+mj-lt"/>
              </a:rPr>
              <a:t>The median loan amount is slightly higher for Current loans compared to Fully Paid and Charged Off </a:t>
            </a:r>
            <a:r>
              <a:rPr lang="en-US" dirty="0" err="1">
                <a:latin typeface="+mj-lt"/>
              </a:rPr>
              <a:t>loans.Charged</a:t>
            </a:r>
            <a:r>
              <a:rPr lang="en-US" dirty="0">
                <a:latin typeface="+mj-lt"/>
              </a:rPr>
              <a:t> Off loans (defaulted loans) have a similar median loan amount as Fully Paid loans.</a:t>
            </a:r>
          </a:p>
          <a:p>
            <a:pPr>
              <a:lnSpc>
                <a:spcPct val="150000"/>
              </a:lnSpc>
            </a:pPr>
            <a:r>
              <a:rPr lang="en-US" b="1" dirty="0">
                <a:latin typeface="+mj-lt"/>
              </a:rPr>
              <a:t>Spread of Loan Amounts: </a:t>
            </a:r>
          </a:p>
          <a:p>
            <a:pPr>
              <a:lnSpc>
                <a:spcPct val="150000"/>
              </a:lnSpc>
            </a:pPr>
            <a:r>
              <a:rPr lang="en-US" dirty="0">
                <a:latin typeface="+mj-lt"/>
              </a:rPr>
              <a:t>Loan amounts for Current loans have the widest range, suggesting borrowers with ongoing loans tend to have more variation in the loan amounts.</a:t>
            </a:r>
          </a:p>
          <a:p>
            <a:pPr>
              <a:lnSpc>
                <a:spcPct val="150000"/>
              </a:lnSpc>
            </a:pPr>
            <a:r>
              <a:rPr lang="en-US" dirty="0">
                <a:latin typeface="+mj-lt"/>
              </a:rPr>
              <a:t>Fully Paid and Charged Off loans have similar spreads but fewer extreme outliers.</a:t>
            </a:r>
          </a:p>
        </p:txBody>
      </p:sp>
      <p:pic>
        <p:nvPicPr>
          <p:cNvPr id="5" name="Picture 4">
            <a:extLst>
              <a:ext uri="{FF2B5EF4-FFF2-40B4-BE49-F238E27FC236}">
                <a16:creationId xmlns:a16="http://schemas.microsoft.com/office/drawing/2014/main" id="{8E7B5C0D-7B39-C21E-F5F6-814952DDE53D}"/>
              </a:ext>
            </a:extLst>
          </p:cNvPr>
          <p:cNvPicPr>
            <a:picLocks noChangeAspect="1"/>
          </p:cNvPicPr>
          <p:nvPr/>
        </p:nvPicPr>
        <p:blipFill>
          <a:blip r:embed="rId2"/>
          <a:stretch>
            <a:fillRect/>
          </a:stretch>
        </p:blipFill>
        <p:spPr>
          <a:xfrm>
            <a:off x="6595352" y="1422062"/>
            <a:ext cx="5401891" cy="4286250"/>
          </a:xfrm>
          <a:prstGeom prst="rect">
            <a:avLst/>
          </a:prstGeom>
        </p:spPr>
      </p:pic>
    </p:spTree>
    <p:extLst>
      <p:ext uri="{BB962C8B-B14F-4D97-AF65-F5344CB8AC3E}">
        <p14:creationId xmlns:p14="http://schemas.microsoft.com/office/powerpoint/2010/main" val="82912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940F3-9526-8325-0F04-7F980C17A4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481C78F-3922-99A6-02D3-0DFCB15D3713}"/>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59BF4267-4C00-F0D9-6191-78732CA4C303}"/>
              </a:ext>
            </a:extLst>
          </p:cNvPr>
          <p:cNvSpPr txBox="1"/>
          <p:nvPr/>
        </p:nvSpPr>
        <p:spPr>
          <a:xfrm>
            <a:off x="604434" y="1353852"/>
            <a:ext cx="5990918" cy="3226204"/>
          </a:xfrm>
          <a:prstGeom prst="rect">
            <a:avLst/>
          </a:prstGeom>
          <a:noFill/>
        </p:spPr>
        <p:txBody>
          <a:bodyPr wrap="square">
            <a:spAutoFit/>
          </a:bodyPr>
          <a:lstStyle/>
          <a:p>
            <a:r>
              <a:rPr lang="en-US" b="1" dirty="0">
                <a:latin typeface="+mj-lt"/>
              </a:rPr>
              <a:t>Outliers</a:t>
            </a:r>
            <a:r>
              <a:rPr lang="en-US" b="1" dirty="0"/>
              <a:t>:</a:t>
            </a:r>
          </a:p>
          <a:p>
            <a:pPr>
              <a:lnSpc>
                <a:spcPct val="150000"/>
              </a:lnSpc>
            </a:pPr>
            <a:r>
              <a:rPr lang="en-US" dirty="0">
                <a:latin typeface="+mj-lt"/>
              </a:rPr>
              <a:t>There are more high-value outliers in Fully Paid loans compared to Charged Off, indicating that some large loans were successfully repaid.</a:t>
            </a:r>
          </a:p>
          <a:p>
            <a:pPr>
              <a:lnSpc>
                <a:spcPct val="150000"/>
              </a:lnSpc>
            </a:pPr>
            <a:r>
              <a:rPr lang="en-US" b="1" dirty="0">
                <a:latin typeface="+mj-lt"/>
              </a:rPr>
              <a:t>General Trend: </a:t>
            </a:r>
          </a:p>
          <a:p>
            <a:pPr>
              <a:lnSpc>
                <a:spcPct val="150000"/>
              </a:lnSpc>
            </a:pPr>
            <a:r>
              <a:rPr lang="en-US" dirty="0">
                <a:latin typeface="+mj-lt"/>
              </a:rPr>
              <a:t>Loan amounts don’t differ drastically between Fully Paid and Charged Off, implying default risk may not strongly correlate with loan amount alone.</a:t>
            </a:r>
          </a:p>
        </p:txBody>
      </p:sp>
      <p:pic>
        <p:nvPicPr>
          <p:cNvPr id="5" name="Picture 4">
            <a:extLst>
              <a:ext uri="{FF2B5EF4-FFF2-40B4-BE49-F238E27FC236}">
                <a16:creationId xmlns:a16="http://schemas.microsoft.com/office/drawing/2014/main" id="{AE928334-CDFE-D1CE-7E11-39674412886D}"/>
              </a:ext>
            </a:extLst>
          </p:cNvPr>
          <p:cNvPicPr>
            <a:picLocks noChangeAspect="1"/>
          </p:cNvPicPr>
          <p:nvPr/>
        </p:nvPicPr>
        <p:blipFill>
          <a:blip r:embed="rId2"/>
          <a:stretch>
            <a:fillRect/>
          </a:stretch>
        </p:blipFill>
        <p:spPr>
          <a:xfrm>
            <a:off x="6595352" y="1422062"/>
            <a:ext cx="5401891" cy="4286250"/>
          </a:xfrm>
          <a:prstGeom prst="rect">
            <a:avLst/>
          </a:prstGeom>
        </p:spPr>
      </p:pic>
    </p:spTree>
    <p:extLst>
      <p:ext uri="{BB962C8B-B14F-4D97-AF65-F5344CB8AC3E}">
        <p14:creationId xmlns:p14="http://schemas.microsoft.com/office/powerpoint/2010/main" val="34359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F9E66-3CFD-2044-D563-0412ED9C7C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B6D851-D1F8-3710-1354-C93D42B07E7C}"/>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B15EF2C0-2A10-16E1-76F0-61241194C469}"/>
              </a:ext>
            </a:extLst>
          </p:cNvPr>
          <p:cNvSpPr txBox="1"/>
          <p:nvPr/>
        </p:nvSpPr>
        <p:spPr>
          <a:xfrm>
            <a:off x="604434" y="1353852"/>
            <a:ext cx="2955889" cy="3364704"/>
          </a:xfrm>
          <a:prstGeom prst="rect">
            <a:avLst/>
          </a:prstGeom>
          <a:noFill/>
        </p:spPr>
        <p:txBody>
          <a:bodyPr wrap="square">
            <a:spAutoFit/>
          </a:bodyPr>
          <a:lstStyle/>
          <a:p>
            <a:pPr>
              <a:lnSpc>
                <a:spcPct val="150000"/>
              </a:lnSpc>
            </a:pPr>
            <a:r>
              <a:rPr lang="en-US" dirty="0">
                <a:latin typeface="+mj-lt"/>
              </a:rPr>
              <a:t>Debt consolidation is the most common loan purpose.</a:t>
            </a:r>
          </a:p>
          <a:p>
            <a:pPr>
              <a:lnSpc>
                <a:spcPct val="150000"/>
              </a:lnSpc>
            </a:pPr>
            <a:r>
              <a:rPr lang="en-US" dirty="0">
                <a:latin typeface="+mj-lt"/>
              </a:rPr>
              <a:t>Credit card and small business loans also have a significant number of cases.</a:t>
            </a:r>
          </a:p>
          <a:p>
            <a:pPr>
              <a:lnSpc>
                <a:spcPct val="150000"/>
              </a:lnSpc>
            </a:pPr>
            <a:r>
              <a:rPr lang="en-US" dirty="0">
                <a:latin typeface="+mj-lt"/>
              </a:rPr>
              <a:t>Renewable energy and educational loans are the least common..</a:t>
            </a:r>
          </a:p>
        </p:txBody>
      </p:sp>
      <p:pic>
        <p:nvPicPr>
          <p:cNvPr id="4" name="Picture 3">
            <a:extLst>
              <a:ext uri="{FF2B5EF4-FFF2-40B4-BE49-F238E27FC236}">
                <a16:creationId xmlns:a16="http://schemas.microsoft.com/office/drawing/2014/main" id="{9C623714-1980-233F-DD64-8362194BBF93}"/>
              </a:ext>
            </a:extLst>
          </p:cNvPr>
          <p:cNvPicPr>
            <a:picLocks noChangeAspect="1"/>
          </p:cNvPicPr>
          <p:nvPr/>
        </p:nvPicPr>
        <p:blipFill>
          <a:blip r:embed="rId2"/>
          <a:stretch>
            <a:fillRect/>
          </a:stretch>
        </p:blipFill>
        <p:spPr>
          <a:xfrm>
            <a:off x="4017524" y="940643"/>
            <a:ext cx="8262127" cy="6124575"/>
          </a:xfrm>
          <a:prstGeom prst="rect">
            <a:avLst/>
          </a:prstGeom>
        </p:spPr>
      </p:pic>
    </p:spTree>
    <p:extLst>
      <p:ext uri="{BB962C8B-B14F-4D97-AF65-F5344CB8AC3E}">
        <p14:creationId xmlns:p14="http://schemas.microsoft.com/office/powerpoint/2010/main" val="234624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8BE3B-E34E-7814-0EFD-B9718124FF0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1AAB044-17C2-3687-B7B0-9146BE5CEFE7}"/>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DB9F22E2-08E5-90B6-9333-A8F41A262054}"/>
              </a:ext>
            </a:extLst>
          </p:cNvPr>
          <p:cNvSpPr txBox="1"/>
          <p:nvPr/>
        </p:nvSpPr>
        <p:spPr>
          <a:xfrm>
            <a:off x="604434" y="1353852"/>
            <a:ext cx="5280800" cy="3780202"/>
          </a:xfrm>
          <a:prstGeom prst="rect">
            <a:avLst/>
          </a:prstGeom>
          <a:noFill/>
        </p:spPr>
        <p:txBody>
          <a:bodyPr wrap="square">
            <a:spAutoFit/>
          </a:bodyPr>
          <a:lstStyle/>
          <a:p>
            <a:pPr>
              <a:lnSpc>
                <a:spcPct val="150000"/>
              </a:lnSpc>
            </a:pPr>
            <a:r>
              <a:rPr lang="en-US" dirty="0">
                <a:latin typeface="+mj-lt"/>
              </a:rPr>
              <a:t>Fully Paid is the most common status for most home ownership categories.</a:t>
            </a:r>
          </a:p>
          <a:p>
            <a:pPr>
              <a:lnSpc>
                <a:spcPct val="150000"/>
              </a:lnSpc>
            </a:pPr>
            <a:r>
              <a:rPr lang="en-US" dirty="0">
                <a:latin typeface="+mj-lt"/>
              </a:rPr>
              <a:t>Charged Off is the second most common status, particularly for Rent and Mortgage</a:t>
            </a:r>
          </a:p>
          <a:p>
            <a:pPr>
              <a:lnSpc>
                <a:spcPct val="150000"/>
              </a:lnSpc>
            </a:pPr>
            <a:r>
              <a:rPr lang="en-US" b="1" dirty="0">
                <a:latin typeface="+mj-lt"/>
              </a:rPr>
              <a:t>Possible Interpretations: </a:t>
            </a:r>
          </a:p>
          <a:p>
            <a:pPr>
              <a:lnSpc>
                <a:spcPct val="150000"/>
              </a:lnSpc>
            </a:pPr>
            <a:r>
              <a:rPr lang="en-US" dirty="0">
                <a:latin typeface="+mj-lt"/>
              </a:rPr>
              <a:t>Renters might have a higher risk profile, leading to more charge-offs.</a:t>
            </a:r>
          </a:p>
          <a:p>
            <a:pPr>
              <a:lnSpc>
                <a:spcPct val="150000"/>
              </a:lnSpc>
            </a:pPr>
            <a:r>
              <a:rPr lang="en-US" dirty="0">
                <a:latin typeface="+mj-lt"/>
              </a:rPr>
              <a:t>Homeowners might have better financial stability, leading to higher repayment rates.</a:t>
            </a:r>
          </a:p>
        </p:txBody>
      </p:sp>
      <p:pic>
        <p:nvPicPr>
          <p:cNvPr id="5" name="Picture 4">
            <a:extLst>
              <a:ext uri="{FF2B5EF4-FFF2-40B4-BE49-F238E27FC236}">
                <a16:creationId xmlns:a16="http://schemas.microsoft.com/office/drawing/2014/main" id="{8E7737B0-1523-AE4D-C0EE-BE96C4E1F240}"/>
              </a:ext>
            </a:extLst>
          </p:cNvPr>
          <p:cNvPicPr>
            <a:picLocks noChangeAspect="1"/>
          </p:cNvPicPr>
          <p:nvPr/>
        </p:nvPicPr>
        <p:blipFill>
          <a:blip r:embed="rId2"/>
          <a:stretch>
            <a:fillRect/>
          </a:stretch>
        </p:blipFill>
        <p:spPr>
          <a:xfrm>
            <a:off x="5960012" y="1480860"/>
            <a:ext cx="5627554" cy="3653194"/>
          </a:xfrm>
          <a:prstGeom prst="rect">
            <a:avLst/>
          </a:prstGeom>
        </p:spPr>
      </p:pic>
    </p:spTree>
    <p:extLst>
      <p:ext uri="{BB962C8B-B14F-4D97-AF65-F5344CB8AC3E}">
        <p14:creationId xmlns:p14="http://schemas.microsoft.com/office/powerpoint/2010/main" val="4239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23EF4-7D5B-FF1B-62FC-D33A85BD12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FAEB67-AB42-C997-6294-6369C843707E}"/>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3AA61421-1375-7161-823C-E4B565BEFF37}"/>
              </a:ext>
            </a:extLst>
          </p:cNvPr>
          <p:cNvSpPr txBox="1"/>
          <p:nvPr/>
        </p:nvSpPr>
        <p:spPr>
          <a:xfrm>
            <a:off x="547387" y="1519222"/>
            <a:ext cx="5280800" cy="4611199"/>
          </a:xfrm>
          <a:prstGeom prst="rect">
            <a:avLst/>
          </a:prstGeom>
          <a:noFill/>
        </p:spPr>
        <p:txBody>
          <a:bodyPr wrap="square">
            <a:spAutoFit/>
          </a:bodyPr>
          <a:lstStyle/>
          <a:p>
            <a:pPr>
              <a:lnSpc>
                <a:spcPct val="150000"/>
              </a:lnSpc>
            </a:pPr>
            <a:r>
              <a:rPr lang="en-US" dirty="0">
                <a:latin typeface="+mj-lt"/>
              </a:rPr>
              <a:t>Defaulters have a higher percentage of loans with interest rates between 10% and 15%.</a:t>
            </a:r>
          </a:p>
          <a:p>
            <a:pPr>
              <a:lnSpc>
                <a:spcPct val="150000"/>
              </a:lnSpc>
            </a:pPr>
            <a:r>
              <a:rPr lang="en-US" dirty="0">
                <a:latin typeface="+mj-lt"/>
              </a:rPr>
              <a:t>Non-defaulters have a higher percentage of loans with interest rates below 10%.</a:t>
            </a:r>
          </a:p>
          <a:p>
            <a:pPr>
              <a:lnSpc>
                <a:spcPct val="150000"/>
              </a:lnSpc>
            </a:pPr>
            <a:r>
              <a:rPr lang="en-US" b="1" dirty="0">
                <a:latin typeface="+mj-lt"/>
              </a:rPr>
              <a:t>Possible Interpretations: </a:t>
            </a:r>
          </a:p>
          <a:p>
            <a:pPr>
              <a:lnSpc>
                <a:spcPct val="150000"/>
              </a:lnSpc>
            </a:pPr>
            <a:r>
              <a:rPr lang="en-US" dirty="0">
                <a:latin typeface="+mj-lt"/>
              </a:rPr>
              <a:t>Lenders might charge higher interest rates to borrowers they perceive as higher risk, which could lead to higher default rates.</a:t>
            </a:r>
          </a:p>
          <a:p>
            <a:pPr>
              <a:lnSpc>
                <a:spcPct val="150000"/>
              </a:lnSpc>
            </a:pPr>
            <a:r>
              <a:rPr lang="en-US" dirty="0">
                <a:latin typeface="+mj-lt"/>
              </a:rPr>
              <a:t>Borrowers with lower interest rates might have better credit scores or financial stability, making them less likely to default.</a:t>
            </a:r>
          </a:p>
        </p:txBody>
      </p:sp>
      <p:pic>
        <p:nvPicPr>
          <p:cNvPr id="4" name="Picture 3">
            <a:extLst>
              <a:ext uri="{FF2B5EF4-FFF2-40B4-BE49-F238E27FC236}">
                <a16:creationId xmlns:a16="http://schemas.microsoft.com/office/drawing/2014/main" id="{17FCBE3A-1330-D02E-1CC5-EB06299BC4C2}"/>
              </a:ext>
            </a:extLst>
          </p:cNvPr>
          <p:cNvPicPr>
            <a:picLocks noChangeAspect="1"/>
          </p:cNvPicPr>
          <p:nvPr/>
        </p:nvPicPr>
        <p:blipFill>
          <a:blip r:embed="rId2"/>
          <a:stretch>
            <a:fillRect/>
          </a:stretch>
        </p:blipFill>
        <p:spPr>
          <a:xfrm>
            <a:off x="5915424" y="1708218"/>
            <a:ext cx="5672142" cy="3856004"/>
          </a:xfrm>
          <a:prstGeom prst="rect">
            <a:avLst/>
          </a:prstGeom>
        </p:spPr>
      </p:pic>
    </p:spTree>
    <p:extLst>
      <p:ext uri="{BB962C8B-B14F-4D97-AF65-F5344CB8AC3E}">
        <p14:creationId xmlns:p14="http://schemas.microsoft.com/office/powerpoint/2010/main" val="68750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1B12E-154A-37CB-2906-652EF10FBB8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BBC87-32D8-5892-E5E0-B3E310A18719}"/>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77D34F69-5B1B-3860-5999-AB48F6A8FED3}"/>
              </a:ext>
            </a:extLst>
          </p:cNvPr>
          <p:cNvSpPr txBox="1"/>
          <p:nvPr/>
        </p:nvSpPr>
        <p:spPr>
          <a:xfrm>
            <a:off x="547387" y="1519222"/>
            <a:ext cx="5149278" cy="4611199"/>
          </a:xfrm>
          <a:prstGeom prst="rect">
            <a:avLst/>
          </a:prstGeom>
          <a:noFill/>
        </p:spPr>
        <p:txBody>
          <a:bodyPr wrap="square">
            <a:spAutoFit/>
          </a:bodyPr>
          <a:lstStyle/>
          <a:p>
            <a:pPr>
              <a:lnSpc>
                <a:spcPct val="150000"/>
              </a:lnSpc>
            </a:pPr>
            <a:r>
              <a:rPr lang="en-US" dirty="0">
                <a:latin typeface="+mj-lt"/>
              </a:rPr>
              <a:t>As annual income increases, loan amounts tend to increase as well.</a:t>
            </a:r>
          </a:p>
          <a:p>
            <a:pPr>
              <a:lnSpc>
                <a:spcPct val="150000"/>
              </a:lnSpc>
            </a:pPr>
            <a:r>
              <a:rPr lang="en-US" dirty="0">
                <a:latin typeface="+mj-lt"/>
              </a:rPr>
              <a:t>There are a few outliers with very high annual incomes and relatively low loan amounts.</a:t>
            </a:r>
          </a:p>
          <a:p>
            <a:pPr>
              <a:lnSpc>
                <a:spcPct val="150000"/>
              </a:lnSpc>
            </a:pPr>
            <a:r>
              <a:rPr lang="en-US" b="1" dirty="0">
                <a:latin typeface="+mj-lt"/>
              </a:rPr>
              <a:t>Possible Interpretations: </a:t>
            </a:r>
          </a:p>
          <a:p>
            <a:pPr>
              <a:lnSpc>
                <a:spcPct val="150000"/>
              </a:lnSpc>
            </a:pPr>
            <a:r>
              <a:rPr lang="en-US" dirty="0">
                <a:latin typeface="+mj-lt"/>
              </a:rPr>
              <a:t>Lenders might be more willing to give larger loans to borrowers with higher incomes.</a:t>
            </a:r>
          </a:p>
          <a:p>
            <a:pPr>
              <a:lnSpc>
                <a:spcPct val="150000"/>
              </a:lnSpc>
            </a:pPr>
            <a:r>
              <a:rPr lang="en-US" dirty="0">
                <a:latin typeface="+mj-lt"/>
              </a:rPr>
              <a:t>Borrowers with higher incomes might be able to afford larger loans.</a:t>
            </a:r>
          </a:p>
          <a:p>
            <a:pPr>
              <a:lnSpc>
                <a:spcPct val="150000"/>
              </a:lnSpc>
            </a:pPr>
            <a:r>
              <a:rPr lang="en-US" dirty="0">
                <a:latin typeface="+mj-lt"/>
              </a:rPr>
              <a:t>The outliers might represent unique situations, such as borrowers with low debt or high savings.</a:t>
            </a:r>
          </a:p>
        </p:txBody>
      </p:sp>
      <p:pic>
        <p:nvPicPr>
          <p:cNvPr id="5" name="Picture 4">
            <a:extLst>
              <a:ext uri="{FF2B5EF4-FFF2-40B4-BE49-F238E27FC236}">
                <a16:creationId xmlns:a16="http://schemas.microsoft.com/office/drawing/2014/main" id="{E899DA60-A3FF-A30C-6593-E745C28A3AC2}"/>
              </a:ext>
            </a:extLst>
          </p:cNvPr>
          <p:cNvPicPr>
            <a:picLocks noChangeAspect="1"/>
          </p:cNvPicPr>
          <p:nvPr/>
        </p:nvPicPr>
        <p:blipFill>
          <a:blip r:embed="rId2"/>
          <a:stretch>
            <a:fillRect/>
          </a:stretch>
        </p:blipFill>
        <p:spPr>
          <a:xfrm>
            <a:off x="5696665" y="1616499"/>
            <a:ext cx="6295740" cy="4083910"/>
          </a:xfrm>
          <a:prstGeom prst="rect">
            <a:avLst/>
          </a:prstGeom>
        </p:spPr>
      </p:pic>
    </p:spTree>
    <p:extLst>
      <p:ext uri="{BB962C8B-B14F-4D97-AF65-F5344CB8AC3E}">
        <p14:creationId xmlns:p14="http://schemas.microsoft.com/office/powerpoint/2010/main" val="211835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20B9D-56D1-34B0-7B7C-9CB6EDB44A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1119E8E-DD73-E943-6D0C-7E833CB7DEBB}"/>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5E1B9150-EEDB-5CD9-1FC4-4BD2DF79E1FD}"/>
              </a:ext>
            </a:extLst>
          </p:cNvPr>
          <p:cNvSpPr txBox="1"/>
          <p:nvPr/>
        </p:nvSpPr>
        <p:spPr>
          <a:xfrm>
            <a:off x="547387" y="1519222"/>
            <a:ext cx="5149278" cy="3364704"/>
          </a:xfrm>
          <a:prstGeom prst="rect">
            <a:avLst/>
          </a:prstGeom>
          <a:noFill/>
        </p:spPr>
        <p:txBody>
          <a:bodyPr wrap="square">
            <a:spAutoFit/>
          </a:bodyPr>
          <a:lstStyle/>
          <a:p>
            <a:pPr>
              <a:lnSpc>
                <a:spcPct val="150000"/>
              </a:lnSpc>
            </a:pPr>
            <a:r>
              <a:rPr lang="en-US" dirty="0">
                <a:latin typeface="+mj-lt"/>
              </a:rPr>
              <a:t>Lenders might be more willing to give larger loans to borrowers with higher incomes.</a:t>
            </a:r>
          </a:p>
          <a:p>
            <a:pPr>
              <a:lnSpc>
                <a:spcPct val="150000"/>
              </a:lnSpc>
            </a:pPr>
            <a:r>
              <a:rPr lang="en-US" dirty="0">
                <a:latin typeface="+mj-lt"/>
              </a:rPr>
              <a:t>Borrowers with higher debt-to-income ratios might be perceived as higher risk, leading to higher interest rates.</a:t>
            </a:r>
          </a:p>
          <a:p>
            <a:pPr>
              <a:lnSpc>
                <a:spcPct val="150000"/>
              </a:lnSpc>
            </a:pPr>
            <a:r>
              <a:rPr lang="en-US" dirty="0">
                <a:latin typeface="+mj-lt"/>
              </a:rPr>
              <a:t>The right-skewed distribution of </a:t>
            </a:r>
            <a:r>
              <a:rPr lang="en-US" dirty="0" err="1">
                <a:latin typeface="+mj-lt"/>
              </a:rPr>
              <a:t>loan_amnt</a:t>
            </a:r>
            <a:r>
              <a:rPr lang="en-US" dirty="0">
                <a:latin typeface="+mj-lt"/>
              </a:rPr>
              <a:t> and </a:t>
            </a:r>
            <a:r>
              <a:rPr lang="en-US" dirty="0" err="1">
                <a:latin typeface="+mj-lt"/>
              </a:rPr>
              <a:t>annual_inc</a:t>
            </a:r>
            <a:r>
              <a:rPr lang="en-US" dirty="0">
                <a:latin typeface="+mj-lt"/>
              </a:rPr>
              <a:t> might be due to the fact that most borrowers are not high-income earners.</a:t>
            </a:r>
          </a:p>
        </p:txBody>
      </p:sp>
      <p:pic>
        <p:nvPicPr>
          <p:cNvPr id="4" name="Picture 3">
            <a:extLst>
              <a:ext uri="{FF2B5EF4-FFF2-40B4-BE49-F238E27FC236}">
                <a16:creationId xmlns:a16="http://schemas.microsoft.com/office/drawing/2014/main" id="{23A2C09B-8D2D-648A-8B59-1BA7DB0F8CD5}"/>
              </a:ext>
            </a:extLst>
          </p:cNvPr>
          <p:cNvPicPr>
            <a:picLocks noChangeAspect="1"/>
          </p:cNvPicPr>
          <p:nvPr/>
        </p:nvPicPr>
        <p:blipFill>
          <a:blip r:embed="rId2"/>
          <a:stretch>
            <a:fillRect/>
          </a:stretch>
        </p:blipFill>
        <p:spPr>
          <a:xfrm>
            <a:off x="6342294" y="1519222"/>
            <a:ext cx="5302319" cy="4832192"/>
          </a:xfrm>
          <a:prstGeom prst="rect">
            <a:avLst/>
          </a:prstGeom>
        </p:spPr>
      </p:pic>
    </p:spTree>
    <p:extLst>
      <p:ext uri="{BB962C8B-B14F-4D97-AF65-F5344CB8AC3E}">
        <p14:creationId xmlns:p14="http://schemas.microsoft.com/office/powerpoint/2010/main" val="418252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Conclusion</a:t>
            </a:r>
          </a:p>
        </p:txBody>
      </p:sp>
      <p:sp>
        <p:nvSpPr>
          <p:cNvPr id="5" name="Tell Me Text" descr="Select the Tell Me button and type what you want to know.&#10;"/>
          <p:cNvSpPr>
            <a:spLocks noGrp="1"/>
          </p:cNvSpPr>
          <p:nvPr>
            <p:ph sz="half" idx="4294967295"/>
          </p:nvPr>
        </p:nvSpPr>
        <p:spPr>
          <a:xfrm>
            <a:off x="521208" y="2450426"/>
            <a:ext cx="7766738" cy="774095"/>
          </a:xfrm>
        </p:spPr>
        <p:txBody>
          <a:bodyPr>
            <a:noAutofit/>
          </a:bodyPr>
          <a:lstStyle/>
          <a:p>
            <a:pPr marL="0" indent="0">
              <a:lnSpc>
                <a:spcPts val="3600"/>
              </a:lnSpc>
              <a:spcAft>
                <a:spcPts val="0"/>
              </a:spcAft>
              <a:buNone/>
            </a:pPr>
            <a:r>
              <a:rPr lang="en-US" sz="2400" dirty="0"/>
              <a:t>By leveraging these insights, the company can:</a:t>
            </a:r>
          </a:p>
          <a:p>
            <a:pPr marL="0" indent="0">
              <a:lnSpc>
                <a:spcPts val="3600"/>
              </a:lnSpc>
              <a:spcAft>
                <a:spcPts val="0"/>
              </a:spcAft>
              <a:buNone/>
            </a:pPr>
            <a:endParaRPr lang="en-US" sz="2400" dirty="0">
              <a:latin typeface="Segoe UI Light" panose="020B0502040204020203" pitchFamily="34" charset="0"/>
              <a:cs typeface="Segoe UI Light" panose="020B0502040204020203" pitchFamily="34" charset="0"/>
            </a:endParaRPr>
          </a:p>
        </p:txBody>
      </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7495940" y="5730432"/>
            <a:ext cx="4248508" cy="1867001"/>
            <a:chOff x="3832853" y="3420317"/>
            <a:chExt cx="4248508" cy="1867001"/>
          </a:xfrm>
        </p:grpSpPr>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3" tooltip="Visit the PowerPoint team blog"/>
                </a:rPr>
                <a:t>Click here to visit </a:t>
              </a:r>
              <a:r>
                <a:rPr lang="en-US" sz="2000" u="sng" dirty="0" err="1">
                  <a:latin typeface="Segoe UI Light" panose="020B0502040204020203" pitchFamily="34" charset="0"/>
                  <a:cs typeface="Segoe UI Light" panose="020B0502040204020203" pitchFamily="34" charset="0"/>
                  <a:hlinkClick r:id="rId3" tooltip="Visit the PowerPoint team blog"/>
                </a:rPr>
                <a:t>Github</a:t>
              </a:r>
              <a:r>
                <a:rPr lang="en-US" sz="2000" u="sng" dirty="0">
                  <a:latin typeface="Segoe UI Light" panose="020B0502040204020203" pitchFamily="34" charset="0"/>
                  <a:cs typeface="Segoe UI Light" panose="020B0502040204020203" pitchFamily="34" charset="0"/>
                  <a:hlinkClick r:id="rId3" tooltip="Visit the PowerPoint team blog"/>
                </a:rPr>
                <a:t> link </a:t>
              </a:r>
              <a:endParaRPr lang="en-US" sz="2000" dirty="0">
                <a:latin typeface="Segoe UI Light" panose="020B0502040204020203" pitchFamily="34" charset="0"/>
                <a:cs typeface="Segoe UI Light" panose="020B0502040204020203" pitchFamily="34" charset="0"/>
              </a:endParaRPr>
            </a:p>
          </p:txBody>
        </p:sp>
      </p:grpSp>
      <p:sp>
        <p:nvSpPr>
          <p:cNvPr id="4" name="Tell Me Text" descr="Select the Tell Me button and type what you want to know.&#10;">
            <a:extLst>
              <a:ext uri="{FF2B5EF4-FFF2-40B4-BE49-F238E27FC236}">
                <a16:creationId xmlns:a16="http://schemas.microsoft.com/office/drawing/2014/main" id="{5B9950FE-5ADE-981C-E59F-F7DDF9E06962}"/>
              </a:ext>
            </a:extLst>
          </p:cNvPr>
          <p:cNvSpPr txBox="1">
            <a:spLocks/>
          </p:cNvSpPr>
          <p:nvPr/>
        </p:nvSpPr>
        <p:spPr>
          <a:xfrm>
            <a:off x="508234" y="3050298"/>
            <a:ext cx="7766738" cy="17259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buFont typeface="Wingdings" panose="05000000000000000000" pitchFamily="2" charset="2"/>
              <a:buChar char="ü"/>
            </a:pPr>
            <a:r>
              <a:rPr lang="en-US" sz="1600" dirty="0"/>
              <a:t>Build more accurate predictive models to identify risky applicants.</a:t>
            </a:r>
          </a:p>
          <a:p>
            <a:pPr>
              <a:lnSpc>
                <a:spcPts val="3600"/>
              </a:lnSpc>
              <a:buFont typeface="Wingdings" panose="05000000000000000000" pitchFamily="2" charset="2"/>
              <a:buChar char="ü"/>
            </a:pPr>
            <a:r>
              <a:rPr lang="en-US" sz="1600" dirty="0"/>
              <a:t>Implement targeted strategies for loan approval to minimize credit losses.</a:t>
            </a:r>
          </a:p>
          <a:p>
            <a:pPr>
              <a:lnSpc>
                <a:spcPts val="3600"/>
              </a:lnSpc>
              <a:buFont typeface="Wingdings" panose="05000000000000000000" pitchFamily="2" charset="2"/>
              <a:buChar char="ü"/>
            </a:pPr>
            <a:r>
              <a:rPr lang="en-US" sz="1600" dirty="0"/>
              <a:t>Create tailored lending policies based on loan terms, purposes, and interest rates.</a:t>
            </a:r>
          </a:p>
          <a:p>
            <a:pPr marL="0" indent="0">
              <a:lnSpc>
                <a:spcPts val="3600"/>
              </a:lnSpc>
              <a:buFont typeface="Arial" panose="020B0604020202020204" pitchFamily="34" charset="0"/>
              <a:buNone/>
            </a:pPr>
            <a:r>
              <a:rPr lang="en-US" sz="1600" dirty="0"/>
              <a:t>This analysis emphasizes the importance of combining business knowledge with data exploration to enhance decision-making in loan lending processes.</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C818A-F858-79D4-55CA-6C2410003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28021-AE50-7514-C4EE-7EAA881D0335}"/>
              </a:ext>
            </a:extLst>
          </p:cNvPr>
          <p:cNvSpPr>
            <a:spLocks noGrp="1"/>
          </p:cNvSpPr>
          <p:nvPr>
            <p:ph type="title"/>
          </p:nvPr>
        </p:nvSpPr>
        <p:spPr>
          <a:xfrm>
            <a:off x="513389" y="453697"/>
            <a:ext cx="10983132" cy="918201"/>
          </a:xfrm>
        </p:spPr>
        <p:txBody>
          <a:bodyPr>
            <a:normAutofit/>
          </a:bodyPr>
          <a:lstStyle/>
          <a:p>
            <a:r>
              <a:rPr lang="en-US" dirty="0"/>
              <a:t>Problem Statement</a:t>
            </a:r>
          </a:p>
        </p:txBody>
      </p:sp>
      <p:sp>
        <p:nvSpPr>
          <p:cNvPr id="32" name="Text Placeholder 6" descr="3D Models">
            <a:extLst>
              <a:ext uri="{FF2B5EF4-FFF2-40B4-BE49-F238E27FC236}">
                <a16:creationId xmlns:a16="http://schemas.microsoft.com/office/drawing/2014/main" id="{6E694E7A-EDC6-23E8-992A-35D0FEDFBA0D}"/>
              </a:ext>
            </a:extLst>
          </p:cNvPr>
          <p:cNvSpPr txBox="1">
            <a:spLocks/>
          </p:cNvSpPr>
          <p:nvPr/>
        </p:nvSpPr>
        <p:spPr>
          <a:xfrm>
            <a:off x="513389" y="1403925"/>
            <a:ext cx="11678611"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Balancing Loan Approvals to Minimize Financial Risks and Maximize Business Growth</a:t>
            </a:r>
            <a:endParaRPr lang="en-US" sz="2000" dirty="0">
              <a:latin typeface="+mj-lt"/>
              <a:ea typeface="+mj-ea"/>
              <a:cs typeface="+mj-cs"/>
            </a:endParaRPr>
          </a:p>
        </p:txBody>
      </p:sp>
      <p:pic>
        <p:nvPicPr>
          <p:cNvPr id="3" name="Grid" descr="grid plane">
            <a:extLst>
              <a:ext uri="{FF2B5EF4-FFF2-40B4-BE49-F238E27FC236}">
                <a16:creationId xmlns:a16="http://schemas.microsoft.com/office/drawing/2014/main" id="{9E2F3944-B62D-545F-552D-1F2C13562C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ext Placeholder 6" descr="3D Models">
            <a:extLst>
              <a:ext uri="{FF2B5EF4-FFF2-40B4-BE49-F238E27FC236}">
                <a16:creationId xmlns:a16="http://schemas.microsoft.com/office/drawing/2014/main" id="{837497F0-841B-CA4B-BB96-B43C32275FF6}"/>
              </a:ext>
            </a:extLst>
          </p:cNvPr>
          <p:cNvSpPr txBox="1">
            <a:spLocks/>
          </p:cNvSpPr>
          <p:nvPr/>
        </p:nvSpPr>
        <p:spPr>
          <a:xfrm>
            <a:off x="513389" y="2788084"/>
            <a:ext cx="11678611"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latin typeface="+mj-lt"/>
              </a:rPr>
              <a:t>The consumer finance company faces a critical challenge in deciding loan approvals for urban customers. The decision-making process involves assessing the risk profile of applicants to ensure a balance between business growth and financial stability. Incorrect decisions can lead to two major risks:</a:t>
            </a:r>
            <a:endParaRPr lang="en-US" sz="1600" dirty="0">
              <a:latin typeface="+mj-lt"/>
              <a:ea typeface="+mj-ea"/>
              <a:cs typeface="+mj-cs"/>
            </a:endParaRPr>
          </a:p>
        </p:txBody>
      </p:sp>
      <p:sp>
        <p:nvSpPr>
          <p:cNvPr id="36" name="TextBox 35">
            <a:extLst>
              <a:ext uri="{FF2B5EF4-FFF2-40B4-BE49-F238E27FC236}">
                <a16:creationId xmlns:a16="http://schemas.microsoft.com/office/drawing/2014/main" id="{3E483B98-1884-35F7-40D5-57631EB093EE}"/>
              </a:ext>
            </a:extLst>
          </p:cNvPr>
          <p:cNvSpPr txBox="1"/>
          <p:nvPr/>
        </p:nvSpPr>
        <p:spPr>
          <a:xfrm>
            <a:off x="468253" y="3410335"/>
            <a:ext cx="10699100" cy="1523815"/>
          </a:xfrm>
          <a:prstGeom prst="rect">
            <a:avLst/>
          </a:prstGeom>
          <a:noFill/>
        </p:spPr>
        <p:txBody>
          <a:bodyPr wrap="square">
            <a:spAutoFit/>
          </a:bodyPr>
          <a:lstStyle/>
          <a:p>
            <a:pPr marL="342900" indent="-342900">
              <a:lnSpc>
                <a:spcPct val="150000"/>
              </a:lnSpc>
              <a:buFont typeface="+mj-lt"/>
              <a:buAutoNum type="arabicParenR"/>
            </a:pPr>
            <a:r>
              <a:rPr lang="en-US" sz="1600" dirty="0"/>
              <a:t>Business Loss - Rejecting loans for customers who are likely to repay, resulting in missed revenue opportunities</a:t>
            </a:r>
            <a:endParaRPr lang="en-US" sz="1600" dirty="0">
              <a:latin typeface="+mj-lt"/>
            </a:endParaRPr>
          </a:p>
          <a:p>
            <a:pPr marL="342900" indent="-342900">
              <a:lnSpc>
                <a:spcPct val="150000"/>
              </a:lnSpc>
              <a:buFont typeface="+mj-lt"/>
              <a:buAutoNum type="arabicParenR"/>
            </a:pPr>
            <a:r>
              <a:rPr lang="en-US" sz="1600" dirty="0"/>
              <a:t>Financial Loss - Approving loans for customers who are likely to default, leading to financial losses. Addressing these risks requires a data-driven approach to identify key factors contributing to loan defaults and optimize the decision-making process.</a:t>
            </a:r>
            <a:endParaRPr lang="en-US" sz="1600" dirty="0">
              <a:latin typeface="+mj-lt"/>
            </a:endParaRPr>
          </a:p>
        </p:txBody>
      </p:sp>
      <p:sp>
        <p:nvSpPr>
          <p:cNvPr id="37" name="Title 1">
            <a:extLst>
              <a:ext uri="{FF2B5EF4-FFF2-40B4-BE49-F238E27FC236}">
                <a16:creationId xmlns:a16="http://schemas.microsoft.com/office/drawing/2014/main" id="{121041CB-7AC8-2496-3ED4-F3ED7AF70972}"/>
              </a:ext>
            </a:extLst>
          </p:cNvPr>
          <p:cNvSpPr txBox="1">
            <a:spLocks/>
          </p:cNvSpPr>
          <p:nvPr/>
        </p:nvSpPr>
        <p:spPr>
          <a:xfrm>
            <a:off x="478637" y="4766104"/>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US" dirty="0"/>
          </a:p>
        </p:txBody>
      </p:sp>
    </p:spTree>
    <p:extLst>
      <p:ext uri="{BB962C8B-B14F-4D97-AF65-F5344CB8AC3E}">
        <p14:creationId xmlns:p14="http://schemas.microsoft.com/office/powerpoint/2010/main" val="267696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DD8A9-F2F5-55E0-C5D6-E68E77A7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125BA-7801-26B0-6E95-3B7C21C2D891}"/>
              </a:ext>
            </a:extLst>
          </p:cNvPr>
          <p:cNvSpPr>
            <a:spLocks noGrp="1"/>
          </p:cNvSpPr>
          <p:nvPr>
            <p:ph type="title"/>
          </p:nvPr>
        </p:nvSpPr>
        <p:spPr>
          <a:xfrm>
            <a:off x="513389" y="453697"/>
            <a:ext cx="10983132" cy="918201"/>
          </a:xfrm>
        </p:spPr>
        <p:txBody>
          <a:bodyPr>
            <a:normAutofit/>
          </a:bodyPr>
          <a:lstStyle/>
          <a:p>
            <a:r>
              <a:rPr lang="en-US" dirty="0"/>
              <a:t>Business Objective</a:t>
            </a:r>
          </a:p>
        </p:txBody>
      </p:sp>
      <p:sp>
        <p:nvSpPr>
          <p:cNvPr id="32" name="Text Placeholder 6" descr="3D Models">
            <a:extLst>
              <a:ext uri="{FF2B5EF4-FFF2-40B4-BE49-F238E27FC236}">
                <a16:creationId xmlns:a16="http://schemas.microsoft.com/office/drawing/2014/main" id="{81262717-5AE2-01DA-2F3F-338EE95BFDD0}"/>
              </a:ext>
            </a:extLst>
          </p:cNvPr>
          <p:cNvSpPr txBox="1">
            <a:spLocks/>
          </p:cNvSpPr>
          <p:nvPr/>
        </p:nvSpPr>
        <p:spPr>
          <a:xfrm>
            <a:off x="513389" y="1403925"/>
            <a:ext cx="11678611"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EDA to understand how consumer attributes and loan attributes influence the tendency of default</a:t>
            </a:r>
            <a:endParaRPr lang="en-US" sz="2000" dirty="0">
              <a:latin typeface="+mj-lt"/>
              <a:ea typeface="+mj-ea"/>
              <a:cs typeface="+mj-cs"/>
            </a:endParaRPr>
          </a:p>
        </p:txBody>
      </p:sp>
      <p:pic>
        <p:nvPicPr>
          <p:cNvPr id="3" name="Grid" descr="grid plane">
            <a:extLst>
              <a:ext uri="{FF2B5EF4-FFF2-40B4-BE49-F238E27FC236}">
                <a16:creationId xmlns:a16="http://schemas.microsoft.com/office/drawing/2014/main" id="{91B3E3BA-B03B-64C9-4335-BE8AC15F80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ext Placeholder 6" descr="3D Models">
            <a:extLst>
              <a:ext uri="{FF2B5EF4-FFF2-40B4-BE49-F238E27FC236}">
                <a16:creationId xmlns:a16="http://schemas.microsoft.com/office/drawing/2014/main" id="{75473A0E-2D1D-33EA-061C-427392F49385}"/>
              </a:ext>
            </a:extLst>
          </p:cNvPr>
          <p:cNvSpPr txBox="1">
            <a:spLocks/>
          </p:cNvSpPr>
          <p:nvPr/>
        </p:nvSpPr>
        <p:spPr>
          <a:xfrm>
            <a:off x="484481" y="1887166"/>
            <a:ext cx="11210358" cy="418435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latin typeface="+mj-lt"/>
              </a:rPr>
              <a:t>The company operates as the largest online loan marketplace, offering </a:t>
            </a:r>
            <a:r>
              <a:rPr lang="en-US" sz="1600" b="1" dirty="0">
                <a:latin typeface="+mj-lt"/>
              </a:rPr>
              <a:t>personal loans, business loans, and medical financing</a:t>
            </a:r>
            <a:r>
              <a:rPr lang="en-US" sz="1600" dirty="0">
                <a:latin typeface="+mj-lt"/>
              </a:rPr>
              <a:t> through a quick and efficient online platform. While it provides </a:t>
            </a:r>
            <a:r>
              <a:rPr lang="en-US" sz="1600" b="1" dirty="0">
                <a:latin typeface="+mj-lt"/>
              </a:rPr>
              <a:t>lower interest rates for borrowers</a:t>
            </a:r>
            <a:r>
              <a:rPr lang="en-US" sz="1600" dirty="0">
                <a:latin typeface="+mj-lt"/>
              </a:rPr>
              <a:t>, the company faces significant </a:t>
            </a:r>
            <a:r>
              <a:rPr lang="en-US" sz="1600" b="1" dirty="0">
                <a:latin typeface="+mj-lt"/>
              </a:rPr>
              <a:t>financial risks</a:t>
            </a:r>
            <a:r>
              <a:rPr lang="en-US" sz="1600" dirty="0">
                <a:latin typeface="+mj-lt"/>
              </a:rPr>
              <a:t> from "risky" applicants, who </a:t>
            </a:r>
            <a:r>
              <a:rPr lang="en-US" sz="1600" b="1" dirty="0">
                <a:latin typeface="+mj-lt"/>
              </a:rPr>
              <a:t>default on their loans</a:t>
            </a:r>
            <a:r>
              <a:rPr lang="en-US" sz="1600" dirty="0">
                <a:latin typeface="+mj-lt"/>
              </a:rPr>
              <a:t> and cause substantial </a:t>
            </a:r>
            <a:r>
              <a:rPr lang="en-US" sz="1600" b="1" dirty="0">
                <a:latin typeface="+mj-lt"/>
              </a:rPr>
              <a:t>credit losses.</a:t>
            </a:r>
          </a:p>
          <a:p>
            <a:pPr marL="0" indent="0">
              <a:lnSpc>
                <a:spcPct val="150000"/>
              </a:lnSpc>
              <a:buNone/>
            </a:pPr>
            <a:r>
              <a:rPr lang="en-US" sz="1600" b="1" dirty="0">
                <a:latin typeface="+mj-lt"/>
              </a:rPr>
              <a:t>The primary goal is to minimize such losses by identifying potential defaulters</a:t>
            </a:r>
            <a:r>
              <a:rPr lang="en-US" sz="1600" dirty="0">
                <a:latin typeface="+mj-lt"/>
              </a:rPr>
              <a:t>—those categorized as </a:t>
            </a:r>
            <a:r>
              <a:rPr lang="en-US" sz="1600" b="1" dirty="0">
                <a:latin typeface="+mj-lt"/>
              </a:rPr>
              <a:t>"charged-off."</a:t>
            </a:r>
            <a:r>
              <a:rPr lang="en-US" sz="1600" dirty="0">
                <a:latin typeface="+mj-lt"/>
              </a:rPr>
              <a:t> Using exploratory data analysis (EDA), the company aims to uncover the key factors influencing loan defaults. Understanding these factors will enable better risk assessment and portfolio management, ensuring smarter lending decisions and reduced credit losses.</a:t>
            </a:r>
          </a:p>
          <a:p>
            <a:pPr marL="0" indent="0">
              <a:lnSpc>
                <a:spcPct val="150000"/>
              </a:lnSpc>
              <a:buNone/>
            </a:pPr>
            <a:r>
              <a:rPr lang="en-US" sz="1600" dirty="0">
                <a:latin typeface="+mj-lt"/>
              </a:rPr>
              <a:t>In other words, the company wants to understand the </a:t>
            </a:r>
            <a:r>
              <a:rPr lang="en-US" sz="1600" b="1" dirty="0">
                <a:latin typeface="+mj-lt"/>
              </a:rPr>
              <a:t>driving factors (or driver variables)</a:t>
            </a:r>
            <a:r>
              <a:rPr lang="en-US" sz="1600" dirty="0">
                <a:latin typeface="+mj-lt"/>
              </a:rPr>
              <a:t> behind loan default, i.e. the variables which are strong indicators of default.  The company can utilize this knowledge for its portfolio and risk assessment. </a:t>
            </a:r>
          </a:p>
          <a:p>
            <a:pPr marL="0" indent="0">
              <a:lnSpc>
                <a:spcPct val="150000"/>
              </a:lnSpc>
              <a:buNone/>
            </a:pPr>
            <a:endParaRPr lang="en-US" sz="1600" dirty="0">
              <a:latin typeface="+mj-lt"/>
            </a:endParaRPr>
          </a:p>
        </p:txBody>
      </p:sp>
    </p:spTree>
    <p:extLst>
      <p:ext uri="{BB962C8B-B14F-4D97-AF65-F5344CB8AC3E}">
        <p14:creationId xmlns:p14="http://schemas.microsoft.com/office/powerpoint/2010/main" val="145725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Goal</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466928" y="1507068"/>
            <a:ext cx="5184842" cy="4669896"/>
          </a:xfrm>
        </p:spPr>
        <p:txBody>
          <a:bodyPr>
            <a:noAutofit/>
          </a:bodyPr>
          <a:lstStyle/>
          <a:p>
            <a:pPr algn="l" rtl="0"/>
            <a:r>
              <a:rPr lang="en-US" b="0" i="0" dirty="0">
                <a:solidFill>
                  <a:srgbClr val="091E42"/>
                </a:solidFill>
                <a:effectLst/>
              </a:rPr>
              <a:t>When a person applies for a loan,</a:t>
            </a:r>
            <a:r>
              <a:rPr lang="en-US" b="1" i="0" dirty="0">
                <a:solidFill>
                  <a:srgbClr val="091E42"/>
                </a:solidFill>
                <a:effectLst/>
              </a:rPr>
              <a:t> </a:t>
            </a:r>
            <a:r>
              <a:rPr lang="en-US" b="0" i="0" dirty="0">
                <a:solidFill>
                  <a:srgbClr val="091E42"/>
                </a:solidFill>
                <a:effectLst/>
              </a:rPr>
              <a:t>there are</a:t>
            </a:r>
            <a:r>
              <a:rPr lang="en-US" b="1" i="0" dirty="0">
                <a:solidFill>
                  <a:srgbClr val="091E42"/>
                </a:solidFill>
                <a:effectLst/>
              </a:rPr>
              <a:t> two types of decisions</a:t>
            </a:r>
            <a:r>
              <a:rPr lang="en-US" b="0" i="0" dirty="0">
                <a:solidFill>
                  <a:srgbClr val="091E42"/>
                </a:solidFill>
                <a:effectLst/>
              </a:rPr>
              <a:t> that could be taken by the company:</a:t>
            </a:r>
          </a:p>
          <a:p>
            <a:pPr algn="l" rtl="0">
              <a:buFont typeface="+mj-lt"/>
              <a:buAutoNum type="arabicPeriod"/>
            </a:pPr>
            <a:r>
              <a:rPr lang="en-US" b="1" i="0" dirty="0">
                <a:solidFill>
                  <a:srgbClr val="091E42"/>
                </a:solidFill>
                <a:effectLst/>
              </a:rPr>
              <a:t>Loan accepted:</a:t>
            </a:r>
            <a:r>
              <a:rPr lang="en-US" b="0" i="0" dirty="0">
                <a:solidFill>
                  <a:srgbClr val="091E42"/>
                </a:solidFill>
                <a:effectLst/>
              </a:rPr>
              <a:t> If the company approves the loan, there are 3 possible scenarios described below:</a:t>
            </a:r>
          </a:p>
          <a:p>
            <a:pPr marL="742950" lvl="1" indent="-285750" algn="l" rtl="0">
              <a:spcBef>
                <a:spcPts val="750"/>
              </a:spcBef>
              <a:buFont typeface="+mj-lt"/>
              <a:buAutoNum type="arabicPeriod"/>
            </a:pPr>
            <a:r>
              <a:rPr lang="en-US" b="1" i="0" dirty="0">
                <a:solidFill>
                  <a:srgbClr val="091E42"/>
                </a:solidFill>
                <a:effectLst/>
              </a:rPr>
              <a:t>Fully paid</a:t>
            </a:r>
            <a:r>
              <a:rPr lang="en-US" b="0" i="0" dirty="0">
                <a:solidFill>
                  <a:srgbClr val="091E42"/>
                </a:solidFill>
                <a:effectLst/>
              </a:rPr>
              <a:t>: Applicant has fully paid the loan (the principal and the interest rate)</a:t>
            </a:r>
          </a:p>
          <a:p>
            <a:pPr marL="742950" lvl="1" indent="-285750" algn="l" rtl="0">
              <a:spcBef>
                <a:spcPts val="750"/>
              </a:spcBef>
              <a:buFont typeface="+mj-lt"/>
              <a:buAutoNum type="arabicPeriod"/>
            </a:pPr>
            <a:r>
              <a:rPr lang="en-US" b="1" i="0" dirty="0">
                <a:solidFill>
                  <a:srgbClr val="091E42"/>
                </a:solidFill>
                <a:effectLst/>
              </a:rPr>
              <a:t>Current</a:t>
            </a:r>
            <a:r>
              <a:rPr lang="en-US" b="0" i="0" dirty="0">
                <a:solidFill>
                  <a:srgbClr val="091E42"/>
                </a:solidFill>
                <a:effectLst/>
              </a:rPr>
              <a:t>: Applicant is in the process of paying the instalments, i.e. the tenure of the loan is not yet completed. These candidates are not labelled as 'defaulted'.</a:t>
            </a:r>
          </a:p>
          <a:p>
            <a:pPr marL="742950" lvl="1" indent="-285750" algn="l" rtl="0">
              <a:spcBef>
                <a:spcPts val="750"/>
              </a:spcBef>
              <a:buFont typeface="+mj-lt"/>
              <a:buAutoNum type="arabicPeriod"/>
            </a:pPr>
            <a:r>
              <a:rPr lang="en-US" b="1" i="0" dirty="0">
                <a:solidFill>
                  <a:srgbClr val="091E42"/>
                </a:solidFill>
                <a:effectLst/>
              </a:rPr>
              <a:t>Charged-off</a:t>
            </a:r>
            <a:r>
              <a:rPr lang="en-US" b="0" i="0" dirty="0">
                <a:solidFill>
                  <a:srgbClr val="091E42"/>
                </a:solidFill>
                <a:effectLst/>
              </a:rPr>
              <a:t>: Applicant has not paid the instalments in due time for a long period of time, i.e. he/she has </a:t>
            </a:r>
            <a:r>
              <a:rPr lang="en-US" b="1" i="0" dirty="0">
                <a:solidFill>
                  <a:srgbClr val="091E42"/>
                </a:solidFill>
                <a:effectLst/>
              </a:rPr>
              <a:t>defaulted </a:t>
            </a:r>
            <a:r>
              <a:rPr lang="en-US" b="0" i="0" dirty="0">
                <a:solidFill>
                  <a:srgbClr val="091E42"/>
                </a:solidFill>
                <a:effectLst/>
              </a:rPr>
              <a:t>on the loan </a:t>
            </a:r>
          </a:p>
          <a:p>
            <a:pPr algn="l">
              <a:buFont typeface="+mj-lt"/>
              <a:buAutoNum type="arabicPeriod"/>
            </a:pPr>
            <a:r>
              <a:rPr lang="en-US" b="1" i="0" dirty="0">
                <a:solidFill>
                  <a:srgbClr val="091E42"/>
                </a:solidFill>
                <a:effectLst/>
              </a:rPr>
              <a:t>Loan rejected</a:t>
            </a:r>
            <a:r>
              <a:rPr lang="en-US" b="0" i="0" dirty="0">
                <a:solidFill>
                  <a:srgbClr val="091E42"/>
                </a:solidFill>
                <a:effectLs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pic>
        <p:nvPicPr>
          <p:cNvPr id="8" name="Content Placeholder 7">
            <a:extLst>
              <a:ext uri="{FF2B5EF4-FFF2-40B4-BE49-F238E27FC236}">
                <a16:creationId xmlns:a16="http://schemas.microsoft.com/office/drawing/2014/main" id="{EA24C289-9069-2F85-0D41-100C89307D45}"/>
              </a:ext>
            </a:extLst>
          </p:cNvPr>
          <p:cNvPicPr>
            <a:picLocks noGrp="1" noChangeAspect="1"/>
          </p:cNvPicPr>
          <p:nvPr>
            <p:ph idx="13"/>
          </p:nvPr>
        </p:nvPicPr>
        <p:blipFill>
          <a:blip r:embed="rId2"/>
          <a:stretch>
            <a:fillRect/>
          </a:stretch>
        </p:blipFill>
        <p:spPr>
          <a:xfrm>
            <a:off x="5954036" y="1429966"/>
            <a:ext cx="5771036" cy="4292255"/>
          </a:xfrm>
        </p:spPr>
      </p:pic>
    </p:spTree>
    <p:extLst>
      <p:ext uri="{BB962C8B-B14F-4D97-AF65-F5344CB8AC3E}">
        <p14:creationId xmlns:p14="http://schemas.microsoft.com/office/powerpoint/2010/main" val="2251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513389" y="453697"/>
            <a:ext cx="10983132" cy="918201"/>
          </a:xfrm>
        </p:spPr>
        <p:txBody>
          <a:bodyPr>
            <a:normAutofit/>
          </a:bodyPr>
          <a:lstStyle/>
          <a:p>
            <a:r>
              <a:rPr lang="en-US" dirty="0"/>
              <a:t>Approach</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513389" y="1264894"/>
            <a:ext cx="11678611" cy="1902591"/>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0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746336" y="2369247"/>
            <a:ext cx="5896604" cy="3030452"/>
          </a:xfrm>
          <a:prstGeom prst="rect">
            <a:avLst/>
          </a:prstGeom>
        </p:spPr>
      </p:pic>
      <p:sp>
        <p:nvSpPr>
          <p:cNvPr id="53" name="TextBox 52">
            <a:extLst>
              <a:ext uri="{FF2B5EF4-FFF2-40B4-BE49-F238E27FC236}">
                <a16:creationId xmlns:a16="http://schemas.microsoft.com/office/drawing/2014/main" id="{3117BCE3-4813-718E-455E-1D2D9D318CCA}"/>
              </a:ext>
            </a:extLst>
          </p:cNvPr>
          <p:cNvSpPr txBox="1"/>
          <p:nvPr/>
        </p:nvSpPr>
        <p:spPr>
          <a:xfrm>
            <a:off x="445294" y="1416234"/>
            <a:ext cx="10109215" cy="1148712"/>
          </a:xfrm>
          <a:prstGeom prst="rect">
            <a:avLst/>
          </a:prstGeom>
          <a:noFill/>
        </p:spPr>
        <p:txBody>
          <a:bodyPr wrap="square">
            <a:spAutoFit/>
          </a:bodyPr>
          <a:lstStyle/>
          <a:p>
            <a:r>
              <a:rPr lang="en-US" dirty="0"/>
              <a:t>Understanding the Dataset:</a:t>
            </a:r>
          </a:p>
          <a:p>
            <a:pPr>
              <a:lnSpc>
                <a:spcPct val="150000"/>
              </a:lnSpc>
            </a:pPr>
            <a:r>
              <a:rPr lang="en-US" dirty="0">
                <a:latin typeface="+mj-lt"/>
              </a:rPr>
              <a:t>Assess the structure, size, and features of the dataset.</a:t>
            </a:r>
          </a:p>
          <a:p>
            <a:pPr>
              <a:lnSpc>
                <a:spcPct val="150000"/>
              </a:lnSpc>
            </a:pPr>
            <a:r>
              <a:rPr lang="en-US" dirty="0">
                <a:latin typeface="+mj-lt"/>
              </a:rPr>
              <a:t>Review column descriptions to understand the variables (e.g., </a:t>
            </a:r>
            <a:r>
              <a:rPr lang="en-US" b="1" dirty="0" err="1">
                <a:latin typeface="+mj-lt"/>
              </a:rPr>
              <a:t>loan_status</a:t>
            </a:r>
            <a:r>
              <a:rPr lang="en-US" b="1" dirty="0">
                <a:latin typeface="+mj-lt"/>
              </a:rPr>
              <a:t>, purpose, </a:t>
            </a:r>
            <a:r>
              <a:rPr lang="en-US" b="1" dirty="0" err="1">
                <a:latin typeface="+mj-lt"/>
              </a:rPr>
              <a:t>int_rate</a:t>
            </a:r>
            <a:r>
              <a:rPr lang="en-US" dirty="0">
                <a:latin typeface="+mj-lt"/>
              </a:rPr>
              <a:t>).</a:t>
            </a:r>
          </a:p>
        </p:txBody>
      </p:sp>
      <p:sp>
        <p:nvSpPr>
          <p:cNvPr id="55" name="TextBox 54">
            <a:extLst>
              <a:ext uri="{FF2B5EF4-FFF2-40B4-BE49-F238E27FC236}">
                <a16:creationId xmlns:a16="http://schemas.microsoft.com/office/drawing/2014/main" id="{8D3E9175-E339-4F8D-F7C5-2E8F3A9435C0}"/>
              </a:ext>
            </a:extLst>
          </p:cNvPr>
          <p:cNvSpPr txBox="1"/>
          <p:nvPr/>
        </p:nvSpPr>
        <p:spPr>
          <a:xfrm>
            <a:off x="593386" y="2690336"/>
            <a:ext cx="11001983" cy="3918701"/>
          </a:xfrm>
          <a:prstGeom prst="rect">
            <a:avLst/>
          </a:prstGeom>
          <a:noFill/>
        </p:spPr>
        <p:txBody>
          <a:bodyPr wrap="square">
            <a:spAutoFit/>
          </a:bodyPr>
          <a:lstStyle/>
          <a:p>
            <a:endParaRPr lang="en-US" dirty="0"/>
          </a:p>
          <a:p>
            <a:r>
              <a:rPr lang="en-US" dirty="0"/>
              <a:t>Univariate Analysis:</a:t>
            </a:r>
          </a:p>
          <a:p>
            <a:pPr>
              <a:lnSpc>
                <a:spcPct val="150000"/>
              </a:lnSpc>
            </a:pPr>
            <a:r>
              <a:rPr lang="en-US" dirty="0">
                <a:latin typeface="+mj-lt"/>
              </a:rPr>
              <a:t>Analyze the distribution of individual variables like </a:t>
            </a:r>
            <a:r>
              <a:rPr lang="en-US" b="1" dirty="0">
                <a:latin typeface="+mj-lt"/>
              </a:rPr>
              <a:t>loan amount, interest rate, and annual income.</a:t>
            </a:r>
          </a:p>
          <a:p>
            <a:pPr>
              <a:lnSpc>
                <a:spcPct val="150000"/>
              </a:lnSpc>
            </a:pPr>
            <a:r>
              <a:rPr lang="en-US" dirty="0">
                <a:latin typeface="+mj-lt"/>
              </a:rPr>
              <a:t>Identify </a:t>
            </a:r>
            <a:r>
              <a:rPr lang="en-US" b="1" dirty="0">
                <a:latin typeface="+mj-lt"/>
              </a:rPr>
              <a:t>trends and outliers</a:t>
            </a:r>
            <a:r>
              <a:rPr lang="en-US" dirty="0">
                <a:latin typeface="+mj-lt"/>
              </a:rPr>
              <a:t> in numerical and categorical variables.</a:t>
            </a:r>
          </a:p>
          <a:p>
            <a:pPr>
              <a:lnSpc>
                <a:spcPct val="150000"/>
              </a:lnSpc>
            </a:pPr>
            <a:endParaRPr lang="en-US" dirty="0">
              <a:latin typeface="+mj-lt"/>
            </a:endParaRPr>
          </a:p>
          <a:p>
            <a:pPr>
              <a:lnSpc>
                <a:spcPct val="150000"/>
              </a:lnSpc>
            </a:pPr>
            <a:r>
              <a:rPr lang="en-US" b="1" dirty="0">
                <a:latin typeface="+mj-lt"/>
              </a:rPr>
              <a:t>Bivariate Analysis:</a:t>
            </a:r>
          </a:p>
          <a:p>
            <a:pPr>
              <a:lnSpc>
                <a:spcPct val="150000"/>
              </a:lnSpc>
            </a:pPr>
            <a:r>
              <a:rPr lang="en-US" dirty="0">
                <a:latin typeface="+mj-lt"/>
              </a:rPr>
              <a:t>Explore relationships between key variables (e.g., </a:t>
            </a:r>
            <a:r>
              <a:rPr lang="en-US" dirty="0" err="1">
                <a:latin typeface="+mj-lt"/>
              </a:rPr>
              <a:t>loan_status</a:t>
            </a:r>
            <a:r>
              <a:rPr lang="en-US" dirty="0">
                <a:latin typeface="+mj-lt"/>
              </a:rPr>
              <a:t> and </a:t>
            </a:r>
            <a:r>
              <a:rPr lang="en-US" dirty="0" err="1">
                <a:latin typeface="+mj-lt"/>
              </a:rPr>
              <a:t>int_rate</a:t>
            </a:r>
            <a:r>
              <a:rPr lang="en-US" dirty="0">
                <a:latin typeface="+mj-lt"/>
              </a:rPr>
              <a:t>).</a:t>
            </a:r>
          </a:p>
          <a:p>
            <a:pPr>
              <a:lnSpc>
                <a:spcPct val="150000"/>
              </a:lnSpc>
            </a:pPr>
            <a:r>
              <a:rPr lang="en-US" dirty="0">
                <a:latin typeface="+mj-lt"/>
              </a:rPr>
              <a:t>Use visualizations like box plots, scatter plots, and correlation matrices.</a:t>
            </a:r>
          </a:p>
          <a:p>
            <a:pPr>
              <a:lnSpc>
                <a:spcPct val="150000"/>
              </a:lnSpc>
            </a:pPr>
            <a:endParaRPr 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385510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Insights from the Chart</a:t>
            </a:r>
          </a:p>
        </p:txBody>
      </p:sp>
      <p:pic>
        <p:nvPicPr>
          <p:cNvPr id="15" name="Picture 14">
            <a:extLst>
              <a:ext uri="{FF2B5EF4-FFF2-40B4-BE49-F238E27FC236}">
                <a16:creationId xmlns:a16="http://schemas.microsoft.com/office/drawing/2014/main" id="{31AF01C4-D070-E57A-8238-AE236D217E57}"/>
              </a:ext>
            </a:extLst>
          </p:cNvPr>
          <p:cNvPicPr>
            <a:picLocks noChangeAspect="1"/>
          </p:cNvPicPr>
          <p:nvPr/>
        </p:nvPicPr>
        <p:blipFill>
          <a:blip r:embed="rId2"/>
          <a:stretch>
            <a:fillRect/>
          </a:stretch>
        </p:blipFill>
        <p:spPr>
          <a:xfrm>
            <a:off x="6841789" y="1353852"/>
            <a:ext cx="4997689" cy="4805161"/>
          </a:xfrm>
          <a:prstGeom prst="rect">
            <a:avLst/>
          </a:prstGeom>
        </p:spPr>
      </p:pic>
      <p:sp>
        <p:nvSpPr>
          <p:cNvPr id="23" name="TextBox 22">
            <a:extLst>
              <a:ext uri="{FF2B5EF4-FFF2-40B4-BE49-F238E27FC236}">
                <a16:creationId xmlns:a16="http://schemas.microsoft.com/office/drawing/2014/main" id="{B5628733-57DA-57C3-A49B-61668E5324E6}"/>
              </a:ext>
            </a:extLst>
          </p:cNvPr>
          <p:cNvSpPr txBox="1"/>
          <p:nvPr/>
        </p:nvSpPr>
        <p:spPr>
          <a:xfrm>
            <a:off x="604434" y="1353852"/>
            <a:ext cx="6237355" cy="4888198"/>
          </a:xfrm>
          <a:prstGeom prst="rect">
            <a:avLst/>
          </a:prstGeom>
          <a:noFill/>
        </p:spPr>
        <p:txBody>
          <a:bodyPr wrap="square">
            <a:spAutoFit/>
          </a:bodyPr>
          <a:lstStyle/>
          <a:p>
            <a:r>
              <a:rPr lang="en-US" b="1" dirty="0">
                <a:latin typeface="+mj-lt"/>
              </a:rPr>
              <a:t>Fully Paid Loans </a:t>
            </a:r>
            <a:r>
              <a:rPr lang="en-US" b="1" dirty="0"/>
              <a:t>:</a:t>
            </a:r>
          </a:p>
          <a:p>
            <a:pPr>
              <a:lnSpc>
                <a:spcPct val="150000"/>
              </a:lnSpc>
            </a:pPr>
            <a:r>
              <a:rPr lang="en-US" dirty="0">
                <a:latin typeface="+mj-lt"/>
              </a:rPr>
              <a:t>The majority of the loans fall under the "Fully Paid" category, indicating most borrowers successfully repay their loans.</a:t>
            </a:r>
          </a:p>
          <a:p>
            <a:pPr>
              <a:lnSpc>
                <a:spcPct val="150000"/>
              </a:lnSpc>
            </a:pPr>
            <a:endParaRPr lang="en-US" dirty="0">
              <a:latin typeface="+mj-lt"/>
            </a:endParaRPr>
          </a:p>
          <a:p>
            <a:pPr>
              <a:lnSpc>
                <a:spcPct val="150000"/>
              </a:lnSpc>
            </a:pPr>
            <a:r>
              <a:rPr lang="en-US" b="1" dirty="0">
                <a:latin typeface="+mj-lt"/>
              </a:rPr>
              <a:t>Charged Off Loans: </a:t>
            </a:r>
          </a:p>
          <a:p>
            <a:pPr>
              <a:lnSpc>
                <a:spcPct val="150000"/>
              </a:lnSpc>
            </a:pPr>
            <a:r>
              <a:rPr lang="en-US" dirty="0">
                <a:latin typeface="+mj-lt"/>
              </a:rPr>
              <a:t>A significant number of loans are "Charged Off," representing the defaulters who failed to repay the loan. This is the key area of financial risk for the company.</a:t>
            </a:r>
          </a:p>
          <a:p>
            <a:pPr>
              <a:lnSpc>
                <a:spcPct val="150000"/>
              </a:lnSpc>
            </a:pPr>
            <a:r>
              <a:rPr lang="en-US" dirty="0">
                <a:latin typeface="+mj-lt"/>
              </a:rPr>
              <a:t>.</a:t>
            </a:r>
          </a:p>
          <a:p>
            <a:pPr>
              <a:lnSpc>
                <a:spcPct val="150000"/>
              </a:lnSpc>
            </a:pPr>
            <a:r>
              <a:rPr lang="en-US" b="1" dirty="0">
                <a:latin typeface="+mj-lt"/>
              </a:rPr>
              <a:t>Current Loans: </a:t>
            </a:r>
          </a:p>
          <a:p>
            <a:pPr>
              <a:lnSpc>
                <a:spcPct val="150000"/>
              </a:lnSpc>
            </a:pPr>
            <a:r>
              <a:rPr lang="en-US" dirty="0">
                <a:latin typeface="+mj-lt"/>
              </a:rPr>
              <a:t>A small portion of loans is still active and yet to be completed or repaid.</a:t>
            </a:r>
          </a:p>
        </p:txBody>
      </p:sp>
    </p:spTree>
    <p:extLst>
      <p:ext uri="{BB962C8B-B14F-4D97-AF65-F5344CB8AC3E}">
        <p14:creationId xmlns:p14="http://schemas.microsoft.com/office/powerpoint/2010/main" val="199743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45E56-3A69-ED8F-39DC-0A57BABABF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366562-5D0F-C9B3-7C35-79D4D45CFAA8}"/>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9CBC8117-EF1D-03E1-EDBC-1434518D761A}"/>
              </a:ext>
            </a:extLst>
          </p:cNvPr>
          <p:cNvSpPr txBox="1"/>
          <p:nvPr/>
        </p:nvSpPr>
        <p:spPr>
          <a:xfrm>
            <a:off x="604434" y="1353852"/>
            <a:ext cx="6020102" cy="4888198"/>
          </a:xfrm>
          <a:prstGeom prst="rect">
            <a:avLst/>
          </a:prstGeom>
          <a:noFill/>
        </p:spPr>
        <p:txBody>
          <a:bodyPr wrap="square">
            <a:spAutoFit/>
          </a:bodyPr>
          <a:lstStyle/>
          <a:p>
            <a:r>
              <a:rPr lang="en-US" b="1" dirty="0">
                <a:latin typeface="+mj-lt"/>
              </a:rPr>
              <a:t>36-Month Term</a:t>
            </a:r>
            <a:r>
              <a:rPr lang="en-US" b="1" dirty="0"/>
              <a:t>:</a:t>
            </a:r>
          </a:p>
          <a:p>
            <a:pPr>
              <a:lnSpc>
                <a:spcPct val="150000"/>
              </a:lnSpc>
            </a:pPr>
            <a:r>
              <a:rPr lang="en-US" dirty="0">
                <a:latin typeface="+mj-lt"/>
              </a:rPr>
              <a:t>Most loans with a 36-month term are "Fully Paid," indicating shorter-term loans are generally less risky.</a:t>
            </a:r>
          </a:p>
          <a:p>
            <a:pPr>
              <a:lnSpc>
                <a:spcPct val="150000"/>
              </a:lnSpc>
            </a:pPr>
            <a:r>
              <a:rPr lang="en-US" dirty="0">
                <a:latin typeface="+mj-lt"/>
              </a:rPr>
              <a:t>A smaller but notable proportion of 36-month loans are "Charged Off," reflecting some defaults in this category.</a:t>
            </a:r>
          </a:p>
          <a:p>
            <a:pPr>
              <a:lnSpc>
                <a:spcPct val="150000"/>
              </a:lnSpc>
            </a:pPr>
            <a:r>
              <a:rPr lang="en-US" b="1" dirty="0">
                <a:latin typeface="+mj-lt"/>
              </a:rPr>
              <a:t>60-Month Term: </a:t>
            </a:r>
          </a:p>
          <a:p>
            <a:pPr>
              <a:lnSpc>
                <a:spcPct val="150000"/>
              </a:lnSpc>
            </a:pPr>
            <a:r>
              <a:rPr lang="en-US" dirty="0">
                <a:latin typeface="+mj-lt"/>
              </a:rPr>
              <a:t>Loans with a 60-month term show a higher proportion of "Charged Off" loans compared to 36-month loans, suggesting longer-term loans carry higher risk.</a:t>
            </a:r>
          </a:p>
          <a:p>
            <a:pPr>
              <a:lnSpc>
                <a:spcPct val="150000"/>
              </a:lnSpc>
            </a:pPr>
            <a:r>
              <a:rPr lang="en-US" b="1" dirty="0">
                <a:latin typeface="+mj-lt"/>
              </a:rPr>
              <a:t>Current Loans: </a:t>
            </a:r>
          </a:p>
          <a:p>
            <a:pPr>
              <a:lnSpc>
                <a:spcPct val="150000"/>
              </a:lnSpc>
            </a:pPr>
            <a:r>
              <a:rPr lang="en-US" dirty="0">
                <a:latin typeface="+mj-lt"/>
              </a:rPr>
              <a:t>Both 36-month and 60-month terms have a small number of "Current" loans, indicating ongoing repayments.</a:t>
            </a:r>
          </a:p>
        </p:txBody>
      </p:sp>
      <p:pic>
        <p:nvPicPr>
          <p:cNvPr id="6" name="Picture 5">
            <a:extLst>
              <a:ext uri="{FF2B5EF4-FFF2-40B4-BE49-F238E27FC236}">
                <a16:creationId xmlns:a16="http://schemas.microsoft.com/office/drawing/2014/main" id="{09977C1D-CF94-8125-B6B1-B99E7BA0A564}"/>
              </a:ext>
            </a:extLst>
          </p:cNvPr>
          <p:cNvPicPr>
            <a:picLocks noChangeAspect="1"/>
          </p:cNvPicPr>
          <p:nvPr/>
        </p:nvPicPr>
        <p:blipFill>
          <a:blip r:embed="rId2"/>
          <a:stretch>
            <a:fillRect/>
          </a:stretch>
        </p:blipFill>
        <p:spPr>
          <a:xfrm>
            <a:off x="6624536" y="1313195"/>
            <a:ext cx="5447489" cy="4888198"/>
          </a:xfrm>
          <a:prstGeom prst="rect">
            <a:avLst/>
          </a:prstGeom>
        </p:spPr>
      </p:pic>
    </p:spTree>
    <p:extLst>
      <p:ext uri="{BB962C8B-B14F-4D97-AF65-F5344CB8AC3E}">
        <p14:creationId xmlns:p14="http://schemas.microsoft.com/office/powerpoint/2010/main" val="145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F21F1-FFBC-8008-C4BF-BABBC77A4E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411E0E2-E8C4-44C3-8F49-1BF5D011A843}"/>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2C9935B3-86ED-8DF4-BCAE-E3ED120C6D7F}"/>
              </a:ext>
            </a:extLst>
          </p:cNvPr>
          <p:cNvSpPr txBox="1"/>
          <p:nvPr/>
        </p:nvSpPr>
        <p:spPr>
          <a:xfrm>
            <a:off x="566842" y="1441401"/>
            <a:ext cx="5355681" cy="3780202"/>
          </a:xfrm>
          <a:prstGeom prst="rect">
            <a:avLst/>
          </a:prstGeom>
          <a:noFill/>
        </p:spPr>
        <p:txBody>
          <a:bodyPr wrap="square">
            <a:spAutoFit/>
          </a:bodyPr>
          <a:lstStyle/>
          <a:p>
            <a:pPr>
              <a:lnSpc>
                <a:spcPct val="150000"/>
              </a:lnSpc>
            </a:pPr>
            <a:r>
              <a:rPr lang="en-US" dirty="0">
                <a:latin typeface="+mj-lt"/>
              </a:rPr>
              <a:t>The high number of defaulters in the US Army could </a:t>
            </a:r>
          </a:p>
          <a:p>
            <a:pPr>
              <a:lnSpc>
                <a:spcPct val="150000"/>
              </a:lnSpc>
            </a:pPr>
            <a:r>
              <a:rPr lang="en-US" dirty="0">
                <a:latin typeface="+mj-lt"/>
              </a:rPr>
              <a:t>be due to various factors, such as lower income levels, </a:t>
            </a:r>
          </a:p>
          <a:p>
            <a:pPr>
              <a:lnSpc>
                <a:spcPct val="150000"/>
              </a:lnSpc>
            </a:pPr>
            <a:r>
              <a:rPr lang="en-US" dirty="0">
                <a:latin typeface="+mj-lt"/>
              </a:rPr>
              <a:t>high debt burdens, or financial stress related to military service.</a:t>
            </a:r>
          </a:p>
          <a:p>
            <a:pPr>
              <a:lnSpc>
                <a:spcPct val="150000"/>
              </a:lnSpc>
            </a:pPr>
            <a:endParaRPr lang="en-US" dirty="0">
              <a:latin typeface="+mj-lt"/>
            </a:endParaRPr>
          </a:p>
          <a:p>
            <a:pPr>
              <a:lnSpc>
                <a:spcPct val="150000"/>
              </a:lnSpc>
            </a:pPr>
            <a:r>
              <a:rPr lang="en-US" dirty="0">
                <a:latin typeface="+mj-lt"/>
              </a:rPr>
              <a:t>The lower number of defaulters in other occupations </a:t>
            </a:r>
          </a:p>
          <a:p>
            <a:pPr>
              <a:lnSpc>
                <a:spcPct val="150000"/>
              </a:lnSpc>
            </a:pPr>
            <a:r>
              <a:rPr lang="en-US" dirty="0">
                <a:latin typeface="+mj-lt"/>
              </a:rPr>
              <a:t>might be due to higher income levels, better financial stability, or access to financial resources.</a:t>
            </a:r>
          </a:p>
          <a:p>
            <a:pPr>
              <a:lnSpc>
                <a:spcPct val="150000"/>
              </a:lnSpc>
            </a:pPr>
            <a:endParaRPr lang="en-US" dirty="0">
              <a:latin typeface="+mj-lt"/>
            </a:endParaRPr>
          </a:p>
        </p:txBody>
      </p:sp>
      <p:pic>
        <p:nvPicPr>
          <p:cNvPr id="4" name="Picture 3">
            <a:extLst>
              <a:ext uri="{FF2B5EF4-FFF2-40B4-BE49-F238E27FC236}">
                <a16:creationId xmlns:a16="http://schemas.microsoft.com/office/drawing/2014/main" id="{1BBF4BAE-AD22-C745-58CE-59D980040A68}"/>
              </a:ext>
            </a:extLst>
          </p:cNvPr>
          <p:cNvPicPr>
            <a:picLocks noChangeAspect="1"/>
          </p:cNvPicPr>
          <p:nvPr/>
        </p:nvPicPr>
        <p:blipFill>
          <a:blip r:embed="rId2"/>
          <a:stretch>
            <a:fillRect/>
          </a:stretch>
        </p:blipFill>
        <p:spPr>
          <a:xfrm>
            <a:off x="5960115" y="1353852"/>
            <a:ext cx="6161154" cy="4563567"/>
          </a:xfrm>
          <a:prstGeom prst="rect">
            <a:avLst/>
          </a:prstGeom>
        </p:spPr>
      </p:pic>
    </p:spTree>
    <p:extLst>
      <p:ext uri="{BB962C8B-B14F-4D97-AF65-F5344CB8AC3E}">
        <p14:creationId xmlns:p14="http://schemas.microsoft.com/office/powerpoint/2010/main" val="298194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9C4CD-71B7-1864-5A04-E36BF60ED4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76D8880-9323-4CEF-6C76-217D64B27473}"/>
              </a:ext>
            </a:extLst>
          </p:cNvPr>
          <p:cNvSpPr>
            <a:spLocks noGrp="1"/>
          </p:cNvSpPr>
          <p:nvPr>
            <p:ph type="title"/>
          </p:nvPr>
        </p:nvSpPr>
        <p:spPr/>
        <p:txBody>
          <a:bodyPr/>
          <a:lstStyle/>
          <a:p>
            <a:r>
              <a:rPr lang="en-US" dirty="0"/>
              <a:t>Insights from the Chart</a:t>
            </a:r>
          </a:p>
        </p:txBody>
      </p:sp>
      <p:sp>
        <p:nvSpPr>
          <p:cNvPr id="23" name="TextBox 22">
            <a:extLst>
              <a:ext uri="{FF2B5EF4-FFF2-40B4-BE49-F238E27FC236}">
                <a16:creationId xmlns:a16="http://schemas.microsoft.com/office/drawing/2014/main" id="{8880C768-4AAF-66A9-37FB-5BEFDC99494B}"/>
              </a:ext>
            </a:extLst>
          </p:cNvPr>
          <p:cNvSpPr txBox="1"/>
          <p:nvPr/>
        </p:nvSpPr>
        <p:spPr>
          <a:xfrm>
            <a:off x="604434" y="1353852"/>
            <a:ext cx="4599864" cy="2949205"/>
          </a:xfrm>
          <a:prstGeom prst="rect">
            <a:avLst/>
          </a:prstGeom>
          <a:noFill/>
        </p:spPr>
        <p:txBody>
          <a:bodyPr wrap="square">
            <a:spAutoFit/>
          </a:bodyPr>
          <a:lstStyle/>
          <a:p>
            <a:pPr>
              <a:lnSpc>
                <a:spcPct val="150000"/>
              </a:lnSpc>
            </a:pPr>
            <a:r>
              <a:rPr lang="en-US" dirty="0">
                <a:latin typeface="+mj-lt"/>
              </a:rPr>
              <a:t>Customer which is on rent are the higher chances of defaulter.</a:t>
            </a:r>
          </a:p>
          <a:p>
            <a:pPr>
              <a:lnSpc>
                <a:spcPct val="150000"/>
              </a:lnSpc>
            </a:pPr>
            <a:r>
              <a:rPr lang="en-US" dirty="0">
                <a:latin typeface="+mj-lt"/>
              </a:rPr>
              <a:t>Customer which is on Mortgage are the high chances of defaulter.</a:t>
            </a:r>
          </a:p>
          <a:p>
            <a:pPr>
              <a:lnSpc>
                <a:spcPct val="150000"/>
              </a:lnSpc>
            </a:pPr>
            <a:r>
              <a:rPr lang="en-US" dirty="0">
                <a:latin typeface="+mj-lt"/>
              </a:rPr>
              <a:t>Customer have their own house have less possibility to be of defaulter.</a:t>
            </a:r>
          </a:p>
          <a:p>
            <a:pPr>
              <a:lnSpc>
                <a:spcPct val="150000"/>
              </a:lnSpc>
            </a:pPr>
            <a:endParaRPr lang="en-US" dirty="0">
              <a:latin typeface="+mj-lt"/>
            </a:endParaRPr>
          </a:p>
        </p:txBody>
      </p:sp>
      <p:pic>
        <p:nvPicPr>
          <p:cNvPr id="5" name="Picture 4">
            <a:extLst>
              <a:ext uri="{FF2B5EF4-FFF2-40B4-BE49-F238E27FC236}">
                <a16:creationId xmlns:a16="http://schemas.microsoft.com/office/drawing/2014/main" id="{8FC754BC-204A-EB7D-96B2-499738FA1593}"/>
              </a:ext>
            </a:extLst>
          </p:cNvPr>
          <p:cNvPicPr>
            <a:picLocks noChangeAspect="1"/>
          </p:cNvPicPr>
          <p:nvPr/>
        </p:nvPicPr>
        <p:blipFill>
          <a:blip r:embed="rId2"/>
          <a:stretch>
            <a:fillRect/>
          </a:stretch>
        </p:blipFill>
        <p:spPr>
          <a:xfrm>
            <a:off x="5817142" y="1196391"/>
            <a:ext cx="5514291" cy="4474835"/>
          </a:xfrm>
          <a:prstGeom prst="rect">
            <a:avLst/>
          </a:prstGeom>
        </p:spPr>
      </p:pic>
    </p:spTree>
    <p:extLst>
      <p:ext uri="{BB962C8B-B14F-4D97-AF65-F5344CB8AC3E}">
        <p14:creationId xmlns:p14="http://schemas.microsoft.com/office/powerpoint/2010/main" val="3935776865"/>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{C561B725-5E53-46AF-A59F-64437DD8EB43}tf16411177_win32</Template>
  <TotalTime>679</TotalTime>
  <Words>1523</Words>
  <Application>Microsoft Office PowerPoint</Application>
  <PresentationFormat>Widescreen</PresentationFormat>
  <Paragraphs>119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Segoe UI Light</vt:lpstr>
      <vt:lpstr>Wingdings</vt:lpstr>
      <vt:lpstr>Get Started with 3D</vt:lpstr>
      <vt:lpstr>Loan Risk Analysis for Consumer Finance</vt:lpstr>
      <vt:lpstr>Problem Statement</vt:lpstr>
      <vt:lpstr>Business Objective</vt:lpstr>
      <vt:lpstr>Goal</vt:lpstr>
      <vt:lpstr>Approach</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Insights from the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udayvir singh Adam Singh</dc:creator>
  <cp:lastModifiedBy>udayvir singh Adam Singh</cp:lastModifiedBy>
  <cp:revision>23</cp:revision>
  <dcterms:created xsi:type="dcterms:W3CDTF">2024-11-20T03:36:42Z</dcterms:created>
  <dcterms:modified xsi:type="dcterms:W3CDTF">2024-11-20T14:56:12Z</dcterms:modified>
</cp:coreProperties>
</file>